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ink/ink5.xml" ContentType="application/inkml+xml"/>
  <Override PartName="/ppt/ink/ink6.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259" r:id="rId4"/>
    <p:sldId id="260" r:id="rId5"/>
    <p:sldId id="2147377204" r:id="rId6"/>
    <p:sldId id="2147377139" r:id="rId7"/>
    <p:sldId id="2147377218" r:id="rId8"/>
    <p:sldId id="2147377205" r:id="rId9"/>
    <p:sldId id="2147377206" r:id="rId10"/>
    <p:sldId id="2147377207" r:id="rId11"/>
    <p:sldId id="2147377208" r:id="rId12"/>
    <p:sldId id="2147377209" r:id="rId13"/>
    <p:sldId id="2147377210" r:id="rId14"/>
    <p:sldId id="2147377214" r:id="rId15"/>
    <p:sldId id="2147377201" r:id="rId16"/>
    <p:sldId id="2147377202" r:id="rId17"/>
    <p:sldId id="2147377215" r:id="rId18"/>
    <p:sldId id="2147377212" r:id="rId19"/>
    <p:sldId id="2147377213" r:id="rId20"/>
    <p:sldId id="2147377216" r:id="rId21"/>
    <p:sldId id="2147377217" r:id="rId22"/>
    <p:sldId id="2147377200" r:id="rId23"/>
    <p:sldId id="2147377186" r:id="rId24"/>
    <p:sldId id="2147377198" r:id="rId25"/>
    <p:sldId id="2147377199" r:id="rId26"/>
    <p:sldId id="2147377196" r:id="rId27"/>
    <p:sldId id="2147377197" r:id="rId28"/>
    <p:sldId id="2147377192" r:id="rId29"/>
    <p:sldId id="2147377191" r:id="rId30"/>
    <p:sldId id="2147377193" r:id="rId31"/>
    <p:sldId id="2147377194" r:id="rId32"/>
    <p:sldId id="2147377195" r:id="rId33"/>
    <p:sldId id="2147376881" r:id="rId34"/>
    <p:sldId id="2147376476" r:id="rId35"/>
    <p:sldId id="2147377127" r:id="rId36"/>
    <p:sldId id="2147377150" r:id="rId37"/>
    <p:sldId id="2147377151" r:id="rId38"/>
    <p:sldId id="2147376456" r:id="rId39"/>
    <p:sldId id="274" r:id="rId40"/>
    <p:sldId id="269" r:id="rId41"/>
    <p:sldId id="262" r:id="rId42"/>
    <p:sldId id="2147377219" r:id="rId43"/>
    <p:sldId id="214737717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00A69C"/>
    <a:srgbClr val="2DD7F8"/>
    <a:srgbClr val="84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varScale="1">
        <p:scale>
          <a:sx n="70" d="100"/>
          <a:sy n="70"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3"/>
          <c:order val="0"/>
          <c:tx>
            <c:strRef>
              <c:f>'Casos xM'!$F$1</c:f>
              <c:strCache>
                <c:ptCount val="1"/>
                <c:pt idx="0">
                  <c:v>Casos en los últimos 7 días/1M pop</c:v>
                </c:pt>
              </c:strCache>
            </c:strRef>
          </c:tx>
          <c:spPr>
            <a:solidFill>
              <a:schemeClr val="accent2"/>
            </a:solidFill>
            <a:ln>
              <a:noFill/>
            </a:ln>
            <a:effectLst/>
            <a:scene3d>
              <a:camera prst="orthographicFront"/>
              <a:lightRig rig="threePt" dir="t"/>
            </a:scene3d>
            <a:sp3d prstMaterial="metal">
              <a:bevelT prst="convex"/>
            </a:sp3d>
          </c:spPr>
          <c:invertIfNegative val="0"/>
          <c:dLbls>
            <c:spPr>
              <a:solidFill>
                <a:schemeClr val="accent1">
                  <a:lumMod val="20000"/>
                  <a:lumOff val="80000"/>
                </a:schemeClr>
              </a:solid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'Casos xM'!$A$2:$B$11</c:f>
              <c:multiLvlStrCache>
                <c:ptCount val="10"/>
                <c:lvl>
                  <c:pt idx="0">
                    <c:v>Brasil</c:v>
                  </c:pt>
                  <c:pt idx="1">
                    <c:v>Suramerica</c:v>
                  </c:pt>
                  <c:pt idx="2">
                    <c:v>Ecuador</c:v>
                  </c:pt>
                  <c:pt idx="3">
                    <c:v>Chile</c:v>
                  </c:pt>
                  <c:pt idx="4">
                    <c:v>Bolivia</c:v>
                  </c:pt>
                  <c:pt idx="5">
                    <c:v>Surinam</c:v>
                  </c:pt>
                  <c:pt idx="6">
                    <c:v>Colombia</c:v>
                  </c:pt>
                  <c:pt idx="7">
                    <c:v>Guyana</c:v>
                  </c:pt>
                  <c:pt idx="8">
                    <c:v>Paraguay</c:v>
                  </c:pt>
                  <c:pt idx="9">
                    <c:v>Peru</c:v>
                  </c:pt>
                </c:lvl>
                <c:lvl>
                  <c:pt idx="0">
                    <c:v>1</c:v>
                  </c:pt>
                  <c:pt idx="2">
                    <c:v>2</c:v>
                  </c:pt>
                  <c:pt idx="3">
                    <c:v>3</c:v>
                  </c:pt>
                  <c:pt idx="4">
                    <c:v>4</c:v>
                  </c:pt>
                  <c:pt idx="5">
                    <c:v>5</c:v>
                  </c:pt>
                  <c:pt idx="6">
                    <c:v>6</c:v>
                  </c:pt>
                  <c:pt idx="7">
                    <c:v>7</c:v>
                  </c:pt>
                  <c:pt idx="8">
                    <c:v>8</c:v>
                  </c:pt>
                  <c:pt idx="9">
                    <c:v>9</c:v>
                  </c:pt>
                </c:lvl>
              </c:multiLvlStrCache>
            </c:multiLvlStrRef>
          </c:cat>
          <c:val>
            <c:numRef>
              <c:f>'Casos xM'!$F$2:$F$11</c:f>
              <c:numCache>
                <c:formatCode>#,##0</c:formatCode>
                <c:ptCount val="10"/>
                <c:pt idx="0">
                  <c:v>55</c:v>
                </c:pt>
                <c:pt idx="1">
                  <c:v>40.1</c:v>
                </c:pt>
                <c:pt idx="2">
                  <c:v>37</c:v>
                </c:pt>
                <c:pt idx="3">
                  <c:v>35</c:v>
                </c:pt>
                <c:pt idx="4">
                  <c:v>35</c:v>
                </c:pt>
                <c:pt idx="5" formatCode="#,##0.0">
                  <c:v>30</c:v>
                </c:pt>
                <c:pt idx="6" formatCode="#,##0.0">
                  <c:v>15</c:v>
                </c:pt>
                <c:pt idx="7">
                  <c:v>0</c:v>
                </c:pt>
                <c:pt idx="8">
                  <c:v>0</c:v>
                </c:pt>
                <c:pt idx="9">
                  <c:v>0</c:v>
                </c:pt>
              </c:numCache>
            </c:numRef>
          </c:val>
          <c:extLst>
            <c:ext xmlns:c16="http://schemas.microsoft.com/office/drawing/2014/chart" uri="{C3380CC4-5D6E-409C-BE32-E72D297353CC}">
              <c16:uniqueId val="{00000000-BA70-42D0-B76A-21D7908FC06A}"/>
            </c:ext>
          </c:extLst>
        </c:ser>
        <c:dLbls>
          <c:showLegendKey val="0"/>
          <c:showVal val="1"/>
          <c:showCatName val="0"/>
          <c:showSerName val="0"/>
          <c:showPercent val="0"/>
          <c:showBubbleSize val="0"/>
        </c:dLbls>
        <c:gapWidth val="48"/>
        <c:gapDepth val="82"/>
        <c:shape val="box"/>
        <c:axId val="1621674352"/>
        <c:axId val="1621680176"/>
        <c:axId val="0"/>
      </c:bar3DChart>
      <c:catAx>
        <c:axId val="162167435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crossAx val="1621680176"/>
        <c:crosses val="autoZero"/>
        <c:auto val="1"/>
        <c:lblAlgn val="ctr"/>
        <c:lblOffset val="100"/>
        <c:noMultiLvlLbl val="0"/>
      </c:catAx>
      <c:valAx>
        <c:axId val="1621680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crossAx val="162167435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a:outerShdw blurRad="622300" dist="1308100" dir="7860000" sx="27000" sy="27000" algn="ctr" rotWithShape="0">
        <a:srgbClr val="FFC000">
          <a:alpha val="54000"/>
        </a:srgbClr>
      </a:outerShdw>
    </a:effectLst>
  </c:spPr>
  <c:txPr>
    <a:bodyPr/>
    <a:lstStyle/>
    <a:p>
      <a:pPr>
        <a:defRPr sz="1400" b="1">
          <a:latin typeface="Arial" panose="020B0604020202020204" pitchFamily="34" charset="0"/>
          <a:cs typeface="Arial" panose="020B0604020202020204" pitchFamily="34" charset="0"/>
        </a:defRPr>
      </a:pPr>
      <a:endParaRPr lang="es-P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title>
    <c:autoTitleDeleted val="0"/>
    <c:plotArea>
      <c:layout/>
      <c:barChart>
        <c:barDir val="bar"/>
        <c:grouping val="clustered"/>
        <c:varyColors val="0"/>
        <c:ser>
          <c:idx val="7"/>
          <c:order val="0"/>
          <c:tx>
            <c:v>Fallecidos por millón</c:v>
          </c:tx>
          <c:spPr>
            <a:solidFill>
              <a:schemeClr val="accent2">
                <a:lumMod val="60000"/>
              </a:schemeClr>
            </a:solidFill>
            <a:ln>
              <a:noFill/>
            </a:ln>
            <a:effectLst>
              <a:outerShdw blurRad="50800" dir="5400000" sx="102000" sy="102000" algn="t" rotWithShape="0">
                <a:prstClr val="black">
                  <a:alpha val="40000"/>
                </a:prstClr>
              </a:outerShdw>
            </a:effectLst>
            <a:scene3d>
              <a:camera prst="orthographicFront"/>
              <a:lightRig rig="threePt" dir="t"/>
            </a:scene3d>
            <a:sp3d prstMaterial="metal">
              <a:bevelT prst="relaxedInset"/>
            </a:sp3d>
          </c:spPr>
          <c:invertIfNegative val="0"/>
          <c:dLbls>
            <c:spPr>
              <a:solidFill>
                <a:srgbClr val="FFFF00"/>
              </a:solid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'Fallecidos x M'!$B$2:$C$11</c:f>
              <c:multiLvlStrCache>
                <c:ptCount val="10"/>
                <c:lvl>
                  <c:pt idx="0">
                    <c:v>Surinam</c:v>
                  </c:pt>
                  <c:pt idx="1">
                    <c:v>Brasil</c:v>
                  </c:pt>
                  <c:pt idx="2">
                    <c:v>Colombia</c:v>
                  </c:pt>
                  <c:pt idx="3">
                    <c:v>Suramerica</c:v>
                  </c:pt>
                  <c:pt idx="4">
                    <c:v>Bolivia</c:v>
                  </c:pt>
                  <c:pt idx="5">
                    <c:v>Chile</c:v>
                  </c:pt>
                  <c:pt idx="6">
                    <c:v>Ecuador</c:v>
                  </c:pt>
                  <c:pt idx="7">
                    <c:v>Guyana</c:v>
                  </c:pt>
                  <c:pt idx="8">
                    <c:v>Paraguay</c:v>
                  </c:pt>
                  <c:pt idx="9">
                    <c:v>Peru</c:v>
                  </c:pt>
                </c:lvl>
                <c:lvl>
                  <c:pt idx="0">
                    <c:v>1</c:v>
                  </c:pt>
                  <c:pt idx="1">
                    <c:v>2</c:v>
                  </c:pt>
                  <c:pt idx="2">
                    <c:v>3</c:v>
                  </c:pt>
                  <c:pt idx="4">
                    <c:v>4</c:v>
                  </c:pt>
                  <c:pt idx="5">
                    <c:v>5</c:v>
                  </c:pt>
                  <c:pt idx="6">
                    <c:v>6</c:v>
                  </c:pt>
                  <c:pt idx="7">
                    <c:v>7</c:v>
                  </c:pt>
                  <c:pt idx="8">
                    <c:v>8</c:v>
                  </c:pt>
                  <c:pt idx="9">
                    <c:v>9</c:v>
                  </c:pt>
                </c:lvl>
              </c:multiLvlStrCache>
            </c:multiLvlStrRef>
          </c:cat>
          <c:val>
            <c:numRef>
              <c:f>'Fallecidos x M'!$K$2:$K$11</c:f>
              <c:numCache>
                <c:formatCode>0.00</c:formatCode>
                <c:ptCount val="10"/>
                <c:pt idx="0" formatCode="0.0">
                  <c:v>2</c:v>
                </c:pt>
                <c:pt idx="1">
                  <c:v>0.4</c:v>
                </c:pt>
                <c:pt idx="2" formatCode="0.0">
                  <c:v>0.3</c:v>
                </c:pt>
                <c:pt idx="3">
                  <c:v>0.3</c:v>
                </c:pt>
                <c:pt idx="4">
                  <c:v>0.1</c:v>
                </c:pt>
                <c:pt idx="5">
                  <c:v>0</c:v>
                </c:pt>
                <c:pt idx="6" formatCode="#,##0.0">
                  <c:v>0</c:v>
                </c:pt>
                <c:pt idx="7">
                  <c:v>0</c:v>
                </c:pt>
                <c:pt idx="8">
                  <c:v>0</c:v>
                </c:pt>
                <c:pt idx="9">
                  <c:v>0</c:v>
                </c:pt>
              </c:numCache>
            </c:numRef>
          </c:val>
          <c:extLst>
            <c:ext xmlns:c16="http://schemas.microsoft.com/office/drawing/2014/chart" uri="{C3380CC4-5D6E-409C-BE32-E72D297353CC}">
              <c16:uniqueId val="{00000000-F64E-45C7-B319-1EC2C73EE86E}"/>
            </c:ext>
          </c:extLst>
        </c:ser>
        <c:dLbls>
          <c:dLblPos val="outEnd"/>
          <c:showLegendKey val="0"/>
          <c:showVal val="1"/>
          <c:showCatName val="0"/>
          <c:showSerName val="0"/>
          <c:showPercent val="0"/>
          <c:showBubbleSize val="0"/>
        </c:dLbls>
        <c:gapWidth val="32"/>
        <c:overlap val="49"/>
        <c:axId val="1826775152"/>
        <c:axId val="1826774320"/>
      </c:barChart>
      <c:catAx>
        <c:axId val="182677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outerShdw blurRad="50800" dir="1080000" algn="ctr" rotWithShape="0">
              <a:srgbClr val="000000">
                <a:alpha val="43137"/>
              </a:srgbClr>
            </a:outerShdw>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crossAx val="1826774320"/>
        <c:crosses val="autoZero"/>
        <c:auto val="1"/>
        <c:lblAlgn val="ctr"/>
        <c:lblOffset val="100"/>
        <c:noMultiLvlLbl val="0"/>
      </c:catAx>
      <c:valAx>
        <c:axId val="1826774320"/>
        <c:scaling>
          <c:orientation val="minMax"/>
        </c:scaling>
        <c:delete val="0"/>
        <c:axPos val="b"/>
        <c:majorGridlines>
          <c:spPr>
            <a:ln w="9525" cap="flat" cmpd="sng" algn="ctr">
              <a:solidFill>
                <a:schemeClr val="tx1">
                  <a:lumMod val="15000"/>
                  <a:lumOff val="85000"/>
                </a:schemeClr>
              </a:solidFill>
              <a:round/>
            </a:ln>
            <a:effectLst>
              <a:outerShdw blurRad="50800" dist="76200" dir="5400000" sx="96000" sy="96000" algn="ctr" rotWithShape="0">
                <a:srgbClr val="000000">
                  <a:alpha val="43137"/>
                </a:srgbClr>
              </a:outerShdw>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crossAx val="182677515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cene3d>
      <a:camera prst="orthographicFront"/>
      <a:lightRig rig="threePt" dir="t"/>
    </a:scene3d>
    <a:sp3d>
      <a:bevelT w="292100" h="107950" prst="coolSlant"/>
    </a:sp3d>
  </c:spPr>
  <c:txPr>
    <a:bodyPr/>
    <a:lstStyle/>
    <a:p>
      <a:pPr>
        <a:defRPr sz="1400">
          <a:latin typeface="Arial" panose="020B0604020202020204" pitchFamily="34" charset="0"/>
          <a:cs typeface="Arial" panose="020B0604020202020204" pitchFamily="34" charset="0"/>
        </a:defRPr>
      </a:pPr>
      <a:endParaRPr lang="es-P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7T13:43:47.308"/>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7T13:43:54.343"/>
    </inkml:context>
    <inkml:brush xml:id="br0">
      <inkml:brushProperty name="width" value="0.05" units="cm"/>
      <inkml:brushProperty name="height" value="0.0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7T13:43:47.308"/>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7T13:43:54.343"/>
    </inkml:context>
    <inkml:brush xml:id="br0">
      <inkml:brushProperty name="width" value="0.05" units="cm"/>
      <inkml:brushProperty name="height" value="0.0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7T13:43:47.308"/>
    </inkml:context>
    <inkml:brush xml:id="br0">
      <inkml:brushProperty name="width" value="0.05" units="cm"/>
      <inkml:brushProperty name="height" value="0.0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7T13:43:54.343"/>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C3EEB-07E4-4081-B371-76EE8795CF3B}" type="datetimeFigureOut">
              <a:rPr lang="en-US" smtClean="0"/>
              <a:t>6/1/2023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89D8B-F897-450F-ABA6-3AFF1F97490E}" type="slidenum">
              <a:rPr lang="en-US" smtClean="0"/>
              <a:t>‹Nº›</a:t>
            </a:fld>
            <a:endParaRPr lang="en-US"/>
          </a:p>
        </p:txBody>
      </p:sp>
    </p:spTree>
    <p:extLst>
      <p:ext uri="{BB962C8B-B14F-4D97-AF65-F5344CB8AC3E}">
        <p14:creationId xmlns:p14="http://schemas.microsoft.com/office/powerpoint/2010/main" val="330906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900312-5770-45A1-AADE-CFADCEB6E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8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5F29AF83-7436-4370-81CC-0A0D2A985A69}" type="datetimeFigureOut">
              <a:rPr lang="en-US" smtClean="0"/>
              <a:t>6/1/2023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307246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F29AF83-7436-4370-81CC-0A0D2A985A69}" type="datetimeFigureOut">
              <a:rPr lang="en-US" smtClean="0"/>
              <a:t>6/1/2023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16595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F29AF83-7436-4370-81CC-0A0D2A985A69}" type="datetimeFigureOut">
              <a:rPr lang="en-US" smtClean="0"/>
              <a:t>6/1/2023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407615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7C780-F49C-4091-9CEE-C377DE8F92A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E20E6B9-D0AF-471C-A75E-9E4EF6B81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F8BFB9BD-5368-4BA6-891A-1ADDEDBB8CE9}"/>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5" name="Marcador de pie de página 4">
            <a:extLst>
              <a:ext uri="{FF2B5EF4-FFF2-40B4-BE49-F238E27FC236}">
                <a16:creationId xmlns:a16="http://schemas.microsoft.com/office/drawing/2014/main" id="{BE6D26F3-5598-49A9-B958-9DF34401D91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14AE2B9-3A83-4284-967A-2ECAD6508898}"/>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270746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701E7-774B-494A-A1D2-F42E5447301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398DA5D-4836-421D-A1C5-479A9E8AC98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904433E-D33C-44FA-9851-B53BCCB775B4}"/>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5" name="Marcador de pie de página 4">
            <a:extLst>
              <a:ext uri="{FF2B5EF4-FFF2-40B4-BE49-F238E27FC236}">
                <a16:creationId xmlns:a16="http://schemas.microsoft.com/office/drawing/2014/main" id="{BAC1AA1B-DA46-407B-948C-C0BBE96D41C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BD761B9-C820-4B33-95F5-F75E694C78B7}"/>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2779085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944C3-777C-4D1F-8759-2202743F2E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52B4A84-13C9-41FB-983A-CC2051237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4594EA-1239-437F-BCA3-AB445A54476A}"/>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5" name="Marcador de pie de página 4">
            <a:extLst>
              <a:ext uri="{FF2B5EF4-FFF2-40B4-BE49-F238E27FC236}">
                <a16:creationId xmlns:a16="http://schemas.microsoft.com/office/drawing/2014/main" id="{D75E84E1-E2B0-426E-A368-3E8734EBE8F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99626BA-925B-499C-BD82-2102CBF81FD1}"/>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83475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26539-8BC8-4F6B-929B-9447A02B9AD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67695C0-9CC4-4FC5-A4CB-0264CEE254A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0883CE0A-5188-47B6-AFB1-FB2D7A5423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E960DC2F-6337-49EF-8B0D-FC188FA52161}"/>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6" name="Marcador de pie de página 5">
            <a:extLst>
              <a:ext uri="{FF2B5EF4-FFF2-40B4-BE49-F238E27FC236}">
                <a16:creationId xmlns:a16="http://schemas.microsoft.com/office/drawing/2014/main" id="{EEC90141-8AD7-47B7-90B8-CEA5FF4B8BD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A4730AF-028F-4A8E-A5DF-F17D9B66D57C}"/>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243238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021FB-31A8-4C76-B54E-FEBE985AE42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0ED6882-0C49-46C2-BDF4-DD1C41DE5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66DB46-7F83-4E5D-85DA-C27A5272A0D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BFADE2F-3BBD-4ADD-BF72-5A9424D4C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18A0C2F-2259-47E2-AAAD-0F717A4215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C6F4A6D-1010-41C9-826B-F52E1AB3FFD0}"/>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8" name="Marcador de pie de página 7">
            <a:extLst>
              <a:ext uri="{FF2B5EF4-FFF2-40B4-BE49-F238E27FC236}">
                <a16:creationId xmlns:a16="http://schemas.microsoft.com/office/drawing/2014/main" id="{1C941E26-E47E-40F9-9545-7FB9AB09E81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E2D9A26F-4DFE-4191-B34E-3DF1053723E4}"/>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461517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A2BDC-48D6-4B04-AC51-C08E32C974D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F9F68124-72D2-4564-9EFB-0202CAD81888}"/>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4" name="Marcador de pie de página 3">
            <a:extLst>
              <a:ext uri="{FF2B5EF4-FFF2-40B4-BE49-F238E27FC236}">
                <a16:creationId xmlns:a16="http://schemas.microsoft.com/office/drawing/2014/main" id="{400710BF-1299-49A5-A3A8-B9980B29D684}"/>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AB656DD-7C3A-4B31-ABA7-96689D9486FD}"/>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66698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5938116-B2D4-4745-BA53-E94AA3CA3C42}"/>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3" name="Marcador de pie de página 2">
            <a:extLst>
              <a:ext uri="{FF2B5EF4-FFF2-40B4-BE49-F238E27FC236}">
                <a16:creationId xmlns:a16="http://schemas.microsoft.com/office/drawing/2014/main" id="{44454831-6D2E-4A1A-AB13-33CFE78A92D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A0C83448-5A20-4472-96E4-C077CB1AD0A5}"/>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567344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86D10-A0A4-4E51-A749-02186B5BE9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B841ADE-14A1-40C8-80F7-7325A1887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F14E45B2-AC52-4331-AB1A-A5CA095A3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16C88A-28E8-4272-9070-9E28197CACDA}"/>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6" name="Marcador de pie de página 5">
            <a:extLst>
              <a:ext uri="{FF2B5EF4-FFF2-40B4-BE49-F238E27FC236}">
                <a16:creationId xmlns:a16="http://schemas.microsoft.com/office/drawing/2014/main" id="{B4D52B03-E243-4549-9146-9B1B6AF1B49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2888524-70AB-47B4-830E-E620C9A38013}"/>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53054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F29AF83-7436-4370-81CC-0A0D2A985A69}" type="datetimeFigureOut">
              <a:rPr lang="en-US" smtClean="0"/>
              <a:t>6/1/2023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996837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72226-F741-443A-8A91-746C8E02EC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5787895-28CB-4DE3-B616-3C9EC657E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676A839-8329-418F-AFFE-182D5102C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C5FC5F-758B-4B63-83CA-B210A6ABBF17}"/>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6" name="Marcador de pie de página 5">
            <a:extLst>
              <a:ext uri="{FF2B5EF4-FFF2-40B4-BE49-F238E27FC236}">
                <a16:creationId xmlns:a16="http://schemas.microsoft.com/office/drawing/2014/main" id="{9486FBFB-1F19-414F-984A-B2AD37381C7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01D2196-9E45-4D36-B466-FFE1682A065B}"/>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529145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D3321-375C-43AA-8273-1CFB42B275A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8DC21FD-3E02-4544-8B7E-2CE0F8B45D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18BEEAF-1E4B-48DE-95E6-B73734D69147}"/>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5" name="Marcador de pie de página 4">
            <a:extLst>
              <a:ext uri="{FF2B5EF4-FFF2-40B4-BE49-F238E27FC236}">
                <a16:creationId xmlns:a16="http://schemas.microsoft.com/office/drawing/2014/main" id="{7E235610-76CC-4A8F-B0AD-98B0FC88C9D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6A5BFB4-6B0E-4DD0-812A-C107B8E0DA82}"/>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3994585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4847F1-A2C1-4C2A-BBD5-0C26D1CE627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2AAA556-46C5-4A26-A654-14CA670C2EE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ADB20FD-9B94-4C43-9296-48FC58DF1AF8}"/>
              </a:ext>
            </a:extLst>
          </p:cNvPr>
          <p:cNvSpPr>
            <a:spLocks noGrp="1"/>
          </p:cNvSpPr>
          <p:nvPr>
            <p:ph type="dt" sz="half" idx="10"/>
          </p:nvPr>
        </p:nvSpPr>
        <p:spPr/>
        <p:txBody>
          <a:bodyPr/>
          <a:lstStyle/>
          <a:p>
            <a:fld id="{215B41E6-9A04-47B9-A99B-A76BD55C4AA6}" type="datetimeFigureOut">
              <a:rPr lang="es-PE" smtClean="0"/>
              <a:t>1/06/2023</a:t>
            </a:fld>
            <a:endParaRPr lang="es-PE"/>
          </a:p>
        </p:txBody>
      </p:sp>
      <p:sp>
        <p:nvSpPr>
          <p:cNvPr id="5" name="Marcador de pie de página 4">
            <a:extLst>
              <a:ext uri="{FF2B5EF4-FFF2-40B4-BE49-F238E27FC236}">
                <a16:creationId xmlns:a16="http://schemas.microsoft.com/office/drawing/2014/main" id="{40635DA2-CED3-45C3-8ED1-60DFED434EA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73137F2-44EC-4DB2-B68B-29B9817A7219}"/>
              </a:ext>
            </a:extLst>
          </p:cNvPr>
          <p:cNvSpPr>
            <a:spLocks noGrp="1"/>
          </p:cNvSpPr>
          <p:nvPr>
            <p:ph type="sldNum" sz="quarter" idx="12"/>
          </p:nvPr>
        </p:nvSpPr>
        <p:spPr/>
        <p:txBody>
          <a:bodyPr/>
          <a:lstStyle/>
          <a:p>
            <a:fld id="{422D00EB-677A-460C-B8AD-A246D3FDEAEB}" type="slidenum">
              <a:rPr lang="es-PE" smtClean="0"/>
              <a:t>‹Nº›</a:t>
            </a:fld>
            <a:endParaRPr lang="es-PE"/>
          </a:p>
        </p:txBody>
      </p:sp>
    </p:spTree>
    <p:extLst>
      <p:ext uri="{BB962C8B-B14F-4D97-AF65-F5344CB8AC3E}">
        <p14:creationId xmlns:p14="http://schemas.microsoft.com/office/powerpoint/2010/main" val="3133838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208765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379164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3017381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3283682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2322757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95590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198726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F29AF83-7436-4370-81CC-0A0D2A985A69}" type="datetimeFigureOut">
              <a:rPr lang="en-US" smtClean="0"/>
              <a:t>6/1/2023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172543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4214536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3156419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409512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ECA0A7-6193-46D8-90B9-123D2F080794}" type="datetimeFigureOut">
              <a:rPr lang="es-ES" smtClean="0"/>
              <a:t>01/06/2023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07E5EE-62E5-406F-B290-D4E6BF68508A}" type="slidenum">
              <a:rPr lang="es-ES" smtClean="0"/>
              <a:t>‹Nº›</a:t>
            </a:fld>
            <a:endParaRPr lang="es-ES" dirty="0"/>
          </a:p>
        </p:txBody>
      </p:sp>
    </p:spTree>
    <p:extLst>
      <p:ext uri="{BB962C8B-B14F-4D97-AF65-F5344CB8AC3E}">
        <p14:creationId xmlns:p14="http://schemas.microsoft.com/office/powerpoint/2010/main" val="94822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5F29AF83-7436-4370-81CC-0A0D2A985A69}" type="datetimeFigureOut">
              <a:rPr lang="en-US" smtClean="0"/>
              <a:t>6/1/2023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364922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5F29AF83-7436-4370-81CC-0A0D2A985A69}" type="datetimeFigureOut">
              <a:rPr lang="en-US" smtClean="0"/>
              <a:t>6/1/2023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139075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5F29AF83-7436-4370-81CC-0A0D2A985A69}" type="datetimeFigureOut">
              <a:rPr lang="en-US" smtClean="0"/>
              <a:t>6/1/2023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152492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F29AF83-7436-4370-81CC-0A0D2A985A69}" type="datetimeFigureOut">
              <a:rPr lang="en-US" smtClean="0"/>
              <a:t>6/1/2023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325242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F29AF83-7436-4370-81CC-0A0D2A985A69}" type="datetimeFigureOut">
              <a:rPr lang="en-US" smtClean="0"/>
              <a:t>6/1/2023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277024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F29AF83-7436-4370-81CC-0A0D2A985A69}" type="datetimeFigureOut">
              <a:rPr lang="en-US" smtClean="0"/>
              <a:t>6/1/2023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6DC1C1-1DC3-40CB-803E-9A6189DB65BA}" type="slidenum">
              <a:rPr lang="en-US" smtClean="0"/>
              <a:t>‹Nº›</a:t>
            </a:fld>
            <a:endParaRPr lang="en-US"/>
          </a:p>
        </p:txBody>
      </p:sp>
    </p:spTree>
    <p:extLst>
      <p:ext uri="{BB962C8B-B14F-4D97-AF65-F5344CB8AC3E}">
        <p14:creationId xmlns:p14="http://schemas.microsoft.com/office/powerpoint/2010/main" val="28731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AF83-7436-4370-81CC-0A0D2A985A69}" type="datetimeFigureOut">
              <a:rPr lang="en-US" smtClean="0"/>
              <a:t>6/1/2023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DC1C1-1DC3-40CB-803E-9A6189DB65BA}" type="slidenum">
              <a:rPr lang="en-US" smtClean="0"/>
              <a:t>‹Nº›</a:t>
            </a:fld>
            <a:endParaRPr lang="en-US"/>
          </a:p>
        </p:txBody>
      </p:sp>
    </p:spTree>
    <p:extLst>
      <p:ext uri="{BB962C8B-B14F-4D97-AF65-F5344CB8AC3E}">
        <p14:creationId xmlns:p14="http://schemas.microsoft.com/office/powerpoint/2010/main" val="3251610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6E625F-576B-47B6-AE2D-D0DFC9206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4E8D247-9C31-473C-BD5B-6AD67D79B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90005D3-D86D-41C2-8227-D920372CA3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B41E6-9A04-47B9-A99B-A76BD55C4AA6}" type="datetimeFigureOut">
              <a:rPr lang="es-PE" smtClean="0"/>
              <a:t>1/06/2023</a:t>
            </a:fld>
            <a:endParaRPr lang="es-PE"/>
          </a:p>
        </p:txBody>
      </p:sp>
      <p:sp>
        <p:nvSpPr>
          <p:cNvPr id="5" name="Marcador de pie de página 4">
            <a:extLst>
              <a:ext uri="{FF2B5EF4-FFF2-40B4-BE49-F238E27FC236}">
                <a16:creationId xmlns:a16="http://schemas.microsoft.com/office/drawing/2014/main" id="{13E13530-B061-4676-A352-17F984100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B26EBE6-53F4-4B17-B5FE-AE378B674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D00EB-677A-460C-B8AD-A246D3FDEAEB}" type="slidenum">
              <a:rPr lang="es-PE" smtClean="0"/>
              <a:t>‹Nº›</a:t>
            </a:fld>
            <a:endParaRPr lang="es-PE"/>
          </a:p>
        </p:txBody>
      </p:sp>
    </p:spTree>
    <p:extLst>
      <p:ext uri="{BB962C8B-B14F-4D97-AF65-F5344CB8AC3E}">
        <p14:creationId xmlns:p14="http://schemas.microsoft.com/office/powerpoint/2010/main" val="3636855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CA0A7-6193-46D8-90B9-123D2F080794}" type="datetimeFigureOut">
              <a:rPr lang="es-ES" smtClean="0"/>
              <a:t>01/06/2023</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E5EE-62E5-406F-B290-D4E6BF68508A}" type="slidenum">
              <a:rPr lang="es-ES" smtClean="0"/>
              <a:t>‹Nº›</a:t>
            </a:fld>
            <a:endParaRPr lang="es-ES" dirty="0"/>
          </a:p>
        </p:txBody>
      </p:sp>
    </p:spTree>
    <p:extLst>
      <p:ext uri="{BB962C8B-B14F-4D97-AF65-F5344CB8AC3E}">
        <p14:creationId xmlns:p14="http://schemas.microsoft.com/office/powerpoint/2010/main" val="1270272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andina.pe/agencia/noticia.aspx?id=416633#:~:text=El%20consumo%20per%20c%C3%A1pita%20de%20carne%20de%20cerdo,kilos%2C%20inform%C3%B3%20el%20l%20Ministerio%20de%20Agricultura%20%28Minag%29."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andina.pe/agencia/noticia.aspx?id=416633#:~:text=El%20consumo%20per%20c%C3%A1pita%20de%20carne%20de%20cerdo,kilos%2C%20inform%C3%B3%20el%20l%20Ministerio%20de%20Agricultura%20%28Minag%29."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andina.pe/agencia/noticia.aspx?id=416633#:~:text=El%20consumo%20per%20c%C3%A1pita%20de%20carne%20de%20cerdo,kilos%2C%20inform%C3%B3%20el%20l%20Ministerio%20de%20Agricultura%20%28Minag%29."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s://www.brasildefato.com.br/2020/03/02/artigo-novo-coronavirus-precaucoes-e-cuidados" TargetMode="External"/><Relationship Id="rId2" Type="http://schemas.openxmlformats.org/officeDocument/2006/relationships/image" Target="../media/image23.jpg"/><Relationship Id="rId1" Type="http://schemas.openxmlformats.org/officeDocument/2006/relationships/slideLayout" Target="../slideLayouts/slideLayout13.xml"/><Relationship Id="rId4" Type="http://schemas.openxmlformats.org/officeDocument/2006/relationships/hyperlink" Target="https://creativecommons.org/licenses/by-nd/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ustomXml" Target="../ink/ink2.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customXml" Target="../ink/ink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7.png"/><Relationship Id="rId7" Type="http://schemas.openxmlformats.org/officeDocument/2006/relationships/customXml" Target="../ink/ink4.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customXml" Target="../ink/ink3.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7.png"/><Relationship Id="rId7" Type="http://schemas.openxmlformats.org/officeDocument/2006/relationships/customXml" Target="../ink/ink6.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customXml" Target="../ink/ink5.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8" Type="http://schemas.openxmlformats.org/officeDocument/2006/relationships/oleObject" Target="file:///C:\Users\PCx\Desktop\milton\Base%20Den-Chik-Zik,%20Bolivia,%202023.xlsx!Grafico%20de%20Brote!F142C5:F150C8" TargetMode="External"/><Relationship Id="rId3" Type="http://schemas.openxmlformats.org/officeDocument/2006/relationships/oleObject" Target="file:///C:\Users\PCx\Desktop\milton\Base%20Den-Chik-Zik,%20Bolivia,%202023.xlsx!Grafico%20de%20Brote!%5bBase%20Den-Chik-Zik,%20Bolivia,%202023.xlsx%5dGrafico%20de%20Brote%20Gr&#225;fico%202" TargetMode="External"/><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5.emf"/><Relationship Id="rId9" Type="http://schemas.openxmlformats.org/officeDocument/2006/relationships/image" Target="../media/image28.emf"/></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14408" y="13252"/>
            <a:ext cx="12220815" cy="6858000"/>
            <a:chOff x="-14408" y="0"/>
            <a:chExt cx="12220815" cy="6858000"/>
          </a:xfrm>
        </p:grpSpPr>
        <p:pic>
          <p:nvPicPr>
            <p:cNvPr id="8" name="Imagen 7"/>
            <p:cNvPicPr>
              <a:picLocks noChangeAspect="1"/>
            </p:cNvPicPr>
            <p:nvPr/>
          </p:nvPicPr>
          <p:blipFill>
            <a:blip r:embed="rId2"/>
            <a:stretch>
              <a:fillRect/>
            </a:stretch>
          </p:blipFill>
          <p:spPr>
            <a:xfrm>
              <a:off x="-14408" y="0"/>
              <a:ext cx="12220815" cy="6858000"/>
            </a:xfrm>
            <a:prstGeom prst="rect">
              <a:avLst/>
            </a:prstGeom>
          </p:spPr>
        </p:pic>
        <p:pic>
          <p:nvPicPr>
            <p:cNvPr id="4" name="Imagen 3"/>
            <p:cNvPicPr>
              <a:picLocks noChangeAspect="1"/>
            </p:cNvPicPr>
            <p:nvPr/>
          </p:nvPicPr>
          <p:blipFill>
            <a:blip r:embed="rId3"/>
            <a:stretch>
              <a:fillRect/>
            </a:stretch>
          </p:blipFill>
          <p:spPr>
            <a:xfrm>
              <a:off x="0" y="3112594"/>
              <a:ext cx="12192000" cy="3745406"/>
            </a:xfrm>
            <a:prstGeom prst="rect">
              <a:avLst/>
            </a:prstGeom>
          </p:spPr>
        </p:pic>
      </p:gr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533" y="1105622"/>
            <a:ext cx="5658136" cy="982485"/>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84" y="537604"/>
            <a:ext cx="3459408" cy="5149979"/>
          </a:xfrm>
          <a:prstGeom prst="rect">
            <a:avLst/>
          </a:prstGeom>
        </p:spPr>
      </p:pic>
      <p:sp>
        <p:nvSpPr>
          <p:cNvPr id="3" name="Marcador de contenido 2">
            <a:extLst>
              <a:ext uri="{FF2B5EF4-FFF2-40B4-BE49-F238E27FC236}">
                <a16:creationId xmlns:a16="http://schemas.microsoft.com/office/drawing/2014/main" id="{A8555235-064D-6001-0F0A-C693536D1120}"/>
              </a:ext>
            </a:extLst>
          </p:cNvPr>
          <p:cNvSpPr txBox="1">
            <a:spLocks/>
          </p:cNvSpPr>
          <p:nvPr/>
        </p:nvSpPr>
        <p:spPr>
          <a:xfrm>
            <a:off x="4171950" y="2501696"/>
            <a:ext cx="7723495" cy="3961540"/>
          </a:xfrm>
          <a:prstGeom prst="rect">
            <a:avLst/>
          </a:prstGeom>
          <a:solidFill>
            <a:sysClr val="window" lastClr="FFFFFF">
              <a:alpha val="17000"/>
            </a:sys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PE" sz="2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100" b="1" i="0" u="none" strike="noStrike" kern="1200" cap="none" spc="0" normalizeH="0" baseline="0" noProof="0" dirty="0">
                <a:ln>
                  <a:noFill/>
                </a:ln>
                <a:solidFill>
                  <a:srgbClr val="002060"/>
                </a:solidFill>
                <a:effectLst/>
                <a:uLnTx/>
                <a:uFillTx/>
                <a:latin typeface="Calibri" panose="020F0502020204030204"/>
                <a:ea typeface="+mn-ea"/>
                <a:cs typeface="+mn-cs"/>
              </a:rPr>
              <a:t>SITUACIÓN ACTUAL DE LA PANDEMIA COVID-19 A NIVEL MUNDIAL Y EN LOS PAÍSES ANDINOS</a:t>
            </a:r>
            <a:r>
              <a:rPr kumimoji="0" lang="es-PE" sz="28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s-CO" sz="2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rPr>
              <a:t>Luis Beingolea More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rPr>
              <a:t>Bertha Luz </a:t>
            </a:r>
            <a:r>
              <a:rPr lang="es-ES" sz="2500" b="1" dirty="0">
                <a:solidFill>
                  <a:srgbClr val="002060"/>
                </a:solidFill>
                <a:latin typeface="Calibri" panose="020F0502020204030204"/>
              </a:rPr>
              <a:t> Pi</a:t>
            </a:r>
            <a:r>
              <a:rPr kumimoji="0" lang="es-ES" sz="2500" b="1" i="0" u="none" strike="noStrike" kern="1200" cap="none" spc="0" normalizeH="0" baseline="0" noProof="0" dirty="0" err="1">
                <a:ln>
                  <a:noFill/>
                </a:ln>
                <a:solidFill>
                  <a:srgbClr val="002060"/>
                </a:solidFill>
                <a:effectLst/>
                <a:uLnTx/>
                <a:uFillTx/>
                <a:latin typeface="Calibri" panose="020F0502020204030204"/>
                <a:ea typeface="+mn-ea"/>
                <a:cs typeface="+mn-cs"/>
              </a:rPr>
              <a:t>neda</a:t>
            </a:r>
            <a:r>
              <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rPr>
              <a:t>Lima, </a:t>
            </a:r>
            <a:r>
              <a:rPr lang="es-ES" sz="2500" b="1" dirty="0">
                <a:solidFill>
                  <a:srgbClr val="002060"/>
                </a:solidFill>
                <a:latin typeface="Calibri" panose="020F0502020204030204"/>
              </a:rPr>
              <a:t>22</a:t>
            </a:r>
            <a:r>
              <a:rPr kumimoji="0" lang="es-ES" sz="2500" b="1" i="0" u="none" strike="noStrike" kern="1200" cap="none" spc="0" normalizeH="0" baseline="0" noProof="0" dirty="0">
                <a:ln>
                  <a:noFill/>
                </a:ln>
                <a:solidFill>
                  <a:srgbClr val="002060"/>
                </a:solidFill>
                <a:effectLst/>
                <a:uLnTx/>
                <a:uFillTx/>
                <a:latin typeface="Calibri" panose="020F0502020204030204"/>
                <a:ea typeface="+mn-ea"/>
                <a:cs typeface="+mn-cs"/>
              </a:rPr>
              <a:t> de mayo de 2023</a:t>
            </a:r>
          </a:p>
        </p:txBody>
      </p:sp>
    </p:spTree>
    <p:extLst>
      <p:ext uri="{BB962C8B-B14F-4D97-AF65-F5344CB8AC3E}">
        <p14:creationId xmlns:p14="http://schemas.microsoft.com/office/powerpoint/2010/main" val="1001033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pic>
        <p:nvPicPr>
          <p:cNvPr id="3" name="Imagen 2">
            <a:extLst>
              <a:ext uri="{FF2B5EF4-FFF2-40B4-BE49-F238E27FC236}">
                <a16:creationId xmlns:a16="http://schemas.microsoft.com/office/drawing/2014/main" id="{4CF991BC-EACB-3B71-1628-344FE595361D}"/>
              </a:ext>
            </a:extLst>
          </p:cNvPr>
          <p:cNvPicPr>
            <a:picLocks noChangeAspect="1"/>
          </p:cNvPicPr>
          <p:nvPr/>
        </p:nvPicPr>
        <p:blipFill>
          <a:blip r:embed="rId6"/>
          <a:stretch>
            <a:fillRect/>
          </a:stretch>
        </p:blipFill>
        <p:spPr>
          <a:xfrm>
            <a:off x="1167349" y="406434"/>
            <a:ext cx="10178878" cy="5530342"/>
          </a:xfrm>
          <a:prstGeom prst="rect">
            <a:avLst/>
          </a:prstGeom>
        </p:spPr>
      </p:pic>
    </p:spTree>
    <p:extLst>
      <p:ext uri="{BB962C8B-B14F-4D97-AF65-F5344CB8AC3E}">
        <p14:creationId xmlns:p14="http://schemas.microsoft.com/office/powerpoint/2010/main" val="240219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pic>
        <p:nvPicPr>
          <p:cNvPr id="6" name="Imagen 5">
            <a:extLst>
              <a:ext uri="{FF2B5EF4-FFF2-40B4-BE49-F238E27FC236}">
                <a16:creationId xmlns:a16="http://schemas.microsoft.com/office/drawing/2014/main" id="{374E1A95-3C3F-AFE9-E8FB-E211B5F208C7}"/>
              </a:ext>
            </a:extLst>
          </p:cNvPr>
          <p:cNvPicPr>
            <a:picLocks noChangeAspect="1"/>
          </p:cNvPicPr>
          <p:nvPr/>
        </p:nvPicPr>
        <p:blipFill rotWithShape="1">
          <a:blip r:embed="rId6"/>
          <a:srcRect b="5360"/>
          <a:stretch/>
        </p:blipFill>
        <p:spPr>
          <a:xfrm>
            <a:off x="1006404" y="418928"/>
            <a:ext cx="10049833" cy="5292486"/>
          </a:xfrm>
          <a:prstGeom prst="rect">
            <a:avLst/>
          </a:prstGeom>
        </p:spPr>
      </p:pic>
    </p:spTree>
    <p:extLst>
      <p:ext uri="{BB962C8B-B14F-4D97-AF65-F5344CB8AC3E}">
        <p14:creationId xmlns:p14="http://schemas.microsoft.com/office/powerpoint/2010/main" val="57239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7062" y="105762"/>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8" name="CuadroTexto 7">
            <a:extLst>
              <a:ext uri="{FF2B5EF4-FFF2-40B4-BE49-F238E27FC236}">
                <a16:creationId xmlns:a16="http://schemas.microsoft.com/office/drawing/2014/main" id="{225D59D0-6039-4072-888E-37FB56DB176E}"/>
              </a:ext>
            </a:extLst>
          </p:cNvPr>
          <p:cNvSpPr txBox="1"/>
          <p:nvPr/>
        </p:nvSpPr>
        <p:spPr>
          <a:xfrm>
            <a:off x="271669" y="5837295"/>
            <a:ext cx="6321286" cy="261610"/>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https://www.cdc.gov/parasites/trichinellosis/disease.html</a:t>
            </a:r>
          </a:p>
        </p:txBody>
      </p:sp>
      <p:pic>
        <p:nvPicPr>
          <p:cNvPr id="3" name="Imagen 2">
            <a:extLst>
              <a:ext uri="{FF2B5EF4-FFF2-40B4-BE49-F238E27FC236}">
                <a16:creationId xmlns:a16="http://schemas.microsoft.com/office/drawing/2014/main" id="{CB329F27-4D06-7290-1C21-48C269FC0BB3}"/>
              </a:ext>
            </a:extLst>
          </p:cNvPr>
          <p:cNvPicPr>
            <a:picLocks noChangeAspect="1"/>
          </p:cNvPicPr>
          <p:nvPr/>
        </p:nvPicPr>
        <p:blipFill>
          <a:blip r:embed="rId6"/>
          <a:stretch>
            <a:fillRect/>
          </a:stretch>
        </p:blipFill>
        <p:spPr>
          <a:xfrm>
            <a:off x="2710079" y="270343"/>
            <a:ext cx="6533322" cy="5611376"/>
          </a:xfrm>
          <a:prstGeom prst="rect">
            <a:avLst/>
          </a:prstGeom>
        </p:spPr>
      </p:pic>
    </p:spTree>
    <p:extLst>
      <p:ext uri="{BB962C8B-B14F-4D97-AF65-F5344CB8AC3E}">
        <p14:creationId xmlns:p14="http://schemas.microsoft.com/office/powerpoint/2010/main" val="335477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13" name="CuadroTexto 12">
            <a:extLst>
              <a:ext uri="{FF2B5EF4-FFF2-40B4-BE49-F238E27FC236}">
                <a16:creationId xmlns:a16="http://schemas.microsoft.com/office/drawing/2014/main" id="{D81F3057-0347-7C62-739C-47BC08C92CCC}"/>
              </a:ext>
            </a:extLst>
          </p:cNvPr>
          <p:cNvSpPr txBox="1"/>
          <p:nvPr/>
        </p:nvSpPr>
        <p:spPr>
          <a:xfrm>
            <a:off x="804481" y="1351508"/>
            <a:ext cx="10611852" cy="4154984"/>
          </a:xfrm>
          <a:prstGeom prst="rect">
            <a:avLst/>
          </a:prstGeom>
          <a:noFill/>
        </p:spPr>
        <p:txBody>
          <a:bodyPr wrap="square">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Los análisis dan como confirmados los 16 casos conocidos en un primer momento mientras que son 15 los casos sospechosos o probables. </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La investigación de la Junta acerca del origen del alimento que ha provocado los casos de triquinelosis.  Dichas fuentes señalan que se han analizado 11 productos diferentes de productos cárnicos y embutidos elaborados por los cazadores con carne procedentes de jabalíes abatidos en la provincia de León. De todos los productos analizados en el Laboratorio de Salud Pública de Salamanca se han detectado larvas de </a:t>
            </a:r>
            <a:r>
              <a:rPr lang="es-ES" sz="2400" dirty="0" err="1">
                <a:latin typeface="Arial" panose="020B0604020202020204" pitchFamily="34" charset="0"/>
                <a:cs typeface="Arial" panose="020B0604020202020204" pitchFamily="34" charset="0"/>
              </a:rPr>
              <a:t>Trichinella</a:t>
            </a:r>
            <a:r>
              <a:rPr lang="es-ES" sz="2400" dirty="0">
                <a:latin typeface="Arial" panose="020B0604020202020204" pitchFamily="34" charset="0"/>
                <a:cs typeface="Arial" panose="020B0604020202020204" pitchFamily="34" charset="0"/>
              </a:rPr>
              <a:t> en un chorizo.</a:t>
            </a:r>
          </a:p>
          <a:p>
            <a:pPr marL="342900" indent="-342900">
              <a:buFont typeface="Arial" panose="020B0604020202020204" pitchFamily="34" charset="0"/>
              <a:buChar char="•"/>
            </a:pPr>
            <a:endParaRPr lang="es-P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4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13" name="CuadroTexto 12">
            <a:extLst>
              <a:ext uri="{FF2B5EF4-FFF2-40B4-BE49-F238E27FC236}">
                <a16:creationId xmlns:a16="http://schemas.microsoft.com/office/drawing/2014/main" id="{D81F3057-0347-7C62-739C-47BC08C92CCC}"/>
              </a:ext>
            </a:extLst>
          </p:cNvPr>
          <p:cNvSpPr txBox="1"/>
          <p:nvPr/>
        </p:nvSpPr>
        <p:spPr>
          <a:xfrm>
            <a:off x="733555" y="556848"/>
            <a:ext cx="10611852" cy="4154984"/>
          </a:xfrm>
          <a:prstGeom prst="rect">
            <a:avLst/>
          </a:prstGeom>
          <a:noFill/>
        </p:spPr>
        <p:txBody>
          <a:bodyPr wrap="square">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Los cazadores confirmaron que el embutido infestado pertenece a una partida de chorizos elaborados a principios del pasado mes de enero con carne perteneciente a dos animales abatidos en una cacería que tuvo lugar también en enero en Valle Gordo, en la comarca de Omaña.  </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Según los testimonios recogidos, los chorizos fueron consumidos por diversos cazadores en varias ocasiones en las que se reunían con motivos de las diferentes cacerías. </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El 21 de enero fue la fecha en la que se consumieron los primeros chorizos en estos encuentros. </a:t>
            </a:r>
          </a:p>
        </p:txBody>
      </p:sp>
    </p:spTree>
    <p:extLst>
      <p:ext uri="{BB962C8B-B14F-4D97-AF65-F5344CB8AC3E}">
        <p14:creationId xmlns:p14="http://schemas.microsoft.com/office/powerpoint/2010/main" val="299656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pic>
        <p:nvPicPr>
          <p:cNvPr id="3" name="Imagen 2">
            <a:extLst>
              <a:ext uri="{FF2B5EF4-FFF2-40B4-BE49-F238E27FC236}">
                <a16:creationId xmlns:a16="http://schemas.microsoft.com/office/drawing/2014/main" id="{66E6C56F-C7E7-4CB8-E23F-B19E47D9032C}"/>
              </a:ext>
            </a:extLst>
          </p:cNvPr>
          <p:cNvPicPr>
            <a:picLocks noChangeAspect="1"/>
          </p:cNvPicPr>
          <p:nvPr/>
        </p:nvPicPr>
        <p:blipFill>
          <a:blip r:embed="rId6"/>
          <a:stretch>
            <a:fillRect/>
          </a:stretch>
        </p:blipFill>
        <p:spPr>
          <a:xfrm>
            <a:off x="297498" y="1089148"/>
            <a:ext cx="4122777" cy="4176122"/>
          </a:xfrm>
          <a:prstGeom prst="rect">
            <a:avLst/>
          </a:prstGeom>
        </p:spPr>
      </p:pic>
      <p:sp>
        <p:nvSpPr>
          <p:cNvPr id="7" name="CuadroTexto 6">
            <a:extLst>
              <a:ext uri="{FF2B5EF4-FFF2-40B4-BE49-F238E27FC236}">
                <a16:creationId xmlns:a16="http://schemas.microsoft.com/office/drawing/2014/main" id="{1C4D7A1E-B075-2439-2382-320948EDC442}"/>
              </a:ext>
            </a:extLst>
          </p:cNvPr>
          <p:cNvSpPr txBox="1"/>
          <p:nvPr/>
        </p:nvSpPr>
        <p:spPr>
          <a:xfrm>
            <a:off x="4717773" y="816030"/>
            <a:ext cx="7094793" cy="4524315"/>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La triquinelosis (triquinosis) es causada por nematodos (gusanos redondos) del género </a:t>
            </a:r>
            <a:r>
              <a:rPr lang="es-ES" sz="2400" dirty="0" err="1">
                <a:latin typeface="Arial" panose="020B0604020202020204" pitchFamily="34" charset="0"/>
                <a:cs typeface="Arial" panose="020B0604020202020204" pitchFamily="34" charset="0"/>
              </a:rPr>
              <a:t>Trichinella</a:t>
            </a:r>
            <a:r>
              <a:rPr lang="es-ES" sz="2400" dirty="0">
                <a:latin typeface="Arial" panose="020B0604020202020204" pitchFamily="34" charset="0"/>
                <a:cs typeface="Arial" panose="020B0604020202020204" pitchFamily="34" charset="0"/>
              </a:rPr>
              <a:t>. Además del agente clásico T. </a:t>
            </a:r>
            <a:r>
              <a:rPr lang="es-ES" sz="2400" dirty="0" err="1">
                <a:latin typeface="Arial" panose="020B0604020202020204" pitchFamily="34" charset="0"/>
                <a:cs typeface="Arial" panose="020B0604020202020204" pitchFamily="34" charset="0"/>
              </a:rPr>
              <a:t>spiralis</a:t>
            </a:r>
            <a:r>
              <a:rPr lang="es-ES" sz="2400" dirty="0">
                <a:latin typeface="Arial" panose="020B0604020202020204" pitchFamily="34" charset="0"/>
                <a:cs typeface="Arial" panose="020B0604020202020204" pitchFamily="34" charset="0"/>
              </a:rPr>
              <a:t> (que se encuentra en todo el mundo en muchos animales carnívoros y omnívoros),</a:t>
            </a: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T. </a:t>
            </a:r>
            <a:r>
              <a:rPr lang="es-ES" sz="2400" dirty="0" err="1">
                <a:latin typeface="Arial" panose="020B0604020202020204" pitchFamily="34" charset="0"/>
                <a:cs typeface="Arial" panose="020B0604020202020204" pitchFamily="34" charset="0"/>
              </a:rPr>
              <a:t>pseudospiralis</a:t>
            </a:r>
            <a:r>
              <a:rPr lang="es-ES" sz="2400" dirty="0">
                <a:latin typeface="Arial" panose="020B0604020202020204" pitchFamily="34" charset="0"/>
                <a:cs typeface="Arial" panose="020B0604020202020204" pitchFamily="34" charset="0"/>
              </a:rPr>
              <a:t> (mamíferos y aves en todo el mundo), </a:t>
            </a: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T. nativa (osos árticos), </a:t>
            </a: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T. </a:t>
            </a:r>
            <a:r>
              <a:rPr lang="es-ES" sz="2400" dirty="0" err="1">
                <a:latin typeface="Arial" panose="020B0604020202020204" pitchFamily="34" charset="0"/>
                <a:cs typeface="Arial" panose="020B0604020202020204" pitchFamily="34" charset="0"/>
              </a:rPr>
              <a:t>nelsoni</a:t>
            </a:r>
            <a:r>
              <a:rPr lang="es-ES" sz="2400" dirty="0">
                <a:latin typeface="Arial" panose="020B0604020202020204" pitchFamily="34" charset="0"/>
                <a:cs typeface="Arial" panose="020B0604020202020204" pitchFamily="34" charset="0"/>
              </a:rPr>
              <a:t> (depredadores africanos y carroñeros), </a:t>
            </a: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T. </a:t>
            </a:r>
            <a:r>
              <a:rPr lang="es-ES" sz="2400" dirty="0" err="1">
                <a:latin typeface="Arial" panose="020B0604020202020204" pitchFamily="34" charset="0"/>
                <a:cs typeface="Arial" panose="020B0604020202020204" pitchFamily="34" charset="0"/>
              </a:rPr>
              <a:t>britovi</a:t>
            </a:r>
            <a:r>
              <a:rPr lang="es-ES" sz="2400" dirty="0">
                <a:latin typeface="Arial" panose="020B0604020202020204" pitchFamily="34" charset="0"/>
                <a:cs typeface="Arial" panose="020B0604020202020204" pitchFamily="34" charset="0"/>
              </a:rPr>
              <a:t> (carnívoros de Europa y Asia occidental)</a:t>
            </a:r>
            <a:endParaRPr lang="es-PE" sz="2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4EA78239-D533-1F30-EF66-26067489C38D}"/>
              </a:ext>
            </a:extLst>
          </p:cNvPr>
          <p:cNvSpPr txBox="1"/>
          <p:nvPr/>
        </p:nvSpPr>
        <p:spPr>
          <a:xfrm>
            <a:off x="311426" y="5733118"/>
            <a:ext cx="6321286" cy="261610"/>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https://www.cdc.gov/parasites/trichinellosis/disease.html</a:t>
            </a:r>
          </a:p>
        </p:txBody>
      </p:sp>
    </p:spTree>
    <p:extLst>
      <p:ext uri="{BB962C8B-B14F-4D97-AF65-F5344CB8AC3E}">
        <p14:creationId xmlns:p14="http://schemas.microsoft.com/office/powerpoint/2010/main" val="109286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7063"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13" name="CuadroTexto 12">
            <a:extLst>
              <a:ext uri="{FF2B5EF4-FFF2-40B4-BE49-F238E27FC236}">
                <a16:creationId xmlns:a16="http://schemas.microsoft.com/office/drawing/2014/main" id="{D81F3057-0347-7C62-739C-47BC08C92CCC}"/>
              </a:ext>
            </a:extLst>
          </p:cNvPr>
          <p:cNvSpPr txBox="1"/>
          <p:nvPr/>
        </p:nvSpPr>
        <p:spPr>
          <a:xfrm>
            <a:off x="804481" y="1250732"/>
            <a:ext cx="10611852" cy="3785652"/>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 Los primeros síntomas de la triquinelosis son gastrointestinales, generalmente ocurren 1-2 días después de que una persona consume carne cruda o poco cocida de un animal infectado con </a:t>
            </a:r>
            <a:r>
              <a:rPr lang="es-ES" sz="2400" dirty="0" err="1">
                <a:latin typeface="Arial" panose="020B0604020202020204" pitchFamily="34" charset="0"/>
                <a:cs typeface="Arial" panose="020B0604020202020204" pitchFamily="34" charset="0"/>
              </a:rPr>
              <a:t>Trichinella</a:t>
            </a:r>
            <a:r>
              <a:rPr lang="es-ES" sz="2400" dirty="0">
                <a:latin typeface="Arial" panose="020B0604020202020204" pitchFamily="34" charset="0"/>
                <a:cs typeface="Arial" panose="020B0604020202020204" pitchFamily="34" charset="0"/>
              </a:rPr>
              <a:t>. </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Estos síntomas incluyen los siguientes:</a:t>
            </a:r>
          </a:p>
          <a:p>
            <a:pPr algn="just"/>
            <a:endParaRPr lang="es-E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Náuseas</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Diarrea</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Vómito</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Dolor abdominal</a:t>
            </a:r>
          </a:p>
        </p:txBody>
      </p:sp>
      <p:sp>
        <p:nvSpPr>
          <p:cNvPr id="6" name="CuadroTexto 5">
            <a:extLst>
              <a:ext uri="{FF2B5EF4-FFF2-40B4-BE49-F238E27FC236}">
                <a16:creationId xmlns:a16="http://schemas.microsoft.com/office/drawing/2014/main" id="{311307B1-2CD0-F760-7E44-4DF43D57B384}"/>
              </a:ext>
            </a:extLst>
          </p:cNvPr>
          <p:cNvSpPr txBox="1"/>
          <p:nvPr/>
        </p:nvSpPr>
        <p:spPr>
          <a:xfrm>
            <a:off x="2213113" y="424070"/>
            <a:ext cx="6294783" cy="477054"/>
          </a:xfrm>
          <a:prstGeom prst="rect">
            <a:avLst/>
          </a:prstGeom>
          <a:noFill/>
        </p:spPr>
        <p:txBody>
          <a:bodyPr wrap="square" rtlCol="0">
            <a:spAutoFit/>
          </a:bodyPr>
          <a:lstStyle/>
          <a:p>
            <a:pPr algn="ctr"/>
            <a:r>
              <a:rPr lang="es-PE" sz="2500" dirty="0">
                <a:latin typeface="Arial Black" panose="020B0A04020102020204" pitchFamily="34" charset="0"/>
              </a:rPr>
              <a:t>CLÍNICA DE LA TRIQUINELOSIS</a:t>
            </a:r>
          </a:p>
        </p:txBody>
      </p:sp>
      <p:sp>
        <p:nvSpPr>
          <p:cNvPr id="8" name="CuadroTexto 7">
            <a:extLst>
              <a:ext uri="{FF2B5EF4-FFF2-40B4-BE49-F238E27FC236}">
                <a16:creationId xmlns:a16="http://schemas.microsoft.com/office/drawing/2014/main" id="{225D59D0-6039-4072-888E-37FB56DB176E}"/>
              </a:ext>
            </a:extLst>
          </p:cNvPr>
          <p:cNvSpPr txBox="1"/>
          <p:nvPr/>
        </p:nvSpPr>
        <p:spPr>
          <a:xfrm>
            <a:off x="311426" y="5733118"/>
            <a:ext cx="6321286" cy="261610"/>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https://www.cdc.gov/parasites/trichinellosis/disease.html</a:t>
            </a:r>
          </a:p>
        </p:txBody>
      </p:sp>
    </p:spTree>
    <p:extLst>
      <p:ext uri="{BB962C8B-B14F-4D97-AF65-F5344CB8AC3E}">
        <p14:creationId xmlns:p14="http://schemas.microsoft.com/office/powerpoint/2010/main" val="110616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7062" y="105762"/>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13" name="CuadroTexto 12">
            <a:extLst>
              <a:ext uri="{FF2B5EF4-FFF2-40B4-BE49-F238E27FC236}">
                <a16:creationId xmlns:a16="http://schemas.microsoft.com/office/drawing/2014/main" id="{D81F3057-0347-7C62-739C-47BC08C92CCC}"/>
              </a:ext>
            </a:extLst>
          </p:cNvPr>
          <p:cNvSpPr txBox="1"/>
          <p:nvPr/>
        </p:nvSpPr>
        <p:spPr>
          <a:xfrm>
            <a:off x="811544" y="628306"/>
            <a:ext cx="10611852" cy="5262979"/>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Los siguientes síntomas clásicos de la triquinelosis a menudo ocurren dentro de las 2 semanas después de comer carne contaminada, y pueden durar hasta 8 semanas:</a:t>
            </a:r>
          </a:p>
          <a:p>
            <a:pPr algn="just"/>
            <a:endParaRPr lang="es-ES" sz="24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Dolor muscular</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Fiebre</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Hinchazón de la cara, particularmente los ojos</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Debilidad o fatiga</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Jaqueca</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Escalofríos</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Picazón en la piel o sarpullido</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Tos</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Diarrea</a:t>
            </a:r>
          </a:p>
          <a:p>
            <a:pPr marL="800100" lvl="1"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Estreñimiento</a:t>
            </a:r>
          </a:p>
        </p:txBody>
      </p:sp>
      <p:sp>
        <p:nvSpPr>
          <p:cNvPr id="6" name="CuadroTexto 5">
            <a:extLst>
              <a:ext uri="{FF2B5EF4-FFF2-40B4-BE49-F238E27FC236}">
                <a16:creationId xmlns:a16="http://schemas.microsoft.com/office/drawing/2014/main" id="{311307B1-2CD0-F760-7E44-4DF43D57B384}"/>
              </a:ext>
            </a:extLst>
          </p:cNvPr>
          <p:cNvSpPr txBox="1"/>
          <p:nvPr/>
        </p:nvSpPr>
        <p:spPr>
          <a:xfrm>
            <a:off x="2252869" y="105762"/>
            <a:ext cx="6294783" cy="477054"/>
          </a:xfrm>
          <a:prstGeom prst="rect">
            <a:avLst/>
          </a:prstGeom>
          <a:noFill/>
        </p:spPr>
        <p:txBody>
          <a:bodyPr wrap="square" rtlCol="0">
            <a:spAutoFit/>
          </a:bodyPr>
          <a:lstStyle/>
          <a:p>
            <a:pPr algn="ctr"/>
            <a:r>
              <a:rPr lang="es-PE" sz="2500" dirty="0">
                <a:latin typeface="Arial Black" panose="020B0A04020102020204" pitchFamily="34" charset="0"/>
              </a:rPr>
              <a:t>CLINICA DE LA TRIQUINELOSIS</a:t>
            </a:r>
          </a:p>
        </p:txBody>
      </p:sp>
      <p:sp>
        <p:nvSpPr>
          <p:cNvPr id="8" name="CuadroTexto 7">
            <a:extLst>
              <a:ext uri="{FF2B5EF4-FFF2-40B4-BE49-F238E27FC236}">
                <a16:creationId xmlns:a16="http://schemas.microsoft.com/office/drawing/2014/main" id="{225D59D0-6039-4072-888E-37FB56DB176E}"/>
              </a:ext>
            </a:extLst>
          </p:cNvPr>
          <p:cNvSpPr txBox="1"/>
          <p:nvPr/>
        </p:nvSpPr>
        <p:spPr>
          <a:xfrm>
            <a:off x="271669" y="5837295"/>
            <a:ext cx="6321286" cy="261610"/>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https://www.cdc.gov/parasites/trichinellosis/disease.html</a:t>
            </a:r>
          </a:p>
        </p:txBody>
      </p:sp>
    </p:spTree>
    <p:extLst>
      <p:ext uri="{BB962C8B-B14F-4D97-AF65-F5344CB8AC3E}">
        <p14:creationId xmlns:p14="http://schemas.microsoft.com/office/powerpoint/2010/main" val="31297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7062" y="105762"/>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13" name="CuadroTexto 12">
            <a:extLst>
              <a:ext uri="{FF2B5EF4-FFF2-40B4-BE49-F238E27FC236}">
                <a16:creationId xmlns:a16="http://schemas.microsoft.com/office/drawing/2014/main" id="{D81F3057-0347-7C62-739C-47BC08C92CCC}"/>
              </a:ext>
            </a:extLst>
          </p:cNvPr>
          <p:cNvSpPr txBox="1"/>
          <p:nvPr/>
        </p:nvSpPr>
        <p:spPr>
          <a:xfrm>
            <a:off x="811543" y="918622"/>
            <a:ext cx="10611852" cy="5262979"/>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La mejor manera de prevenir la triquinelosis es cocinar la carne para Temperaturas seguras. No pruebe la carne hasta que esté cocida.</a:t>
            </a:r>
          </a:p>
          <a:p>
            <a:pPr algn="just"/>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Lávese las manos con agua tibia y jabón después de manipular carne cruda.</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Curar (salar), secar, fumar o calentar la carne en el microondas por sí sola no mata consistentemente a los gusanos infecciosos; La cecina casera y las salchichas fueron la causa de muchos casos de triquinelosis reportados a los CDC en los últimos años.</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Congele la carne de cerdo de menos de 6 pulgadas de grosor durante 20 días a 5 ° F (-15 ° C) para matar cualquier gusano.</a:t>
            </a:r>
          </a:p>
          <a:p>
            <a:pPr algn="just"/>
            <a:endParaRPr lang="es-ES" sz="2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11307B1-2CD0-F760-7E44-4DF43D57B384}"/>
              </a:ext>
            </a:extLst>
          </p:cNvPr>
          <p:cNvSpPr txBox="1"/>
          <p:nvPr/>
        </p:nvSpPr>
        <p:spPr>
          <a:xfrm>
            <a:off x="2252869" y="105762"/>
            <a:ext cx="6294783" cy="477054"/>
          </a:xfrm>
          <a:prstGeom prst="rect">
            <a:avLst/>
          </a:prstGeom>
          <a:noFill/>
        </p:spPr>
        <p:txBody>
          <a:bodyPr wrap="square" rtlCol="0">
            <a:spAutoFit/>
          </a:bodyPr>
          <a:lstStyle/>
          <a:p>
            <a:pPr algn="ctr"/>
            <a:r>
              <a:rPr lang="es-PE" sz="2500" dirty="0">
                <a:latin typeface="Arial Black" panose="020B0A04020102020204" pitchFamily="34" charset="0"/>
              </a:rPr>
              <a:t>Prevención y Control</a:t>
            </a:r>
          </a:p>
        </p:txBody>
      </p:sp>
      <p:sp>
        <p:nvSpPr>
          <p:cNvPr id="8" name="CuadroTexto 7">
            <a:extLst>
              <a:ext uri="{FF2B5EF4-FFF2-40B4-BE49-F238E27FC236}">
                <a16:creationId xmlns:a16="http://schemas.microsoft.com/office/drawing/2014/main" id="{225D59D0-6039-4072-888E-37FB56DB176E}"/>
              </a:ext>
            </a:extLst>
          </p:cNvPr>
          <p:cNvSpPr txBox="1"/>
          <p:nvPr/>
        </p:nvSpPr>
        <p:spPr>
          <a:xfrm>
            <a:off x="271669" y="5837295"/>
            <a:ext cx="6321286" cy="261610"/>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https://www.cdc.gov/parasites/trichinellosis/disease.html</a:t>
            </a:r>
          </a:p>
        </p:txBody>
      </p:sp>
    </p:spTree>
    <p:extLst>
      <p:ext uri="{BB962C8B-B14F-4D97-AF65-F5344CB8AC3E}">
        <p14:creationId xmlns:p14="http://schemas.microsoft.com/office/powerpoint/2010/main" val="297291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7062" y="105762"/>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13" name="CuadroTexto 12">
            <a:extLst>
              <a:ext uri="{FF2B5EF4-FFF2-40B4-BE49-F238E27FC236}">
                <a16:creationId xmlns:a16="http://schemas.microsoft.com/office/drawing/2014/main" id="{D81F3057-0347-7C62-739C-47BC08C92CCC}"/>
              </a:ext>
            </a:extLst>
          </p:cNvPr>
          <p:cNvSpPr txBox="1"/>
          <p:nvPr/>
        </p:nvSpPr>
        <p:spPr>
          <a:xfrm>
            <a:off x="451447" y="1674709"/>
            <a:ext cx="10611852" cy="2308324"/>
          </a:xfrm>
          <a:prstGeom prst="rect">
            <a:avLst/>
          </a:prstGeom>
          <a:noFill/>
        </p:spPr>
        <p:txBody>
          <a:bodyPr wrap="square">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 La congelación de carnes de caza silvestre, a diferencia de la congelación de productos de cerdo, puede no matar eficazmente a todos los gusanos porque algunas especies de gusanos que infectan a los animales de caza silvestre son resistentes a la congelación.</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Limpie bien las picadoras de carne después de cada uso.</a:t>
            </a:r>
          </a:p>
        </p:txBody>
      </p:sp>
      <p:sp>
        <p:nvSpPr>
          <p:cNvPr id="6" name="CuadroTexto 5">
            <a:extLst>
              <a:ext uri="{FF2B5EF4-FFF2-40B4-BE49-F238E27FC236}">
                <a16:creationId xmlns:a16="http://schemas.microsoft.com/office/drawing/2014/main" id="{311307B1-2CD0-F760-7E44-4DF43D57B384}"/>
              </a:ext>
            </a:extLst>
          </p:cNvPr>
          <p:cNvSpPr txBox="1"/>
          <p:nvPr/>
        </p:nvSpPr>
        <p:spPr>
          <a:xfrm>
            <a:off x="2252869" y="105762"/>
            <a:ext cx="6294783" cy="477054"/>
          </a:xfrm>
          <a:prstGeom prst="rect">
            <a:avLst/>
          </a:prstGeom>
          <a:noFill/>
        </p:spPr>
        <p:txBody>
          <a:bodyPr wrap="square" rtlCol="0">
            <a:spAutoFit/>
          </a:bodyPr>
          <a:lstStyle/>
          <a:p>
            <a:pPr algn="ctr"/>
            <a:r>
              <a:rPr lang="es-PE" sz="2500" dirty="0">
                <a:latin typeface="Arial Black" panose="020B0A04020102020204" pitchFamily="34" charset="0"/>
              </a:rPr>
              <a:t>Prevención y Control</a:t>
            </a:r>
          </a:p>
        </p:txBody>
      </p:sp>
      <p:sp>
        <p:nvSpPr>
          <p:cNvPr id="8" name="CuadroTexto 7">
            <a:extLst>
              <a:ext uri="{FF2B5EF4-FFF2-40B4-BE49-F238E27FC236}">
                <a16:creationId xmlns:a16="http://schemas.microsoft.com/office/drawing/2014/main" id="{225D59D0-6039-4072-888E-37FB56DB176E}"/>
              </a:ext>
            </a:extLst>
          </p:cNvPr>
          <p:cNvSpPr txBox="1"/>
          <p:nvPr/>
        </p:nvSpPr>
        <p:spPr>
          <a:xfrm>
            <a:off x="271669" y="5837295"/>
            <a:ext cx="6321286" cy="261610"/>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https://www.cdc.gov/parasites/trichinellosis/disease.html</a:t>
            </a:r>
          </a:p>
        </p:txBody>
      </p:sp>
    </p:spTree>
    <p:extLst>
      <p:ext uri="{BB962C8B-B14F-4D97-AF65-F5344CB8AC3E}">
        <p14:creationId xmlns:p14="http://schemas.microsoft.com/office/powerpoint/2010/main" val="20626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4408"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2" name="Título 1">
            <a:extLst>
              <a:ext uri="{FF2B5EF4-FFF2-40B4-BE49-F238E27FC236}">
                <a16:creationId xmlns:a16="http://schemas.microsoft.com/office/drawing/2014/main" id="{5282931E-405C-4033-CCF9-E2AA138572E3}"/>
              </a:ext>
            </a:extLst>
          </p:cNvPr>
          <p:cNvSpPr txBox="1">
            <a:spLocks/>
          </p:cNvSpPr>
          <p:nvPr/>
        </p:nvSpPr>
        <p:spPr>
          <a:xfrm>
            <a:off x="838200" y="365125"/>
            <a:ext cx="10515600" cy="973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500" dirty="0">
                <a:latin typeface="Arial Black" panose="020B0A04020102020204" pitchFamily="34" charset="0"/>
              </a:rPr>
              <a:t>Temas</a:t>
            </a:r>
          </a:p>
        </p:txBody>
      </p:sp>
      <p:sp>
        <p:nvSpPr>
          <p:cNvPr id="3" name="Marcador de contenido 2">
            <a:extLst>
              <a:ext uri="{FF2B5EF4-FFF2-40B4-BE49-F238E27FC236}">
                <a16:creationId xmlns:a16="http://schemas.microsoft.com/office/drawing/2014/main" id="{A7949893-47B0-0EE1-DE37-381EE9F1C915}"/>
              </a:ext>
            </a:extLst>
          </p:cNvPr>
          <p:cNvSpPr txBox="1">
            <a:spLocks/>
          </p:cNvSpPr>
          <p:nvPr/>
        </p:nvSpPr>
        <p:spPr>
          <a:xfrm>
            <a:off x="719147" y="1703595"/>
            <a:ext cx="10515600" cy="3154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ES" sz="2400" dirty="0">
                <a:solidFill>
                  <a:sysClr val="windowText" lastClr="000000"/>
                </a:solidFill>
                <a:latin typeface="Arial"/>
              </a:rPr>
              <a:t>Triquinelosis   </a:t>
            </a:r>
            <a:endParaRPr kumimoji="0" lang="es-ES" sz="24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s-ES" sz="2400" b="0" i="0" u="none" strike="noStrike" kern="1200" cap="none" spc="0" normalizeH="0" baseline="0" noProof="0" dirty="0">
              <a:ln>
                <a:noFill/>
              </a:ln>
              <a:solidFill>
                <a:sysClr val="windowText" lastClr="000000"/>
              </a:solidFill>
              <a:effectLst/>
              <a:uLnTx/>
              <a:uFillTx/>
              <a:latin typeface="Arial"/>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sysClr val="windowText" lastClr="000000"/>
                </a:solidFill>
                <a:effectLst/>
                <a:uLnTx/>
                <a:uFillTx/>
                <a:latin typeface="Arial"/>
                <a:ea typeface="+mn-ea"/>
                <a:cs typeface="+mn-cs"/>
              </a:rPr>
              <a:t>Situación de la COVID-19 </a:t>
            </a:r>
            <a:r>
              <a:rPr lang="es-ES" sz="2400" dirty="0">
                <a:solidFill>
                  <a:sysClr val="windowText" lastClr="000000"/>
                </a:solidFill>
                <a:latin typeface="Arial"/>
              </a:rPr>
              <a:t>en el mundo y Suramérica</a:t>
            </a:r>
            <a:r>
              <a:rPr kumimoji="0" lang="es-ES" sz="2400" b="0" i="0" u="none" strike="noStrike" kern="1200" cap="none" spc="0" normalizeH="0" baseline="0" noProof="0" dirty="0">
                <a:ln>
                  <a:noFill/>
                </a:ln>
                <a:solidFill>
                  <a:sysClr val="windowText" lastClr="000000"/>
                </a:solidFill>
                <a:effectLst/>
                <a:uLnTx/>
                <a:uFillTx/>
                <a:latin typeface="Arial"/>
                <a:ea typeface="+mn-ea"/>
                <a:cs typeface="+mn-cs"/>
              </a:rPr>
              <a:t>  </a:t>
            </a:r>
            <a:endParaRPr kumimoji="0" lang="es-PE" sz="2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99257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pic>
        <p:nvPicPr>
          <p:cNvPr id="8" name="Imagen 7">
            <a:extLst>
              <a:ext uri="{FF2B5EF4-FFF2-40B4-BE49-F238E27FC236}">
                <a16:creationId xmlns:a16="http://schemas.microsoft.com/office/drawing/2014/main" id="{B3801E6B-FC26-E13E-DBCE-8F6797A50630}"/>
              </a:ext>
            </a:extLst>
          </p:cNvPr>
          <p:cNvPicPr>
            <a:picLocks noChangeAspect="1"/>
          </p:cNvPicPr>
          <p:nvPr/>
        </p:nvPicPr>
        <p:blipFill>
          <a:blip r:embed="rId6"/>
          <a:stretch>
            <a:fillRect/>
          </a:stretch>
        </p:blipFill>
        <p:spPr>
          <a:xfrm>
            <a:off x="312821" y="234763"/>
            <a:ext cx="11766489" cy="5678573"/>
          </a:xfrm>
          <a:prstGeom prst="rect">
            <a:avLst/>
          </a:prstGeom>
        </p:spPr>
      </p:pic>
    </p:spTree>
    <p:extLst>
      <p:ext uri="{BB962C8B-B14F-4D97-AF65-F5344CB8AC3E}">
        <p14:creationId xmlns:p14="http://schemas.microsoft.com/office/powerpoint/2010/main" val="367661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46756"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6" name="CuadroTexto 5">
            <a:extLst>
              <a:ext uri="{FF2B5EF4-FFF2-40B4-BE49-F238E27FC236}">
                <a16:creationId xmlns:a16="http://schemas.microsoft.com/office/drawing/2014/main" id="{FEE36D47-A13F-BB8B-9AE1-2F9311566183}"/>
              </a:ext>
            </a:extLst>
          </p:cNvPr>
          <p:cNvSpPr txBox="1"/>
          <p:nvPr/>
        </p:nvSpPr>
        <p:spPr>
          <a:xfrm>
            <a:off x="586798" y="1311193"/>
            <a:ext cx="11185633" cy="3785652"/>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En el Perú, la especie porcina constituye una de las bases de la producción pecuaria y una fuente proteica importante. La producción de carne de esta especie llega a 108 mil toneladas y a un consumo per cápita de 4 kg, anuales, mientras que en países como Chile supera los 25 kilo y en Brasil los 13 kilos, informó el Ministerio de Agricultura (</a:t>
            </a:r>
            <a:r>
              <a:rPr lang="es-ES" sz="2400" dirty="0" err="1">
                <a:latin typeface="Arial" panose="020B0604020202020204" pitchFamily="34" charset="0"/>
                <a:cs typeface="Arial" panose="020B0604020202020204" pitchFamily="34" charset="0"/>
              </a:rPr>
              <a:t>Minag</a:t>
            </a:r>
            <a:r>
              <a:rPr lang="es-ES" sz="2400" dirty="0">
                <a:latin typeface="Arial" panose="020B0604020202020204" pitchFamily="34" charset="0"/>
                <a:cs typeface="Arial" panose="020B0604020202020204" pitchFamily="34" charset="0"/>
              </a:rPr>
              <a:t>).</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Las regiones con mayor población de porcinos Lima, Huánuco, Cajamarca y Cusco, principalmente.</a:t>
            </a:r>
          </a:p>
          <a:p>
            <a:pPr algn="just"/>
            <a:endParaRPr lang="es-ES" sz="2400" dirty="0">
              <a:latin typeface="Arial" panose="020B0604020202020204" pitchFamily="34" charset="0"/>
              <a:cs typeface="Arial" panose="020B0604020202020204" pitchFamily="34" charset="0"/>
            </a:endParaRPr>
          </a:p>
          <a:p>
            <a:pPr algn="just"/>
            <a:endParaRPr lang="es-PE" sz="2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B0955BA-A130-6A1B-43D0-83899B46D70E}"/>
              </a:ext>
            </a:extLst>
          </p:cNvPr>
          <p:cNvSpPr txBox="1"/>
          <p:nvPr/>
        </p:nvSpPr>
        <p:spPr>
          <a:xfrm>
            <a:off x="2033337" y="541421"/>
            <a:ext cx="6533147" cy="477054"/>
          </a:xfrm>
          <a:prstGeom prst="rect">
            <a:avLst/>
          </a:prstGeom>
          <a:noFill/>
        </p:spPr>
        <p:txBody>
          <a:bodyPr wrap="square" rtlCol="0">
            <a:spAutoFit/>
          </a:bodyPr>
          <a:lstStyle/>
          <a:p>
            <a:pPr algn="ctr"/>
            <a:r>
              <a:rPr lang="es-PE" sz="2500" dirty="0">
                <a:latin typeface="Arial Black" panose="020B0A04020102020204" pitchFamily="34" charset="0"/>
              </a:rPr>
              <a:t>Estudio</a:t>
            </a:r>
          </a:p>
        </p:txBody>
      </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sp>
        <p:nvSpPr>
          <p:cNvPr id="18" name="CuadroTexto 17">
            <a:extLst>
              <a:ext uri="{FF2B5EF4-FFF2-40B4-BE49-F238E27FC236}">
                <a16:creationId xmlns:a16="http://schemas.microsoft.com/office/drawing/2014/main" id="{50D165E0-2E3D-FD04-F10B-B790E268FC88}"/>
              </a:ext>
            </a:extLst>
          </p:cNvPr>
          <p:cNvSpPr txBox="1"/>
          <p:nvPr/>
        </p:nvSpPr>
        <p:spPr>
          <a:xfrm>
            <a:off x="178099" y="5644242"/>
            <a:ext cx="11201400" cy="261610"/>
          </a:xfrm>
          <a:prstGeom prst="rect">
            <a:avLst/>
          </a:prstGeom>
          <a:noFill/>
        </p:spPr>
        <p:txBody>
          <a:bodyPr wrap="square">
            <a:spAutoFit/>
          </a:bodyPr>
          <a:lstStyle/>
          <a:p>
            <a:r>
              <a:rPr lang="es-ES" sz="1100" dirty="0">
                <a:latin typeface="Arial" panose="020B0604020202020204" pitchFamily="34" charset="0"/>
                <a:cs typeface="Arial" panose="020B0604020202020204" pitchFamily="34" charset="0"/>
                <a:hlinkClick r:id="rId6"/>
              </a:rPr>
              <a:t>Consumo per cápita de carne de cerdo en Perú es de cuatro kilos anuales | Noticias | Agencia Peruana de Noticias Andina</a:t>
            </a:r>
            <a:endParaRPr lang="es-P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936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28815"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7" name="CuadroTexto 6">
            <a:extLst>
              <a:ext uri="{FF2B5EF4-FFF2-40B4-BE49-F238E27FC236}">
                <a16:creationId xmlns:a16="http://schemas.microsoft.com/office/drawing/2014/main" id="{CB0955BA-A130-6A1B-43D0-83899B46D70E}"/>
              </a:ext>
            </a:extLst>
          </p:cNvPr>
          <p:cNvSpPr txBox="1"/>
          <p:nvPr/>
        </p:nvSpPr>
        <p:spPr>
          <a:xfrm>
            <a:off x="2033337" y="541421"/>
            <a:ext cx="6533147" cy="477054"/>
          </a:xfrm>
          <a:prstGeom prst="rect">
            <a:avLst/>
          </a:prstGeom>
          <a:noFill/>
        </p:spPr>
        <p:txBody>
          <a:bodyPr wrap="square" rtlCol="0">
            <a:spAutoFit/>
          </a:bodyPr>
          <a:lstStyle/>
          <a:p>
            <a:pPr algn="ctr"/>
            <a:r>
              <a:rPr lang="es-PE" sz="2500" dirty="0">
                <a:latin typeface="Arial Black" panose="020B0A04020102020204" pitchFamily="34" charset="0"/>
              </a:rPr>
              <a:t>Estudio</a:t>
            </a:r>
          </a:p>
        </p:txBody>
      </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sp>
        <p:nvSpPr>
          <p:cNvPr id="18" name="CuadroTexto 17">
            <a:extLst>
              <a:ext uri="{FF2B5EF4-FFF2-40B4-BE49-F238E27FC236}">
                <a16:creationId xmlns:a16="http://schemas.microsoft.com/office/drawing/2014/main" id="{50D165E0-2E3D-FD04-F10B-B790E268FC88}"/>
              </a:ext>
            </a:extLst>
          </p:cNvPr>
          <p:cNvSpPr txBox="1"/>
          <p:nvPr/>
        </p:nvSpPr>
        <p:spPr>
          <a:xfrm>
            <a:off x="178099" y="5644242"/>
            <a:ext cx="11201400" cy="261610"/>
          </a:xfrm>
          <a:prstGeom prst="rect">
            <a:avLst/>
          </a:prstGeom>
          <a:noFill/>
        </p:spPr>
        <p:txBody>
          <a:bodyPr wrap="square">
            <a:spAutoFit/>
          </a:bodyPr>
          <a:lstStyle/>
          <a:p>
            <a:r>
              <a:rPr lang="es-ES" sz="1100" dirty="0">
                <a:latin typeface="Arial" panose="020B0604020202020204" pitchFamily="34" charset="0"/>
                <a:cs typeface="Arial" panose="020B0604020202020204" pitchFamily="34" charset="0"/>
                <a:hlinkClick r:id="rId6"/>
              </a:rPr>
              <a:t>Consumo per cápita de carne de cerdo en Perú es de cuatro kilos anuales | Noticias | Agencia Peruana de Noticias Andina</a:t>
            </a:r>
            <a:endParaRPr lang="es-PE" sz="11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83BDDD5C-AD13-D4E6-90B2-BC7E34C23360}"/>
              </a:ext>
            </a:extLst>
          </p:cNvPr>
          <p:cNvSpPr txBox="1"/>
          <p:nvPr/>
        </p:nvSpPr>
        <p:spPr>
          <a:xfrm>
            <a:off x="704740" y="2231955"/>
            <a:ext cx="10797874" cy="2308324"/>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El estudio se llevó a cabo entre julio de 2011 y marzo de 2012. </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El tamaño muestral mínimo requerido (n=163) fue obtenido mediante la fórmula de detección de infección (prevalencia límite), empleando una prevalencia referencial de 2.8%, que representa la cuarta parte de lo obtenido en Bolivia</a:t>
            </a:r>
            <a:endParaRPr lang="es-P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433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28815"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7" name="CuadroTexto 6">
            <a:extLst>
              <a:ext uri="{FF2B5EF4-FFF2-40B4-BE49-F238E27FC236}">
                <a16:creationId xmlns:a16="http://schemas.microsoft.com/office/drawing/2014/main" id="{CB0955BA-A130-6A1B-43D0-83899B46D70E}"/>
              </a:ext>
            </a:extLst>
          </p:cNvPr>
          <p:cNvSpPr txBox="1"/>
          <p:nvPr/>
        </p:nvSpPr>
        <p:spPr>
          <a:xfrm>
            <a:off x="2033337" y="541421"/>
            <a:ext cx="6533147" cy="477054"/>
          </a:xfrm>
          <a:prstGeom prst="rect">
            <a:avLst/>
          </a:prstGeom>
          <a:noFill/>
        </p:spPr>
        <p:txBody>
          <a:bodyPr wrap="square" rtlCol="0">
            <a:spAutoFit/>
          </a:bodyPr>
          <a:lstStyle/>
          <a:p>
            <a:pPr algn="ctr"/>
            <a:r>
              <a:rPr lang="es-PE" sz="2500" dirty="0">
                <a:latin typeface="Arial Black" panose="020B0A04020102020204" pitchFamily="34" charset="0"/>
              </a:rPr>
              <a:t>Estudio</a:t>
            </a:r>
          </a:p>
        </p:txBody>
      </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sp>
        <p:nvSpPr>
          <p:cNvPr id="18" name="CuadroTexto 17">
            <a:extLst>
              <a:ext uri="{FF2B5EF4-FFF2-40B4-BE49-F238E27FC236}">
                <a16:creationId xmlns:a16="http://schemas.microsoft.com/office/drawing/2014/main" id="{50D165E0-2E3D-FD04-F10B-B790E268FC88}"/>
              </a:ext>
            </a:extLst>
          </p:cNvPr>
          <p:cNvSpPr txBox="1"/>
          <p:nvPr/>
        </p:nvSpPr>
        <p:spPr>
          <a:xfrm>
            <a:off x="178099" y="5644242"/>
            <a:ext cx="11201400" cy="261610"/>
          </a:xfrm>
          <a:prstGeom prst="rect">
            <a:avLst/>
          </a:prstGeom>
          <a:noFill/>
        </p:spPr>
        <p:txBody>
          <a:bodyPr wrap="square">
            <a:spAutoFit/>
          </a:bodyPr>
          <a:lstStyle/>
          <a:p>
            <a:r>
              <a:rPr lang="es-ES" sz="1100" dirty="0">
                <a:latin typeface="Arial" panose="020B0604020202020204" pitchFamily="34" charset="0"/>
                <a:cs typeface="Arial" panose="020B0604020202020204" pitchFamily="34" charset="0"/>
                <a:hlinkClick r:id="rId6"/>
              </a:rPr>
              <a:t>Consumo per cápita de carne de cerdo en Perú es de cuatro kilos anuales | Noticias | Agencia Peruana de Noticias Andina</a:t>
            </a:r>
            <a:endParaRPr lang="es-PE" sz="11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83BDDD5C-AD13-D4E6-90B2-BC7E34C23360}"/>
              </a:ext>
            </a:extLst>
          </p:cNvPr>
          <p:cNvSpPr txBox="1"/>
          <p:nvPr/>
        </p:nvSpPr>
        <p:spPr>
          <a:xfrm>
            <a:off x="704740" y="1814226"/>
            <a:ext cx="10797874" cy="2308324"/>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Los resultados del ELISA y la </a:t>
            </a:r>
            <a:r>
              <a:rPr lang="es-ES" sz="2400" dirty="0" err="1">
                <a:latin typeface="Arial" panose="020B0604020202020204" pitchFamily="34" charset="0"/>
                <a:cs typeface="Arial" panose="020B0604020202020204" pitchFamily="34" charset="0"/>
              </a:rPr>
              <a:t>triquinoscopía</a:t>
            </a:r>
            <a:r>
              <a:rPr lang="es-ES" sz="2400" dirty="0">
                <a:latin typeface="Arial" panose="020B0604020202020204" pitchFamily="34" charset="0"/>
                <a:cs typeface="Arial" panose="020B0604020202020204" pitchFamily="34" charset="0"/>
              </a:rPr>
              <a:t> fueron negativos en todos los casos. </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La técnica de evaluación de riesgo mediante la simulación Montecarlo indica que la probabilidad de encontrar T. </a:t>
            </a:r>
            <a:r>
              <a:rPr lang="es-ES" sz="2400" dirty="0" err="1">
                <a:latin typeface="Arial" panose="020B0604020202020204" pitchFamily="34" charset="0"/>
                <a:cs typeface="Arial" panose="020B0604020202020204" pitchFamily="34" charset="0"/>
              </a:rPr>
              <a:t>spiralis</a:t>
            </a:r>
            <a:r>
              <a:rPr lang="es-ES" sz="2400" dirty="0">
                <a:latin typeface="Arial" panose="020B0604020202020204" pitchFamily="34" charset="0"/>
                <a:cs typeface="Arial" panose="020B0604020202020204" pitchFamily="34" charset="0"/>
              </a:rPr>
              <a:t> en cerdos de crianza no tecnificada en la zona en estudio fue de 0.53%</a:t>
            </a:r>
            <a:endParaRPr lang="es-P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60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pic>
        <p:nvPicPr>
          <p:cNvPr id="3" name="Imagen 2">
            <a:extLst>
              <a:ext uri="{FF2B5EF4-FFF2-40B4-BE49-F238E27FC236}">
                <a16:creationId xmlns:a16="http://schemas.microsoft.com/office/drawing/2014/main" id="{644607E3-658B-91B4-CD06-5AD5795A58A0}"/>
              </a:ext>
            </a:extLst>
          </p:cNvPr>
          <p:cNvPicPr>
            <a:picLocks noChangeAspect="1"/>
          </p:cNvPicPr>
          <p:nvPr/>
        </p:nvPicPr>
        <p:blipFill>
          <a:blip r:embed="rId6"/>
          <a:stretch>
            <a:fillRect/>
          </a:stretch>
        </p:blipFill>
        <p:spPr>
          <a:xfrm>
            <a:off x="3255941" y="212035"/>
            <a:ext cx="5428609" cy="5943600"/>
          </a:xfrm>
          <a:prstGeom prst="rect">
            <a:avLst/>
          </a:prstGeom>
        </p:spPr>
      </p:pic>
    </p:spTree>
    <p:extLst>
      <p:ext uri="{BB962C8B-B14F-4D97-AF65-F5344CB8AC3E}">
        <p14:creationId xmlns:p14="http://schemas.microsoft.com/office/powerpoint/2010/main" val="1400115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34724"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6" name="CuadroTexto 5">
            <a:extLst>
              <a:ext uri="{FF2B5EF4-FFF2-40B4-BE49-F238E27FC236}">
                <a16:creationId xmlns:a16="http://schemas.microsoft.com/office/drawing/2014/main" id="{FEE36D47-A13F-BB8B-9AE1-2F9311566183}"/>
              </a:ext>
            </a:extLst>
          </p:cNvPr>
          <p:cNvSpPr txBox="1"/>
          <p:nvPr/>
        </p:nvSpPr>
        <p:spPr>
          <a:xfrm>
            <a:off x="481263" y="2124580"/>
            <a:ext cx="10563726" cy="1938992"/>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Persona con cuadro clínico característico (fiebre, edema palpebral e inyección conjuntival, mialgias, eosinofilia) que tiene el antecedente epidemiológico de exposición (ingestión de carne de cerdo o jabalí en las últimas dos semanas) que es confirmado por laboratorio o por nexo epidemiológico</a:t>
            </a:r>
            <a:endParaRPr lang="es-PE" sz="2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B0955BA-A130-6A1B-43D0-83899B46D70E}"/>
              </a:ext>
            </a:extLst>
          </p:cNvPr>
          <p:cNvSpPr txBox="1"/>
          <p:nvPr/>
        </p:nvSpPr>
        <p:spPr>
          <a:xfrm>
            <a:off x="2033337" y="541421"/>
            <a:ext cx="6533147" cy="477054"/>
          </a:xfrm>
          <a:prstGeom prst="rect">
            <a:avLst/>
          </a:prstGeom>
          <a:noFill/>
        </p:spPr>
        <p:txBody>
          <a:bodyPr wrap="square" rtlCol="0">
            <a:spAutoFit/>
          </a:bodyPr>
          <a:lstStyle/>
          <a:p>
            <a:pPr algn="ctr"/>
            <a:r>
              <a:rPr lang="es-PE" sz="2500" dirty="0">
                <a:latin typeface="Arial Black" panose="020B0A04020102020204" pitchFamily="34" charset="0"/>
              </a:rPr>
              <a:t>Definición de Casos de  Triquinosis</a:t>
            </a:r>
          </a:p>
        </p:txBody>
      </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spTree>
    <p:extLst>
      <p:ext uri="{BB962C8B-B14F-4D97-AF65-F5344CB8AC3E}">
        <p14:creationId xmlns:p14="http://schemas.microsoft.com/office/powerpoint/2010/main" val="266825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34724"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pic>
        <p:nvPicPr>
          <p:cNvPr id="3" name="Imagen 2">
            <a:extLst>
              <a:ext uri="{FF2B5EF4-FFF2-40B4-BE49-F238E27FC236}">
                <a16:creationId xmlns:a16="http://schemas.microsoft.com/office/drawing/2014/main" id="{8D16D820-C22B-9CB8-23FE-8585A9E8AC9B}"/>
              </a:ext>
            </a:extLst>
          </p:cNvPr>
          <p:cNvPicPr>
            <a:picLocks noChangeAspect="1"/>
          </p:cNvPicPr>
          <p:nvPr/>
        </p:nvPicPr>
        <p:blipFill rotWithShape="1">
          <a:blip r:embed="rId6"/>
          <a:srcRect l="3839" t="2359" b="2359"/>
          <a:stretch/>
        </p:blipFill>
        <p:spPr>
          <a:xfrm>
            <a:off x="1080964" y="402201"/>
            <a:ext cx="9789437" cy="5440017"/>
          </a:xfrm>
          <a:prstGeom prst="rect">
            <a:avLst/>
          </a:prstGeom>
        </p:spPr>
      </p:pic>
    </p:spTree>
    <p:extLst>
      <p:ext uri="{BB962C8B-B14F-4D97-AF65-F5344CB8AC3E}">
        <p14:creationId xmlns:p14="http://schemas.microsoft.com/office/powerpoint/2010/main" val="362223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34724"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6" name="CuadroTexto 5">
            <a:extLst>
              <a:ext uri="{FF2B5EF4-FFF2-40B4-BE49-F238E27FC236}">
                <a16:creationId xmlns:a16="http://schemas.microsoft.com/office/drawing/2014/main" id="{FEE36D47-A13F-BB8B-9AE1-2F9311566183}"/>
              </a:ext>
            </a:extLst>
          </p:cNvPr>
          <p:cNvSpPr txBox="1"/>
          <p:nvPr/>
        </p:nvSpPr>
        <p:spPr>
          <a:xfrm>
            <a:off x="693820" y="2162627"/>
            <a:ext cx="10563726" cy="2677656"/>
          </a:xfrm>
          <a:prstGeom prst="rect">
            <a:avLst/>
          </a:prstGeom>
          <a:noFill/>
        </p:spPr>
        <p:txBody>
          <a:bodyPr wrap="square">
            <a:spAutoFit/>
          </a:bodyPr>
          <a:lstStyle/>
          <a:p>
            <a:pPr algn="just"/>
            <a:r>
              <a:rPr lang="es-ES" sz="2400" dirty="0">
                <a:effectLst/>
                <a:latin typeface="Arial" panose="020B0604020202020204" pitchFamily="34" charset="0"/>
                <a:cs typeface="Arial" panose="020B0604020202020204" pitchFamily="34" charset="0"/>
              </a:rPr>
              <a:t>En Chile, desde el año 2012 a 2021, se notificó un total de 265 casos de triquinosis que se presentaron como casos aislados o brotes esporádicos, sin una periodicidad clara. </a:t>
            </a:r>
          </a:p>
          <a:p>
            <a:pPr algn="just"/>
            <a:endParaRPr lang="es-ES" sz="2400" dirty="0">
              <a:latin typeface="Arial" panose="020B0604020202020204" pitchFamily="34" charset="0"/>
              <a:cs typeface="Arial" panose="020B0604020202020204" pitchFamily="34" charset="0"/>
            </a:endParaRPr>
          </a:p>
          <a:p>
            <a:pPr algn="just"/>
            <a:r>
              <a:rPr lang="es-ES" sz="2400" dirty="0">
                <a:effectLst/>
                <a:latin typeface="Arial" panose="020B0604020202020204" pitchFamily="34" charset="0"/>
                <a:cs typeface="Arial" panose="020B0604020202020204" pitchFamily="34" charset="0"/>
              </a:rPr>
              <a:t>En los años 2012 y 2017 se observaron las tasas más altas. Desde el año 2019 al 2021 en total hubo 19 casos, con una reducción importante en el número de casos en comparación a los años anteriores</a:t>
            </a:r>
            <a:endParaRPr lang="es-PE" sz="2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B0955BA-A130-6A1B-43D0-83899B46D70E}"/>
              </a:ext>
            </a:extLst>
          </p:cNvPr>
          <p:cNvSpPr txBox="1"/>
          <p:nvPr/>
        </p:nvSpPr>
        <p:spPr>
          <a:xfrm>
            <a:off x="2033337" y="541421"/>
            <a:ext cx="6533147" cy="477054"/>
          </a:xfrm>
          <a:prstGeom prst="rect">
            <a:avLst/>
          </a:prstGeom>
          <a:noFill/>
        </p:spPr>
        <p:txBody>
          <a:bodyPr wrap="square" rtlCol="0">
            <a:spAutoFit/>
          </a:bodyPr>
          <a:lstStyle/>
          <a:p>
            <a:pPr algn="ctr"/>
            <a:r>
              <a:rPr lang="es-PE" sz="2500" dirty="0">
                <a:latin typeface="Arial Black" panose="020B0A04020102020204" pitchFamily="34" charset="0"/>
              </a:rPr>
              <a:t> Casos de  Triquinosis</a:t>
            </a:r>
          </a:p>
        </p:txBody>
      </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spTree>
    <p:extLst>
      <p:ext uri="{BB962C8B-B14F-4D97-AF65-F5344CB8AC3E}">
        <p14:creationId xmlns:p14="http://schemas.microsoft.com/office/powerpoint/2010/main" val="85245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34724"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pic>
        <p:nvPicPr>
          <p:cNvPr id="3" name="Imagen 2">
            <a:extLst>
              <a:ext uri="{FF2B5EF4-FFF2-40B4-BE49-F238E27FC236}">
                <a16:creationId xmlns:a16="http://schemas.microsoft.com/office/drawing/2014/main" id="{E995C821-15D7-406A-89C9-1130C1AF0B14}"/>
              </a:ext>
            </a:extLst>
          </p:cNvPr>
          <p:cNvPicPr>
            <a:picLocks noChangeAspect="1"/>
          </p:cNvPicPr>
          <p:nvPr/>
        </p:nvPicPr>
        <p:blipFill>
          <a:blip r:embed="rId6"/>
          <a:stretch>
            <a:fillRect/>
          </a:stretch>
        </p:blipFill>
        <p:spPr>
          <a:xfrm>
            <a:off x="834439" y="428898"/>
            <a:ext cx="9650341" cy="5265543"/>
          </a:xfrm>
          <a:prstGeom prst="rect">
            <a:avLst/>
          </a:prstGeom>
        </p:spPr>
      </p:pic>
    </p:spTree>
    <p:extLst>
      <p:ext uri="{BB962C8B-B14F-4D97-AF65-F5344CB8AC3E}">
        <p14:creationId xmlns:p14="http://schemas.microsoft.com/office/powerpoint/2010/main" val="409541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34724"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pic>
        <p:nvPicPr>
          <p:cNvPr id="6" name="Imagen 5">
            <a:extLst>
              <a:ext uri="{FF2B5EF4-FFF2-40B4-BE49-F238E27FC236}">
                <a16:creationId xmlns:a16="http://schemas.microsoft.com/office/drawing/2014/main" id="{C0BAEC62-C313-01A4-30B8-9EF31824FAF0}"/>
              </a:ext>
            </a:extLst>
          </p:cNvPr>
          <p:cNvPicPr>
            <a:picLocks noChangeAspect="1"/>
          </p:cNvPicPr>
          <p:nvPr/>
        </p:nvPicPr>
        <p:blipFill rotWithShape="1">
          <a:blip r:embed="rId6"/>
          <a:srcRect t="6582" r="27990"/>
          <a:stretch/>
        </p:blipFill>
        <p:spPr>
          <a:xfrm>
            <a:off x="3271401" y="613420"/>
            <a:ext cx="4480912" cy="4949687"/>
          </a:xfrm>
          <a:prstGeom prst="rect">
            <a:avLst/>
          </a:prstGeom>
        </p:spPr>
      </p:pic>
      <p:sp>
        <p:nvSpPr>
          <p:cNvPr id="8" name="CuadroTexto 7">
            <a:extLst>
              <a:ext uri="{FF2B5EF4-FFF2-40B4-BE49-F238E27FC236}">
                <a16:creationId xmlns:a16="http://schemas.microsoft.com/office/drawing/2014/main" id="{88D42462-55EF-4F5D-A7B8-E9275C745F83}"/>
              </a:ext>
            </a:extLst>
          </p:cNvPr>
          <p:cNvSpPr txBox="1"/>
          <p:nvPr/>
        </p:nvSpPr>
        <p:spPr>
          <a:xfrm>
            <a:off x="288758" y="1310855"/>
            <a:ext cx="2734701" cy="3554819"/>
          </a:xfrm>
          <a:prstGeom prst="rect">
            <a:avLst/>
          </a:prstGeom>
          <a:noFill/>
        </p:spPr>
        <p:txBody>
          <a:bodyPr wrap="square">
            <a:spAutoFit/>
          </a:bodyPr>
          <a:lstStyle/>
          <a:p>
            <a:pPr algn="ctr"/>
            <a:r>
              <a:rPr lang="es-ES" sz="2500" dirty="0">
                <a:latin typeface="Arial Black" panose="020B0A04020102020204" pitchFamily="34" charset="0"/>
              </a:rPr>
              <a:t>Número de casos de triquinosis, según región de notificación. Chile, años 2012-</a:t>
            </a:r>
          </a:p>
          <a:p>
            <a:pPr algn="ctr"/>
            <a:r>
              <a:rPr lang="es-ES" sz="2500" dirty="0">
                <a:latin typeface="Arial Black" panose="020B0A04020102020204" pitchFamily="34" charset="0"/>
              </a:rPr>
              <a:t>2021*</a:t>
            </a:r>
            <a:endParaRPr lang="es-PE" sz="2500" dirty="0">
              <a:latin typeface="Arial Black" panose="020B0A04020102020204" pitchFamily="34" charset="0"/>
            </a:endParaRPr>
          </a:p>
        </p:txBody>
      </p:sp>
    </p:spTree>
    <p:extLst>
      <p:ext uri="{BB962C8B-B14F-4D97-AF65-F5344CB8AC3E}">
        <p14:creationId xmlns:p14="http://schemas.microsoft.com/office/powerpoint/2010/main" val="315012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4408"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pic>
        <p:nvPicPr>
          <p:cNvPr id="9" name="Imagen 8">
            <a:extLst>
              <a:ext uri="{FF2B5EF4-FFF2-40B4-BE49-F238E27FC236}">
                <a16:creationId xmlns:a16="http://schemas.microsoft.com/office/drawing/2014/main" id="{0E904E6C-EBEA-AFBE-ABD9-78A3C6E5F4B5}"/>
              </a:ext>
            </a:extLst>
          </p:cNvPr>
          <p:cNvPicPr>
            <a:picLocks noChangeAspect="1"/>
          </p:cNvPicPr>
          <p:nvPr/>
        </p:nvPicPr>
        <p:blipFill>
          <a:blip r:embed="rId6"/>
          <a:stretch>
            <a:fillRect/>
          </a:stretch>
        </p:blipFill>
        <p:spPr>
          <a:xfrm>
            <a:off x="1912299" y="128519"/>
            <a:ext cx="8774489" cy="6043131"/>
          </a:xfrm>
          <a:prstGeom prst="rect">
            <a:avLst/>
          </a:prstGeom>
        </p:spPr>
      </p:pic>
    </p:spTree>
    <p:extLst>
      <p:ext uri="{BB962C8B-B14F-4D97-AF65-F5344CB8AC3E}">
        <p14:creationId xmlns:p14="http://schemas.microsoft.com/office/powerpoint/2010/main" val="2160924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134724"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9" name="CuadroTexto 8">
            <a:extLst>
              <a:ext uri="{FF2B5EF4-FFF2-40B4-BE49-F238E27FC236}">
                <a16:creationId xmlns:a16="http://schemas.microsoft.com/office/drawing/2014/main" id="{8528CB42-B8B2-B4DA-A163-D35EE4C05ABD}"/>
              </a:ext>
            </a:extLst>
          </p:cNvPr>
          <p:cNvSpPr txBox="1"/>
          <p:nvPr/>
        </p:nvSpPr>
        <p:spPr>
          <a:xfrm>
            <a:off x="288758" y="5936776"/>
            <a:ext cx="630454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http://epi.minsal.cl/wp-content/uploads/2022/11/Informe-Triquinosis-2012-2021-FIN.pdf</a:t>
            </a:r>
          </a:p>
        </p:txBody>
      </p:sp>
      <p:pic>
        <p:nvPicPr>
          <p:cNvPr id="3" name="Imagen 2">
            <a:extLst>
              <a:ext uri="{FF2B5EF4-FFF2-40B4-BE49-F238E27FC236}">
                <a16:creationId xmlns:a16="http://schemas.microsoft.com/office/drawing/2014/main" id="{A4A03B75-14A1-8451-DEFB-D2F56D6543AA}"/>
              </a:ext>
            </a:extLst>
          </p:cNvPr>
          <p:cNvPicPr>
            <a:picLocks noChangeAspect="1"/>
          </p:cNvPicPr>
          <p:nvPr/>
        </p:nvPicPr>
        <p:blipFill>
          <a:blip r:embed="rId6"/>
          <a:stretch>
            <a:fillRect/>
          </a:stretch>
        </p:blipFill>
        <p:spPr>
          <a:xfrm>
            <a:off x="9315" y="890338"/>
            <a:ext cx="12120969" cy="4097088"/>
          </a:xfrm>
          <a:prstGeom prst="rect">
            <a:avLst/>
          </a:prstGeom>
        </p:spPr>
      </p:pic>
      <p:sp>
        <p:nvSpPr>
          <p:cNvPr id="13" name="CuadroTexto 12">
            <a:extLst>
              <a:ext uri="{FF2B5EF4-FFF2-40B4-BE49-F238E27FC236}">
                <a16:creationId xmlns:a16="http://schemas.microsoft.com/office/drawing/2014/main" id="{27C81F19-9D21-42EB-1C84-09EF5EAF71EA}"/>
              </a:ext>
            </a:extLst>
          </p:cNvPr>
          <p:cNvSpPr txBox="1"/>
          <p:nvPr/>
        </p:nvSpPr>
        <p:spPr>
          <a:xfrm>
            <a:off x="415090" y="5508432"/>
            <a:ext cx="6178214"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http://epi.minsal.cl/triquinosis-2/</a:t>
            </a:r>
          </a:p>
        </p:txBody>
      </p:sp>
    </p:spTree>
    <p:extLst>
      <p:ext uri="{BB962C8B-B14F-4D97-AF65-F5344CB8AC3E}">
        <p14:creationId xmlns:p14="http://schemas.microsoft.com/office/powerpoint/2010/main" val="3495661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Marcador de contenido 8" descr="Pastel decorado con flores&#10;&#10;Descripción generada automáticamente con confianza baja">
            <a:extLst>
              <a:ext uri="{FF2B5EF4-FFF2-40B4-BE49-F238E27FC236}">
                <a16:creationId xmlns:a16="http://schemas.microsoft.com/office/drawing/2014/main" id="{7BB2DABF-3893-459E-FE69-2626D96B13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03" b="-1"/>
          <a:stretch/>
        </p:blipFill>
        <p:spPr>
          <a:xfrm>
            <a:off x="603671" y="-1"/>
            <a:ext cx="11588329" cy="6857999"/>
          </a:xfrm>
          <a:prstGeom prst="rect">
            <a:avLst/>
          </a:prstGeom>
        </p:spPr>
      </p:pic>
      <p:sp>
        <p:nvSpPr>
          <p:cNvPr id="19" name="Rectangle 1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138E548-CC31-CDB1-9E63-C07C0EAB85E5}"/>
              </a:ext>
            </a:extLst>
          </p:cNvPr>
          <p:cNvSpPr>
            <a:spLocks noGrp="1"/>
          </p:cNvSpPr>
          <p:nvPr>
            <p:ph type="title"/>
          </p:nvPr>
        </p:nvSpPr>
        <p:spPr>
          <a:xfrm>
            <a:off x="1166649" y="721805"/>
            <a:ext cx="3874686" cy="2147520"/>
          </a:xfrm>
        </p:spPr>
        <p:txBody>
          <a:bodyPr>
            <a:normAutofit fontScale="90000"/>
          </a:bodyPr>
          <a:lstStyle/>
          <a:p>
            <a:r>
              <a:rPr lang="es-ES" b="1" cap="none" spc="0" dirty="0">
                <a:ln w="6600">
                  <a:solidFill>
                    <a:schemeClr val="accent2"/>
                  </a:solidFill>
                  <a:prstDash val="solid"/>
                </a:ln>
                <a:solidFill>
                  <a:schemeClr val="bg1"/>
                </a:solidFill>
                <a:effectLst>
                  <a:outerShdw dist="38100" dir="2700000" algn="tl" rotWithShape="0">
                    <a:schemeClr val="accent2"/>
                  </a:outerShdw>
                </a:effectLst>
                <a:latin typeface="Arial" panose="020B0604020202020204" pitchFamily="34" charset="0"/>
                <a:cs typeface="Arial" panose="020B0604020202020204" pitchFamily="34" charset="0"/>
              </a:rPr>
              <a:t>Pandemia de SARCoV 2 en el Mundo y Suram</a:t>
            </a:r>
            <a:r>
              <a:rPr lang="es-ES" b="1" dirty="0">
                <a:ln w="6600">
                  <a:solidFill>
                    <a:schemeClr val="accent2"/>
                  </a:solidFill>
                  <a:prstDash val="solid"/>
                </a:ln>
                <a:solidFill>
                  <a:schemeClr val="bg1"/>
                </a:solidFill>
                <a:effectLst>
                  <a:outerShdw dist="38100" dir="2700000" algn="tl" rotWithShape="0">
                    <a:schemeClr val="accent2"/>
                  </a:outerShdw>
                </a:effectLst>
                <a:latin typeface="Arial" panose="020B0604020202020204" pitchFamily="34" charset="0"/>
                <a:cs typeface="Arial" panose="020B0604020202020204" pitchFamily="34" charset="0"/>
              </a:rPr>
              <a:t>érica</a:t>
            </a:r>
            <a:r>
              <a:rPr lang="es-ES" b="1" cap="none" spc="0" dirty="0">
                <a:ln w="6600">
                  <a:solidFill>
                    <a:schemeClr val="accent2"/>
                  </a:solidFill>
                  <a:prstDash val="solid"/>
                </a:ln>
                <a:solidFill>
                  <a:schemeClr val="bg1"/>
                </a:solidFill>
                <a:effectLst>
                  <a:outerShdw dist="38100" dir="2700000" algn="tl" rotWithShape="0">
                    <a:schemeClr val="accent2"/>
                  </a:outerShdw>
                </a:effectLst>
                <a:latin typeface="Arial" panose="020B0604020202020204" pitchFamily="34" charset="0"/>
                <a:cs typeface="Arial" panose="020B0604020202020204" pitchFamily="34" charset="0"/>
              </a:rPr>
              <a:t> </a:t>
            </a:r>
          </a:p>
        </p:txBody>
      </p:sp>
      <p:sp>
        <p:nvSpPr>
          <p:cNvPr id="21" name="Rectangle 2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4"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 name="Rectangle 4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CA9F3D8B-F33A-96A0-420C-EA7BF0CD25BF}"/>
              </a:ext>
            </a:extLst>
          </p:cNvPr>
          <p:cNvSpPr txBox="1"/>
          <p:nvPr/>
        </p:nvSpPr>
        <p:spPr>
          <a:xfrm>
            <a:off x="9838472" y="6657943"/>
            <a:ext cx="2353528"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s-PE"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www.brasildefato.com.br/2020/03/02/artigo-novo-coronavirus-precaucoes-e-cuidados">
                  <a:extLst>
                    <a:ext uri="{A12FA001-AC4F-418D-AE19-62706E023703}">
                      <ahyp:hlinkClr xmlns:ahyp="http://schemas.microsoft.com/office/drawing/2018/hyperlinkcolor" val="tx"/>
                    </a:ext>
                  </a:extLst>
                </a:hlinkClick>
              </a:rPr>
              <a:t>Esta foto</a:t>
            </a:r>
            <a:r>
              <a:rPr kumimoji="0" lang="es-PE" sz="700" b="0" i="0" u="none" strike="noStrike" kern="1200" cap="none" spc="0" normalizeH="0" baseline="0" noProof="0">
                <a:ln>
                  <a:noFill/>
                </a:ln>
                <a:solidFill>
                  <a:srgbClr val="FFFFFF"/>
                </a:solidFill>
                <a:effectLst/>
                <a:uLnTx/>
                <a:uFillTx/>
                <a:latin typeface="Calibri" panose="020F0502020204030204"/>
                <a:ea typeface="+mn-ea"/>
                <a:cs typeface="+mn-cs"/>
              </a:rPr>
              <a:t> de Autor desconocido está bajo licencia </a:t>
            </a:r>
            <a:r>
              <a:rPr kumimoji="0" lang="es-PE"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nd/3.0/">
                  <a:extLst>
                    <a:ext uri="{A12FA001-AC4F-418D-AE19-62706E023703}">
                      <ahyp:hlinkClr xmlns:ahyp="http://schemas.microsoft.com/office/drawing/2018/hyperlinkcolor" val="tx"/>
                    </a:ext>
                  </a:extLst>
                </a:hlinkClick>
              </a:rPr>
              <a:t>CC BY-ND</a:t>
            </a:r>
            <a:endParaRPr kumimoji="0" lang="es-PE"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07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41AB65AE-A08D-4F43-8E53-5F1B8D8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upo 11"/>
          <p:cNvGrpSpPr/>
          <p:nvPr/>
        </p:nvGrpSpPr>
        <p:grpSpPr>
          <a:xfrm>
            <a:off x="1" y="5936776"/>
            <a:ext cx="12192000" cy="921224"/>
            <a:chOff x="1" y="5936776"/>
            <a:chExt cx="12192000" cy="921224"/>
          </a:xfrm>
        </p:grpSpPr>
        <p:pic>
          <p:nvPicPr>
            <p:cNvPr id="5" name="Imagen 4"/>
            <p:cNvPicPr>
              <a:picLocks noChangeAspect="1"/>
            </p:cNvPicPr>
            <p:nvPr/>
          </p:nvPicPr>
          <p:blipFill>
            <a:blip r:embed="rId2"/>
            <a:stretch>
              <a:fillRect/>
            </a:stretch>
          </p:blipFill>
          <p:spPr>
            <a:xfrm>
              <a:off x="1" y="5936776"/>
              <a:ext cx="12192000" cy="921224"/>
            </a:xfrm>
            <a:prstGeom prst="rect">
              <a:avLst/>
            </a:prstGeom>
          </p:spPr>
        </p:pic>
        <p:pic>
          <p:nvPicPr>
            <p:cNvPr id="10" name="Imagen 9" descr="Imagen de la pantalla de un video juego&#10;&#10;Descripción generada automáticamente con confianza baja"/>
            <p:cNvPicPr>
              <a:picLocks noChangeAspect="1"/>
            </p:cNvPicPr>
            <p:nvPr/>
          </p:nvPicPr>
          <p:blipFill rotWithShape="1">
            <a:blip r:embed="rId3"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descr="Texto&#10;&#10;Descripción generada automáticamen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2" name="CuadroTexto 1">
            <a:extLst>
              <a:ext uri="{FF2B5EF4-FFF2-40B4-BE49-F238E27FC236}">
                <a16:creationId xmlns:a16="http://schemas.microsoft.com/office/drawing/2014/main" id="{75B173E6-2226-9479-4108-1867160C2BFD}"/>
              </a:ext>
            </a:extLst>
          </p:cNvPr>
          <p:cNvSpPr txBox="1"/>
          <p:nvPr/>
        </p:nvSpPr>
        <p:spPr>
          <a:xfrm>
            <a:off x="4830673" y="6596390"/>
            <a:ext cx="3160387" cy="261610"/>
          </a:xfrm>
          <a:prstGeom prst="rect">
            <a:avLst/>
          </a:prstGeom>
          <a:solidFill>
            <a:srgbClr val="FFFF00">
              <a:alpha val="21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https://www.worldometers.info/coronavirus/</a:t>
            </a:r>
          </a:p>
        </p:txBody>
      </p:sp>
      <p:sp>
        <p:nvSpPr>
          <p:cNvPr id="4" name="Título 3">
            <a:extLst>
              <a:ext uri="{FF2B5EF4-FFF2-40B4-BE49-F238E27FC236}">
                <a16:creationId xmlns:a16="http://schemas.microsoft.com/office/drawing/2014/main" id="{5C1D8EBF-0807-0CE1-05DE-F48F23D4D8EB}"/>
              </a:ext>
            </a:extLst>
          </p:cNvPr>
          <p:cNvSpPr txBox="1">
            <a:spLocks/>
          </p:cNvSpPr>
          <p:nvPr/>
        </p:nvSpPr>
        <p:spPr>
          <a:xfrm>
            <a:off x="650929" y="123389"/>
            <a:ext cx="9083379" cy="916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500" b="1" i="0" u="none" strike="noStrike" kern="1200" cap="none" spc="0" normalizeH="0" baseline="0" noProof="0" dirty="0">
                <a:ln>
                  <a:noFill/>
                </a:ln>
                <a:solidFill>
                  <a:srgbClr val="002060"/>
                </a:solidFill>
                <a:effectLst/>
                <a:uLnTx/>
                <a:uFillTx/>
                <a:latin typeface="Arial Black" panose="020B0A04020102020204" pitchFamily="34" charset="0"/>
                <a:ea typeface="+mj-ea"/>
                <a:cs typeface="Arial" panose="020B0604020202020204" pitchFamily="34" charset="0"/>
              </a:rPr>
              <a:t>Distribución de casos confirmados, fallecidos y letalidad por 22-05-2023</a:t>
            </a:r>
          </a:p>
        </p:txBody>
      </p:sp>
      <p:graphicFrame>
        <p:nvGraphicFramePr>
          <p:cNvPr id="6" name="Tabla 5">
            <a:extLst>
              <a:ext uri="{FF2B5EF4-FFF2-40B4-BE49-F238E27FC236}">
                <a16:creationId xmlns:a16="http://schemas.microsoft.com/office/drawing/2014/main" id="{AA47A571-C80A-E848-C9C2-13017B2E4B90}"/>
              </a:ext>
            </a:extLst>
          </p:cNvPr>
          <p:cNvGraphicFramePr>
            <a:graphicFrameLocks noGrp="1"/>
          </p:cNvGraphicFramePr>
          <p:nvPr>
            <p:extLst>
              <p:ext uri="{D42A27DB-BD31-4B8C-83A1-F6EECF244321}">
                <p14:modId xmlns:p14="http://schemas.microsoft.com/office/powerpoint/2010/main" val="1589139216"/>
              </p:ext>
            </p:extLst>
          </p:nvPr>
        </p:nvGraphicFramePr>
        <p:xfrm>
          <a:off x="29613" y="972876"/>
          <a:ext cx="11875167" cy="5335425"/>
        </p:xfrm>
        <a:graphic>
          <a:graphicData uri="http://schemas.openxmlformats.org/drawingml/2006/table">
            <a:tbl>
              <a:tblPr/>
              <a:tblGrid>
                <a:gridCol w="2095617">
                  <a:extLst>
                    <a:ext uri="{9D8B030D-6E8A-4147-A177-3AD203B41FA5}">
                      <a16:colId xmlns:a16="http://schemas.microsoft.com/office/drawing/2014/main" val="1242504408"/>
                    </a:ext>
                  </a:extLst>
                </a:gridCol>
                <a:gridCol w="1539961">
                  <a:extLst>
                    <a:ext uri="{9D8B030D-6E8A-4147-A177-3AD203B41FA5}">
                      <a16:colId xmlns:a16="http://schemas.microsoft.com/office/drawing/2014/main" val="279832336"/>
                    </a:ext>
                  </a:extLst>
                </a:gridCol>
                <a:gridCol w="1127189">
                  <a:extLst>
                    <a:ext uri="{9D8B030D-6E8A-4147-A177-3AD203B41FA5}">
                      <a16:colId xmlns:a16="http://schemas.microsoft.com/office/drawing/2014/main" val="3554299493"/>
                    </a:ext>
                  </a:extLst>
                </a:gridCol>
                <a:gridCol w="1539961">
                  <a:extLst>
                    <a:ext uri="{9D8B030D-6E8A-4147-A177-3AD203B41FA5}">
                      <a16:colId xmlns:a16="http://schemas.microsoft.com/office/drawing/2014/main" val="304601790"/>
                    </a:ext>
                  </a:extLst>
                </a:gridCol>
                <a:gridCol w="1016057">
                  <a:extLst>
                    <a:ext uri="{9D8B030D-6E8A-4147-A177-3AD203B41FA5}">
                      <a16:colId xmlns:a16="http://schemas.microsoft.com/office/drawing/2014/main" val="2437198560"/>
                    </a:ext>
                  </a:extLst>
                </a:gridCol>
                <a:gridCol w="1412955">
                  <a:extLst>
                    <a:ext uri="{9D8B030D-6E8A-4147-A177-3AD203B41FA5}">
                      <a16:colId xmlns:a16="http://schemas.microsoft.com/office/drawing/2014/main" val="384052002"/>
                    </a:ext>
                  </a:extLst>
                </a:gridCol>
                <a:gridCol w="1603466">
                  <a:extLst>
                    <a:ext uri="{9D8B030D-6E8A-4147-A177-3AD203B41FA5}">
                      <a16:colId xmlns:a16="http://schemas.microsoft.com/office/drawing/2014/main" val="37549518"/>
                    </a:ext>
                  </a:extLst>
                </a:gridCol>
                <a:gridCol w="1539961">
                  <a:extLst>
                    <a:ext uri="{9D8B030D-6E8A-4147-A177-3AD203B41FA5}">
                      <a16:colId xmlns:a16="http://schemas.microsoft.com/office/drawing/2014/main" val="359142724"/>
                    </a:ext>
                  </a:extLst>
                </a:gridCol>
              </a:tblGrid>
              <a:tr h="626587">
                <a:tc>
                  <a:txBody>
                    <a:bodyPr/>
                    <a:lstStyle/>
                    <a:p>
                      <a:pPr algn="ctr" fontAlgn="ctr"/>
                      <a:r>
                        <a:rPr lang="es-PE" sz="2000" b="1" i="0" u="none" strike="noStrike" dirty="0">
                          <a:solidFill>
                            <a:srgbClr val="000000"/>
                          </a:solidFill>
                          <a:effectLst/>
                          <a:latin typeface="Arial" panose="020B0604020202020204" pitchFamily="34" charset="0"/>
                        </a:rPr>
                        <a:t>Global/</a:t>
                      </a:r>
                    </a:p>
                    <a:p>
                      <a:pPr algn="ctr" fontAlgn="ctr"/>
                      <a:r>
                        <a:rPr lang="es-PE" sz="2000" b="1" i="0" u="none" strike="noStrike" dirty="0">
                          <a:solidFill>
                            <a:srgbClr val="000000"/>
                          </a:solidFill>
                          <a:effectLst/>
                          <a:latin typeface="Arial" panose="020B0604020202020204" pitchFamily="34" charset="0"/>
                        </a:rPr>
                        <a:t>Regiones</a:t>
                      </a:r>
                    </a:p>
                  </a:txBody>
                  <a:tcPr marL="6478" marR="6478" marT="6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2000" b="1" i="0" u="none" strike="noStrike">
                          <a:solidFill>
                            <a:srgbClr val="000000"/>
                          </a:solidFill>
                          <a:effectLst/>
                          <a:latin typeface="Arial" panose="020B0604020202020204" pitchFamily="34" charset="0"/>
                        </a:rPr>
                        <a:t>Casos confirmados</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2000" b="1" i="0" u="none" strike="noStrike">
                          <a:solidFill>
                            <a:srgbClr val="000000"/>
                          </a:solidFill>
                          <a:effectLst/>
                          <a:latin typeface="Arial" panose="020B0604020202020204" pitchFamily="34" charset="0"/>
                        </a:rPr>
                        <a:t>%</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2000" b="1" i="0" u="none" strike="noStrike">
                          <a:solidFill>
                            <a:srgbClr val="000000"/>
                          </a:solidFill>
                          <a:effectLst/>
                          <a:latin typeface="Arial" panose="020B0604020202020204" pitchFamily="34" charset="0"/>
                        </a:rPr>
                        <a:t>Fallecidos confirmados</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2000" b="1" i="0" u="none" strike="noStrike">
                          <a:solidFill>
                            <a:srgbClr val="000000"/>
                          </a:solidFill>
                          <a:effectLst/>
                          <a:latin typeface="Arial" panose="020B0604020202020204" pitchFamily="34" charset="0"/>
                        </a:rPr>
                        <a:t>%</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2000" b="1" i="0" u="none" strike="noStrike">
                          <a:solidFill>
                            <a:srgbClr val="000000"/>
                          </a:solidFill>
                          <a:effectLst/>
                          <a:latin typeface="Arial" panose="020B0604020202020204" pitchFamily="34" charset="0"/>
                        </a:rPr>
                        <a:t>Letalidad (%)</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2000" b="1" i="0" u="none" strike="noStrike">
                          <a:solidFill>
                            <a:srgbClr val="000000"/>
                          </a:solidFill>
                          <a:effectLst/>
                          <a:latin typeface="Arial" panose="020B0604020202020204" pitchFamily="34" charset="0"/>
                        </a:rPr>
                        <a:t>Casos COVID-19 xM</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PE" sz="2000" b="1" i="0" u="none" strike="noStrike">
                          <a:solidFill>
                            <a:srgbClr val="000000"/>
                          </a:solidFill>
                          <a:effectLst/>
                          <a:latin typeface="Arial" panose="020B0604020202020204" pitchFamily="34" charset="0"/>
                        </a:rPr>
                        <a:t>Fallecidos  COVID-19xM</a:t>
                      </a:r>
                    </a:p>
                  </a:txBody>
                  <a:tcPr marL="6478" marR="6478" marT="6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721361819"/>
                  </a:ext>
                </a:extLst>
              </a:tr>
              <a:tr h="626587">
                <a:tc>
                  <a:txBody>
                    <a:bodyPr/>
                    <a:lstStyle/>
                    <a:p>
                      <a:pPr algn="ctr" fontAlgn="ctr"/>
                      <a:r>
                        <a:rPr lang="es-PE" sz="2000" b="1" i="0" u="none" strike="noStrike">
                          <a:solidFill>
                            <a:srgbClr val="000000"/>
                          </a:solidFill>
                          <a:effectLst/>
                          <a:latin typeface="Arial" panose="020B0604020202020204" pitchFamily="34" charset="0"/>
                        </a:rPr>
                        <a:t>Mundo</a:t>
                      </a:r>
                    </a:p>
                  </a:txBody>
                  <a:tcPr marL="6478" marR="6478" marT="6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000" b="1" i="0" u="none" strike="noStrike">
                          <a:solidFill>
                            <a:srgbClr val="000000"/>
                          </a:solidFill>
                          <a:effectLst/>
                          <a:latin typeface="Arial" panose="020B0604020202020204" pitchFamily="34" charset="0"/>
                        </a:rPr>
                        <a:t>689,018,794</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000" b="1" i="0" u="none" strike="noStrike">
                          <a:solidFill>
                            <a:srgbClr val="000000"/>
                          </a:solidFill>
                          <a:effectLst/>
                          <a:latin typeface="Arial" panose="020B0604020202020204" pitchFamily="34" charset="0"/>
                        </a:rPr>
                        <a:t>100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000" b="1" i="0" u="none" strike="noStrike">
                          <a:solidFill>
                            <a:srgbClr val="000000"/>
                          </a:solidFill>
                          <a:effectLst/>
                          <a:latin typeface="Arial" panose="020B0604020202020204" pitchFamily="34" charset="0"/>
                        </a:rPr>
                        <a:t>6,880,547</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000" b="1" i="0" u="none" strike="noStrike">
                          <a:solidFill>
                            <a:srgbClr val="000000"/>
                          </a:solidFill>
                          <a:effectLst/>
                          <a:latin typeface="Arial" panose="020B0604020202020204" pitchFamily="34" charset="0"/>
                        </a:rPr>
                        <a:t>100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000" b="1" i="0" u="none" strike="noStrike">
                          <a:solidFill>
                            <a:srgbClr val="000000"/>
                          </a:solidFill>
                          <a:effectLst/>
                          <a:latin typeface="Arial" panose="020B0604020202020204" pitchFamily="34" charset="0"/>
                        </a:rPr>
                        <a:t>1.0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000" b="1" i="0" u="none" strike="noStrike">
                          <a:solidFill>
                            <a:srgbClr val="000000"/>
                          </a:solidFill>
                          <a:effectLst/>
                          <a:latin typeface="Arial" panose="020B0604020202020204" pitchFamily="34" charset="0"/>
                        </a:rPr>
                        <a:t>87,319</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000" b="1" i="0" u="none" strike="noStrike">
                          <a:solidFill>
                            <a:srgbClr val="000000"/>
                          </a:solidFill>
                          <a:effectLst/>
                          <a:latin typeface="Arial" panose="020B0604020202020204" pitchFamily="34" charset="0"/>
                        </a:rPr>
                        <a:t>872</a:t>
                      </a:r>
                    </a:p>
                  </a:txBody>
                  <a:tcPr marL="6478" marR="6478" marT="6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13523754"/>
                  </a:ext>
                </a:extLst>
              </a:tr>
              <a:tr h="315799">
                <a:tc>
                  <a:txBody>
                    <a:bodyPr/>
                    <a:lstStyle/>
                    <a:p>
                      <a:pPr algn="ctr" fontAlgn="ctr"/>
                      <a:r>
                        <a:rPr lang="es-PE" sz="2000" b="1" i="0" u="none" strike="noStrike">
                          <a:solidFill>
                            <a:srgbClr val="000000"/>
                          </a:solidFill>
                          <a:effectLst/>
                          <a:latin typeface="Arial" panose="020B0604020202020204" pitchFamily="34" charset="0"/>
                        </a:rPr>
                        <a:t>Europa</a:t>
                      </a:r>
                    </a:p>
                  </a:txBody>
                  <a:tcPr marL="6478" marR="6478" marT="6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249,250,450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dirty="0">
                          <a:solidFill>
                            <a:srgbClr val="000000"/>
                          </a:solidFill>
                          <a:effectLst/>
                          <a:latin typeface="Arial" panose="020B0604020202020204" pitchFamily="34" charset="0"/>
                        </a:rPr>
                        <a:t>36.2</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000" b="1" i="0" u="none" strike="noStrike">
                          <a:solidFill>
                            <a:srgbClr val="000000"/>
                          </a:solidFill>
                          <a:effectLst/>
                          <a:latin typeface="Arial" panose="020B0604020202020204" pitchFamily="34" charset="0"/>
                        </a:rPr>
                        <a:t>2,059,529</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dirty="0">
                          <a:solidFill>
                            <a:srgbClr val="000000"/>
                          </a:solidFill>
                          <a:effectLst/>
                          <a:latin typeface="Arial" panose="020B0604020202020204" pitchFamily="34" charset="0"/>
                        </a:rPr>
                        <a:t>29.9</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s-PE" sz="2000" b="1" i="0" u="none" strike="noStrike">
                          <a:solidFill>
                            <a:srgbClr val="000000"/>
                          </a:solidFill>
                          <a:effectLst/>
                          <a:latin typeface="Arial" panose="020B0604020202020204" pitchFamily="34" charset="0"/>
                        </a:rPr>
                        <a:t>0.8</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dirty="0">
                          <a:solidFill>
                            <a:srgbClr val="000000"/>
                          </a:solidFill>
                          <a:effectLst/>
                          <a:latin typeface="Arial" panose="020B0604020202020204" pitchFamily="34" charset="0"/>
                        </a:rPr>
                        <a:t>333,037</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PE" sz="2000" b="1" i="0" u="none" strike="noStrike" dirty="0">
                          <a:solidFill>
                            <a:srgbClr val="000000"/>
                          </a:solidFill>
                          <a:effectLst/>
                          <a:latin typeface="Arial" panose="020B0604020202020204" pitchFamily="34" charset="0"/>
                        </a:rPr>
                        <a:t>2,752</a:t>
                      </a:r>
                    </a:p>
                  </a:txBody>
                  <a:tcPr marL="6478" marR="6478" marT="6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00064442"/>
                  </a:ext>
                </a:extLst>
              </a:tr>
              <a:tr h="324096">
                <a:tc>
                  <a:txBody>
                    <a:bodyPr/>
                    <a:lstStyle/>
                    <a:p>
                      <a:pPr algn="ctr" fontAlgn="ctr"/>
                      <a:r>
                        <a:rPr lang="es-PE" sz="2000" b="1" i="0" u="none" strike="noStrike">
                          <a:solidFill>
                            <a:srgbClr val="000000"/>
                          </a:solidFill>
                          <a:effectLst/>
                          <a:latin typeface="Arial" panose="020B0604020202020204" pitchFamily="34" charset="0"/>
                        </a:rPr>
                        <a:t>América</a:t>
                      </a:r>
                    </a:p>
                  </a:txBody>
                  <a:tcPr marL="6478" marR="6478" marT="6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195,322,121</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28.3</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000" b="1" i="0" u="none" strike="noStrike">
                          <a:solidFill>
                            <a:srgbClr val="000000"/>
                          </a:solidFill>
                          <a:effectLst/>
                          <a:latin typeface="Arial" panose="020B0604020202020204" pitchFamily="34" charset="0"/>
                        </a:rPr>
                        <a:t>2,988,128</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43.4</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s-PE" sz="2000" b="1" i="0" u="none" strike="noStrike">
                          <a:solidFill>
                            <a:srgbClr val="000000"/>
                          </a:solidFill>
                          <a:effectLst/>
                          <a:latin typeface="Arial" panose="020B0604020202020204" pitchFamily="34" charset="0"/>
                        </a:rPr>
                        <a:t>1.5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dirty="0">
                          <a:solidFill>
                            <a:srgbClr val="000000"/>
                          </a:solidFill>
                          <a:effectLst/>
                          <a:latin typeface="Arial" panose="020B0604020202020204" pitchFamily="34" charset="0"/>
                        </a:rPr>
                        <a:t>188,880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PE" sz="2000" b="1" i="0" u="none" strike="noStrike" dirty="0">
                          <a:solidFill>
                            <a:srgbClr val="000000"/>
                          </a:solidFill>
                          <a:effectLst/>
                          <a:latin typeface="Arial" panose="020B0604020202020204" pitchFamily="34" charset="0"/>
                        </a:rPr>
                        <a:t>2,890</a:t>
                      </a:r>
                    </a:p>
                  </a:txBody>
                  <a:tcPr marL="6478" marR="6478" marT="6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70259711"/>
                  </a:ext>
                </a:extLst>
              </a:tr>
              <a:tr h="324096">
                <a:tc>
                  <a:txBody>
                    <a:bodyPr/>
                    <a:lstStyle/>
                    <a:p>
                      <a:pPr algn="ctr" fontAlgn="ctr"/>
                      <a:r>
                        <a:rPr lang="es-PE" sz="2000" b="1" i="0" u="none" strike="noStrike">
                          <a:solidFill>
                            <a:srgbClr val="000000"/>
                          </a:solidFill>
                          <a:effectLst/>
                          <a:latin typeface="Arial" panose="020B0604020202020204" pitchFamily="34" charset="0"/>
                        </a:rPr>
                        <a:t>Asia</a:t>
                      </a:r>
                    </a:p>
                  </a:txBody>
                  <a:tcPr marL="6478" marR="6478" marT="6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217,299,354</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dirty="0">
                          <a:solidFill>
                            <a:srgbClr val="000000"/>
                          </a:solidFill>
                          <a:effectLst/>
                          <a:latin typeface="Arial" panose="020B0604020202020204" pitchFamily="34" charset="0"/>
                        </a:rPr>
                        <a:t>31.5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000" b="1" i="0" u="none" strike="noStrike">
                          <a:solidFill>
                            <a:srgbClr val="000000"/>
                          </a:solidFill>
                          <a:effectLst/>
                          <a:latin typeface="Arial" panose="020B0604020202020204" pitchFamily="34" charset="0"/>
                        </a:rPr>
                        <a:t>1,546,270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dirty="0">
                          <a:solidFill>
                            <a:srgbClr val="000000"/>
                          </a:solidFill>
                          <a:effectLst/>
                          <a:latin typeface="Arial" panose="020B0604020202020204" pitchFamily="34" charset="0"/>
                        </a:rPr>
                        <a:t>22.5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s-PE" sz="2000" b="1" i="0" u="none" strike="noStrike">
                          <a:solidFill>
                            <a:srgbClr val="000000"/>
                          </a:solidFill>
                          <a:effectLst/>
                          <a:latin typeface="Arial" panose="020B0604020202020204" pitchFamily="34" charset="0"/>
                        </a:rPr>
                        <a:t>0.7</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46,547</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331</a:t>
                      </a:r>
                    </a:p>
                  </a:txBody>
                  <a:tcPr marL="6478" marR="6478" marT="6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740013"/>
                  </a:ext>
                </a:extLst>
              </a:tr>
              <a:tr h="315799">
                <a:tc>
                  <a:txBody>
                    <a:bodyPr/>
                    <a:lstStyle/>
                    <a:p>
                      <a:pPr algn="ctr" fontAlgn="ctr"/>
                      <a:r>
                        <a:rPr lang="es-PE" sz="2000" b="1" i="0" u="none" strike="noStrike">
                          <a:solidFill>
                            <a:srgbClr val="000000"/>
                          </a:solidFill>
                          <a:effectLst/>
                          <a:latin typeface="Arial" panose="020B0604020202020204" pitchFamily="34" charset="0"/>
                        </a:rPr>
                        <a:t>Africa</a:t>
                      </a:r>
                    </a:p>
                  </a:txBody>
                  <a:tcPr marL="6478" marR="6478" marT="6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12,823,223</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1.9</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258,762</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3.8</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9,182</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185</a:t>
                      </a:r>
                    </a:p>
                  </a:txBody>
                  <a:tcPr marL="6478" marR="6478" marT="6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523254"/>
                  </a:ext>
                </a:extLst>
              </a:tr>
              <a:tr h="324096">
                <a:tc>
                  <a:txBody>
                    <a:bodyPr/>
                    <a:lstStyle/>
                    <a:p>
                      <a:pPr algn="ctr" fontAlgn="ctr"/>
                      <a:r>
                        <a:rPr lang="es-PE" sz="2000" b="1" i="0" u="none" strike="noStrike">
                          <a:solidFill>
                            <a:srgbClr val="000000"/>
                          </a:solidFill>
                          <a:effectLst/>
                          <a:latin typeface="Arial" panose="020B0604020202020204" pitchFamily="34" charset="0"/>
                        </a:rPr>
                        <a:t>Oceanía</a:t>
                      </a:r>
                    </a:p>
                  </a:txBody>
                  <a:tcPr marL="6478" marR="6478" marT="6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14,323,646</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2.1</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27,858</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0.4</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0.2</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E" sz="2000" b="1" i="0" u="none" strike="noStrike" dirty="0">
                          <a:solidFill>
                            <a:srgbClr val="000000"/>
                          </a:solidFill>
                          <a:effectLst/>
                          <a:latin typeface="Arial" panose="020B0604020202020204" pitchFamily="34" charset="0"/>
                        </a:rPr>
                        <a:t>329,781</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PE" sz="2000" b="1" i="0" u="none" strike="noStrike" dirty="0">
                          <a:solidFill>
                            <a:srgbClr val="000000"/>
                          </a:solidFill>
                          <a:effectLst/>
                          <a:latin typeface="Arial" panose="020B0604020202020204" pitchFamily="34" charset="0"/>
                        </a:rPr>
                        <a:t>641</a:t>
                      </a:r>
                    </a:p>
                  </a:txBody>
                  <a:tcPr marL="6478" marR="6478" marT="6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28912140"/>
                  </a:ext>
                </a:extLst>
              </a:tr>
              <a:tr h="315799">
                <a:tc>
                  <a:txBody>
                    <a:bodyPr/>
                    <a:lstStyle/>
                    <a:p>
                      <a:pPr algn="l" fontAlgn="b"/>
                      <a:endParaRPr lang="es-PE" sz="2000" b="0" i="0" u="none" strike="noStrike">
                        <a:solidFill>
                          <a:srgbClr val="000000"/>
                        </a:solidFill>
                        <a:effectLst/>
                        <a:latin typeface="Arial" panose="020B0604020202020204" pitchFamily="34" charset="0"/>
                      </a:endParaRPr>
                    </a:p>
                  </a:txBody>
                  <a:tcPr marL="6478" marR="6478" marT="647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2000" b="0" i="0" u="none" strike="noStrike">
                        <a:solidFill>
                          <a:srgbClr val="000000"/>
                        </a:solidFill>
                        <a:effectLst/>
                        <a:latin typeface="Arial" panose="020B0604020202020204" pitchFamily="34" charset="0"/>
                      </a:endParaRPr>
                    </a:p>
                  </a:txBody>
                  <a:tcPr marL="6478" marR="6478" marT="647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2000" b="0" i="0" u="none" strike="noStrike">
                        <a:solidFill>
                          <a:srgbClr val="000000"/>
                        </a:solidFill>
                        <a:effectLst/>
                        <a:latin typeface="Arial" panose="020B0604020202020204" pitchFamily="34" charset="0"/>
                      </a:endParaRPr>
                    </a:p>
                  </a:txBody>
                  <a:tcPr marL="6478" marR="6478" marT="64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2000" b="0" i="0" u="none" strike="noStrike">
                        <a:solidFill>
                          <a:srgbClr val="000000"/>
                        </a:solidFill>
                        <a:effectLst/>
                        <a:latin typeface="Arial" panose="020B0604020202020204" pitchFamily="34" charset="0"/>
                      </a:endParaRPr>
                    </a:p>
                  </a:txBody>
                  <a:tcPr marL="6478" marR="6478" marT="647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2000" b="0" i="0" u="none" strike="noStrike">
                        <a:solidFill>
                          <a:srgbClr val="000000"/>
                        </a:solidFill>
                        <a:effectLst/>
                        <a:latin typeface="Arial" panose="020B0604020202020204" pitchFamily="34" charset="0"/>
                      </a:endParaRPr>
                    </a:p>
                  </a:txBody>
                  <a:tcPr marL="6478" marR="6478" marT="647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2000" b="0" i="0" u="none" strike="noStrike">
                        <a:solidFill>
                          <a:srgbClr val="000000"/>
                        </a:solidFill>
                        <a:effectLst/>
                        <a:latin typeface="Arial" panose="020B0604020202020204" pitchFamily="34" charset="0"/>
                      </a:endParaRPr>
                    </a:p>
                  </a:txBody>
                  <a:tcPr marL="6478" marR="6478" marT="647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2000" b="0" i="0" u="none" strike="noStrike">
                        <a:solidFill>
                          <a:srgbClr val="000000"/>
                        </a:solidFill>
                        <a:effectLst/>
                        <a:latin typeface="Arial" panose="020B0604020202020204" pitchFamily="34" charset="0"/>
                      </a:endParaRPr>
                    </a:p>
                  </a:txBody>
                  <a:tcPr marL="6478" marR="6478" marT="647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PE" sz="2000" b="0" i="0" u="none" strike="noStrike" dirty="0">
                        <a:solidFill>
                          <a:srgbClr val="000000"/>
                        </a:solidFill>
                        <a:effectLst/>
                        <a:latin typeface="Arial" panose="020B0604020202020204" pitchFamily="34" charset="0"/>
                      </a:endParaRPr>
                    </a:p>
                  </a:txBody>
                  <a:tcPr marL="6478" marR="6478" marT="647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926279"/>
                  </a:ext>
                </a:extLst>
              </a:tr>
              <a:tr h="626587">
                <a:tc>
                  <a:txBody>
                    <a:bodyPr/>
                    <a:lstStyle/>
                    <a:p>
                      <a:pPr algn="ctr" fontAlgn="ctr"/>
                      <a:r>
                        <a:rPr lang="es-PE" sz="2000" b="1" i="0" u="none" strike="noStrike">
                          <a:solidFill>
                            <a:srgbClr val="000000"/>
                          </a:solidFill>
                          <a:effectLst/>
                          <a:latin typeface="Arial" panose="020B0604020202020204" pitchFamily="34" charset="0"/>
                        </a:rPr>
                        <a:t>América</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000" b="1" i="0" u="none" strike="noStrike">
                          <a:solidFill>
                            <a:srgbClr val="000000"/>
                          </a:solidFill>
                          <a:effectLst/>
                          <a:latin typeface="Arial" panose="020B0604020202020204" pitchFamily="34" charset="0"/>
                        </a:rPr>
                        <a:t>Casos confirmados</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000" b="1" i="0" u="none" strike="noStrike">
                          <a:solidFill>
                            <a:srgbClr val="000000"/>
                          </a:solidFill>
                          <a:effectLst/>
                          <a:latin typeface="Arial" panose="020B0604020202020204" pitchFamily="34" charset="0"/>
                        </a:rPr>
                        <a:t>%</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000" b="1" i="0" u="none" strike="noStrike">
                          <a:solidFill>
                            <a:srgbClr val="000000"/>
                          </a:solidFill>
                          <a:effectLst/>
                          <a:latin typeface="Arial" panose="020B0604020202020204" pitchFamily="34" charset="0"/>
                        </a:rPr>
                        <a:t>Fallecidos confirmados</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000" b="1" i="0" u="none" strike="noStrike">
                          <a:solidFill>
                            <a:srgbClr val="000000"/>
                          </a:solidFill>
                          <a:effectLst/>
                          <a:latin typeface="Arial" panose="020B0604020202020204" pitchFamily="34" charset="0"/>
                        </a:rPr>
                        <a:t>%</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000" b="1" i="0" u="none" strike="noStrike">
                          <a:solidFill>
                            <a:srgbClr val="000000"/>
                          </a:solidFill>
                          <a:effectLst/>
                          <a:latin typeface="Arial" panose="020B0604020202020204" pitchFamily="34" charset="0"/>
                        </a:rPr>
                        <a:t>Letalidad (%)</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000" b="1" i="0" u="none" strike="noStrike">
                          <a:solidFill>
                            <a:srgbClr val="000000"/>
                          </a:solidFill>
                          <a:effectLst/>
                          <a:latin typeface="Arial" panose="020B0604020202020204" pitchFamily="34" charset="0"/>
                        </a:rPr>
                        <a:t>Casos COVID-19 xM</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000" b="1" i="0" u="none" strike="noStrike">
                          <a:solidFill>
                            <a:srgbClr val="000000"/>
                          </a:solidFill>
                          <a:effectLst/>
                          <a:latin typeface="Arial" panose="020B0604020202020204" pitchFamily="34" charset="0"/>
                        </a:rPr>
                        <a:t>Fallecidos  COVID-19xM</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65577205"/>
                  </a:ext>
                </a:extLst>
              </a:tr>
              <a:tr h="315799">
                <a:tc>
                  <a:txBody>
                    <a:bodyPr/>
                    <a:lstStyle/>
                    <a:p>
                      <a:pPr algn="ctr" fontAlgn="ctr"/>
                      <a:r>
                        <a:rPr lang="es-PE" sz="2000" b="1" i="0" u="none" strike="noStrike">
                          <a:solidFill>
                            <a:srgbClr val="000000"/>
                          </a:solidFill>
                          <a:effectLst/>
                          <a:latin typeface="Arial" panose="020B0604020202020204" pitchFamily="34" charset="0"/>
                        </a:rPr>
                        <a:t>NA/CA/Ca</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126,648,037</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65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1,632,544</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55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1.3</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212,086.5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2,733.9</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766300"/>
                  </a:ext>
                </a:extLst>
              </a:tr>
              <a:tr h="315799">
                <a:tc>
                  <a:txBody>
                    <a:bodyPr/>
                    <a:lstStyle/>
                    <a:p>
                      <a:pPr algn="ctr" fontAlgn="ctr"/>
                      <a:r>
                        <a:rPr lang="es-PE" sz="2000" b="1" i="0" u="none" strike="noStrike">
                          <a:solidFill>
                            <a:srgbClr val="000000"/>
                          </a:solidFill>
                          <a:effectLst/>
                          <a:latin typeface="Arial" panose="020B0604020202020204" pitchFamily="34" charset="0"/>
                        </a:rPr>
                        <a:t>Suramérica</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68,674,084</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35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1,355,584</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45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2.0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157,165.9</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000" b="1" i="0" u="none" strike="noStrike">
                          <a:solidFill>
                            <a:srgbClr val="000000"/>
                          </a:solidFill>
                          <a:effectLst/>
                          <a:latin typeface="Arial" panose="020B0604020202020204" pitchFamily="34" charset="0"/>
                        </a:rPr>
                        <a:t>3,102.4</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011825"/>
                  </a:ext>
                </a:extLst>
              </a:tr>
              <a:tr h="315799">
                <a:tc>
                  <a:txBody>
                    <a:bodyPr/>
                    <a:lstStyle/>
                    <a:p>
                      <a:pPr algn="ctr" fontAlgn="ctr"/>
                      <a:r>
                        <a:rPr lang="es-PE" sz="2000" b="1" i="0" u="none" strike="noStrike">
                          <a:solidFill>
                            <a:srgbClr val="000000"/>
                          </a:solidFill>
                          <a:effectLst/>
                          <a:latin typeface="Arial" panose="020B0604020202020204" pitchFamily="34" charset="0"/>
                        </a:rPr>
                        <a:t>Total</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000" b="1" i="0" u="none" strike="noStrike" dirty="0">
                          <a:solidFill>
                            <a:srgbClr val="000000"/>
                          </a:solidFill>
                          <a:effectLst/>
                          <a:latin typeface="Arial" panose="020B0604020202020204" pitchFamily="34" charset="0"/>
                        </a:rPr>
                        <a:t>195,322,121</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000" b="1" i="0" u="none" strike="noStrike" dirty="0">
                          <a:solidFill>
                            <a:srgbClr val="000000"/>
                          </a:solidFill>
                          <a:effectLst/>
                          <a:latin typeface="Arial" panose="020B0604020202020204" pitchFamily="34" charset="0"/>
                        </a:rPr>
                        <a:t>100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000" b="1" i="0" u="none" strike="noStrike">
                          <a:solidFill>
                            <a:srgbClr val="000000"/>
                          </a:solidFill>
                          <a:effectLst/>
                          <a:latin typeface="Arial" panose="020B0604020202020204" pitchFamily="34" charset="0"/>
                        </a:rPr>
                        <a:t>2,988,128</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000" b="1" i="0" u="none" strike="noStrike">
                          <a:solidFill>
                            <a:srgbClr val="000000"/>
                          </a:solidFill>
                          <a:effectLst/>
                          <a:latin typeface="Arial" panose="020B0604020202020204" pitchFamily="34" charset="0"/>
                        </a:rPr>
                        <a:t>100</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000" b="1" i="0" u="none" strike="noStrike">
                          <a:solidFill>
                            <a:srgbClr val="000000"/>
                          </a:solidFill>
                          <a:effectLst/>
                          <a:latin typeface="Arial" panose="020B0604020202020204" pitchFamily="34" charset="0"/>
                        </a:rPr>
                        <a:t>1.5</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000" b="1" i="0" u="none" strike="noStrike">
                          <a:solidFill>
                            <a:srgbClr val="000000"/>
                          </a:solidFill>
                          <a:effectLst/>
                          <a:latin typeface="Arial" panose="020B0604020202020204" pitchFamily="34" charset="0"/>
                        </a:rPr>
                        <a:t>188,880.3</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000" b="1" i="0" u="none" strike="noStrike" dirty="0">
                          <a:solidFill>
                            <a:srgbClr val="000000"/>
                          </a:solidFill>
                          <a:effectLst/>
                          <a:latin typeface="Arial" panose="020B0604020202020204" pitchFamily="34" charset="0"/>
                        </a:rPr>
                        <a:t>2,889.6</a:t>
                      </a:r>
                    </a:p>
                  </a:txBody>
                  <a:tcPr marL="6478" marR="6478" marT="6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56007347"/>
                  </a:ext>
                </a:extLst>
              </a:tr>
            </a:tbl>
          </a:graphicData>
        </a:graphic>
      </p:graphicFrame>
    </p:spTree>
    <p:extLst>
      <p:ext uri="{BB962C8B-B14F-4D97-AF65-F5344CB8AC3E}">
        <p14:creationId xmlns:p14="http://schemas.microsoft.com/office/powerpoint/2010/main" val="473893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41AB65AE-A08D-4F43-8E53-5F1B8D8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upo 11"/>
          <p:cNvGrpSpPr/>
          <p:nvPr/>
        </p:nvGrpSpPr>
        <p:grpSpPr>
          <a:xfrm>
            <a:off x="1" y="5936776"/>
            <a:ext cx="12192000" cy="921224"/>
            <a:chOff x="1" y="5936776"/>
            <a:chExt cx="12192000" cy="921224"/>
          </a:xfrm>
        </p:grpSpPr>
        <p:pic>
          <p:nvPicPr>
            <p:cNvPr id="5" name="Imagen 4"/>
            <p:cNvPicPr>
              <a:picLocks noChangeAspect="1"/>
            </p:cNvPicPr>
            <p:nvPr/>
          </p:nvPicPr>
          <p:blipFill>
            <a:blip r:embed="rId2"/>
            <a:stretch>
              <a:fillRect/>
            </a:stretch>
          </p:blipFill>
          <p:spPr>
            <a:xfrm>
              <a:off x="1" y="5936776"/>
              <a:ext cx="12192000" cy="921224"/>
            </a:xfrm>
            <a:prstGeom prst="rect">
              <a:avLst/>
            </a:prstGeom>
          </p:spPr>
        </p:pic>
        <p:pic>
          <p:nvPicPr>
            <p:cNvPr id="10" name="Imagen 9" descr="Imagen de la pantalla de un video juego&#10;&#10;Descripción generada automáticamente con confianza baja"/>
            <p:cNvPicPr>
              <a:picLocks noChangeAspect="1"/>
            </p:cNvPicPr>
            <p:nvPr/>
          </p:nvPicPr>
          <p:blipFill rotWithShape="1">
            <a:blip r:embed="rId3"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descr="Texto&#10;&#10;Descripción generada automáticamen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2" name="CuadroTexto 1">
            <a:extLst>
              <a:ext uri="{FF2B5EF4-FFF2-40B4-BE49-F238E27FC236}">
                <a16:creationId xmlns:a16="http://schemas.microsoft.com/office/drawing/2014/main" id="{75B173E6-2226-9479-4108-1867160C2BFD}"/>
              </a:ext>
            </a:extLst>
          </p:cNvPr>
          <p:cNvSpPr txBox="1"/>
          <p:nvPr/>
        </p:nvSpPr>
        <p:spPr>
          <a:xfrm>
            <a:off x="4830673" y="6596390"/>
            <a:ext cx="3160387" cy="261610"/>
          </a:xfrm>
          <a:prstGeom prst="rect">
            <a:avLst/>
          </a:prstGeom>
          <a:solidFill>
            <a:srgbClr val="FFFF00">
              <a:alpha val="21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https://www.worldometers.info/coronavirus/</a:t>
            </a:r>
          </a:p>
        </p:txBody>
      </p:sp>
      <p:sp>
        <p:nvSpPr>
          <p:cNvPr id="4" name="Título 3">
            <a:extLst>
              <a:ext uri="{FF2B5EF4-FFF2-40B4-BE49-F238E27FC236}">
                <a16:creationId xmlns:a16="http://schemas.microsoft.com/office/drawing/2014/main" id="{5C1D8EBF-0807-0CE1-05DE-F48F23D4D8EB}"/>
              </a:ext>
            </a:extLst>
          </p:cNvPr>
          <p:cNvSpPr txBox="1">
            <a:spLocks/>
          </p:cNvSpPr>
          <p:nvPr/>
        </p:nvSpPr>
        <p:spPr>
          <a:xfrm>
            <a:off x="650929" y="123389"/>
            <a:ext cx="11077245" cy="916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500" b="1" i="0" u="none" strike="noStrike" kern="1200" cap="none" spc="0" normalizeH="0" baseline="0" noProof="0" dirty="0">
                <a:ln>
                  <a:noFill/>
                </a:ln>
                <a:solidFill>
                  <a:srgbClr val="002060"/>
                </a:solidFill>
                <a:effectLst/>
                <a:uLnTx/>
                <a:uFillTx/>
                <a:latin typeface="Arial Black" panose="020B0A04020102020204" pitchFamily="34" charset="0"/>
                <a:ea typeface="+mj-ea"/>
                <a:cs typeface="Arial" panose="020B0604020202020204" pitchFamily="34" charset="0"/>
              </a:rPr>
              <a:t>Distribución de casos confirmados, fallecidos en los últimos 7 dias </a:t>
            </a:r>
            <a:r>
              <a:rPr lang="es-PE" sz="2500" b="1" dirty="0">
                <a:solidFill>
                  <a:srgbClr val="002060"/>
                </a:solidFill>
                <a:latin typeface="Arial Black" panose="020B0A04020102020204" pitchFamily="34" charset="0"/>
                <a:cs typeface="Arial" panose="020B0604020202020204" pitchFamily="34" charset="0"/>
              </a:rPr>
              <a:t>al 22</a:t>
            </a:r>
            <a:r>
              <a:rPr kumimoji="0" lang="es-PE" sz="2500" b="1" i="0" u="none" strike="noStrike" kern="1200" cap="none" spc="0" normalizeH="0" baseline="0" noProof="0" dirty="0">
                <a:ln>
                  <a:noFill/>
                </a:ln>
                <a:solidFill>
                  <a:srgbClr val="002060"/>
                </a:solidFill>
                <a:effectLst/>
                <a:uLnTx/>
                <a:uFillTx/>
                <a:latin typeface="Arial Black" panose="020B0A04020102020204" pitchFamily="34" charset="0"/>
                <a:ea typeface="+mj-ea"/>
                <a:cs typeface="Arial" panose="020B0604020202020204" pitchFamily="34" charset="0"/>
              </a:rPr>
              <a:t>-05-2023 en Suramérica</a:t>
            </a:r>
          </a:p>
        </p:txBody>
      </p:sp>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CC4A6109-0976-49EB-5CEE-033197BB9102}"/>
                  </a:ext>
                </a:extLst>
              </p14:cNvPr>
              <p14:cNvContentPartPr/>
              <p14:nvPr/>
            </p14:nvContentPartPr>
            <p14:xfrm>
              <a:off x="1878637" y="5426812"/>
              <a:ext cx="360" cy="360"/>
            </p14:xfrm>
          </p:contentPart>
        </mc:Choice>
        <mc:Fallback xmlns="">
          <p:pic>
            <p:nvPicPr>
              <p:cNvPr id="6" name="Entrada de lápiz 5">
                <a:extLst>
                  <a:ext uri="{FF2B5EF4-FFF2-40B4-BE49-F238E27FC236}">
                    <a16:creationId xmlns:a16="http://schemas.microsoft.com/office/drawing/2014/main" id="{CC4A6109-0976-49EB-5CEE-033197BB9102}"/>
                  </a:ext>
                </a:extLst>
              </p:cNvPr>
              <p:cNvPicPr/>
              <p:nvPr/>
            </p:nvPicPr>
            <p:blipFill>
              <a:blip r:embed="rId6"/>
              <a:stretch>
                <a:fillRect/>
              </a:stretch>
            </p:blipFill>
            <p:spPr>
              <a:xfrm>
                <a:off x="1869637" y="54178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trada de lápiz 6">
                <a:extLst>
                  <a:ext uri="{FF2B5EF4-FFF2-40B4-BE49-F238E27FC236}">
                    <a16:creationId xmlns:a16="http://schemas.microsoft.com/office/drawing/2014/main" id="{42D99FD2-2BB4-2C64-C2CF-CE0E1BC98A2F}"/>
                  </a:ext>
                </a:extLst>
              </p14:cNvPr>
              <p14:cNvContentPartPr/>
              <p14:nvPr/>
            </p14:nvContentPartPr>
            <p14:xfrm>
              <a:off x="834637" y="5486212"/>
              <a:ext cx="360" cy="360"/>
            </p14:xfrm>
          </p:contentPart>
        </mc:Choice>
        <mc:Fallback xmlns="">
          <p:pic>
            <p:nvPicPr>
              <p:cNvPr id="7" name="Entrada de lápiz 6">
                <a:extLst>
                  <a:ext uri="{FF2B5EF4-FFF2-40B4-BE49-F238E27FC236}">
                    <a16:creationId xmlns:a16="http://schemas.microsoft.com/office/drawing/2014/main" id="{42D99FD2-2BB4-2C64-C2CF-CE0E1BC98A2F}"/>
                  </a:ext>
                </a:extLst>
              </p:cNvPr>
              <p:cNvPicPr/>
              <p:nvPr/>
            </p:nvPicPr>
            <p:blipFill>
              <a:blip r:embed="rId6"/>
              <a:stretch>
                <a:fillRect/>
              </a:stretch>
            </p:blipFill>
            <p:spPr>
              <a:xfrm>
                <a:off x="825997" y="5477572"/>
                <a:ext cx="18000" cy="18000"/>
              </a:xfrm>
              <a:prstGeom prst="rect">
                <a:avLst/>
              </a:prstGeom>
            </p:spPr>
          </p:pic>
        </mc:Fallback>
      </mc:AlternateContent>
      <p:graphicFrame>
        <p:nvGraphicFramePr>
          <p:cNvPr id="8" name="Tabla 7">
            <a:extLst>
              <a:ext uri="{FF2B5EF4-FFF2-40B4-BE49-F238E27FC236}">
                <a16:creationId xmlns:a16="http://schemas.microsoft.com/office/drawing/2014/main" id="{BA7B8250-396B-97E4-535B-2E59FD61D769}"/>
              </a:ext>
            </a:extLst>
          </p:cNvPr>
          <p:cNvGraphicFramePr>
            <a:graphicFrameLocks noGrp="1"/>
          </p:cNvGraphicFramePr>
          <p:nvPr>
            <p:extLst>
              <p:ext uri="{D42A27DB-BD31-4B8C-83A1-F6EECF244321}">
                <p14:modId xmlns:p14="http://schemas.microsoft.com/office/powerpoint/2010/main" val="1411517515"/>
              </p:ext>
            </p:extLst>
          </p:nvPr>
        </p:nvGraphicFramePr>
        <p:xfrm>
          <a:off x="397043" y="1039737"/>
          <a:ext cx="11622504" cy="4897039"/>
        </p:xfrm>
        <a:graphic>
          <a:graphicData uri="http://schemas.openxmlformats.org/drawingml/2006/table">
            <a:tbl>
              <a:tblPr/>
              <a:tblGrid>
                <a:gridCol w="682382">
                  <a:extLst>
                    <a:ext uri="{9D8B030D-6E8A-4147-A177-3AD203B41FA5}">
                      <a16:colId xmlns:a16="http://schemas.microsoft.com/office/drawing/2014/main" val="1277116211"/>
                    </a:ext>
                  </a:extLst>
                </a:gridCol>
                <a:gridCol w="1265708">
                  <a:extLst>
                    <a:ext uri="{9D8B030D-6E8A-4147-A177-3AD203B41FA5}">
                      <a16:colId xmlns:a16="http://schemas.microsoft.com/office/drawing/2014/main" val="1391175441"/>
                    </a:ext>
                  </a:extLst>
                </a:gridCol>
                <a:gridCol w="1298726">
                  <a:extLst>
                    <a:ext uri="{9D8B030D-6E8A-4147-A177-3AD203B41FA5}">
                      <a16:colId xmlns:a16="http://schemas.microsoft.com/office/drawing/2014/main" val="1091461789"/>
                    </a:ext>
                  </a:extLst>
                </a:gridCol>
                <a:gridCol w="1309733">
                  <a:extLst>
                    <a:ext uri="{9D8B030D-6E8A-4147-A177-3AD203B41FA5}">
                      <a16:colId xmlns:a16="http://schemas.microsoft.com/office/drawing/2014/main" val="3560829897"/>
                    </a:ext>
                  </a:extLst>
                </a:gridCol>
                <a:gridCol w="1584887">
                  <a:extLst>
                    <a:ext uri="{9D8B030D-6E8A-4147-A177-3AD203B41FA5}">
                      <a16:colId xmlns:a16="http://schemas.microsoft.com/office/drawing/2014/main" val="892005937"/>
                    </a:ext>
                  </a:extLst>
                </a:gridCol>
                <a:gridCol w="1474826">
                  <a:extLst>
                    <a:ext uri="{9D8B030D-6E8A-4147-A177-3AD203B41FA5}">
                      <a16:colId xmlns:a16="http://schemas.microsoft.com/office/drawing/2014/main" val="1680175608"/>
                    </a:ext>
                  </a:extLst>
                </a:gridCol>
                <a:gridCol w="1661929">
                  <a:extLst>
                    <a:ext uri="{9D8B030D-6E8A-4147-A177-3AD203B41FA5}">
                      <a16:colId xmlns:a16="http://schemas.microsoft.com/office/drawing/2014/main" val="1628138003"/>
                    </a:ext>
                  </a:extLst>
                </a:gridCol>
                <a:gridCol w="1141155">
                  <a:extLst>
                    <a:ext uri="{9D8B030D-6E8A-4147-A177-3AD203B41FA5}">
                      <a16:colId xmlns:a16="http://schemas.microsoft.com/office/drawing/2014/main" val="791396012"/>
                    </a:ext>
                  </a:extLst>
                </a:gridCol>
                <a:gridCol w="1203158">
                  <a:extLst>
                    <a:ext uri="{9D8B030D-6E8A-4147-A177-3AD203B41FA5}">
                      <a16:colId xmlns:a16="http://schemas.microsoft.com/office/drawing/2014/main" val="1578126710"/>
                    </a:ext>
                  </a:extLst>
                </a:gridCol>
              </a:tblGrid>
              <a:tr h="1035907">
                <a:tc>
                  <a:txBody>
                    <a:bodyPr/>
                    <a:lstStyle/>
                    <a:p>
                      <a:pPr algn="ctr" fontAlgn="ctr"/>
                      <a:r>
                        <a:rPr lang="es-PE" sz="1600" b="1" i="0" u="none" strike="noStrike">
                          <a:solidFill>
                            <a:srgbClr val="666666"/>
                          </a:solidFill>
                          <a:effectLst/>
                          <a:latin typeface="Arial" panose="020B0604020202020204" pitchFamily="34" charset="0"/>
                        </a:rPr>
                        <a:t>#</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600" b="1" i="0" u="none" strike="noStrike">
                          <a:solidFill>
                            <a:srgbClr val="666666"/>
                          </a:solidFill>
                          <a:effectLst/>
                          <a:latin typeface="Arial" panose="020B0604020202020204" pitchFamily="34" charset="0"/>
                        </a:rPr>
                        <a:t>País,</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1" i="0" u="none" strike="noStrike">
                          <a:solidFill>
                            <a:srgbClr val="666666"/>
                          </a:solidFill>
                          <a:effectLst/>
                          <a:latin typeface="Arial" panose="020B0604020202020204" pitchFamily="34" charset="0"/>
                        </a:rPr>
                        <a:t>Casos en los últimos 7 días</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600" b="1" i="0" u="none" strike="noStrike" dirty="0">
                          <a:solidFill>
                            <a:srgbClr val="666666"/>
                          </a:solidFill>
                          <a:effectLst/>
                          <a:latin typeface="Arial" panose="020B0604020202020204" pitchFamily="34" charset="0"/>
                        </a:rPr>
                        <a:t>Cambio  % semanal de caso </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1" i="0" u="none" strike="noStrike" dirty="0">
                          <a:solidFill>
                            <a:srgbClr val="666666"/>
                          </a:solidFill>
                          <a:effectLst/>
                          <a:latin typeface="Arial" panose="020B0604020202020204" pitchFamily="34" charset="0"/>
                        </a:rPr>
                        <a:t>Casos en los últimos 7 días/1M pop</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1" i="0" u="none" strike="noStrike" dirty="0">
                          <a:solidFill>
                            <a:srgbClr val="666666"/>
                          </a:solidFill>
                          <a:effectLst/>
                          <a:latin typeface="Arial" panose="020B0604020202020204" pitchFamily="34" charset="0"/>
                        </a:rPr>
                        <a:t>Muertes en los últimos 7 días</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1" i="0" u="none" strike="noStrike" dirty="0">
                          <a:solidFill>
                            <a:srgbClr val="666666"/>
                          </a:solidFill>
                          <a:effectLst/>
                          <a:latin typeface="Arial" panose="020B0604020202020204" pitchFamily="34" charset="0"/>
                        </a:rPr>
                        <a:t>Cambio  % de muerte semanal</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600" b="1" i="0" u="none" strike="noStrike">
                          <a:solidFill>
                            <a:srgbClr val="666666"/>
                          </a:solidFill>
                          <a:effectLst/>
                          <a:latin typeface="Arial" panose="020B0604020202020204" pitchFamily="34" charset="0"/>
                        </a:rPr>
                        <a:t>Muertes en los últimos 7 días/1M pop</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600" b="1" i="0" u="none" strike="noStrike">
                          <a:solidFill>
                            <a:srgbClr val="666666"/>
                          </a:solidFill>
                          <a:effectLst/>
                          <a:latin typeface="Arial" panose="020B0604020202020204" pitchFamily="34" charset="0"/>
                        </a:rPr>
                        <a:t>Población</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8138002"/>
                  </a:ext>
                </a:extLst>
              </a:tr>
              <a:tr h="351012">
                <a:tc>
                  <a:txBody>
                    <a:bodyPr/>
                    <a:lstStyle/>
                    <a:p>
                      <a:pPr algn="ctr" fontAlgn="ctr"/>
                      <a:r>
                        <a:rPr lang="es-PE" sz="1600" b="0" i="0" u="none" strike="noStrike">
                          <a:solidFill>
                            <a:srgbClr val="000000"/>
                          </a:solidFill>
                          <a:effectLst/>
                          <a:latin typeface="Arial" panose="020B0604020202020204" pitchFamily="34" charset="0"/>
                        </a:rPr>
                        <a:t> </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Suramerica</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14,397</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-64%</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40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103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-72%</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358,603,494</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813556"/>
                  </a:ext>
                </a:extLst>
              </a:tr>
              <a:tr h="351012">
                <a:tc>
                  <a:txBody>
                    <a:bodyPr/>
                    <a:lstStyle/>
                    <a:p>
                      <a:pPr algn="ctr" fontAlgn="ctr"/>
                      <a:r>
                        <a:rPr lang="es-PE" sz="1600" b="0" i="0" u="none" strike="noStrike">
                          <a:solidFill>
                            <a:srgbClr val="000000"/>
                          </a:solidFill>
                          <a:effectLst/>
                          <a:latin typeface="Arial" panose="020B0604020202020204" pitchFamily="34" charset="0"/>
                        </a:rPr>
                        <a:t>1</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Brasil</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11,833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-68%</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55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87</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-71%</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0.4</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215,353,593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77866738"/>
                  </a:ext>
                </a:extLst>
              </a:tr>
              <a:tr h="351012">
                <a:tc>
                  <a:txBody>
                    <a:bodyPr/>
                    <a:lstStyle/>
                    <a:p>
                      <a:pPr algn="ctr" fontAlgn="ctr"/>
                      <a:r>
                        <a:rPr lang="es-PE" sz="1600" b="0" i="0" u="none" strike="noStrike">
                          <a:solidFill>
                            <a:srgbClr val="000000"/>
                          </a:solidFill>
                          <a:effectLst/>
                          <a:latin typeface="Arial" panose="020B0604020202020204" pitchFamily="34" charset="0"/>
                        </a:rPr>
                        <a:t>2</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Colombia</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783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7%</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14</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180%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51,512,762</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410109"/>
                  </a:ext>
                </a:extLst>
              </a:tr>
              <a:tr h="351012">
                <a:tc>
                  <a:txBody>
                    <a:bodyPr/>
                    <a:lstStyle/>
                    <a:p>
                      <a:pPr algn="ctr" fontAlgn="ctr"/>
                      <a:r>
                        <a:rPr lang="es-PE" sz="1600" b="0" i="0" u="none" strike="noStrike">
                          <a:solidFill>
                            <a:srgbClr val="000000"/>
                          </a:solidFill>
                          <a:effectLst/>
                          <a:latin typeface="Arial" panose="020B0604020202020204" pitchFamily="34" charset="0"/>
                        </a:rPr>
                        <a:t>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Chile</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675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-25%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35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19,250,195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038639003"/>
                  </a:ext>
                </a:extLst>
              </a:tr>
              <a:tr h="351012">
                <a:tc>
                  <a:txBody>
                    <a:bodyPr/>
                    <a:lstStyle/>
                    <a:p>
                      <a:pPr algn="ctr" fontAlgn="ctr"/>
                      <a:r>
                        <a:rPr lang="es-PE" sz="1600" b="0" i="0" u="none" strike="noStrike">
                          <a:solidFill>
                            <a:srgbClr val="000000"/>
                          </a:solidFill>
                          <a:effectLst/>
                          <a:latin typeface="Arial" panose="020B0604020202020204" pitchFamily="34" charset="0"/>
                        </a:rPr>
                        <a:t>4</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Ecuador</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666</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66600%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37</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Arial" panose="020B0604020202020204" pitchFamily="34" charset="0"/>
                        </a:rPr>
                        <a:t>18,113,361</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133055"/>
                  </a:ext>
                </a:extLst>
              </a:tr>
              <a:tr h="351012">
                <a:tc>
                  <a:txBody>
                    <a:bodyPr/>
                    <a:lstStyle/>
                    <a:p>
                      <a:pPr algn="ctr" fontAlgn="ctr"/>
                      <a:r>
                        <a:rPr lang="es-PE" sz="1600" b="0" i="0" u="none" strike="noStrike">
                          <a:solidFill>
                            <a:srgbClr val="000000"/>
                          </a:solidFill>
                          <a:effectLst/>
                          <a:latin typeface="Arial" panose="020B0604020202020204" pitchFamily="34" charset="0"/>
                        </a:rPr>
                        <a:t>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Bolivia</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422</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9%</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35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1</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-50%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0.1</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11,992,656</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31296823"/>
                  </a:ext>
                </a:extLst>
              </a:tr>
              <a:tr h="351012">
                <a:tc>
                  <a:txBody>
                    <a:bodyPr/>
                    <a:lstStyle/>
                    <a:p>
                      <a:pPr algn="ctr" fontAlgn="ctr"/>
                      <a:r>
                        <a:rPr lang="es-PE" sz="1600" b="0" i="0" u="none" strike="noStrike">
                          <a:solidFill>
                            <a:srgbClr val="000000"/>
                          </a:solidFill>
                          <a:effectLst/>
                          <a:latin typeface="Arial" panose="020B0604020202020204" pitchFamily="34" charset="0"/>
                        </a:rPr>
                        <a:t>6</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Surinam</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18</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1800%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30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100%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2</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596,831</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299060"/>
                  </a:ext>
                </a:extLst>
              </a:tr>
              <a:tr h="351012">
                <a:tc>
                  <a:txBody>
                    <a:bodyPr/>
                    <a:lstStyle/>
                    <a:p>
                      <a:pPr algn="ctr" fontAlgn="ctr"/>
                      <a:r>
                        <a:rPr lang="es-PE" sz="1600" b="0" i="0" u="none" strike="noStrike">
                          <a:solidFill>
                            <a:srgbClr val="000000"/>
                          </a:solidFill>
                          <a:effectLst/>
                          <a:latin typeface="Arial" panose="020B0604020202020204" pitchFamily="34" charset="0"/>
                        </a:rPr>
                        <a:t>7</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Guyana</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-100%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794,045</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24511936"/>
                  </a:ext>
                </a:extLst>
              </a:tr>
              <a:tr h="351012">
                <a:tc>
                  <a:txBody>
                    <a:bodyPr/>
                    <a:lstStyle/>
                    <a:p>
                      <a:pPr algn="ctr" fontAlgn="ctr"/>
                      <a:r>
                        <a:rPr lang="es-PE" sz="1600" b="0" i="0" u="none" strike="noStrike">
                          <a:solidFill>
                            <a:srgbClr val="000000"/>
                          </a:solidFill>
                          <a:effectLst/>
                          <a:latin typeface="Arial" panose="020B0604020202020204" pitchFamily="34" charset="0"/>
                        </a:rPr>
                        <a:t>8</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Paraguay</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-100%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7,305,843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40144"/>
                  </a:ext>
                </a:extLst>
              </a:tr>
              <a:tr h="351012">
                <a:tc>
                  <a:txBody>
                    <a:bodyPr/>
                    <a:lstStyle/>
                    <a:p>
                      <a:pPr algn="ctr" fontAlgn="ctr"/>
                      <a:r>
                        <a:rPr lang="es-PE" sz="1600" b="0" i="0" u="none" strike="noStrike">
                          <a:solidFill>
                            <a:srgbClr val="000000"/>
                          </a:solidFill>
                          <a:effectLst/>
                          <a:latin typeface="Arial" panose="020B0604020202020204" pitchFamily="34" charset="0"/>
                        </a:rPr>
                        <a:t>9</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Peru</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-100.00%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-100%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PE" sz="1600" b="0" i="0" u="none" strike="noStrike">
                          <a:solidFill>
                            <a:srgbClr val="000000"/>
                          </a:solidFill>
                          <a:effectLst/>
                          <a:latin typeface="Arial" panose="020B0604020202020204" pitchFamily="34" charset="0"/>
                        </a:rPr>
                        <a:t>33,684,208</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858305053"/>
                  </a:ext>
                </a:extLst>
              </a:tr>
              <a:tr h="351012">
                <a:tc>
                  <a:txBody>
                    <a:bodyPr/>
                    <a:lstStyle/>
                    <a:p>
                      <a:pPr algn="ctr" fontAlgn="ctr"/>
                      <a:r>
                        <a:rPr lang="es-PE" sz="1600" b="0" i="0" u="none" strike="noStrike">
                          <a:solidFill>
                            <a:srgbClr val="000000"/>
                          </a:solidFill>
                          <a:effectLst/>
                          <a:latin typeface="Arial" panose="020B0604020202020204" pitchFamily="34" charset="0"/>
                        </a:rPr>
                        <a:t> </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Suramerica</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14,397</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Arial" panose="020B0604020202020204" pitchFamily="34" charset="0"/>
                        </a:rPr>
                        <a:t>-64%</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40</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103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Arial" panose="020B0604020202020204" pitchFamily="34" charset="0"/>
                        </a:rPr>
                        <a:t>-72%</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a:solidFill>
                            <a:srgbClr val="000000"/>
                          </a:solidFill>
                          <a:effectLst/>
                          <a:latin typeface="Arial" panose="020B0604020202020204" pitchFamily="34" charset="0"/>
                        </a:rPr>
                        <a:t>0.3</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600" b="0" i="0" u="none" strike="noStrike" dirty="0">
                          <a:solidFill>
                            <a:srgbClr val="000000"/>
                          </a:solidFill>
                          <a:effectLst/>
                          <a:latin typeface="Arial" panose="020B0604020202020204" pitchFamily="34" charset="0"/>
                        </a:rPr>
                        <a:t>358,603,494</a:t>
                      </a:r>
                    </a:p>
                  </a:txBody>
                  <a:tcPr marL="4794" marR="4794" marT="47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842527"/>
                  </a:ext>
                </a:extLst>
              </a:tr>
            </a:tbl>
          </a:graphicData>
        </a:graphic>
      </p:graphicFrame>
    </p:spTree>
    <p:extLst>
      <p:ext uri="{BB962C8B-B14F-4D97-AF65-F5344CB8AC3E}">
        <p14:creationId xmlns:p14="http://schemas.microsoft.com/office/powerpoint/2010/main" val="169685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41AB65AE-A08D-4F43-8E53-5F1B8D8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upo 11"/>
          <p:cNvGrpSpPr/>
          <p:nvPr/>
        </p:nvGrpSpPr>
        <p:grpSpPr>
          <a:xfrm>
            <a:off x="1" y="5936776"/>
            <a:ext cx="12192000" cy="921224"/>
            <a:chOff x="1" y="5936776"/>
            <a:chExt cx="12192000" cy="921224"/>
          </a:xfrm>
        </p:grpSpPr>
        <p:pic>
          <p:nvPicPr>
            <p:cNvPr id="5" name="Imagen 4"/>
            <p:cNvPicPr>
              <a:picLocks noChangeAspect="1"/>
            </p:cNvPicPr>
            <p:nvPr/>
          </p:nvPicPr>
          <p:blipFill>
            <a:blip r:embed="rId2"/>
            <a:stretch>
              <a:fillRect/>
            </a:stretch>
          </p:blipFill>
          <p:spPr>
            <a:xfrm>
              <a:off x="1" y="5936776"/>
              <a:ext cx="12192000" cy="921224"/>
            </a:xfrm>
            <a:prstGeom prst="rect">
              <a:avLst/>
            </a:prstGeom>
          </p:spPr>
        </p:pic>
        <p:pic>
          <p:nvPicPr>
            <p:cNvPr id="10" name="Imagen 9" descr="Imagen de la pantalla de un video juego&#10;&#10;Descripción generada automáticamente con confianza baja"/>
            <p:cNvPicPr>
              <a:picLocks noChangeAspect="1"/>
            </p:cNvPicPr>
            <p:nvPr/>
          </p:nvPicPr>
          <p:blipFill rotWithShape="1">
            <a:blip r:embed="rId3"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descr="Texto&#10;&#10;Descripción generada automáticamen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2" name="CuadroTexto 1">
            <a:extLst>
              <a:ext uri="{FF2B5EF4-FFF2-40B4-BE49-F238E27FC236}">
                <a16:creationId xmlns:a16="http://schemas.microsoft.com/office/drawing/2014/main" id="{75B173E6-2226-9479-4108-1867160C2BFD}"/>
              </a:ext>
            </a:extLst>
          </p:cNvPr>
          <p:cNvSpPr txBox="1"/>
          <p:nvPr/>
        </p:nvSpPr>
        <p:spPr>
          <a:xfrm>
            <a:off x="4830673" y="6596390"/>
            <a:ext cx="3160387" cy="261610"/>
          </a:xfrm>
          <a:prstGeom prst="rect">
            <a:avLst/>
          </a:prstGeom>
          <a:solidFill>
            <a:srgbClr val="FFFF00">
              <a:alpha val="21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https://www.worldometers.info/coronavirus/</a:t>
            </a:r>
          </a:p>
        </p:txBody>
      </p:sp>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CC4A6109-0976-49EB-5CEE-033197BB9102}"/>
                  </a:ext>
                </a:extLst>
              </p14:cNvPr>
              <p14:cNvContentPartPr/>
              <p14:nvPr/>
            </p14:nvContentPartPr>
            <p14:xfrm>
              <a:off x="1878637" y="5426812"/>
              <a:ext cx="360" cy="360"/>
            </p14:xfrm>
          </p:contentPart>
        </mc:Choice>
        <mc:Fallback xmlns="">
          <p:pic>
            <p:nvPicPr>
              <p:cNvPr id="6" name="Entrada de lápiz 5">
                <a:extLst>
                  <a:ext uri="{FF2B5EF4-FFF2-40B4-BE49-F238E27FC236}">
                    <a16:creationId xmlns:a16="http://schemas.microsoft.com/office/drawing/2014/main" id="{CC4A6109-0976-49EB-5CEE-033197BB9102}"/>
                  </a:ext>
                </a:extLst>
              </p:cNvPr>
              <p:cNvPicPr/>
              <p:nvPr/>
            </p:nvPicPr>
            <p:blipFill>
              <a:blip r:embed="rId6"/>
              <a:stretch>
                <a:fillRect/>
              </a:stretch>
            </p:blipFill>
            <p:spPr>
              <a:xfrm>
                <a:off x="1869637" y="54178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trada de lápiz 6">
                <a:extLst>
                  <a:ext uri="{FF2B5EF4-FFF2-40B4-BE49-F238E27FC236}">
                    <a16:creationId xmlns:a16="http://schemas.microsoft.com/office/drawing/2014/main" id="{42D99FD2-2BB4-2C64-C2CF-CE0E1BC98A2F}"/>
                  </a:ext>
                </a:extLst>
              </p14:cNvPr>
              <p14:cNvContentPartPr/>
              <p14:nvPr/>
            </p14:nvContentPartPr>
            <p14:xfrm>
              <a:off x="834637" y="5486212"/>
              <a:ext cx="360" cy="360"/>
            </p14:xfrm>
          </p:contentPart>
        </mc:Choice>
        <mc:Fallback xmlns="">
          <p:pic>
            <p:nvPicPr>
              <p:cNvPr id="7" name="Entrada de lápiz 6">
                <a:extLst>
                  <a:ext uri="{FF2B5EF4-FFF2-40B4-BE49-F238E27FC236}">
                    <a16:creationId xmlns:a16="http://schemas.microsoft.com/office/drawing/2014/main" id="{42D99FD2-2BB4-2C64-C2CF-CE0E1BC98A2F}"/>
                  </a:ext>
                </a:extLst>
              </p:cNvPr>
              <p:cNvPicPr/>
              <p:nvPr/>
            </p:nvPicPr>
            <p:blipFill>
              <a:blip r:embed="rId6"/>
              <a:stretch>
                <a:fillRect/>
              </a:stretch>
            </p:blipFill>
            <p:spPr>
              <a:xfrm>
                <a:off x="825637" y="5477212"/>
                <a:ext cx="18000" cy="18000"/>
              </a:xfrm>
              <a:prstGeom prst="rect">
                <a:avLst/>
              </a:prstGeom>
            </p:spPr>
          </p:pic>
        </mc:Fallback>
      </mc:AlternateContent>
      <p:sp>
        <p:nvSpPr>
          <p:cNvPr id="3" name="Título 3">
            <a:extLst>
              <a:ext uri="{FF2B5EF4-FFF2-40B4-BE49-F238E27FC236}">
                <a16:creationId xmlns:a16="http://schemas.microsoft.com/office/drawing/2014/main" id="{61706F53-1C1E-96B5-0CF5-D71BEEDC7D50}"/>
              </a:ext>
            </a:extLst>
          </p:cNvPr>
          <p:cNvSpPr txBox="1">
            <a:spLocks/>
          </p:cNvSpPr>
          <p:nvPr/>
        </p:nvSpPr>
        <p:spPr>
          <a:xfrm>
            <a:off x="650929" y="123389"/>
            <a:ext cx="11077245" cy="916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500" b="1" i="0" u="none" strike="noStrike" kern="1200" cap="none" spc="0" normalizeH="0" baseline="0" noProof="0" dirty="0">
                <a:ln>
                  <a:noFill/>
                </a:ln>
                <a:solidFill>
                  <a:srgbClr val="002060"/>
                </a:solidFill>
                <a:effectLst/>
                <a:uLnTx/>
                <a:uFillTx/>
                <a:latin typeface="Arial Black" panose="020B0A04020102020204" pitchFamily="34" charset="0"/>
                <a:ea typeface="+mj-ea"/>
                <a:cs typeface="Arial" panose="020B0604020202020204" pitchFamily="34" charset="0"/>
              </a:rPr>
              <a:t>Distribución de casos de COVID-19 por millón confirmados en Suramérica en los últimos 7 dias </a:t>
            </a:r>
            <a:r>
              <a:rPr lang="es-PE" sz="2500" b="1" dirty="0">
                <a:solidFill>
                  <a:srgbClr val="002060"/>
                </a:solidFill>
                <a:latin typeface="Arial Black" panose="020B0A04020102020204" pitchFamily="34" charset="0"/>
                <a:cs typeface="Arial" panose="020B0604020202020204" pitchFamily="34" charset="0"/>
              </a:rPr>
              <a:t>al 22</a:t>
            </a:r>
            <a:r>
              <a:rPr kumimoji="0" lang="es-PE" sz="2500" b="1" i="0" u="none" strike="noStrike" kern="1200" cap="none" spc="0" normalizeH="0" baseline="0" noProof="0" dirty="0">
                <a:ln>
                  <a:noFill/>
                </a:ln>
                <a:solidFill>
                  <a:srgbClr val="002060"/>
                </a:solidFill>
                <a:effectLst/>
                <a:uLnTx/>
                <a:uFillTx/>
                <a:latin typeface="Arial Black" panose="020B0A04020102020204" pitchFamily="34" charset="0"/>
                <a:ea typeface="+mj-ea"/>
                <a:cs typeface="Arial" panose="020B0604020202020204" pitchFamily="34" charset="0"/>
              </a:rPr>
              <a:t>-05-2023  </a:t>
            </a:r>
          </a:p>
        </p:txBody>
      </p:sp>
      <p:graphicFrame>
        <p:nvGraphicFramePr>
          <p:cNvPr id="8" name="Gráfico 7">
            <a:extLst>
              <a:ext uri="{FF2B5EF4-FFF2-40B4-BE49-F238E27FC236}">
                <a16:creationId xmlns:a16="http://schemas.microsoft.com/office/drawing/2014/main" id="{D173D627-65C6-48AC-ADE8-6E8727D4A181}"/>
              </a:ext>
            </a:extLst>
          </p:cNvPr>
          <p:cNvGraphicFramePr>
            <a:graphicFrameLocks/>
          </p:cNvGraphicFramePr>
          <p:nvPr>
            <p:extLst>
              <p:ext uri="{D42A27DB-BD31-4B8C-83A1-F6EECF244321}">
                <p14:modId xmlns:p14="http://schemas.microsoft.com/office/powerpoint/2010/main" val="2942322521"/>
              </p:ext>
            </p:extLst>
          </p:nvPr>
        </p:nvGraphicFramePr>
        <p:xfrm>
          <a:off x="1875587" y="1163126"/>
          <a:ext cx="8182813" cy="503193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7286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41AB65AE-A08D-4F43-8E53-5F1B8D8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upo 11"/>
          <p:cNvGrpSpPr/>
          <p:nvPr/>
        </p:nvGrpSpPr>
        <p:grpSpPr>
          <a:xfrm>
            <a:off x="1" y="5936776"/>
            <a:ext cx="12192000" cy="921224"/>
            <a:chOff x="1" y="5936776"/>
            <a:chExt cx="12192000" cy="921224"/>
          </a:xfrm>
        </p:grpSpPr>
        <p:pic>
          <p:nvPicPr>
            <p:cNvPr id="5" name="Imagen 4"/>
            <p:cNvPicPr>
              <a:picLocks noChangeAspect="1"/>
            </p:cNvPicPr>
            <p:nvPr/>
          </p:nvPicPr>
          <p:blipFill>
            <a:blip r:embed="rId2"/>
            <a:stretch>
              <a:fillRect/>
            </a:stretch>
          </p:blipFill>
          <p:spPr>
            <a:xfrm>
              <a:off x="1" y="5936776"/>
              <a:ext cx="12192000" cy="921224"/>
            </a:xfrm>
            <a:prstGeom prst="rect">
              <a:avLst/>
            </a:prstGeom>
          </p:spPr>
        </p:pic>
        <p:pic>
          <p:nvPicPr>
            <p:cNvPr id="10" name="Imagen 9" descr="Imagen de la pantalla de un video juego&#10;&#10;Descripción generada automáticamente con confianza baja"/>
            <p:cNvPicPr>
              <a:picLocks noChangeAspect="1"/>
            </p:cNvPicPr>
            <p:nvPr/>
          </p:nvPicPr>
          <p:blipFill rotWithShape="1">
            <a:blip r:embed="rId3"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descr="Texto&#10;&#10;Descripción generada automáticamen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2" name="CuadroTexto 1">
            <a:extLst>
              <a:ext uri="{FF2B5EF4-FFF2-40B4-BE49-F238E27FC236}">
                <a16:creationId xmlns:a16="http://schemas.microsoft.com/office/drawing/2014/main" id="{75B173E6-2226-9479-4108-1867160C2BFD}"/>
              </a:ext>
            </a:extLst>
          </p:cNvPr>
          <p:cNvSpPr txBox="1"/>
          <p:nvPr/>
        </p:nvSpPr>
        <p:spPr>
          <a:xfrm>
            <a:off x="4830673" y="6596390"/>
            <a:ext cx="3160387" cy="261610"/>
          </a:xfrm>
          <a:prstGeom prst="rect">
            <a:avLst/>
          </a:prstGeom>
          <a:solidFill>
            <a:srgbClr val="FFFF00">
              <a:alpha val="21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https://www.worldometers.info/coronavirus/</a:t>
            </a:r>
          </a:p>
        </p:txBody>
      </p:sp>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CC4A6109-0976-49EB-5CEE-033197BB9102}"/>
                  </a:ext>
                </a:extLst>
              </p14:cNvPr>
              <p14:cNvContentPartPr/>
              <p14:nvPr/>
            </p14:nvContentPartPr>
            <p14:xfrm>
              <a:off x="1878637" y="5426812"/>
              <a:ext cx="360" cy="360"/>
            </p14:xfrm>
          </p:contentPart>
        </mc:Choice>
        <mc:Fallback xmlns="">
          <p:pic>
            <p:nvPicPr>
              <p:cNvPr id="6" name="Entrada de lápiz 5">
                <a:extLst>
                  <a:ext uri="{FF2B5EF4-FFF2-40B4-BE49-F238E27FC236}">
                    <a16:creationId xmlns:a16="http://schemas.microsoft.com/office/drawing/2014/main" id="{CC4A6109-0976-49EB-5CEE-033197BB9102}"/>
                  </a:ext>
                </a:extLst>
              </p:cNvPr>
              <p:cNvPicPr/>
              <p:nvPr/>
            </p:nvPicPr>
            <p:blipFill>
              <a:blip r:embed="rId6"/>
              <a:stretch>
                <a:fillRect/>
              </a:stretch>
            </p:blipFill>
            <p:spPr>
              <a:xfrm>
                <a:off x="1869637" y="54178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trada de lápiz 6">
                <a:extLst>
                  <a:ext uri="{FF2B5EF4-FFF2-40B4-BE49-F238E27FC236}">
                    <a16:creationId xmlns:a16="http://schemas.microsoft.com/office/drawing/2014/main" id="{42D99FD2-2BB4-2C64-C2CF-CE0E1BC98A2F}"/>
                  </a:ext>
                </a:extLst>
              </p14:cNvPr>
              <p14:cNvContentPartPr/>
              <p14:nvPr/>
            </p14:nvContentPartPr>
            <p14:xfrm>
              <a:off x="834637" y="5486212"/>
              <a:ext cx="360" cy="360"/>
            </p14:xfrm>
          </p:contentPart>
        </mc:Choice>
        <mc:Fallback xmlns="">
          <p:pic>
            <p:nvPicPr>
              <p:cNvPr id="7" name="Entrada de lápiz 6">
                <a:extLst>
                  <a:ext uri="{FF2B5EF4-FFF2-40B4-BE49-F238E27FC236}">
                    <a16:creationId xmlns:a16="http://schemas.microsoft.com/office/drawing/2014/main" id="{42D99FD2-2BB4-2C64-C2CF-CE0E1BC98A2F}"/>
                  </a:ext>
                </a:extLst>
              </p:cNvPr>
              <p:cNvPicPr/>
              <p:nvPr/>
            </p:nvPicPr>
            <p:blipFill>
              <a:blip r:embed="rId6"/>
              <a:stretch>
                <a:fillRect/>
              </a:stretch>
            </p:blipFill>
            <p:spPr>
              <a:xfrm>
                <a:off x="825637" y="5477212"/>
                <a:ext cx="18000" cy="18000"/>
              </a:xfrm>
              <a:prstGeom prst="rect">
                <a:avLst/>
              </a:prstGeom>
            </p:spPr>
          </p:pic>
        </mc:Fallback>
      </mc:AlternateContent>
      <p:sp>
        <p:nvSpPr>
          <p:cNvPr id="4" name="Título 3">
            <a:extLst>
              <a:ext uri="{FF2B5EF4-FFF2-40B4-BE49-F238E27FC236}">
                <a16:creationId xmlns:a16="http://schemas.microsoft.com/office/drawing/2014/main" id="{5D6693E5-EFDD-2E9A-6992-4365F55A22C4}"/>
              </a:ext>
            </a:extLst>
          </p:cNvPr>
          <p:cNvSpPr txBox="1">
            <a:spLocks/>
          </p:cNvSpPr>
          <p:nvPr/>
        </p:nvSpPr>
        <p:spPr>
          <a:xfrm>
            <a:off x="228601" y="123389"/>
            <a:ext cx="11499574" cy="916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PE" sz="2500" b="1" i="0" u="none" strike="noStrike" kern="1200" cap="none" spc="0" normalizeH="0" baseline="0" noProof="0" dirty="0">
                <a:ln>
                  <a:noFill/>
                </a:ln>
                <a:solidFill>
                  <a:srgbClr val="002060"/>
                </a:solidFill>
                <a:effectLst/>
                <a:uLnTx/>
                <a:uFillTx/>
                <a:latin typeface="Arial Black" panose="020B0A04020102020204" pitchFamily="34" charset="0"/>
                <a:ea typeface="+mj-ea"/>
                <a:cs typeface="Arial" panose="020B0604020202020204" pitchFamily="34" charset="0"/>
              </a:rPr>
              <a:t>Distribución de </a:t>
            </a:r>
            <a:r>
              <a:rPr lang="es-PE" sz="2500" b="1" dirty="0">
                <a:solidFill>
                  <a:srgbClr val="002060"/>
                </a:solidFill>
                <a:latin typeface="Arial Black" panose="020B0A04020102020204" pitchFamily="34" charset="0"/>
                <a:cs typeface="Arial" panose="020B0604020202020204" pitchFamily="34" charset="0"/>
              </a:rPr>
              <a:t>fallecidos por </a:t>
            </a:r>
            <a:r>
              <a:rPr kumimoji="0" lang="es-PE" sz="2500" b="1" i="0" u="none" strike="noStrike" kern="1200" cap="none" spc="0" normalizeH="0" baseline="0" noProof="0" dirty="0">
                <a:ln>
                  <a:noFill/>
                </a:ln>
                <a:solidFill>
                  <a:srgbClr val="002060"/>
                </a:solidFill>
                <a:effectLst/>
                <a:uLnTx/>
                <a:uFillTx/>
                <a:latin typeface="Arial Black" panose="020B0A04020102020204" pitchFamily="34" charset="0"/>
                <a:ea typeface="+mj-ea"/>
                <a:cs typeface="Arial" panose="020B0604020202020204" pitchFamily="34" charset="0"/>
              </a:rPr>
              <a:t>COVID-19 por millón confirmados en Suramérica en los últimos 7 dias </a:t>
            </a:r>
            <a:r>
              <a:rPr lang="es-PE" sz="2500" b="1" dirty="0">
                <a:solidFill>
                  <a:srgbClr val="002060"/>
                </a:solidFill>
                <a:latin typeface="Arial Black" panose="020B0A04020102020204" pitchFamily="34" charset="0"/>
                <a:cs typeface="Arial" panose="020B0604020202020204" pitchFamily="34" charset="0"/>
              </a:rPr>
              <a:t>al 22</a:t>
            </a:r>
            <a:r>
              <a:rPr kumimoji="0" lang="es-PE" sz="2500" b="1" i="0" u="none" strike="noStrike" kern="1200" cap="none" spc="0" normalizeH="0" baseline="0" noProof="0" dirty="0">
                <a:ln>
                  <a:noFill/>
                </a:ln>
                <a:solidFill>
                  <a:srgbClr val="002060"/>
                </a:solidFill>
                <a:effectLst/>
                <a:uLnTx/>
                <a:uFillTx/>
                <a:latin typeface="Arial Black" panose="020B0A04020102020204" pitchFamily="34" charset="0"/>
                <a:ea typeface="+mj-ea"/>
                <a:cs typeface="Arial" panose="020B0604020202020204" pitchFamily="34" charset="0"/>
              </a:rPr>
              <a:t>-05-2023</a:t>
            </a:r>
          </a:p>
        </p:txBody>
      </p:sp>
      <p:graphicFrame>
        <p:nvGraphicFramePr>
          <p:cNvPr id="8" name="Gráfico 7">
            <a:extLst>
              <a:ext uri="{FF2B5EF4-FFF2-40B4-BE49-F238E27FC236}">
                <a16:creationId xmlns:a16="http://schemas.microsoft.com/office/drawing/2014/main" id="{35E59C51-F7F8-4F19-8007-E2EA36306E5E}"/>
              </a:ext>
            </a:extLst>
          </p:cNvPr>
          <p:cNvGraphicFramePr>
            <a:graphicFrameLocks/>
          </p:cNvGraphicFramePr>
          <p:nvPr>
            <p:extLst>
              <p:ext uri="{D42A27DB-BD31-4B8C-83A1-F6EECF244321}">
                <p14:modId xmlns:p14="http://schemas.microsoft.com/office/powerpoint/2010/main" val="4066272823"/>
              </p:ext>
            </p:extLst>
          </p:nvPr>
        </p:nvGraphicFramePr>
        <p:xfrm>
          <a:off x="719147" y="1163126"/>
          <a:ext cx="9649226" cy="520568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00887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B340046-0F2F-1F7C-38AD-493AED31F2A3}"/>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b="1" kern="1200">
                <a:solidFill>
                  <a:schemeClr val="tx1"/>
                </a:solidFill>
                <a:latin typeface="+mj-lt"/>
                <a:ea typeface="+mj-ea"/>
                <a:cs typeface="+mj-cs"/>
              </a:rPr>
              <a:t>Otras prioridades en los países andinos</a:t>
            </a:r>
          </a:p>
        </p:txBody>
      </p:sp>
    </p:spTree>
    <p:extLst>
      <p:ext uri="{BB962C8B-B14F-4D97-AF65-F5344CB8AC3E}">
        <p14:creationId xmlns:p14="http://schemas.microsoft.com/office/powerpoint/2010/main" val="579648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146D712-6078-4AA7-AE39-FCAF567ADB70}"/>
              </a:ext>
            </a:extLst>
          </p:cNvPr>
          <p:cNvSpPr txBox="1">
            <a:spLocks/>
          </p:cNvSpPr>
          <p:nvPr/>
        </p:nvSpPr>
        <p:spPr>
          <a:xfrm>
            <a:off x="441435" y="2467121"/>
            <a:ext cx="11398468" cy="3776828"/>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BO" sz="4400" b="1" i="0" u="none" strike="noStrike" kern="1200" cap="none" spc="50" normalizeH="0" baseline="0" noProof="0" dirty="0">
                <a:ln w="11430"/>
                <a:solidFill>
                  <a:srgbClr val="70AD47">
                    <a:lumMod val="50000"/>
                  </a:srgbClr>
                </a:solidFill>
                <a:effectLst>
                  <a:outerShdw blurRad="76200" dist="50800" dir="5400000" algn="tl" rotWithShape="0">
                    <a:srgbClr val="000000">
                      <a:alpha val="65000"/>
                    </a:srgbClr>
                  </a:outerShdw>
                </a:effectLst>
                <a:uLnTx/>
                <a:uFillTx/>
                <a:latin typeface="Arial Black" panose="020B0A04020102020204" pitchFamily="34" charset="0"/>
                <a:ea typeface="+mj-ea"/>
                <a:cs typeface="Aharoni" panose="02010803020104030203" pitchFamily="2" charset="-79"/>
              </a:rPr>
              <a:t>SITUACION EPIDEMIOLOGICA DE LAS ARBOVIROSIS EN BOLIVIA</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BO" sz="1400" b="1" i="0" u="none" strike="noStrike" kern="1200" cap="none" spc="50" normalizeH="0" baseline="0" noProof="0" dirty="0">
              <a:ln w="11430"/>
              <a:solidFill>
                <a:srgbClr val="00B0F0"/>
              </a:solidFill>
              <a:effectLst>
                <a:outerShdw blurRad="76200" dist="50800" dir="5400000" algn="tl" rotWithShape="0">
                  <a:srgbClr val="000000">
                    <a:alpha val="65000"/>
                  </a:srgbClr>
                </a:outerShdw>
              </a:effectLst>
              <a:uLnTx/>
              <a:uFillTx/>
              <a:latin typeface="Arial Black" panose="020B0A04020102020204" pitchFamily="34" charset="0"/>
              <a:ea typeface="+mj-ea"/>
              <a:cs typeface="Aharoni" panose="02010803020104030203" pitchFamily="2" charset="-79"/>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BO" sz="32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Arial Black" panose="020B0A04020102020204" pitchFamily="34" charset="0"/>
                <a:ea typeface="+mj-ea"/>
                <a:cs typeface="Aharoni" panose="02010803020104030203" pitchFamily="2" charset="-79"/>
              </a:rPr>
              <a:t>AL  20 DE MAYO DE 2023</a:t>
            </a:r>
          </a:p>
        </p:txBody>
      </p:sp>
      <p:sp>
        <p:nvSpPr>
          <p:cNvPr id="6" name="Subtítulo 2">
            <a:extLst>
              <a:ext uri="{FF2B5EF4-FFF2-40B4-BE49-F238E27FC236}">
                <a16:creationId xmlns:a16="http://schemas.microsoft.com/office/drawing/2014/main" id="{953C1A1E-06D1-434D-8773-9708325D4867}"/>
              </a:ext>
            </a:extLst>
          </p:cNvPr>
          <p:cNvSpPr txBox="1">
            <a:spLocks/>
          </p:cNvSpPr>
          <p:nvPr/>
        </p:nvSpPr>
        <p:spPr>
          <a:xfrm>
            <a:off x="2931807" y="2934269"/>
            <a:ext cx="5873460" cy="6538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BO" sz="18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rPr>
              <a:t>Dirección General de Epidemiología</a:t>
            </a:r>
          </a:p>
        </p:txBody>
      </p:sp>
      <p:pic>
        <p:nvPicPr>
          <p:cNvPr id="8" name="Imagen 6"/>
          <p:cNvPicPr>
            <a:picLocks noChangeAspect="1"/>
          </p:cNvPicPr>
          <p:nvPr/>
        </p:nvPicPr>
        <p:blipFill rotWithShape="1">
          <a:blip r:embed="rId2"/>
          <a:srcRect l="37867" t="14692" r="38217" b="22621"/>
          <a:stretch/>
        </p:blipFill>
        <p:spPr>
          <a:xfrm>
            <a:off x="4902340" y="233895"/>
            <a:ext cx="1932393" cy="2700374"/>
          </a:xfrm>
          <a:prstGeom prst="rect">
            <a:avLst/>
          </a:prstGeom>
        </p:spPr>
      </p:pic>
      <p:sp>
        <p:nvSpPr>
          <p:cNvPr id="9" name="Subtítulo 2">
            <a:extLst>
              <a:ext uri="{FF2B5EF4-FFF2-40B4-BE49-F238E27FC236}">
                <a16:creationId xmlns:a16="http://schemas.microsoft.com/office/drawing/2014/main" id="{953C1A1E-06D1-434D-8773-9708325D4867}"/>
              </a:ext>
            </a:extLst>
          </p:cNvPr>
          <p:cNvSpPr txBox="1">
            <a:spLocks/>
          </p:cNvSpPr>
          <p:nvPr/>
        </p:nvSpPr>
        <p:spPr>
          <a:xfrm>
            <a:off x="2519886" y="5665248"/>
            <a:ext cx="7241565" cy="653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BO"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Black" panose="020B0A04020102020204" pitchFamily="34" charset="0"/>
                <a:ea typeface="+mn-ea"/>
                <a:cs typeface="Aharoni" panose="02010803020104030203" pitchFamily="2" charset="-79"/>
              </a:rPr>
              <a:t>Dr. </a:t>
            </a:r>
            <a:r>
              <a:rPr kumimoji="0" lang="es-BO" sz="2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Black" panose="020B0A04020102020204" pitchFamily="34" charset="0"/>
                <a:ea typeface="+mn-ea"/>
                <a:cs typeface="Aharoni" panose="02010803020104030203" pitchFamily="2" charset="-79"/>
              </a:rPr>
              <a:t>Jeyson</a:t>
            </a:r>
            <a:r>
              <a:rPr kumimoji="0" lang="es-BO"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Black" panose="020B0A04020102020204" pitchFamily="34" charset="0"/>
                <a:ea typeface="+mn-ea"/>
                <a:cs typeface="Aharoni" panose="02010803020104030203" pitchFamily="2" charset="-79"/>
              </a:rPr>
              <a:t> Marcos Auza Pinto</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BO"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Black" panose="020B0A04020102020204" pitchFamily="34" charset="0"/>
                <a:ea typeface="+mn-ea"/>
                <a:cs typeface="Aharoni" panose="02010803020104030203" pitchFamily="2" charset="-79"/>
              </a:rPr>
              <a:t>Ministro de Salud y Deportes</a:t>
            </a:r>
          </a:p>
        </p:txBody>
      </p:sp>
    </p:spTree>
    <p:extLst>
      <p:ext uri="{BB962C8B-B14F-4D97-AF65-F5344CB8AC3E}">
        <p14:creationId xmlns:p14="http://schemas.microsoft.com/office/powerpoint/2010/main" val="3920288522"/>
      </p:ext>
    </p:extLst>
  </p:cSld>
  <p:clrMapOvr>
    <a:masterClrMapping/>
  </p:clrMapOvr>
  <mc:AlternateContent xmlns:mc="http://schemas.openxmlformats.org/markup-compatibility/2006" xmlns:p14="http://schemas.microsoft.com/office/powerpoint/2010/main">
    <mc:Choice Requires="p14">
      <p:transition spd="slow" p14:dur="2000" advTm="10960"/>
    </mc:Choice>
    <mc:Fallback xmlns="">
      <p:transition spd="slow" advTm="1096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to 12"/>
          <p:cNvGraphicFramePr>
            <a:graphicFrameLocks noChangeAspect="1"/>
          </p:cNvGraphicFramePr>
          <p:nvPr/>
        </p:nvGraphicFramePr>
        <p:xfrm>
          <a:off x="6692435" y="1791269"/>
          <a:ext cx="4912971" cy="4712251"/>
        </p:xfrm>
        <a:graphic>
          <a:graphicData uri="http://schemas.openxmlformats.org/presentationml/2006/ole">
            <mc:AlternateContent xmlns:mc="http://schemas.openxmlformats.org/markup-compatibility/2006">
              <mc:Choice xmlns:v="urn:schemas-microsoft-com:vml" Requires="v">
                <p:oleObj name="Hoja de cálculo" r:id="rId3" imgW="16522766" imgH="15849689" progId="Excel.Sheet.12">
                  <p:link updateAutomatic="1"/>
                </p:oleObj>
              </mc:Choice>
              <mc:Fallback>
                <p:oleObj name="Hoja de cálculo" r:id="rId3" imgW="16522766" imgH="15849689" progId="Excel.Sheet.12">
                  <p:link updateAutomatic="1"/>
                  <p:pic>
                    <p:nvPicPr>
                      <p:cNvPr id="13" name="Objeto 12"/>
                      <p:cNvPicPr/>
                      <p:nvPr/>
                    </p:nvPicPr>
                    <p:blipFill>
                      <a:blip r:embed="rId4"/>
                      <a:stretch>
                        <a:fillRect/>
                      </a:stretch>
                    </p:blipFill>
                    <p:spPr>
                      <a:xfrm>
                        <a:off x="6692435" y="1791269"/>
                        <a:ext cx="4912971" cy="4712251"/>
                      </a:xfrm>
                      <a:prstGeom prst="rect">
                        <a:avLst/>
                      </a:prstGeom>
                    </p:spPr>
                  </p:pic>
                </p:oleObj>
              </mc:Fallback>
            </mc:AlternateContent>
          </a:graphicData>
        </a:graphic>
      </p:graphicFrame>
      <p:sp>
        <p:nvSpPr>
          <p:cNvPr id="2" name="Título 1"/>
          <p:cNvSpPr>
            <a:spLocks noGrp="1"/>
          </p:cNvSpPr>
          <p:nvPr>
            <p:ph type="title"/>
          </p:nvPr>
        </p:nvSpPr>
        <p:spPr>
          <a:xfrm>
            <a:off x="1114817" y="101049"/>
            <a:ext cx="11036300" cy="1212326"/>
          </a:xfrm>
        </p:spPr>
        <p:txBody>
          <a:bodyPr>
            <a:noAutofit/>
          </a:bodyPr>
          <a:lstStyle/>
          <a:p>
            <a:pPr algn="ctr"/>
            <a:r>
              <a:rPr lang="es-BO" sz="2800" b="1" spc="50" dirty="0">
                <a:ln w="11430"/>
                <a:solidFill>
                  <a:schemeClr val="accent6">
                    <a:lumMod val="50000"/>
                  </a:schemeClr>
                </a:solidFill>
                <a:effectLst>
                  <a:outerShdw blurRad="76200" dist="50800" dir="5400000" algn="tl" rotWithShape="0">
                    <a:srgbClr val="000000">
                      <a:alpha val="65000"/>
                    </a:srgbClr>
                  </a:outerShdw>
                </a:effectLst>
                <a:latin typeface="Arial Black" panose="020B0A04020102020204" pitchFamily="34" charset="0"/>
                <a:cs typeface="Aharoni" panose="02010803020104030203" pitchFamily="2" charset="-79"/>
              </a:rPr>
              <a:t>BOLIVIA DENGUE: </a:t>
            </a:r>
            <a:br>
              <a:rPr lang="es-BO" sz="2800" b="1" spc="50" dirty="0">
                <a:ln w="11430"/>
                <a:solidFill>
                  <a:schemeClr val="accent6">
                    <a:lumMod val="50000"/>
                  </a:schemeClr>
                </a:solidFill>
                <a:effectLst>
                  <a:outerShdw blurRad="76200" dist="50800" dir="5400000" algn="tl" rotWithShape="0">
                    <a:srgbClr val="000000">
                      <a:alpha val="65000"/>
                    </a:srgbClr>
                  </a:outerShdw>
                </a:effectLst>
                <a:latin typeface="Arial Black" panose="020B0A04020102020204" pitchFamily="34" charset="0"/>
                <a:cs typeface="Aharoni" panose="02010803020104030203" pitchFamily="2" charset="-79"/>
              </a:rPr>
            </a:br>
            <a:r>
              <a:rPr lang="es-BO" sz="2800" b="1" spc="50" dirty="0">
                <a:ln w="11430"/>
                <a:solidFill>
                  <a:schemeClr val="accent6">
                    <a:lumMod val="50000"/>
                  </a:schemeClr>
                </a:solidFill>
                <a:effectLst>
                  <a:outerShdw blurRad="76200" dist="50800" dir="5400000" algn="tl" rotWithShape="0">
                    <a:srgbClr val="000000">
                      <a:alpha val="65000"/>
                    </a:srgbClr>
                  </a:outerShdw>
                </a:effectLst>
                <a:latin typeface="Arial Black" panose="020B0A04020102020204" pitchFamily="34" charset="0"/>
                <a:cs typeface="Aharoni" panose="02010803020104030203" pitchFamily="2" charset="-79"/>
              </a:rPr>
              <a:t>REPORTE DE CASOS DEL DÍA, ACUMULLADOS Y FALLECIDOS AL 20 DE MAYO DE 2023</a:t>
            </a:r>
          </a:p>
        </p:txBody>
      </p:sp>
      <p:pic>
        <p:nvPicPr>
          <p:cNvPr id="11" name="Imagen 6"/>
          <p:cNvPicPr>
            <a:picLocks noChangeAspect="1"/>
          </p:cNvPicPr>
          <p:nvPr/>
        </p:nvPicPr>
        <p:blipFill rotWithShape="1">
          <a:blip r:embed="rId5"/>
          <a:srcRect l="37867" t="14692" r="38217" b="22621"/>
          <a:stretch/>
        </p:blipFill>
        <p:spPr>
          <a:xfrm>
            <a:off x="62067" y="17146"/>
            <a:ext cx="1173018" cy="1349394"/>
          </a:xfrm>
          <a:prstGeom prst="rect">
            <a:avLst/>
          </a:prstGeom>
        </p:spPr>
      </p:pic>
      <p:pic>
        <p:nvPicPr>
          <p:cNvPr id="12" name="Imagen 11"/>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1964220" y="1345017"/>
            <a:ext cx="9343505" cy="36000"/>
          </a:xfrm>
          <a:prstGeom prst="rect">
            <a:avLst/>
          </a:prstGeom>
        </p:spPr>
      </p:pic>
      <p:sp>
        <p:nvSpPr>
          <p:cNvPr id="6" name="Rectángulo 5"/>
          <p:cNvSpPr/>
          <p:nvPr/>
        </p:nvSpPr>
        <p:spPr>
          <a:xfrm>
            <a:off x="72208" y="1518034"/>
            <a:ext cx="4523043" cy="41680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rPr>
              <a:t>Casos del Día 20-05-23, SE 20:</a:t>
            </a:r>
            <a:endParaRPr kumimoji="0" lang="es-BO"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endParaRPr>
          </a:p>
        </p:txBody>
      </p:sp>
      <p:sp>
        <p:nvSpPr>
          <p:cNvPr id="19" name="Rectángulo 18"/>
          <p:cNvSpPr/>
          <p:nvPr/>
        </p:nvSpPr>
        <p:spPr>
          <a:xfrm>
            <a:off x="73092" y="2813015"/>
            <a:ext cx="4232823" cy="4689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rPr>
              <a:t>Casos Acumulados SE 20:</a:t>
            </a:r>
            <a:endParaRPr kumimoji="0" lang="es-BO"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endParaRPr>
          </a:p>
        </p:txBody>
      </p:sp>
      <p:sp>
        <p:nvSpPr>
          <p:cNvPr id="22" name="Rectángulo 21"/>
          <p:cNvSpPr/>
          <p:nvPr/>
        </p:nvSpPr>
        <p:spPr>
          <a:xfrm>
            <a:off x="83725" y="3340964"/>
            <a:ext cx="5898010" cy="4689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rPr>
              <a:t>Decesos Acumulados SE 20:</a:t>
            </a:r>
            <a:endParaRPr kumimoji="0" lang="es-BO"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endParaRPr>
          </a:p>
        </p:txBody>
      </p:sp>
      <p:sp>
        <p:nvSpPr>
          <p:cNvPr id="26" name="Título 1"/>
          <p:cNvSpPr txBox="1">
            <a:spLocks/>
          </p:cNvSpPr>
          <p:nvPr/>
        </p:nvSpPr>
        <p:spPr>
          <a:xfrm>
            <a:off x="192111" y="3923698"/>
            <a:ext cx="5381586" cy="318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4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Arial Black" panose="020B0A04020102020204" pitchFamily="34" charset="0"/>
                <a:ea typeface="+mj-ea"/>
                <a:cs typeface="Aharoni" panose="02010803020104030203" pitchFamily="2" charset="-79"/>
              </a:rPr>
              <a:t>Total de Casos por Departamento y Decesos</a:t>
            </a:r>
            <a:endParaRPr kumimoji="0" lang="es-BO" sz="14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Arial Black" panose="020B0A04020102020204" pitchFamily="34" charset="0"/>
              <a:ea typeface="+mj-ea"/>
              <a:cs typeface="Aharoni" panose="02010803020104030203" pitchFamily="2" charset="-79"/>
            </a:endParaRPr>
          </a:p>
        </p:txBody>
      </p:sp>
      <p:sp>
        <p:nvSpPr>
          <p:cNvPr id="17" name="Rectángulo 16"/>
          <p:cNvSpPr/>
          <p:nvPr/>
        </p:nvSpPr>
        <p:spPr>
          <a:xfrm>
            <a:off x="0" y="6644352"/>
            <a:ext cx="10919425" cy="2000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BO" sz="700" b="1"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Fuente</a:t>
            </a:r>
            <a:r>
              <a:rPr kumimoji="0" lang="es-BO" sz="7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CONALAB, Red Laboratorios de </a:t>
            </a:r>
            <a:r>
              <a:rPr kumimoji="0" lang="es-BO" sz="7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Arbovirosis</a:t>
            </a:r>
            <a:r>
              <a:rPr kumimoji="0" lang="es-BO" sz="7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CENETROP, INLASA, Unidad de Vigilancia Epidemiológica y Salud Ambiental, Dirección General de Epidemiologia, Ministerio de Salud y Deportes</a:t>
            </a:r>
          </a:p>
        </p:txBody>
      </p:sp>
      <p:sp>
        <p:nvSpPr>
          <p:cNvPr id="4" name="Rectángulo 3"/>
          <p:cNvSpPr/>
          <p:nvPr/>
        </p:nvSpPr>
        <p:spPr>
          <a:xfrm>
            <a:off x="6371695" y="1405490"/>
            <a:ext cx="5642262" cy="3325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BO"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Aharoni" panose="02010803020104030203" pitchFamily="2" charset="-79"/>
              </a:rPr>
              <a:t>Municipios con Brote Epidémico</a:t>
            </a:r>
          </a:p>
        </p:txBody>
      </p:sp>
      <p:pic>
        <p:nvPicPr>
          <p:cNvPr id="21" name="Imagen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6826" y="2846752"/>
            <a:ext cx="1490899" cy="1015652"/>
          </a:xfrm>
          <a:prstGeom prst="rect">
            <a:avLst/>
          </a:prstGeom>
        </p:spPr>
      </p:pic>
      <p:cxnSp>
        <p:nvCxnSpPr>
          <p:cNvPr id="8" name="Conector recto 7"/>
          <p:cNvCxnSpPr/>
          <p:nvPr/>
        </p:nvCxnSpPr>
        <p:spPr>
          <a:xfrm>
            <a:off x="6577242" y="5726462"/>
            <a:ext cx="5305111" cy="110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6589931" y="4188736"/>
            <a:ext cx="5279732" cy="26369"/>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8" name="Tabla 17"/>
          <p:cNvGraphicFramePr>
            <a:graphicFrameLocks noGrp="1"/>
          </p:cNvGraphicFramePr>
          <p:nvPr/>
        </p:nvGraphicFramePr>
        <p:xfrm>
          <a:off x="4518416" y="1438522"/>
          <a:ext cx="1108446" cy="563880"/>
        </p:xfrm>
        <a:graphic>
          <a:graphicData uri="http://schemas.openxmlformats.org/drawingml/2006/table">
            <a:tbl>
              <a:tblPr/>
              <a:tblGrid>
                <a:gridCol w="1108446">
                  <a:extLst>
                    <a:ext uri="{9D8B030D-6E8A-4147-A177-3AD203B41FA5}">
                      <a16:colId xmlns:a16="http://schemas.microsoft.com/office/drawing/2014/main" val="20000"/>
                    </a:ext>
                  </a:extLst>
                </a:gridCol>
              </a:tblGrid>
              <a:tr h="563880">
                <a:tc>
                  <a:txBody>
                    <a:bodyPr/>
                    <a:lstStyle/>
                    <a:p>
                      <a:pPr algn="ctr" fontAlgn="ctr"/>
                      <a:r>
                        <a:rPr lang="es-ES" sz="3600" b="1" i="0" u="none" strike="noStrike" dirty="0">
                          <a:solidFill>
                            <a:srgbClr val="000000"/>
                          </a:solidFill>
                          <a:effectLst/>
                          <a:latin typeface="Arial Black" panose="020B0A04020102020204" pitchFamily="34" charset="0"/>
                        </a:rPr>
                        <a:t>5</a:t>
                      </a:r>
                      <a:endParaRPr lang="es-BO" sz="3600" b="1" i="0" u="none" strike="noStrike" dirty="0">
                        <a:solidFill>
                          <a:srgbClr val="000000"/>
                        </a:solidFill>
                        <a:effectLst/>
                        <a:latin typeface="Arial Black" panose="020B0A040201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Rectángulo 2"/>
          <p:cNvSpPr/>
          <p:nvPr/>
        </p:nvSpPr>
        <p:spPr>
          <a:xfrm>
            <a:off x="127851" y="1905553"/>
            <a:ext cx="466495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notificaciones del Día, se basan en el Inicio de Síntomas y mide su evolución en la Línea de Tiempo.)</a:t>
            </a:r>
            <a:endParaRPr kumimoji="0" lang="es-BO"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Tabla 9"/>
          <p:cNvGraphicFramePr>
            <a:graphicFrameLocks noGrp="1"/>
          </p:cNvGraphicFramePr>
          <p:nvPr/>
        </p:nvGraphicFramePr>
        <p:xfrm>
          <a:off x="4143580" y="2734574"/>
          <a:ext cx="1928591" cy="1109980"/>
        </p:xfrm>
        <a:graphic>
          <a:graphicData uri="http://schemas.openxmlformats.org/drawingml/2006/table">
            <a:tbl>
              <a:tblPr/>
              <a:tblGrid>
                <a:gridCol w="1928591">
                  <a:extLst>
                    <a:ext uri="{9D8B030D-6E8A-4147-A177-3AD203B41FA5}">
                      <a16:colId xmlns:a16="http://schemas.microsoft.com/office/drawing/2014/main" val="1396790460"/>
                    </a:ext>
                  </a:extLst>
                </a:gridCol>
              </a:tblGrid>
              <a:tr h="481763">
                <a:tc>
                  <a:txBody>
                    <a:bodyPr/>
                    <a:lstStyle/>
                    <a:p>
                      <a:pPr algn="ctr" fontAlgn="ctr"/>
                      <a:r>
                        <a:rPr lang="en-US" sz="3600" b="1" i="0" u="none" strike="noStrike" dirty="0">
                          <a:solidFill>
                            <a:srgbClr val="000000"/>
                          </a:solidFill>
                          <a:effectLst/>
                          <a:latin typeface="Arial Black" panose="020B0A04020102020204" pitchFamily="34" charset="0"/>
                        </a:rPr>
                        <a:t>22269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51491831"/>
                  </a:ext>
                </a:extLst>
              </a:tr>
              <a:tr h="481763">
                <a:tc>
                  <a:txBody>
                    <a:bodyPr/>
                    <a:lstStyle/>
                    <a:p>
                      <a:pPr algn="ctr" fontAlgn="ctr"/>
                      <a:r>
                        <a:rPr lang="en-US" sz="3600" b="1" i="0" u="none" strike="noStrike" dirty="0">
                          <a:solidFill>
                            <a:srgbClr val="000000"/>
                          </a:solidFill>
                          <a:effectLst/>
                          <a:latin typeface="Arial Black" panose="020B0A04020102020204" pitchFamily="34" charset="0"/>
                        </a:rPr>
                        <a:t>70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5312035"/>
                  </a:ext>
                </a:extLst>
              </a:tr>
            </a:tbl>
          </a:graphicData>
        </a:graphic>
      </p:graphicFrame>
      <p:cxnSp>
        <p:nvCxnSpPr>
          <p:cNvPr id="20" name="Conector recto 19"/>
          <p:cNvCxnSpPr/>
          <p:nvPr/>
        </p:nvCxnSpPr>
        <p:spPr>
          <a:xfrm>
            <a:off x="6590768" y="5348959"/>
            <a:ext cx="5305111" cy="299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6577242" y="1839729"/>
            <a:ext cx="5370828" cy="18915"/>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5" name="Objeto 4"/>
          <p:cNvGraphicFramePr>
            <a:graphicFrameLocks noChangeAspect="1"/>
          </p:cNvGraphicFramePr>
          <p:nvPr/>
        </p:nvGraphicFramePr>
        <p:xfrm>
          <a:off x="142875" y="4257675"/>
          <a:ext cx="5497513" cy="2336800"/>
        </p:xfrm>
        <a:graphic>
          <a:graphicData uri="http://schemas.openxmlformats.org/presentationml/2006/ole">
            <mc:AlternateContent xmlns:mc="http://schemas.openxmlformats.org/markup-compatibility/2006">
              <mc:Choice xmlns:v="urn:schemas-microsoft-com:vml" Requires="v">
                <p:oleObj name="Hoja de cálculo" r:id="rId8" imgW="6572350" imgH="2793970" progId="Excel.Sheet.12">
                  <p:link updateAutomatic="1"/>
                </p:oleObj>
              </mc:Choice>
              <mc:Fallback>
                <p:oleObj name="Hoja de cálculo" r:id="rId8" imgW="6572350" imgH="2793970" progId="Excel.Sheet.12">
                  <p:link updateAutomatic="1"/>
                  <p:pic>
                    <p:nvPicPr>
                      <p:cNvPr id="5" name="Objeto 4"/>
                      <p:cNvPicPr/>
                      <p:nvPr/>
                    </p:nvPicPr>
                    <p:blipFill>
                      <a:blip r:embed="rId9"/>
                      <a:stretch>
                        <a:fillRect/>
                      </a:stretch>
                    </p:blipFill>
                    <p:spPr>
                      <a:xfrm>
                        <a:off x="142875" y="4257675"/>
                        <a:ext cx="5497513" cy="2336800"/>
                      </a:xfrm>
                      <a:prstGeom prst="rect">
                        <a:avLst/>
                      </a:prstGeom>
                    </p:spPr>
                  </p:pic>
                </p:oleObj>
              </mc:Fallback>
            </mc:AlternateContent>
          </a:graphicData>
        </a:graphic>
      </p:graphicFrame>
      <p:sp>
        <p:nvSpPr>
          <p:cNvPr id="25" name="Rectángulo 24"/>
          <p:cNvSpPr/>
          <p:nvPr/>
        </p:nvSpPr>
        <p:spPr>
          <a:xfrm>
            <a:off x="55149" y="2361048"/>
            <a:ext cx="4868391" cy="3004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rPr>
              <a:t>Decesos del Día 20-05-23, SE 20:</a:t>
            </a:r>
            <a:endParaRPr kumimoji="0" lang="es-BO" sz="20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Arial Black" panose="020B0A04020102020204" pitchFamily="34" charset="0"/>
              <a:ea typeface="+mn-ea"/>
              <a:cs typeface="+mn-cs"/>
            </a:endParaRPr>
          </a:p>
        </p:txBody>
      </p:sp>
      <p:graphicFrame>
        <p:nvGraphicFramePr>
          <p:cNvPr id="27" name="Tabla 26"/>
          <p:cNvGraphicFramePr>
            <a:graphicFrameLocks noGrp="1"/>
          </p:cNvGraphicFramePr>
          <p:nvPr/>
        </p:nvGraphicFramePr>
        <p:xfrm>
          <a:off x="4543226" y="2175706"/>
          <a:ext cx="1108446" cy="563880"/>
        </p:xfrm>
        <a:graphic>
          <a:graphicData uri="http://schemas.openxmlformats.org/drawingml/2006/table">
            <a:tbl>
              <a:tblPr/>
              <a:tblGrid>
                <a:gridCol w="1108446">
                  <a:extLst>
                    <a:ext uri="{9D8B030D-6E8A-4147-A177-3AD203B41FA5}">
                      <a16:colId xmlns:a16="http://schemas.microsoft.com/office/drawing/2014/main" val="20000"/>
                    </a:ext>
                  </a:extLst>
                </a:gridCol>
              </a:tblGrid>
              <a:tr h="563880">
                <a:tc>
                  <a:txBody>
                    <a:bodyPr/>
                    <a:lstStyle/>
                    <a:p>
                      <a:pPr algn="ctr" fontAlgn="ctr"/>
                      <a:r>
                        <a:rPr lang="es-ES" sz="3600" b="1" i="0" u="none" strike="noStrike" dirty="0">
                          <a:solidFill>
                            <a:srgbClr val="000000"/>
                          </a:solidFill>
                          <a:effectLst/>
                          <a:latin typeface="Arial Black" panose="020B0A04020102020204" pitchFamily="34" charset="0"/>
                        </a:rPr>
                        <a:t>0</a:t>
                      </a:r>
                      <a:endParaRPr lang="es-BO" sz="3600" b="1" i="0" u="none" strike="noStrike" dirty="0">
                        <a:solidFill>
                          <a:srgbClr val="000000"/>
                        </a:solidFill>
                        <a:effectLst/>
                        <a:latin typeface="Arial Black" panose="020B0A040201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09156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146D712-6078-4AA7-AE39-FCAF567ADB70}"/>
              </a:ext>
            </a:extLst>
          </p:cNvPr>
          <p:cNvSpPr txBox="1">
            <a:spLocks/>
          </p:cNvSpPr>
          <p:nvPr/>
        </p:nvSpPr>
        <p:spPr>
          <a:xfrm>
            <a:off x="441435" y="2467121"/>
            <a:ext cx="11398468" cy="3776828"/>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BO" sz="4400" b="1" i="0" u="none" strike="noStrike" kern="1200" cap="none" spc="50" normalizeH="0" baseline="0" noProof="0" dirty="0">
                <a:ln w="11430"/>
                <a:solidFill>
                  <a:srgbClr val="0070C0"/>
                </a:solidFill>
                <a:effectLst>
                  <a:outerShdw blurRad="76200" dist="50800" dir="5400000" algn="tl" rotWithShape="0">
                    <a:srgbClr val="000000">
                      <a:alpha val="65000"/>
                    </a:srgbClr>
                  </a:outerShdw>
                </a:effectLst>
                <a:uLnTx/>
                <a:uFillTx/>
                <a:latin typeface="Arial Black" panose="020B0A04020102020204" pitchFamily="34" charset="0"/>
                <a:ea typeface="+mj-ea"/>
                <a:cs typeface="Aharoni" panose="02010803020104030203" pitchFamily="2" charset="-79"/>
              </a:rPr>
              <a:t>SITUACION EPIDEMIOLOGICA DE TOSFERINA (COQUELUCHE)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BO" sz="1400" b="1" i="0" u="none" strike="noStrike" kern="1200" cap="none" spc="50" normalizeH="0" baseline="0" noProof="0" dirty="0">
              <a:ln w="11430"/>
              <a:solidFill>
                <a:srgbClr val="00B0F0"/>
              </a:solidFill>
              <a:effectLst>
                <a:outerShdw blurRad="76200" dist="50800" dir="5400000" algn="tl" rotWithShape="0">
                  <a:srgbClr val="000000">
                    <a:alpha val="65000"/>
                  </a:srgbClr>
                </a:outerShdw>
              </a:effectLst>
              <a:uLnTx/>
              <a:uFillTx/>
              <a:latin typeface="Arial Black" panose="020B0A04020102020204" pitchFamily="34" charset="0"/>
              <a:ea typeface="+mj-ea"/>
              <a:cs typeface="Aharoni" panose="02010803020104030203" pitchFamily="2" charset="-79"/>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BO" sz="32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Arial Black" panose="020B0A04020102020204" pitchFamily="34" charset="0"/>
                <a:ea typeface="+mj-ea"/>
                <a:cs typeface="Aharoni" panose="02010803020104030203" pitchFamily="2" charset="-79"/>
              </a:rPr>
              <a:t>AL 20 DE MAYO DE 2023</a:t>
            </a:r>
          </a:p>
        </p:txBody>
      </p:sp>
      <p:sp>
        <p:nvSpPr>
          <p:cNvPr id="6" name="Subtítulo 2">
            <a:extLst>
              <a:ext uri="{FF2B5EF4-FFF2-40B4-BE49-F238E27FC236}">
                <a16:creationId xmlns:a16="http://schemas.microsoft.com/office/drawing/2014/main" id="{953C1A1E-06D1-434D-8773-9708325D4867}"/>
              </a:ext>
            </a:extLst>
          </p:cNvPr>
          <p:cNvSpPr txBox="1">
            <a:spLocks/>
          </p:cNvSpPr>
          <p:nvPr/>
        </p:nvSpPr>
        <p:spPr>
          <a:xfrm>
            <a:off x="2931807" y="2934269"/>
            <a:ext cx="5873460" cy="6538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BO" sz="1800" b="0"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ea typeface="+mn-ea"/>
                <a:cs typeface="+mn-cs"/>
              </a:rPr>
              <a:t>Dirección General de Epidemiología</a:t>
            </a:r>
          </a:p>
        </p:txBody>
      </p:sp>
      <p:pic>
        <p:nvPicPr>
          <p:cNvPr id="8" name="Imagen 6"/>
          <p:cNvPicPr>
            <a:picLocks noChangeAspect="1"/>
          </p:cNvPicPr>
          <p:nvPr/>
        </p:nvPicPr>
        <p:blipFill rotWithShape="1">
          <a:blip r:embed="rId2"/>
          <a:srcRect l="37867" t="14692" r="38217" b="22621"/>
          <a:stretch/>
        </p:blipFill>
        <p:spPr>
          <a:xfrm>
            <a:off x="4902340" y="233895"/>
            <a:ext cx="1932393" cy="2700374"/>
          </a:xfrm>
          <a:prstGeom prst="rect">
            <a:avLst/>
          </a:prstGeom>
        </p:spPr>
      </p:pic>
      <p:sp>
        <p:nvSpPr>
          <p:cNvPr id="9" name="Subtítulo 2">
            <a:extLst>
              <a:ext uri="{FF2B5EF4-FFF2-40B4-BE49-F238E27FC236}">
                <a16:creationId xmlns:a16="http://schemas.microsoft.com/office/drawing/2014/main" id="{953C1A1E-06D1-434D-8773-9708325D4867}"/>
              </a:ext>
            </a:extLst>
          </p:cNvPr>
          <p:cNvSpPr txBox="1">
            <a:spLocks/>
          </p:cNvSpPr>
          <p:nvPr/>
        </p:nvSpPr>
        <p:spPr>
          <a:xfrm>
            <a:off x="1756739" y="5813386"/>
            <a:ext cx="8767860" cy="653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BO" sz="2800" b="0" i="0" u="none" strike="noStrike" kern="1200" cap="none" spc="0" normalizeH="0" baseline="0" noProof="0" dirty="0">
                <a:ln>
                  <a:solidFill>
                    <a:srgbClr val="7030A0"/>
                  </a:solidFill>
                </a:ln>
                <a:solidFill>
                  <a:srgbClr val="000099"/>
                </a:solidFill>
                <a:effectLst/>
                <a:uLnTx/>
                <a:uFillTx/>
                <a:latin typeface="Arial Black" panose="020B0A04020102020204" pitchFamily="34" charset="0"/>
                <a:ea typeface="+mn-ea"/>
                <a:cs typeface="+mn-cs"/>
              </a:rPr>
              <a:t>Dr. </a:t>
            </a:r>
            <a:r>
              <a:rPr kumimoji="0" lang="es-BO" sz="2800" b="0" i="0" u="none" strike="noStrike" kern="1200" cap="none" spc="0" normalizeH="0" baseline="0" noProof="0" dirty="0" err="1">
                <a:ln>
                  <a:solidFill>
                    <a:srgbClr val="7030A0"/>
                  </a:solidFill>
                </a:ln>
                <a:solidFill>
                  <a:srgbClr val="000099"/>
                </a:solidFill>
                <a:effectLst/>
                <a:uLnTx/>
                <a:uFillTx/>
                <a:latin typeface="Arial Black" panose="020B0A04020102020204" pitchFamily="34" charset="0"/>
                <a:ea typeface="+mn-ea"/>
                <a:cs typeface="+mn-cs"/>
              </a:rPr>
              <a:t>Jeyson</a:t>
            </a:r>
            <a:r>
              <a:rPr kumimoji="0" lang="es-BO" sz="2800" b="0" i="0" u="none" strike="noStrike" kern="1200" cap="none" spc="0" normalizeH="0" baseline="0" noProof="0" dirty="0">
                <a:ln>
                  <a:solidFill>
                    <a:srgbClr val="7030A0"/>
                  </a:solidFill>
                </a:ln>
                <a:solidFill>
                  <a:srgbClr val="000099"/>
                </a:solidFill>
                <a:effectLst/>
                <a:uLnTx/>
                <a:uFillTx/>
                <a:latin typeface="Arial Black" panose="020B0A04020102020204" pitchFamily="34" charset="0"/>
                <a:ea typeface="+mn-ea"/>
                <a:cs typeface="+mn-cs"/>
              </a:rPr>
              <a:t> Marcos Auza Pinto</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BO" sz="2800" b="0" i="0" u="none" strike="noStrike" kern="1200" cap="none" spc="0" normalizeH="0" baseline="0" noProof="0" dirty="0">
                <a:ln>
                  <a:solidFill>
                    <a:srgbClr val="7030A0"/>
                  </a:solidFill>
                </a:ln>
                <a:solidFill>
                  <a:srgbClr val="000099"/>
                </a:solidFill>
                <a:effectLst/>
                <a:uLnTx/>
                <a:uFillTx/>
                <a:latin typeface="Arial Black" panose="020B0A04020102020204" pitchFamily="34" charset="0"/>
                <a:ea typeface="+mn-ea"/>
                <a:cs typeface="+mn-cs"/>
              </a:rPr>
              <a:t>Ministro de Salud y Deportes</a:t>
            </a:r>
          </a:p>
        </p:txBody>
      </p:sp>
    </p:spTree>
    <p:extLst>
      <p:ext uri="{BB962C8B-B14F-4D97-AF65-F5344CB8AC3E}">
        <p14:creationId xmlns:p14="http://schemas.microsoft.com/office/powerpoint/2010/main" val="155244185"/>
      </p:ext>
    </p:extLst>
  </p:cSld>
  <p:clrMapOvr>
    <a:masterClrMapping/>
  </p:clrMapOvr>
  <mc:AlternateContent xmlns:mc="http://schemas.openxmlformats.org/markup-compatibility/2006" xmlns:p14="http://schemas.microsoft.com/office/powerpoint/2010/main">
    <mc:Choice Requires="p14">
      <p:transition spd="slow" p14:dur="2000" advTm="10960"/>
    </mc:Choice>
    <mc:Fallback xmlns="">
      <p:transition spd="slow" advTm="109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13" name="CuadroTexto 12">
            <a:extLst>
              <a:ext uri="{FF2B5EF4-FFF2-40B4-BE49-F238E27FC236}">
                <a16:creationId xmlns:a16="http://schemas.microsoft.com/office/drawing/2014/main" id="{D81F3057-0347-7C62-739C-47BC08C92CCC}"/>
              </a:ext>
            </a:extLst>
          </p:cNvPr>
          <p:cNvSpPr txBox="1"/>
          <p:nvPr/>
        </p:nvSpPr>
        <p:spPr>
          <a:xfrm>
            <a:off x="396487" y="1181128"/>
            <a:ext cx="6321286" cy="4154984"/>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El pasado día 19 de abril la Unidad de Diagnóstico Rápido del </a:t>
            </a:r>
            <a:r>
              <a:rPr lang="es-ES" sz="2400" dirty="0" err="1">
                <a:latin typeface="Arial" panose="020B0604020202020204" pitchFamily="34" charset="0"/>
                <a:cs typeface="Arial" panose="020B0604020202020204" pitchFamily="34" charset="0"/>
              </a:rPr>
              <a:t>Caule</a:t>
            </a:r>
            <a:r>
              <a:rPr lang="es-ES" sz="2400" dirty="0">
                <a:latin typeface="Arial" panose="020B0604020202020204" pitchFamily="34" charset="0"/>
                <a:cs typeface="Arial" panose="020B0604020202020204" pitchFamily="34" charset="0"/>
              </a:rPr>
              <a:t> detectó a un paciente con síntomas compatibles con triquinosis, que se confirma tras el pertinente análisis serológico.</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El paciente refiere que forma parte de un grupo de cazadores de la comarca de Omaña y que suelen juntarse con otro grupo de cazadores de la zona de Tremor donde comparten comida y elaboran embutidos. </a:t>
            </a:r>
            <a:endParaRPr lang="es-PE"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675D88B-AFCD-C93C-3828-F1D4FEE2ED4D}"/>
              </a:ext>
            </a:extLst>
          </p:cNvPr>
          <p:cNvSpPr txBox="1"/>
          <p:nvPr/>
        </p:nvSpPr>
        <p:spPr>
          <a:xfrm>
            <a:off x="698114" y="184532"/>
            <a:ext cx="6321286" cy="477054"/>
          </a:xfrm>
          <a:prstGeom prst="rect">
            <a:avLst/>
          </a:prstGeom>
          <a:noFill/>
        </p:spPr>
        <p:txBody>
          <a:bodyPr wrap="square">
            <a:spAutoFit/>
          </a:bodyPr>
          <a:lstStyle/>
          <a:p>
            <a:pPr algn="ctr"/>
            <a:r>
              <a:rPr lang="es-ES" sz="2500" dirty="0">
                <a:latin typeface="Arial Black" panose="020B0A04020102020204" pitchFamily="34" charset="0"/>
              </a:rPr>
              <a:t>Brote de </a:t>
            </a:r>
            <a:r>
              <a:rPr lang="es-ES" sz="2500" dirty="0" err="1">
                <a:latin typeface="Arial Black" panose="020B0A04020102020204" pitchFamily="34" charset="0"/>
              </a:rPr>
              <a:t>Trichinelosis</a:t>
            </a:r>
            <a:r>
              <a:rPr lang="es-ES" sz="2500" dirty="0">
                <a:latin typeface="Arial Black" panose="020B0A04020102020204" pitchFamily="34" charset="0"/>
              </a:rPr>
              <a:t> en España</a:t>
            </a:r>
            <a:endParaRPr lang="es-PE" sz="2500" dirty="0">
              <a:latin typeface="Arial Black" panose="020B0A04020102020204" pitchFamily="34" charset="0"/>
            </a:endParaRPr>
          </a:p>
        </p:txBody>
      </p:sp>
      <p:pic>
        <p:nvPicPr>
          <p:cNvPr id="7" name="Imagen 6">
            <a:extLst>
              <a:ext uri="{FF2B5EF4-FFF2-40B4-BE49-F238E27FC236}">
                <a16:creationId xmlns:a16="http://schemas.microsoft.com/office/drawing/2014/main" id="{98BEF53D-BB3F-2078-4017-A400822CD417}"/>
              </a:ext>
            </a:extLst>
          </p:cNvPr>
          <p:cNvPicPr>
            <a:picLocks noChangeAspect="1"/>
          </p:cNvPicPr>
          <p:nvPr/>
        </p:nvPicPr>
        <p:blipFill>
          <a:blip r:embed="rId6"/>
          <a:stretch>
            <a:fillRect/>
          </a:stretch>
        </p:blipFill>
        <p:spPr>
          <a:xfrm>
            <a:off x="7232630" y="270236"/>
            <a:ext cx="4473328" cy="6317527"/>
          </a:xfrm>
          <a:prstGeom prst="rect">
            <a:avLst/>
          </a:prstGeom>
        </p:spPr>
      </p:pic>
      <p:sp>
        <p:nvSpPr>
          <p:cNvPr id="9" name="CuadroTexto 8">
            <a:extLst>
              <a:ext uri="{FF2B5EF4-FFF2-40B4-BE49-F238E27FC236}">
                <a16:creationId xmlns:a16="http://schemas.microsoft.com/office/drawing/2014/main" id="{1FF13FA6-FC17-C0FB-D3EA-9D625BEEE8B8}"/>
              </a:ext>
            </a:extLst>
          </p:cNvPr>
          <p:cNvSpPr txBox="1"/>
          <p:nvPr/>
        </p:nvSpPr>
        <p:spPr>
          <a:xfrm>
            <a:off x="410893" y="6054030"/>
            <a:ext cx="632128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https://es.wikipedia.org/wiki/El_Bierzo#/media/Archivo:Comarcasllion.png</a:t>
            </a:r>
          </a:p>
        </p:txBody>
      </p:sp>
      <p:sp>
        <p:nvSpPr>
          <p:cNvPr id="15" name="CuadroTexto 14">
            <a:extLst>
              <a:ext uri="{FF2B5EF4-FFF2-40B4-BE49-F238E27FC236}">
                <a16:creationId xmlns:a16="http://schemas.microsoft.com/office/drawing/2014/main" id="{1870F79F-F6EE-20E8-7A92-FE62748BCB15}"/>
              </a:ext>
            </a:extLst>
          </p:cNvPr>
          <p:cNvSpPr txBox="1"/>
          <p:nvPr/>
        </p:nvSpPr>
        <p:spPr>
          <a:xfrm>
            <a:off x="486042" y="5855654"/>
            <a:ext cx="1019772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https://www.diariodeleon.es/articulo/bierzo/triquinosis-reaparece-leon-infecta-16-cazadores-que-comieron-jabali/202305021339552330300.html</a:t>
            </a:r>
          </a:p>
        </p:txBody>
      </p:sp>
    </p:spTree>
    <p:extLst>
      <p:ext uri="{BB962C8B-B14F-4D97-AF65-F5344CB8AC3E}">
        <p14:creationId xmlns:p14="http://schemas.microsoft.com/office/powerpoint/2010/main" val="3349110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4817" y="144589"/>
            <a:ext cx="11036300" cy="1212326"/>
          </a:xfrm>
        </p:spPr>
        <p:txBody>
          <a:bodyPr>
            <a:noAutofit/>
          </a:bodyPr>
          <a:lstStyle/>
          <a:p>
            <a:pPr algn="ctr"/>
            <a:r>
              <a:rPr lang="es-BO" sz="2800" b="1" spc="50" dirty="0">
                <a:ln w="11430"/>
                <a:solidFill>
                  <a:srgbClr val="0070C0"/>
                </a:solidFill>
                <a:effectLst>
                  <a:outerShdw blurRad="76200" dist="50800" dir="5400000" algn="tl" rotWithShape="0">
                    <a:srgbClr val="000000">
                      <a:alpha val="65000"/>
                    </a:srgbClr>
                  </a:outerShdw>
                </a:effectLst>
                <a:latin typeface="Arial Black" panose="020B0A04020102020204" pitchFamily="34" charset="0"/>
                <a:cs typeface="Aharoni" panose="02010803020104030203" pitchFamily="2" charset="-79"/>
              </a:rPr>
              <a:t>BOLIVIA TOSFERINA: </a:t>
            </a:r>
            <a:br>
              <a:rPr lang="es-BO" sz="2800" b="1" spc="50" dirty="0">
                <a:ln w="11430"/>
                <a:solidFill>
                  <a:srgbClr val="0070C0"/>
                </a:solidFill>
                <a:effectLst>
                  <a:outerShdw blurRad="76200" dist="50800" dir="5400000" algn="tl" rotWithShape="0">
                    <a:srgbClr val="000000">
                      <a:alpha val="65000"/>
                    </a:srgbClr>
                  </a:outerShdw>
                </a:effectLst>
                <a:latin typeface="Arial Black" panose="020B0A04020102020204" pitchFamily="34" charset="0"/>
                <a:cs typeface="Aharoni" panose="02010803020104030203" pitchFamily="2" charset="-79"/>
              </a:rPr>
            </a:br>
            <a:r>
              <a:rPr lang="es-ES" sz="2800" b="1" spc="50" dirty="0">
                <a:ln w="11430"/>
                <a:solidFill>
                  <a:srgbClr val="0070C0"/>
                </a:solidFill>
                <a:effectLst>
                  <a:outerShdw blurRad="76200" dist="50800" dir="5400000" algn="tl" rotWithShape="0">
                    <a:srgbClr val="000000">
                      <a:alpha val="65000"/>
                    </a:srgbClr>
                  </a:outerShdw>
                </a:effectLst>
                <a:latin typeface="Arial Black" panose="020B0A04020102020204" pitchFamily="34" charset="0"/>
                <a:cs typeface="Aharoni" panose="02010803020104030203" pitchFamily="2" charset="-79"/>
              </a:rPr>
              <a:t>REPORTE DE CASOS DEL DÍA, ACUMULLADOS Y FALLECIDOS AL 20 DE MAYO DE 2023</a:t>
            </a:r>
            <a:endParaRPr lang="es-BO" sz="2800" b="1" spc="50" dirty="0">
              <a:ln w="11430"/>
              <a:solidFill>
                <a:srgbClr val="0070C0"/>
              </a:solidFill>
              <a:effectLst>
                <a:outerShdw blurRad="76200" dist="50800" dir="5400000" algn="tl" rotWithShape="0">
                  <a:srgbClr val="000000">
                    <a:alpha val="65000"/>
                  </a:srgbClr>
                </a:outerShdw>
              </a:effectLst>
              <a:latin typeface="Arial Black" panose="020B0A04020102020204" pitchFamily="34" charset="0"/>
              <a:cs typeface="Aharoni" panose="02010803020104030203" pitchFamily="2" charset="-79"/>
            </a:endParaRPr>
          </a:p>
        </p:txBody>
      </p:sp>
      <p:sp>
        <p:nvSpPr>
          <p:cNvPr id="7" name="Rectángulo redondeado 6"/>
          <p:cNvSpPr/>
          <p:nvPr/>
        </p:nvSpPr>
        <p:spPr>
          <a:xfrm>
            <a:off x="3782641" y="4361154"/>
            <a:ext cx="4697896" cy="76511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BO" sz="2800" b="1"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FALLECIDOS: 4</a:t>
            </a:r>
          </a:p>
        </p:txBody>
      </p:sp>
      <p:sp>
        <p:nvSpPr>
          <p:cNvPr id="8" name="Rectángulo redondeado 7"/>
          <p:cNvSpPr/>
          <p:nvPr/>
        </p:nvSpPr>
        <p:spPr>
          <a:xfrm>
            <a:off x="324023" y="1674148"/>
            <a:ext cx="4697896" cy="102921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BO" sz="2800" b="1" i="0" u="none" strike="noStrike" kern="1200" cap="none" spc="1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TOTAL CASOS ACUMULADOS:  376</a:t>
            </a:r>
          </a:p>
        </p:txBody>
      </p:sp>
      <p:pic>
        <p:nvPicPr>
          <p:cNvPr id="11" name="Imagen 6"/>
          <p:cNvPicPr>
            <a:picLocks noChangeAspect="1"/>
          </p:cNvPicPr>
          <p:nvPr/>
        </p:nvPicPr>
        <p:blipFill rotWithShape="1">
          <a:blip r:embed="rId2"/>
          <a:srcRect l="37867" t="14692" r="38217" b="22621"/>
          <a:stretch/>
        </p:blipFill>
        <p:spPr>
          <a:xfrm>
            <a:off x="1" y="43617"/>
            <a:ext cx="1173018" cy="1349394"/>
          </a:xfrm>
          <a:prstGeom prst="rect">
            <a:avLst/>
          </a:prstGeom>
        </p:spPr>
      </p:pic>
      <p:pic>
        <p:nvPicPr>
          <p:cNvPr id="12" name="Imagen 11"/>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1155700" y="1523581"/>
            <a:ext cx="9343505" cy="36000"/>
          </a:xfrm>
          <a:prstGeom prst="rect">
            <a:avLst/>
          </a:prstGeom>
        </p:spPr>
      </p:pic>
      <p:sp>
        <p:nvSpPr>
          <p:cNvPr id="9" name="Rectángulo redondeado 8"/>
          <p:cNvSpPr/>
          <p:nvPr/>
        </p:nvSpPr>
        <p:spPr>
          <a:xfrm>
            <a:off x="7082842" y="3513088"/>
            <a:ext cx="4697896" cy="76511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BO" sz="2800" b="1" i="0" u="none" strike="noStrike" kern="1200" cap="none" spc="15"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RECUPERADOS: 358</a:t>
            </a:r>
          </a:p>
        </p:txBody>
      </p:sp>
      <p:graphicFrame>
        <p:nvGraphicFramePr>
          <p:cNvPr id="4" name="Tabla 3"/>
          <p:cNvGraphicFramePr>
            <a:graphicFrameLocks noGrp="1"/>
          </p:cNvGraphicFramePr>
          <p:nvPr/>
        </p:nvGraphicFramePr>
        <p:xfrm>
          <a:off x="710780" y="2727433"/>
          <a:ext cx="4020708" cy="628650"/>
        </p:xfrm>
        <a:graphic>
          <a:graphicData uri="http://schemas.openxmlformats.org/drawingml/2006/table">
            <a:tbl>
              <a:tblPr>
                <a:tableStyleId>{306799F8-075E-4A3A-A7F6-7FBC6576F1A4}</a:tableStyleId>
              </a:tblPr>
              <a:tblGrid>
                <a:gridCol w="2628473">
                  <a:extLst>
                    <a:ext uri="{9D8B030D-6E8A-4147-A177-3AD203B41FA5}">
                      <a16:colId xmlns:a16="http://schemas.microsoft.com/office/drawing/2014/main" val="20000"/>
                    </a:ext>
                  </a:extLst>
                </a:gridCol>
                <a:gridCol w="1392235">
                  <a:extLst>
                    <a:ext uri="{9D8B030D-6E8A-4147-A177-3AD203B41FA5}">
                      <a16:colId xmlns:a16="http://schemas.microsoft.com/office/drawing/2014/main" val="20001"/>
                    </a:ext>
                  </a:extLst>
                </a:gridCol>
              </a:tblGrid>
              <a:tr h="265514">
                <a:tc>
                  <a:txBody>
                    <a:bodyPr/>
                    <a:lstStyle/>
                    <a:p>
                      <a:pPr algn="ctr" fontAlgn="b"/>
                      <a:r>
                        <a:rPr lang="es-BO" sz="2000" b="1" u="none" strike="noStrike" dirty="0">
                          <a:solidFill>
                            <a:schemeClr val="tx1"/>
                          </a:solidFill>
                          <a:effectLst>
                            <a:outerShdw blurRad="38100" dist="38100" dir="2700000" algn="tl">
                              <a:srgbClr val="000000">
                                <a:alpha val="43137"/>
                              </a:srgbClr>
                            </a:outerShdw>
                          </a:effectLst>
                        </a:rPr>
                        <a:t>Hasta 5 Años:</a:t>
                      </a:r>
                      <a:endParaRPr lang="es-BO" sz="20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ES" sz="2000" b="1" i="0" u="none" strike="noStrike" dirty="0">
                          <a:solidFill>
                            <a:schemeClr val="tx1"/>
                          </a:solidFill>
                          <a:effectLst/>
                          <a:latin typeface="+mn-lt"/>
                        </a:rPr>
                        <a:t>271</a:t>
                      </a:r>
                      <a:endParaRPr lang="es-BO" sz="2000" b="1"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0"/>
                  </a:ext>
                </a:extLst>
              </a:tr>
              <a:tr h="265514">
                <a:tc>
                  <a:txBody>
                    <a:bodyPr/>
                    <a:lstStyle/>
                    <a:p>
                      <a:pPr algn="ctr" fontAlgn="b"/>
                      <a:r>
                        <a:rPr lang="es-BO" sz="2000" b="1" u="none" strike="noStrike" dirty="0">
                          <a:solidFill>
                            <a:schemeClr val="tx1"/>
                          </a:solidFill>
                          <a:effectLst>
                            <a:outerShdw blurRad="38100" dist="38100" dir="2700000" algn="tl">
                              <a:srgbClr val="000000">
                                <a:alpha val="43137"/>
                              </a:srgbClr>
                            </a:outerShdw>
                          </a:effectLst>
                        </a:rPr>
                        <a:t>Mayores de 5 años:</a:t>
                      </a:r>
                      <a:endParaRPr lang="es-BO" sz="20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ES" sz="2000" b="1" i="0" u="none" strike="noStrike" dirty="0">
                          <a:solidFill>
                            <a:schemeClr val="tx1"/>
                          </a:solidFill>
                          <a:effectLst/>
                          <a:latin typeface="+mn-lt"/>
                        </a:rPr>
                        <a:t>105</a:t>
                      </a:r>
                      <a:endParaRPr lang="es-BO" sz="2000" b="1"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4" name="Rectángulo redondeado 13"/>
          <p:cNvSpPr/>
          <p:nvPr/>
        </p:nvSpPr>
        <p:spPr>
          <a:xfrm>
            <a:off x="324023" y="3513088"/>
            <a:ext cx="4697896" cy="76511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BO" sz="2800" b="1" i="0" u="none" strike="noStrike" kern="1200" cap="none" spc="15"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CASOS ACTIVOS: 14 </a:t>
            </a:r>
          </a:p>
        </p:txBody>
      </p:sp>
      <p:sp>
        <p:nvSpPr>
          <p:cNvPr id="5" name="Rectángulo 4"/>
          <p:cNvSpPr/>
          <p:nvPr/>
        </p:nvSpPr>
        <p:spPr>
          <a:xfrm>
            <a:off x="3549334" y="5157907"/>
            <a:ext cx="5264466" cy="1661993"/>
          </a:xfrm>
          <a:prstGeom prst="rect">
            <a:avLst/>
          </a:prstGeom>
        </p:spPr>
        <p:txBody>
          <a:bodyPr wrap="square" lIns="36000" rIns="36000">
            <a:spAutoFit/>
          </a:bodyPr>
          <a:lstStyle/>
          <a:p>
            <a:pPr marL="17780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BO" sz="1200" b="1" i="0" u="none" strike="noStrike" kern="1200" cap="none" spc="0" normalizeH="0" baseline="0" noProof="0" dirty="0">
                <a:ln>
                  <a:noFill/>
                </a:ln>
                <a:solidFill>
                  <a:srgbClr val="C00000"/>
                </a:solidFill>
                <a:effectLst/>
                <a:uLnTx/>
                <a:uFillTx/>
                <a:latin typeface="Calibri" panose="020F0502020204030204"/>
                <a:ea typeface="+mn-ea"/>
                <a:cs typeface="+mn-cs"/>
              </a:rPr>
              <a:t>Primer deceso</a:t>
            </a:r>
            <a:r>
              <a:rPr kumimoji="0" lang="es-BO" sz="1200" b="1" i="0" u="none" strike="noStrike" kern="1200" cap="none" spc="0" normalizeH="0" baseline="0" noProof="0" dirty="0">
                <a:ln>
                  <a:noFill/>
                </a:ln>
                <a:solidFill>
                  <a:prstClr val="black"/>
                </a:solidFill>
                <a:effectLst/>
                <a:uLnTx/>
                <a:uFillTx/>
                <a:latin typeface="Calibri" panose="020F0502020204030204"/>
                <a:ea typeface="+mn-ea"/>
                <a:cs typeface="+mn-cs"/>
              </a:rPr>
              <a:t>, Sexo Femenino, 1 año y 4 meses de edad, municipio de </a:t>
            </a:r>
            <a:r>
              <a:rPr kumimoji="0" lang="es-BO" sz="1200" b="1" i="0" u="none" strike="noStrike" kern="1200" cap="none" spc="0" normalizeH="0" baseline="0" noProof="0" dirty="0" err="1">
                <a:ln>
                  <a:noFill/>
                </a:ln>
                <a:solidFill>
                  <a:prstClr val="black"/>
                </a:solidFill>
                <a:effectLst/>
                <a:uLnTx/>
                <a:uFillTx/>
                <a:latin typeface="Calibri" panose="020F0502020204030204"/>
                <a:ea typeface="+mn-ea"/>
                <a:cs typeface="+mn-cs"/>
              </a:rPr>
              <a:t>Camirí</a:t>
            </a:r>
            <a:r>
              <a:rPr kumimoji="0" lang="es-BO" sz="1200" b="1" i="0" u="none" strike="noStrike" kern="1200" cap="none" spc="0" normalizeH="0" baseline="0" noProof="0" dirty="0">
                <a:ln>
                  <a:noFill/>
                </a:ln>
                <a:solidFill>
                  <a:prstClr val="black"/>
                </a:solidFill>
                <a:effectLst/>
                <a:uLnTx/>
                <a:uFillTx/>
                <a:latin typeface="Calibri" panose="020F0502020204030204"/>
                <a:ea typeface="+mn-ea"/>
                <a:cs typeface="+mn-cs"/>
              </a:rPr>
              <a:t>, Departamento de Santa Cruz, en fecha (12-12-22) SE-50 de 2022.</a:t>
            </a:r>
            <a:endParaRPr kumimoji="0" lang="es-B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780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BO" sz="1200" b="1" i="0" u="none" strike="noStrike" kern="1200" cap="none" spc="0" normalizeH="0" baseline="0" noProof="0" dirty="0">
                <a:ln>
                  <a:noFill/>
                </a:ln>
                <a:solidFill>
                  <a:srgbClr val="C00000"/>
                </a:solidFill>
                <a:effectLst/>
                <a:uLnTx/>
                <a:uFillTx/>
                <a:latin typeface="Calibri" panose="020F0502020204030204"/>
                <a:ea typeface="+mn-ea"/>
                <a:cs typeface="+mn-cs"/>
              </a:rPr>
              <a:t>Segundo deceso</a:t>
            </a:r>
            <a:r>
              <a:rPr kumimoji="0" lang="es-BO" sz="1200" b="1" i="0" u="none" strike="noStrike" kern="1200" cap="none" spc="0" normalizeH="0" baseline="0" noProof="0" dirty="0">
                <a:ln>
                  <a:noFill/>
                </a:ln>
                <a:solidFill>
                  <a:prstClr val="black"/>
                </a:solidFill>
                <a:effectLst/>
                <a:uLnTx/>
                <a:uFillTx/>
                <a:latin typeface="Calibri" panose="020F0502020204030204"/>
                <a:ea typeface="+mn-ea"/>
                <a:cs typeface="+mn-cs"/>
              </a:rPr>
              <a:t>, Sexo Femenino, de 2 meses de edad, municipio de Santa Cruz de la Sierra, Departamento de Santa Cruz, en fecha (13/01/23) SE-2 de 2023</a:t>
            </a:r>
            <a:r>
              <a:rPr kumimoji="0" lang="es-BO" sz="1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780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1" i="0" u="none" strike="noStrike" kern="1200" cap="none" spc="0" normalizeH="0" baseline="0" noProof="0" dirty="0">
                <a:ln>
                  <a:noFill/>
                </a:ln>
                <a:solidFill>
                  <a:srgbClr val="C00000"/>
                </a:solidFill>
                <a:effectLst/>
                <a:uLnTx/>
                <a:uFillTx/>
                <a:latin typeface="Calibri" panose="020F0502020204030204"/>
                <a:ea typeface="+mn-ea"/>
                <a:cs typeface="+mn-cs"/>
              </a:rPr>
              <a:t>Tercer deceso, </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Sexo Masculino, de 9 años de edad, municipio de Santa Cruz de la Sierra, </a:t>
            </a:r>
            <a:r>
              <a:rPr kumimoji="0" lang="es-BO" sz="1200" b="1" i="0" u="none" strike="noStrike" kern="1200" cap="none" spc="0" normalizeH="0" baseline="0" noProof="0" dirty="0">
                <a:ln>
                  <a:noFill/>
                </a:ln>
                <a:solidFill>
                  <a:prstClr val="black"/>
                </a:solidFill>
                <a:effectLst/>
                <a:uLnTx/>
                <a:uFillTx/>
                <a:latin typeface="Calibri" panose="020F0502020204030204"/>
                <a:ea typeface="+mn-ea"/>
                <a:cs typeface="+mn-cs"/>
              </a:rPr>
              <a:t>Departamento de Santa Cruz, </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en fecha (24/01/23) SE-4 de 2023.</a:t>
            </a:r>
          </a:p>
          <a:p>
            <a:pPr marL="17780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1" i="0" u="none" strike="noStrike" kern="1200" cap="none" spc="0" normalizeH="0" baseline="0" noProof="0" dirty="0">
                <a:ln>
                  <a:noFill/>
                </a:ln>
                <a:solidFill>
                  <a:srgbClr val="C00000"/>
                </a:solidFill>
                <a:effectLst/>
                <a:uLnTx/>
                <a:uFillTx/>
                <a:latin typeface="Calibri" panose="020F0502020204030204"/>
                <a:ea typeface="+mn-ea"/>
                <a:cs typeface="+mn-cs"/>
              </a:rPr>
              <a:t>Cuarto deceso</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 Sexo Femenino, de 3 meses de edad, Municipio Santa Ana de Yacuma, </a:t>
            </a:r>
            <a:r>
              <a:rPr kumimoji="0" lang="es-BO" sz="1200" b="1" i="0" u="none" strike="noStrike" kern="1200" cap="none" spc="0" normalizeH="0" baseline="0" noProof="0" dirty="0">
                <a:ln>
                  <a:noFill/>
                </a:ln>
                <a:solidFill>
                  <a:prstClr val="black"/>
                </a:solidFill>
                <a:effectLst/>
                <a:uLnTx/>
                <a:uFillTx/>
                <a:latin typeface="Calibri" panose="020F0502020204030204"/>
                <a:ea typeface="+mn-ea"/>
                <a:cs typeface="+mn-cs"/>
              </a:rPr>
              <a:t>Departamento de Beni, </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en Fecha (26/03/23) SE-13 de 2023.</a:t>
            </a:r>
            <a:endParaRPr kumimoji="0" lang="es-BO"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ángulo redondeado 2"/>
          <p:cNvSpPr/>
          <p:nvPr/>
        </p:nvSpPr>
        <p:spPr>
          <a:xfrm>
            <a:off x="7082842" y="1649683"/>
            <a:ext cx="4697896" cy="1029217"/>
          </a:xfrm>
          <a:prstGeom prst="round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CASOS DEL DIA: 9</a:t>
            </a:r>
          </a:p>
        </p:txBody>
      </p:sp>
      <p:graphicFrame>
        <p:nvGraphicFramePr>
          <p:cNvPr id="13" name="Tabla 12"/>
          <p:cNvGraphicFramePr>
            <a:graphicFrameLocks noGrp="1"/>
          </p:cNvGraphicFramePr>
          <p:nvPr/>
        </p:nvGraphicFramePr>
        <p:xfrm>
          <a:off x="7416380" y="2702033"/>
          <a:ext cx="4020708" cy="628650"/>
        </p:xfrm>
        <a:graphic>
          <a:graphicData uri="http://schemas.openxmlformats.org/drawingml/2006/table">
            <a:tbl>
              <a:tblPr>
                <a:tableStyleId>{306799F8-075E-4A3A-A7F6-7FBC6576F1A4}</a:tableStyleId>
              </a:tblPr>
              <a:tblGrid>
                <a:gridCol w="2628473">
                  <a:extLst>
                    <a:ext uri="{9D8B030D-6E8A-4147-A177-3AD203B41FA5}">
                      <a16:colId xmlns:a16="http://schemas.microsoft.com/office/drawing/2014/main" val="20000"/>
                    </a:ext>
                  </a:extLst>
                </a:gridCol>
                <a:gridCol w="1392235">
                  <a:extLst>
                    <a:ext uri="{9D8B030D-6E8A-4147-A177-3AD203B41FA5}">
                      <a16:colId xmlns:a16="http://schemas.microsoft.com/office/drawing/2014/main" val="20001"/>
                    </a:ext>
                  </a:extLst>
                </a:gridCol>
              </a:tblGrid>
              <a:tr h="265514">
                <a:tc>
                  <a:txBody>
                    <a:bodyPr/>
                    <a:lstStyle/>
                    <a:p>
                      <a:pPr algn="ctr" fontAlgn="b"/>
                      <a:r>
                        <a:rPr lang="es-BO" sz="2000" b="1" u="none" strike="noStrike" dirty="0">
                          <a:solidFill>
                            <a:schemeClr val="tx1"/>
                          </a:solidFill>
                          <a:effectLst>
                            <a:outerShdw blurRad="38100" dist="38100" dir="2700000" algn="tl">
                              <a:srgbClr val="000000">
                                <a:alpha val="43137"/>
                              </a:srgbClr>
                            </a:outerShdw>
                          </a:effectLst>
                        </a:rPr>
                        <a:t>Hasta 5 Años:</a:t>
                      </a:r>
                      <a:endParaRPr lang="es-BO" sz="20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ES" sz="2000" b="1" i="0" u="none" strike="noStrike" dirty="0">
                          <a:solidFill>
                            <a:schemeClr val="tx1"/>
                          </a:solidFill>
                          <a:effectLst/>
                          <a:latin typeface="+mn-lt"/>
                        </a:rPr>
                        <a:t>5</a:t>
                      </a:r>
                      <a:endParaRPr lang="es-BO" sz="2000" b="1"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0"/>
                  </a:ext>
                </a:extLst>
              </a:tr>
              <a:tr h="265514">
                <a:tc>
                  <a:txBody>
                    <a:bodyPr/>
                    <a:lstStyle/>
                    <a:p>
                      <a:pPr algn="ctr" fontAlgn="b"/>
                      <a:r>
                        <a:rPr lang="es-BO" sz="2000" b="1" u="none" strike="noStrike" dirty="0">
                          <a:solidFill>
                            <a:schemeClr val="tx1"/>
                          </a:solidFill>
                          <a:effectLst>
                            <a:outerShdw blurRad="38100" dist="38100" dir="2700000" algn="tl">
                              <a:srgbClr val="000000">
                                <a:alpha val="43137"/>
                              </a:srgbClr>
                            </a:outerShdw>
                          </a:effectLst>
                        </a:rPr>
                        <a:t>Mayores de 5 años:</a:t>
                      </a:r>
                      <a:endParaRPr lang="es-BO" sz="2000" b="1"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ES" sz="2000" b="1" i="0" u="none" strike="noStrike" dirty="0">
                          <a:solidFill>
                            <a:schemeClr val="tx1"/>
                          </a:solidFill>
                          <a:effectLst/>
                          <a:latin typeface="+mn-lt"/>
                        </a:rPr>
                        <a:t>4</a:t>
                      </a:r>
                      <a:endParaRPr lang="es-BO" sz="2000" b="1" i="0" u="none" strike="noStrike" dirty="0">
                        <a:solidFill>
                          <a:schemeClr val="tx1"/>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8084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12192000" cy="6821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D7F8"/>
              </a:solidFill>
              <a:effectLst/>
              <a:uLnTx/>
              <a:uFillTx/>
              <a:latin typeface="Calibri" panose="020F0502020204030204"/>
              <a:ea typeface="+mn-ea"/>
              <a:cs typeface="+mn-cs"/>
            </a:endParaRPr>
          </a:p>
        </p:txBody>
      </p:sp>
      <p:pic>
        <p:nvPicPr>
          <p:cNvPr id="12" name="Imagen 11"/>
          <p:cNvPicPr>
            <a:picLocks noChangeAspect="1"/>
          </p:cNvPicPr>
          <p:nvPr/>
        </p:nvPicPr>
        <p:blipFill>
          <a:blip r:embed="rId2">
            <a:lum bright="100000" contrast="100000"/>
          </a:blip>
          <a:stretch>
            <a:fillRect/>
          </a:stretch>
        </p:blipFill>
        <p:spPr>
          <a:xfrm>
            <a:off x="0" y="36303"/>
            <a:ext cx="12220815" cy="6858000"/>
          </a:xfrm>
          <a:prstGeom prst="rect">
            <a:avLst/>
          </a:prstGeom>
          <a:ln>
            <a:noFill/>
          </a:ln>
          <a:effectLst>
            <a:glow rad="1524000">
              <a:schemeClr val="accent1">
                <a:alpha val="0"/>
              </a:schemeClr>
            </a:glow>
            <a:reflection endPos="0" dist="50800" dir="5400000" sy="-100000" algn="bl" rotWithShape="0"/>
            <a:softEdge rad="0"/>
          </a:effectLst>
        </p:spPr>
      </p:pic>
      <p:pic>
        <p:nvPicPr>
          <p:cNvPr id="13" name="Imagen 12"/>
          <p:cNvPicPr>
            <a:picLocks noChangeAspect="1"/>
          </p:cNvPicPr>
          <p:nvPr/>
        </p:nvPicPr>
        <p:blipFill>
          <a:blip r:embed="rId3"/>
          <a:stretch>
            <a:fillRect/>
          </a:stretch>
        </p:blipFill>
        <p:spPr>
          <a:xfrm>
            <a:off x="0" y="5213445"/>
            <a:ext cx="12192000" cy="1680858"/>
          </a:xfrm>
          <a:prstGeom prst="rect">
            <a:avLst/>
          </a:prstGeom>
        </p:spPr>
      </p:pic>
      <p:sp>
        <p:nvSpPr>
          <p:cNvPr id="4" name="Rectángulo 3">
            <a:extLst>
              <a:ext uri="{FF2B5EF4-FFF2-40B4-BE49-F238E27FC236}">
                <a16:creationId xmlns:a16="http://schemas.microsoft.com/office/drawing/2014/main" id="{8437CBDC-6FD5-4198-A65B-B3BBF8EE1987}"/>
              </a:ext>
            </a:extLst>
          </p:cNvPr>
          <p:cNvSpPr/>
          <p:nvPr/>
        </p:nvSpPr>
        <p:spPr>
          <a:xfrm>
            <a:off x="6011914" y="428565"/>
            <a:ext cx="569852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Bolivia, Chile, Colombia,  Ecuador, Perú y Venezuela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Juntos somos más fuertes</a:t>
            </a:r>
            <a:endParaRPr kumimoji="0" lang="es-CO"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ángulo 4">
            <a:extLst>
              <a:ext uri="{FF2B5EF4-FFF2-40B4-BE49-F238E27FC236}">
                <a16:creationId xmlns:a16="http://schemas.microsoft.com/office/drawing/2014/main" id="{A50B9AC0-4CD2-4591-B071-E69BAA7F7F34}"/>
              </a:ext>
            </a:extLst>
          </p:cNvPr>
          <p:cNvSpPr/>
          <p:nvPr/>
        </p:nvSpPr>
        <p:spPr>
          <a:xfrm>
            <a:off x="8223298" y="6407864"/>
            <a:ext cx="3781227"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www.orasconhu.org</a:t>
            </a:r>
          </a:p>
        </p:txBody>
      </p:sp>
      <p:sp>
        <p:nvSpPr>
          <p:cNvPr id="6" name="CuadroTexto 5">
            <a:extLst>
              <a:ext uri="{FF2B5EF4-FFF2-40B4-BE49-F238E27FC236}">
                <a16:creationId xmlns:a16="http://schemas.microsoft.com/office/drawing/2014/main" id="{6E53F9BE-0C37-4ECC-9812-FACFCE733CB5}"/>
              </a:ext>
            </a:extLst>
          </p:cNvPr>
          <p:cNvSpPr txBox="1"/>
          <p:nvPr/>
        </p:nvSpPr>
        <p:spPr>
          <a:xfrm>
            <a:off x="99303" y="6339061"/>
            <a:ext cx="3855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Juntos llegamos más lejos</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Generador de Códigos QR Cod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20429" y="3043569"/>
            <a:ext cx="684096" cy="68409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C2AAD025-4738-4170-A5EB-6C4CDE3A8C35}"/>
              </a:ext>
            </a:extLst>
          </p:cNvPr>
          <p:cNvSpPr/>
          <p:nvPr/>
        </p:nvSpPr>
        <p:spPr>
          <a:xfrm>
            <a:off x="2692122" y="5969766"/>
            <a:ext cx="671958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Muchas Gracias</a:t>
            </a:r>
          </a:p>
        </p:txBody>
      </p:sp>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773" y="1366225"/>
            <a:ext cx="10104453" cy="4531216"/>
          </a:xfrm>
          <a:prstGeom prst="rect">
            <a:avLst/>
          </a:prstGeom>
        </p:spPr>
      </p:pic>
      <p:pic>
        <p:nvPicPr>
          <p:cNvPr id="17" name="Imagen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060" y="377953"/>
            <a:ext cx="4305794" cy="747663"/>
          </a:xfrm>
          <a:prstGeom prst="rect">
            <a:avLst/>
          </a:prstGeom>
        </p:spPr>
      </p:pic>
    </p:spTree>
    <p:extLst>
      <p:ext uri="{BB962C8B-B14F-4D97-AF65-F5344CB8AC3E}">
        <p14:creationId xmlns:p14="http://schemas.microsoft.com/office/powerpoint/2010/main" val="346233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13" name="CuadroTexto 12">
            <a:extLst>
              <a:ext uri="{FF2B5EF4-FFF2-40B4-BE49-F238E27FC236}">
                <a16:creationId xmlns:a16="http://schemas.microsoft.com/office/drawing/2014/main" id="{D81F3057-0347-7C62-739C-47BC08C92CCC}"/>
              </a:ext>
            </a:extLst>
          </p:cNvPr>
          <p:cNvSpPr txBox="1"/>
          <p:nvPr/>
        </p:nvSpPr>
        <p:spPr>
          <a:xfrm>
            <a:off x="396486" y="1181128"/>
            <a:ext cx="11309471" cy="3785652"/>
          </a:xfrm>
          <a:prstGeom prst="rect">
            <a:avLst/>
          </a:prstGeom>
          <a:noFill/>
        </p:spPr>
        <p:txBody>
          <a:bodyPr wrap="square">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En estos momentos hay 16 personas con sintomatología clínica compatible con triquinosis ya sometidos a tratamiento, de éstos 4 tienen ya la confirmación serológica (se está a la espera de los resultados de los otros 12).</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 No se descarta la posibilidad de más casos. Además, y dado que algunos contactos no residían en Castilla y León, se ha informado a sus comunidades autónomas para el seguimiento de estos. </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Por el momento, sólo uno de los 16 afectados ha tenido que ser ingresado en el </a:t>
            </a:r>
            <a:r>
              <a:rPr lang="es-ES" sz="2400" dirty="0" err="1">
                <a:latin typeface="Arial" panose="020B0604020202020204" pitchFamily="34" charset="0"/>
                <a:cs typeface="Arial" panose="020B0604020202020204" pitchFamily="34" charset="0"/>
              </a:rPr>
              <a:t>Caule</a:t>
            </a:r>
            <a:r>
              <a:rPr lang="es-ES" sz="2400" dirty="0">
                <a:latin typeface="Arial" panose="020B0604020202020204" pitchFamily="34" charset="0"/>
                <a:cs typeface="Arial" panose="020B0604020202020204" pitchFamily="34" charset="0"/>
              </a:rPr>
              <a:t> donde ya le han dado el alta médica.</a:t>
            </a:r>
            <a:endParaRPr lang="es-PE"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675D88B-AFCD-C93C-3828-F1D4FEE2ED4D}"/>
              </a:ext>
            </a:extLst>
          </p:cNvPr>
          <p:cNvSpPr txBox="1"/>
          <p:nvPr/>
        </p:nvSpPr>
        <p:spPr>
          <a:xfrm>
            <a:off x="3772619" y="161714"/>
            <a:ext cx="6321286" cy="477054"/>
          </a:xfrm>
          <a:prstGeom prst="rect">
            <a:avLst/>
          </a:prstGeom>
          <a:noFill/>
        </p:spPr>
        <p:txBody>
          <a:bodyPr wrap="square">
            <a:spAutoFit/>
          </a:bodyPr>
          <a:lstStyle/>
          <a:p>
            <a:pPr algn="ctr"/>
            <a:r>
              <a:rPr lang="es-ES" sz="2500" dirty="0">
                <a:latin typeface="Arial Black" panose="020B0A04020102020204" pitchFamily="34" charset="0"/>
              </a:rPr>
              <a:t>Brote de </a:t>
            </a:r>
            <a:r>
              <a:rPr lang="es-ES" sz="2500" dirty="0" err="1">
                <a:latin typeface="Arial Black" panose="020B0A04020102020204" pitchFamily="34" charset="0"/>
              </a:rPr>
              <a:t>Trichinelosis</a:t>
            </a:r>
            <a:r>
              <a:rPr lang="es-ES" sz="2500" dirty="0">
                <a:latin typeface="Arial Black" panose="020B0A04020102020204" pitchFamily="34" charset="0"/>
              </a:rPr>
              <a:t> en España</a:t>
            </a:r>
            <a:endParaRPr lang="es-PE" sz="2500" dirty="0">
              <a:latin typeface="Arial Black" panose="020B0A04020102020204" pitchFamily="34" charset="0"/>
            </a:endParaRPr>
          </a:p>
        </p:txBody>
      </p:sp>
      <p:sp>
        <p:nvSpPr>
          <p:cNvPr id="9" name="CuadroTexto 8">
            <a:extLst>
              <a:ext uri="{FF2B5EF4-FFF2-40B4-BE49-F238E27FC236}">
                <a16:creationId xmlns:a16="http://schemas.microsoft.com/office/drawing/2014/main" id="{1FF13FA6-FC17-C0FB-D3EA-9D625BEEE8B8}"/>
              </a:ext>
            </a:extLst>
          </p:cNvPr>
          <p:cNvSpPr txBox="1"/>
          <p:nvPr/>
        </p:nvSpPr>
        <p:spPr>
          <a:xfrm>
            <a:off x="410893" y="6054030"/>
            <a:ext cx="632128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https://es.wikipedia.org/wiki/El_Bierzo#/media/Archivo:Comarcasllion.png</a:t>
            </a:r>
          </a:p>
        </p:txBody>
      </p:sp>
      <p:sp>
        <p:nvSpPr>
          <p:cNvPr id="15" name="CuadroTexto 14">
            <a:extLst>
              <a:ext uri="{FF2B5EF4-FFF2-40B4-BE49-F238E27FC236}">
                <a16:creationId xmlns:a16="http://schemas.microsoft.com/office/drawing/2014/main" id="{1870F79F-F6EE-20E8-7A92-FE62748BCB15}"/>
              </a:ext>
            </a:extLst>
          </p:cNvPr>
          <p:cNvSpPr txBox="1"/>
          <p:nvPr/>
        </p:nvSpPr>
        <p:spPr>
          <a:xfrm>
            <a:off x="486042" y="5855654"/>
            <a:ext cx="10197726" cy="261610"/>
          </a:xfrm>
          <a:prstGeom prst="rect">
            <a:avLst/>
          </a:prstGeom>
          <a:noFill/>
        </p:spPr>
        <p:txBody>
          <a:bodyPr wrap="square">
            <a:spAutoFit/>
          </a:bodyPr>
          <a:lstStyle/>
          <a:p>
            <a:r>
              <a:rPr lang="es-PE" sz="1100" dirty="0">
                <a:latin typeface="Arial" panose="020B0604020202020204" pitchFamily="34" charset="0"/>
                <a:cs typeface="Arial" panose="020B0604020202020204" pitchFamily="34" charset="0"/>
              </a:rPr>
              <a:t>https://www.diariodeleon.es/articulo/bierzo/triquinosis-reaparece-leon-infecta-16-cazadores-que-comieron-jabali/202305021339552330300.html</a:t>
            </a:r>
          </a:p>
        </p:txBody>
      </p:sp>
    </p:spTree>
    <p:extLst>
      <p:ext uri="{BB962C8B-B14F-4D97-AF65-F5344CB8AC3E}">
        <p14:creationId xmlns:p14="http://schemas.microsoft.com/office/powerpoint/2010/main" val="369233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3" name="CuadroTexto 2">
            <a:extLst>
              <a:ext uri="{FF2B5EF4-FFF2-40B4-BE49-F238E27FC236}">
                <a16:creationId xmlns:a16="http://schemas.microsoft.com/office/drawing/2014/main" id="{F675D88B-AFCD-C93C-3828-F1D4FEE2ED4D}"/>
              </a:ext>
            </a:extLst>
          </p:cNvPr>
          <p:cNvSpPr txBox="1"/>
          <p:nvPr/>
        </p:nvSpPr>
        <p:spPr>
          <a:xfrm>
            <a:off x="950495" y="161729"/>
            <a:ext cx="9753599" cy="1246495"/>
          </a:xfrm>
          <a:prstGeom prst="rect">
            <a:avLst/>
          </a:prstGeom>
          <a:noFill/>
        </p:spPr>
        <p:txBody>
          <a:bodyPr wrap="square">
            <a:spAutoFit/>
          </a:bodyPr>
          <a:lstStyle/>
          <a:p>
            <a:pPr algn="ctr"/>
            <a:r>
              <a:rPr lang="es-ES" sz="2500" dirty="0">
                <a:latin typeface="Arial Black" panose="020B0A04020102020204" pitchFamily="34" charset="0"/>
              </a:rPr>
              <a:t> Distribución de casos confirmados de triquinelosis y tasas por 100 000 habitantes por país y año, UE/EEE, 2016-2020</a:t>
            </a:r>
            <a:endParaRPr lang="es-PE" sz="2500" dirty="0">
              <a:latin typeface="Arial Black" panose="020B0A04020102020204" pitchFamily="34" charset="0"/>
            </a:endParaRPr>
          </a:p>
        </p:txBody>
      </p:sp>
      <p:graphicFrame>
        <p:nvGraphicFramePr>
          <p:cNvPr id="2" name="Tabla 1">
            <a:extLst>
              <a:ext uri="{FF2B5EF4-FFF2-40B4-BE49-F238E27FC236}">
                <a16:creationId xmlns:a16="http://schemas.microsoft.com/office/drawing/2014/main" id="{3D1FB26A-F788-9EAD-A7E1-8CD0D5262E36}"/>
              </a:ext>
            </a:extLst>
          </p:cNvPr>
          <p:cNvGraphicFramePr>
            <a:graphicFrameLocks noGrp="1"/>
          </p:cNvGraphicFramePr>
          <p:nvPr>
            <p:extLst>
              <p:ext uri="{D42A27DB-BD31-4B8C-83A1-F6EECF244321}">
                <p14:modId xmlns:p14="http://schemas.microsoft.com/office/powerpoint/2010/main" val="1328056792"/>
              </p:ext>
            </p:extLst>
          </p:nvPr>
        </p:nvGraphicFramePr>
        <p:xfrm>
          <a:off x="357809" y="1858949"/>
          <a:ext cx="11561374" cy="3812983"/>
        </p:xfrm>
        <a:graphic>
          <a:graphicData uri="http://schemas.openxmlformats.org/drawingml/2006/table">
            <a:tbl>
              <a:tblPr/>
              <a:tblGrid>
                <a:gridCol w="1614154">
                  <a:extLst>
                    <a:ext uri="{9D8B030D-6E8A-4147-A177-3AD203B41FA5}">
                      <a16:colId xmlns:a16="http://schemas.microsoft.com/office/drawing/2014/main" val="579492726"/>
                    </a:ext>
                  </a:extLst>
                </a:gridCol>
                <a:gridCol w="994722">
                  <a:extLst>
                    <a:ext uri="{9D8B030D-6E8A-4147-A177-3AD203B41FA5}">
                      <a16:colId xmlns:a16="http://schemas.microsoft.com/office/drawing/2014/main" val="836855965"/>
                    </a:ext>
                  </a:extLst>
                </a:gridCol>
                <a:gridCol w="994722">
                  <a:extLst>
                    <a:ext uri="{9D8B030D-6E8A-4147-A177-3AD203B41FA5}">
                      <a16:colId xmlns:a16="http://schemas.microsoft.com/office/drawing/2014/main" val="1619100491"/>
                    </a:ext>
                  </a:extLst>
                </a:gridCol>
                <a:gridCol w="994722">
                  <a:extLst>
                    <a:ext uri="{9D8B030D-6E8A-4147-A177-3AD203B41FA5}">
                      <a16:colId xmlns:a16="http://schemas.microsoft.com/office/drawing/2014/main" val="4100315332"/>
                    </a:ext>
                  </a:extLst>
                </a:gridCol>
                <a:gridCol w="994722">
                  <a:extLst>
                    <a:ext uri="{9D8B030D-6E8A-4147-A177-3AD203B41FA5}">
                      <a16:colId xmlns:a16="http://schemas.microsoft.com/office/drawing/2014/main" val="207504831"/>
                    </a:ext>
                  </a:extLst>
                </a:gridCol>
                <a:gridCol w="994722">
                  <a:extLst>
                    <a:ext uri="{9D8B030D-6E8A-4147-A177-3AD203B41FA5}">
                      <a16:colId xmlns:a16="http://schemas.microsoft.com/office/drawing/2014/main" val="2987087355"/>
                    </a:ext>
                  </a:extLst>
                </a:gridCol>
                <a:gridCol w="994722">
                  <a:extLst>
                    <a:ext uri="{9D8B030D-6E8A-4147-A177-3AD203B41FA5}">
                      <a16:colId xmlns:a16="http://schemas.microsoft.com/office/drawing/2014/main" val="4288543745"/>
                    </a:ext>
                  </a:extLst>
                </a:gridCol>
                <a:gridCol w="994722">
                  <a:extLst>
                    <a:ext uri="{9D8B030D-6E8A-4147-A177-3AD203B41FA5}">
                      <a16:colId xmlns:a16="http://schemas.microsoft.com/office/drawing/2014/main" val="3725432281"/>
                    </a:ext>
                  </a:extLst>
                </a:gridCol>
                <a:gridCol w="994722">
                  <a:extLst>
                    <a:ext uri="{9D8B030D-6E8A-4147-A177-3AD203B41FA5}">
                      <a16:colId xmlns:a16="http://schemas.microsoft.com/office/drawing/2014/main" val="268905058"/>
                    </a:ext>
                  </a:extLst>
                </a:gridCol>
                <a:gridCol w="994722">
                  <a:extLst>
                    <a:ext uri="{9D8B030D-6E8A-4147-A177-3AD203B41FA5}">
                      <a16:colId xmlns:a16="http://schemas.microsoft.com/office/drawing/2014/main" val="3951774784"/>
                    </a:ext>
                  </a:extLst>
                </a:gridCol>
                <a:gridCol w="994722">
                  <a:extLst>
                    <a:ext uri="{9D8B030D-6E8A-4147-A177-3AD203B41FA5}">
                      <a16:colId xmlns:a16="http://schemas.microsoft.com/office/drawing/2014/main" val="2699014911"/>
                    </a:ext>
                  </a:extLst>
                </a:gridCol>
              </a:tblGrid>
              <a:tr h="539737">
                <a:tc rowSpan="2">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AÑOS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2016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PE"/>
                    </a:p>
                  </a:txBody>
                  <a:tcPr/>
                </a:tc>
                <a:tc gridSpan="2">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2017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s-PE"/>
                    </a:p>
                  </a:txBody>
                  <a:tcPr/>
                </a:tc>
                <a:tc gridSpan="2">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PE"/>
                    </a:p>
                  </a:txBody>
                  <a:tcPr/>
                </a:tc>
                <a:tc gridSpan="2">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PE"/>
                    </a:p>
                  </a:txBody>
                  <a:tcPr/>
                </a:tc>
                <a:tc gridSpan="2">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s-PE"/>
                    </a:p>
                  </a:txBody>
                  <a:tcPr/>
                </a:tc>
                <a:extLst>
                  <a:ext uri="{0D108BD9-81ED-4DB2-BD59-A6C34878D82A}">
                    <a16:rowId xmlns:a16="http://schemas.microsoft.com/office/drawing/2014/main" val="4221344403"/>
                  </a:ext>
                </a:extLst>
              </a:tr>
              <a:tr h="470094">
                <a:tc vMerge="1">
                  <a:txBody>
                    <a:bodyPr/>
                    <a:lstStyle/>
                    <a:p>
                      <a:endParaRPr lang="es-PE"/>
                    </a:p>
                  </a:txBody>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Casos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Tasa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Casos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Tasa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Casos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Tasa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Casos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Tasa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Casos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Tasa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49737337"/>
                  </a:ext>
                </a:extLst>
              </a:tr>
              <a:tr h="539737">
                <a:tc>
                  <a:txBody>
                    <a:bodyPr/>
                    <a:lstStyle/>
                    <a:p>
                      <a:pPr algn="ctr" fontAlgn="b"/>
                      <a:r>
                        <a:rPr lang="es-PE" sz="2400" b="1" i="0" u="none" strike="noStrike" dirty="0">
                          <a:solidFill>
                            <a:srgbClr val="000000"/>
                          </a:solidFill>
                          <a:effectLst/>
                          <a:latin typeface="Arial" panose="020B0604020202020204" pitchFamily="34" charset="0"/>
                          <a:cs typeface="Arial" panose="020B0604020202020204" pitchFamily="34" charset="0"/>
                        </a:rPr>
                        <a:t>UE-EEE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101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168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117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400" b="1" i="0" u="none" strike="noStrike" dirty="0">
                          <a:solidFill>
                            <a:srgbClr val="000000"/>
                          </a:solidFill>
                          <a:effectLst/>
                          <a:latin typeface="Arial" panose="020B0604020202020204" pitchFamily="34" charset="0"/>
                          <a:cs typeface="Arial" panose="020B0604020202020204" pitchFamily="34" charset="0"/>
                        </a:rPr>
                        <a:t>0.03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53894550"/>
                  </a:ext>
                </a:extLst>
              </a:tr>
              <a:tr h="452683">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Bulgaria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11223715"/>
                  </a:ext>
                </a:extLst>
              </a:tr>
              <a:tr h="452683">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Rumania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58494943"/>
                  </a:ext>
                </a:extLst>
              </a:tr>
              <a:tr h="452683">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Polonia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09039056"/>
                  </a:ext>
                </a:extLst>
              </a:tr>
              <a:tr h="452683">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España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11052927"/>
                  </a:ext>
                </a:extLst>
              </a:tr>
              <a:tr h="452683">
                <a:tc>
                  <a:txBody>
                    <a:bodyPr/>
                    <a:lstStyle/>
                    <a:p>
                      <a:pPr algn="ctr" fontAlgn="ctr"/>
                      <a:r>
                        <a:rPr lang="es-PE" sz="2400" b="1" i="0" u="none" strike="noStrike">
                          <a:solidFill>
                            <a:srgbClr val="000000"/>
                          </a:solidFill>
                          <a:effectLst/>
                          <a:latin typeface="Arial" panose="020B0604020202020204" pitchFamily="34" charset="0"/>
                          <a:cs typeface="Arial" panose="020B0604020202020204" pitchFamily="34" charset="0"/>
                        </a:rPr>
                        <a:t>Italia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PE" sz="2400" b="0" i="0" u="none" strike="noStrike">
                          <a:solidFill>
                            <a:srgbClr val="000000"/>
                          </a:solidFill>
                          <a:effectLst/>
                          <a:latin typeface="Arial" panose="020B0604020202020204" pitchFamily="34" charset="0"/>
                          <a:cs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PE" sz="2400" b="0" i="0" u="none" strike="noStrike" dirty="0">
                          <a:solidFill>
                            <a:srgbClr val="000000"/>
                          </a:solidFill>
                          <a:effectLst/>
                          <a:latin typeface="Arial" panose="020B0604020202020204" pitchFamily="34" charset="0"/>
                          <a:cs typeface="Arial" panose="020B0604020202020204" pitchFamily="34" charset="0"/>
                        </a:rPr>
                        <a:t>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9935640"/>
                  </a:ext>
                </a:extLst>
              </a:tr>
            </a:tbl>
          </a:graphicData>
        </a:graphic>
      </p:graphicFrame>
    </p:spTree>
    <p:extLst>
      <p:ext uri="{BB962C8B-B14F-4D97-AF65-F5344CB8AC3E}">
        <p14:creationId xmlns:p14="http://schemas.microsoft.com/office/powerpoint/2010/main" val="309888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sp>
        <p:nvSpPr>
          <p:cNvPr id="3" name="CuadroTexto 2">
            <a:extLst>
              <a:ext uri="{FF2B5EF4-FFF2-40B4-BE49-F238E27FC236}">
                <a16:creationId xmlns:a16="http://schemas.microsoft.com/office/drawing/2014/main" id="{F675D88B-AFCD-C93C-3828-F1D4FEE2ED4D}"/>
              </a:ext>
            </a:extLst>
          </p:cNvPr>
          <p:cNvSpPr txBox="1"/>
          <p:nvPr/>
        </p:nvSpPr>
        <p:spPr>
          <a:xfrm>
            <a:off x="950495" y="161729"/>
            <a:ext cx="9753599" cy="1246495"/>
          </a:xfrm>
          <a:prstGeom prst="rect">
            <a:avLst/>
          </a:prstGeom>
          <a:noFill/>
        </p:spPr>
        <p:txBody>
          <a:bodyPr wrap="square">
            <a:spAutoFit/>
          </a:bodyPr>
          <a:lstStyle/>
          <a:p>
            <a:pPr algn="ctr"/>
            <a:r>
              <a:rPr lang="es-ES" sz="2500" dirty="0">
                <a:latin typeface="Arial Black" panose="020B0A04020102020204" pitchFamily="34" charset="0"/>
              </a:rPr>
              <a:t> Distribución de casos confirmados de triquinelosis y tasas por 100 000 habitantes por país y año, UE/EEE, 2016-2020</a:t>
            </a:r>
            <a:endParaRPr lang="es-PE" sz="2500" dirty="0">
              <a:latin typeface="Arial Black" panose="020B0A04020102020204" pitchFamily="34" charset="0"/>
            </a:endParaRPr>
          </a:p>
        </p:txBody>
      </p:sp>
      <p:pic>
        <p:nvPicPr>
          <p:cNvPr id="7" name="Imagen 6">
            <a:extLst>
              <a:ext uri="{FF2B5EF4-FFF2-40B4-BE49-F238E27FC236}">
                <a16:creationId xmlns:a16="http://schemas.microsoft.com/office/drawing/2014/main" id="{5C4926A1-897C-38A7-8D0A-27CBE7B41099}"/>
              </a:ext>
            </a:extLst>
          </p:cNvPr>
          <p:cNvPicPr>
            <a:picLocks noChangeAspect="1"/>
          </p:cNvPicPr>
          <p:nvPr/>
        </p:nvPicPr>
        <p:blipFill>
          <a:blip r:embed="rId6"/>
          <a:stretch>
            <a:fillRect/>
          </a:stretch>
        </p:blipFill>
        <p:spPr>
          <a:xfrm>
            <a:off x="1177612" y="171352"/>
            <a:ext cx="9299364" cy="5865172"/>
          </a:xfrm>
          <a:prstGeom prst="rect">
            <a:avLst/>
          </a:prstGeom>
        </p:spPr>
      </p:pic>
    </p:spTree>
    <p:extLst>
      <p:ext uri="{BB962C8B-B14F-4D97-AF65-F5344CB8AC3E}">
        <p14:creationId xmlns:p14="http://schemas.microsoft.com/office/powerpoint/2010/main" val="251283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pic>
        <p:nvPicPr>
          <p:cNvPr id="6" name="Imagen 5">
            <a:extLst>
              <a:ext uri="{FF2B5EF4-FFF2-40B4-BE49-F238E27FC236}">
                <a16:creationId xmlns:a16="http://schemas.microsoft.com/office/drawing/2014/main" id="{8BE22D0C-5909-AECC-AAD1-EBE5D5DCC7FA}"/>
              </a:ext>
            </a:extLst>
          </p:cNvPr>
          <p:cNvPicPr>
            <a:picLocks noChangeAspect="1"/>
          </p:cNvPicPr>
          <p:nvPr/>
        </p:nvPicPr>
        <p:blipFill>
          <a:blip r:embed="rId6"/>
          <a:stretch>
            <a:fillRect/>
          </a:stretch>
        </p:blipFill>
        <p:spPr>
          <a:xfrm>
            <a:off x="2580470" y="128519"/>
            <a:ext cx="6789974" cy="5665304"/>
          </a:xfrm>
          <a:prstGeom prst="rect">
            <a:avLst/>
          </a:prstGeom>
        </p:spPr>
      </p:pic>
    </p:spTree>
    <p:extLst>
      <p:ext uri="{BB962C8B-B14F-4D97-AF65-F5344CB8AC3E}">
        <p14:creationId xmlns:p14="http://schemas.microsoft.com/office/powerpoint/2010/main" val="13807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0"/>
            <a:ext cx="12220815" cy="6858000"/>
            <a:chOff x="-14408" y="0"/>
            <a:chExt cx="12220815" cy="6858000"/>
          </a:xfrm>
        </p:grpSpPr>
        <p:pic>
          <p:nvPicPr>
            <p:cNvPr id="4" name="Imagen 3"/>
            <p:cNvPicPr>
              <a:picLocks noChangeAspect="1"/>
            </p:cNvPicPr>
            <p:nvPr/>
          </p:nvPicPr>
          <p:blipFill>
            <a:blip r:embed="rId2"/>
            <a:stretch>
              <a:fillRect/>
            </a:stretch>
          </p:blipFill>
          <p:spPr>
            <a:xfrm>
              <a:off x="-14408" y="0"/>
              <a:ext cx="12220815" cy="6858000"/>
            </a:xfrm>
            <a:prstGeom prst="rect">
              <a:avLst/>
            </a:prstGeom>
          </p:spPr>
        </p:pic>
        <p:pic>
          <p:nvPicPr>
            <p:cNvPr id="5" name="Imagen 4"/>
            <p:cNvPicPr>
              <a:picLocks noChangeAspect="1"/>
            </p:cNvPicPr>
            <p:nvPr/>
          </p:nvPicPr>
          <p:blipFill>
            <a:blip r:embed="rId3"/>
            <a:stretch>
              <a:fillRect/>
            </a:stretch>
          </p:blipFill>
          <p:spPr>
            <a:xfrm>
              <a:off x="1" y="5936776"/>
              <a:ext cx="12192000" cy="921224"/>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624" t="14712" r="5831" b="20500"/>
            <a:stretch/>
          </p:blipFill>
          <p:spPr>
            <a:xfrm>
              <a:off x="10178879" y="6421446"/>
              <a:ext cx="1725901" cy="274825"/>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47" y="6387501"/>
              <a:ext cx="1969462" cy="341980"/>
            </a:xfrm>
            <a:prstGeom prst="rect">
              <a:avLst/>
            </a:prstGeom>
          </p:spPr>
        </p:pic>
      </p:grpSp>
      <p:pic>
        <p:nvPicPr>
          <p:cNvPr id="6" name="Imagen 5">
            <a:extLst>
              <a:ext uri="{FF2B5EF4-FFF2-40B4-BE49-F238E27FC236}">
                <a16:creationId xmlns:a16="http://schemas.microsoft.com/office/drawing/2014/main" id="{8BE22D0C-5909-AECC-AAD1-EBE5D5DCC7FA}"/>
              </a:ext>
            </a:extLst>
          </p:cNvPr>
          <p:cNvPicPr>
            <a:picLocks noChangeAspect="1"/>
          </p:cNvPicPr>
          <p:nvPr/>
        </p:nvPicPr>
        <p:blipFill>
          <a:blip r:embed="rId6"/>
          <a:stretch>
            <a:fillRect/>
          </a:stretch>
        </p:blipFill>
        <p:spPr>
          <a:xfrm>
            <a:off x="2518276" y="128519"/>
            <a:ext cx="7184262" cy="5994283"/>
          </a:xfrm>
          <a:prstGeom prst="rect">
            <a:avLst/>
          </a:prstGeom>
        </p:spPr>
      </p:pic>
    </p:spTree>
    <p:extLst>
      <p:ext uri="{BB962C8B-B14F-4D97-AF65-F5344CB8AC3E}">
        <p14:creationId xmlns:p14="http://schemas.microsoft.com/office/powerpoint/2010/main" val="5081308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9853</TotalTime>
  <Words>2433</Words>
  <Application>Microsoft Office PowerPoint</Application>
  <PresentationFormat>Panorámica</PresentationFormat>
  <Paragraphs>455</Paragraphs>
  <Slides>41</Slides>
  <Notes>1</Notes>
  <HiddenSlides>0</HiddenSlides>
  <MMClips>0</MMClips>
  <ScaleCrop>false</ScaleCrop>
  <HeadingPairs>
    <vt:vector size="8" baseType="variant">
      <vt:variant>
        <vt:lpstr>Fuentes usadas</vt:lpstr>
      </vt:variant>
      <vt:variant>
        <vt:i4>4</vt:i4>
      </vt:variant>
      <vt:variant>
        <vt:lpstr>Tema</vt:lpstr>
      </vt:variant>
      <vt:variant>
        <vt:i4>3</vt:i4>
      </vt:variant>
      <vt:variant>
        <vt:lpstr>Vínculos</vt:lpstr>
      </vt:variant>
      <vt:variant>
        <vt:i4>2</vt:i4>
      </vt:variant>
      <vt:variant>
        <vt:lpstr>Títulos de diapositiva</vt:lpstr>
      </vt:variant>
      <vt:variant>
        <vt:i4>41</vt:i4>
      </vt:variant>
    </vt:vector>
  </HeadingPairs>
  <TitlesOfParts>
    <vt:vector size="50" baseType="lpstr">
      <vt:lpstr>Arial</vt:lpstr>
      <vt:lpstr>Arial Black</vt:lpstr>
      <vt:lpstr>Calibri</vt:lpstr>
      <vt:lpstr>Calibri Light</vt:lpstr>
      <vt:lpstr>Tema de Office</vt:lpstr>
      <vt:lpstr>1_Tema de Office</vt:lpstr>
      <vt:lpstr>2_Tema de Office</vt:lpstr>
      <vt:lpstr>file:///C:\Users\PCx\Desktop\milton\Base%20Den-Chik-Zik,%20Bolivia,%202023.xlsx!Grafico%20de%20Brote!%5bBase%20Den-Chik-Zik,%20Bolivia,%202023.xlsx%5dGrafico%20de%20Brote%20Gráfico%202</vt:lpstr>
      <vt:lpstr>file:///C:\Users\PCx\Desktop\milton\Base%20Den-Chik-Zik,%20Bolivia,%202023.xlsx!Grafico%20de%20Brote!F142C5:F150C8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Pandemia de SARCoV 2 en el Mundo y Suramérica </vt:lpstr>
      <vt:lpstr>Presentación de PowerPoint</vt:lpstr>
      <vt:lpstr>Presentación de PowerPoint</vt:lpstr>
      <vt:lpstr>Presentación de PowerPoint</vt:lpstr>
      <vt:lpstr>Presentación de PowerPoint</vt:lpstr>
      <vt:lpstr>Otras prioridades en los países andinos</vt:lpstr>
      <vt:lpstr>Presentación de PowerPoint</vt:lpstr>
      <vt:lpstr>BOLIVIA DENGUE:  REPORTE DE CASOS DEL DÍA, ACUMULLADOS Y FALLECIDOS AL 20 DE MAYO DE 2023</vt:lpstr>
      <vt:lpstr>Presentación de PowerPoint</vt:lpstr>
      <vt:lpstr>BOLIVIA TOSFERINA:  REPORTE DE CASOS DEL DÍA, ACUMULLADOS Y FALLECIDOS AL 20 DE MAYO DE 2023</vt:lpstr>
      <vt:lpstr>Presentación de PowerPoint</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 Salas</dc:creator>
  <cp:lastModifiedBy>Macarena RUIZ CLAVO</cp:lastModifiedBy>
  <cp:revision>400</cp:revision>
  <dcterms:created xsi:type="dcterms:W3CDTF">2023-01-18T15:05:11Z</dcterms:created>
  <dcterms:modified xsi:type="dcterms:W3CDTF">2023-06-02T04:33:36Z</dcterms:modified>
</cp:coreProperties>
</file>