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9"/>
  </p:notesMasterIdLst>
  <p:sldIdLst>
    <p:sldId id="1162" r:id="rId4"/>
    <p:sldId id="2145706169" r:id="rId5"/>
    <p:sldId id="2145706196" r:id="rId6"/>
    <p:sldId id="2145706197" r:id="rId7"/>
    <p:sldId id="2145706307" r:id="rId8"/>
    <p:sldId id="2145706308" r:id="rId9"/>
    <p:sldId id="2145705715" r:id="rId10"/>
    <p:sldId id="2145705830" r:id="rId11"/>
    <p:sldId id="2145706146" r:id="rId12"/>
    <p:sldId id="2145706304" r:id="rId13"/>
    <p:sldId id="2145706303" r:id="rId14"/>
    <p:sldId id="2145706191" r:id="rId15"/>
    <p:sldId id="2145706249" r:id="rId16"/>
    <p:sldId id="2145706245" r:id="rId17"/>
    <p:sldId id="2145706283" r:id="rId18"/>
    <p:sldId id="2145706268" r:id="rId19"/>
    <p:sldId id="2145706250" r:id="rId20"/>
    <p:sldId id="2145706282" r:id="rId21"/>
    <p:sldId id="2145706305" r:id="rId22"/>
    <p:sldId id="2145706292" r:id="rId23"/>
    <p:sldId id="2145706293" r:id="rId24"/>
    <p:sldId id="2145706294" r:id="rId25"/>
    <p:sldId id="2145706300" r:id="rId26"/>
    <p:sldId id="2145706301" r:id="rId27"/>
    <p:sldId id="2145706306" r:id="rId28"/>
    <p:sldId id="2145706295" r:id="rId29"/>
    <p:sldId id="2145706296" r:id="rId30"/>
    <p:sldId id="2145706302" r:id="rId31"/>
    <p:sldId id="2145706299" r:id="rId32"/>
    <p:sldId id="2145706312" r:id="rId33"/>
    <p:sldId id="2145706309" r:id="rId34"/>
    <p:sldId id="2145706310" r:id="rId35"/>
    <p:sldId id="2145706019" r:id="rId36"/>
    <p:sldId id="2145706311" r:id="rId37"/>
    <p:sldId id="2145705999" r:id="rId38"/>
    <p:sldId id="2145705980" r:id="rId39"/>
    <p:sldId id="2145706011" r:id="rId40"/>
    <p:sldId id="2145705898" r:id="rId41"/>
    <p:sldId id="2145705981" r:id="rId42"/>
    <p:sldId id="2145705958" r:id="rId43"/>
    <p:sldId id="2145705966" r:id="rId44"/>
    <p:sldId id="986" r:id="rId45"/>
    <p:sldId id="2145705956" r:id="rId46"/>
    <p:sldId id="2145705883" r:id="rId47"/>
    <p:sldId id="2324" r:id="rId48"/>
    <p:sldId id="2145705957" r:id="rId49"/>
    <p:sldId id="2145705918" r:id="rId50"/>
    <p:sldId id="2145705734" r:id="rId51"/>
    <p:sldId id="2145705959" r:id="rId52"/>
    <p:sldId id="2145705965" r:id="rId53"/>
    <p:sldId id="2329" r:id="rId54"/>
    <p:sldId id="2145706021" r:id="rId55"/>
    <p:sldId id="2145705802" r:id="rId56"/>
    <p:sldId id="2145705977" r:id="rId57"/>
    <p:sldId id="1773" r:id="rId58"/>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84" userDrawn="1">
          <p15:clr>
            <a:srgbClr val="A4A3A4"/>
          </p15:clr>
        </p15:guide>
        <p15:guide id="2" pos="374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is Francisco Beingolea More" initials="LFBM" lastIdx="2" clrIdx="0">
    <p:extLst>
      <p:ext uri="{19B8F6BF-5375-455C-9EA6-DF929625EA0E}">
        <p15:presenceInfo xmlns:p15="http://schemas.microsoft.com/office/powerpoint/2012/main" userId="ff710d5ef2f7ce4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A9C1"/>
    <a:srgbClr val="FDB9BF"/>
    <a:srgbClr val="FFE1F8"/>
    <a:srgbClr val="C5FEFF"/>
    <a:srgbClr val="E6FEFD"/>
    <a:srgbClr val="000000"/>
    <a:srgbClr val="F3A36D"/>
    <a:srgbClr val="FFE5F8"/>
    <a:srgbClr val="D7F1FF"/>
    <a:srgbClr val="AAFA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328" autoAdjust="0"/>
  </p:normalViewPr>
  <p:slideViewPr>
    <p:cSldViewPr snapToGrid="0" showGuides="1">
      <p:cViewPr varScale="1">
        <p:scale>
          <a:sx n="67" d="100"/>
          <a:sy n="67" d="100"/>
        </p:scale>
        <p:origin x="1200" y="67"/>
      </p:cViewPr>
      <p:guideLst>
        <p:guide orient="horz" pos="1684"/>
        <p:guide pos="3749"/>
      </p:guideLst>
    </p:cSldViewPr>
  </p:slideViewPr>
  <p:notesTextViewPr>
    <p:cViewPr>
      <p:scale>
        <a:sx n="400" d="100"/>
        <a:sy n="400" d="100"/>
      </p:scale>
      <p:origin x="0" y="0"/>
    </p:cViewPr>
  </p:notesTextViewPr>
  <p:sorterViewPr>
    <p:cViewPr>
      <p:scale>
        <a:sx n="100" d="100"/>
        <a:sy n="100" d="100"/>
      </p:scale>
      <p:origin x="0" y="-87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v>Casos Confirmados</c:v>
          </c:tx>
          <c:spPr>
            <a:solidFill>
              <a:schemeClr val="accent1"/>
            </a:solidFill>
            <a:ln>
              <a:noFill/>
            </a:ln>
            <a:effectLst>
              <a:glow rad="76200">
                <a:schemeClr val="accent1">
                  <a:alpha val="21000"/>
                </a:schemeClr>
              </a:glow>
              <a:outerShdw algn="ctr" rotWithShape="0">
                <a:srgbClr val="000000">
                  <a:alpha val="74000"/>
                </a:srgbClr>
              </a:outerShdw>
            </a:effectLst>
            <a:scene3d>
              <a:camera prst="orthographicFront"/>
              <a:lightRig rig="threePt" dir="t"/>
            </a:scene3d>
            <a:sp3d prstMaterial="metal">
              <a:bevelT prst="relaxedInset"/>
            </a:sp3d>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P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'Casos confirmados'!$A$3:$B$22</c:f>
              <c:multiLvlStrCache>
                <c:ptCount val="20"/>
                <c:lvl>
                  <c:pt idx="0">
                    <c:v>EEUU</c:v>
                  </c:pt>
                  <c:pt idx="1">
                    <c:v>India</c:v>
                  </c:pt>
                  <c:pt idx="2">
                    <c:v>Brasil</c:v>
                  </c:pt>
                  <c:pt idx="3">
                    <c:v>Francia</c:v>
                  </c:pt>
                  <c:pt idx="4">
                    <c:v>Turquía</c:v>
                  </c:pt>
                  <c:pt idx="5">
                    <c:v>Rusia</c:v>
                  </c:pt>
                  <c:pt idx="6">
                    <c:v>Reino Unido</c:v>
                  </c:pt>
                  <c:pt idx="7">
                    <c:v>Italia</c:v>
                  </c:pt>
                  <c:pt idx="8">
                    <c:v>Alemania</c:v>
                  </c:pt>
                  <c:pt idx="9">
                    <c:v>España</c:v>
                  </c:pt>
                  <c:pt idx="10">
                    <c:v>Argentina</c:v>
                  </c:pt>
                  <c:pt idx="11">
                    <c:v>Colombia</c:v>
                  </c:pt>
                  <c:pt idx="12">
                    <c:v>Polonia</c:v>
                  </c:pt>
                  <c:pt idx="13">
                    <c:v>Irán</c:v>
                  </c:pt>
                  <c:pt idx="14">
                    <c:v>México</c:v>
                  </c:pt>
                  <c:pt idx="15">
                    <c:v>Ucrania</c:v>
                  </c:pt>
                  <c:pt idx="16">
                    <c:v>Perú</c:v>
                  </c:pt>
                  <c:pt idx="17">
                    <c:v>Indonesia</c:v>
                  </c:pt>
                  <c:pt idx="18">
                    <c:v>República Checa</c:v>
                  </c:pt>
                  <c:pt idx="19">
                    <c:v>Suráfrica</c:v>
                  </c:pt>
                </c:lvl>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lvl>
              </c:multiLvlStrCache>
            </c:multiLvlStrRef>
          </c:cat>
          <c:val>
            <c:numRef>
              <c:f>'Casos confirmados'!$C$3:$C$22</c:f>
              <c:numCache>
                <c:formatCode>#,##0</c:formatCode>
                <c:ptCount val="20"/>
                <c:pt idx="0">
                  <c:v>33895914</c:v>
                </c:pt>
                <c:pt idx="1">
                  <c:v>26751681</c:v>
                </c:pt>
                <c:pt idx="2">
                  <c:v>16083573</c:v>
                </c:pt>
                <c:pt idx="3">
                  <c:v>5603666</c:v>
                </c:pt>
                <c:pt idx="4">
                  <c:v>5186487</c:v>
                </c:pt>
                <c:pt idx="5">
                  <c:v>5001505</c:v>
                </c:pt>
                <c:pt idx="6">
                  <c:v>4462538</c:v>
                </c:pt>
                <c:pt idx="7">
                  <c:v>4192183</c:v>
                </c:pt>
                <c:pt idx="8">
                  <c:v>3654201</c:v>
                </c:pt>
                <c:pt idx="9">
                  <c:v>3636453</c:v>
                </c:pt>
                <c:pt idx="10">
                  <c:v>3539484</c:v>
                </c:pt>
                <c:pt idx="11">
                  <c:v>3232456</c:v>
                </c:pt>
                <c:pt idx="12">
                  <c:v>2865622</c:v>
                </c:pt>
                <c:pt idx="13">
                  <c:v>2832518</c:v>
                </c:pt>
                <c:pt idx="14">
                  <c:v>2395330</c:v>
                </c:pt>
                <c:pt idx="15">
                  <c:v>2182521</c:v>
                </c:pt>
                <c:pt idx="16">
                  <c:v>1920851</c:v>
                </c:pt>
                <c:pt idx="17">
                  <c:v>1775220</c:v>
                </c:pt>
                <c:pt idx="18">
                  <c:v>1657893</c:v>
                </c:pt>
                <c:pt idx="19">
                  <c:v>1635465</c:v>
                </c:pt>
              </c:numCache>
            </c:numRef>
          </c:val>
          <c:extLst>
            <c:ext xmlns:c16="http://schemas.microsoft.com/office/drawing/2014/chart" uri="{C3380CC4-5D6E-409C-BE32-E72D297353CC}">
              <c16:uniqueId val="{00000000-38C1-4196-9887-8E3D78145ED5}"/>
            </c:ext>
          </c:extLst>
        </c:ser>
        <c:dLbls>
          <c:dLblPos val="outEnd"/>
          <c:showLegendKey val="0"/>
          <c:showVal val="1"/>
          <c:showCatName val="0"/>
          <c:showSerName val="0"/>
          <c:showPercent val="0"/>
          <c:showBubbleSize val="0"/>
        </c:dLbls>
        <c:gapWidth val="21"/>
        <c:overlap val="1"/>
        <c:axId val="1489325807"/>
        <c:axId val="1489307087"/>
      </c:barChart>
      <c:catAx>
        <c:axId val="148932580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a:glow rad="736600">
              <a:schemeClr val="accent1">
                <a:alpha val="40000"/>
              </a:schemeClr>
            </a:glow>
            <a:outerShdw blurRad="50800" dist="50800" dir="5400000" algn="ctr" rotWithShape="0">
              <a:srgbClr val="000000">
                <a:alpha val="72000"/>
              </a:srgbClr>
            </a:outerShdw>
            <a:softEdge rad="444500"/>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1489307087"/>
        <c:crosses val="autoZero"/>
        <c:auto val="1"/>
        <c:lblAlgn val="ctr"/>
        <c:lblOffset val="100"/>
        <c:noMultiLvlLbl val="0"/>
      </c:catAx>
      <c:valAx>
        <c:axId val="148930708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1489325807"/>
        <c:crosses val="max"/>
        <c:crossBetween val="between"/>
      </c:valAx>
      <c:spPr>
        <a:noFill/>
        <a:ln>
          <a:noFill/>
        </a:ln>
        <a:effectLst>
          <a:glow rad="393700">
            <a:schemeClr val="accent1">
              <a:alpha val="40000"/>
            </a:schemeClr>
          </a:glow>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a:glow rad="584200">
        <a:schemeClr val="accent1">
          <a:alpha val="40000"/>
        </a:schemeClr>
      </a:glow>
      <a:outerShdw blurRad="381000" dist="50800" dir="5400000" sx="74000" sy="74000" algn="ctr" rotWithShape="0">
        <a:srgbClr val="000000">
          <a:alpha val="43137"/>
        </a:srgbClr>
      </a:outerShdw>
    </a:effectLst>
  </c:spPr>
  <c:txPr>
    <a:bodyPr/>
    <a:lstStyle/>
    <a:p>
      <a:pPr>
        <a:defRPr sz="1200" b="1">
          <a:latin typeface="Arial" panose="020B0604020202020204" pitchFamily="34" charset="0"/>
          <a:cs typeface="Arial" panose="020B0604020202020204" pitchFamily="34" charset="0"/>
        </a:defRPr>
      </a:pPr>
      <a:endParaRPr lang="es-P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v>Fallecidos totales</c:v>
          </c:tx>
          <c:spPr>
            <a:gradFill>
              <a:gsLst>
                <a:gs pos="0">
                  <a:schemeClr val="bg2">
                    <a:lumMod val="50000"/>
                    <a:alpha val="6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glow rad="723900">
                <a:schemeClr val="tx1">
                  <a:lumMod val="95000"/>
                  <a:lumOff val="5000"/>
                  <a:alpha val="40000"/>
                </a:schemeClr>
              </a:glow>
              <a:outerShdw blurRad="558800" dist="38100" dir="16200000" rotWithShape="0">
                <a:prstClr val="black">
                  <a:alpha val="40000"/>
                </a:prstClr>
              </a:outerShdw>
            </a:effectLst>
            <a:scene3d>
              <a:camera prst="orthographicFront"/>
              <a:lightRig rig="flat" dir="t"/>
            </a:scene3d>
            <a:sp3d prstMaterial="softEdge">
              <a:bevelT prst="angle"/>
              <a:bevelB w="101600" prst="riblet"/>
            </a:sp3d>
          </c:spPr>
          <c:invertIfNegative val="0"/>
          <c:dLbls>
            <c:spPr>
              <a:solidFill>
                <a:srgbClr val="FFFF00"/>
              </a:solid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P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'Fallecidos totales'!$A$3:$B$22</c:f>
              <c:multiLvlStrCache>
                <c:ptCount val="20"/>
                <c:lvl>
                  <c:pt idx="0">
                    <c:v>EEUU</c:v>
                  </c:pt>
                  <c:pt idx="1">
                    <c:v>Brasil</c:v>
                  </c:pt>
                  <c:pt idx="2">
                    <c:v>India</c:v>
                  </c:pt>
                  <c:pt idx="3">
                    <c:v>México</c:v>
                  </c:pt>
                  <c:pt idx="4">
                    <c:v>Reino Unido</c:v>
                  </c:pt>
                  <c:pt idx="5">
                    <c:v>Italia</c:v>
                  </c:pt>
                  <c:pt idx="6">
                    <c:v>Rusia</c:v>
                  </c:pt>
                  <c:pt idx="7">
                    <c:v>Francia</c:v>
                  </c:pt>
                  <c:pt idx="8">
                    <c:v>Alemania</c:v>
                  </c:pt>
                  <c:pt idx="9">
                    <c:v>Colombia</c:v>
                  </c:pt>
                  <c:pt idx="10">
                    <c:v>España</c:v>
                  </c:pt>
                  <c:pt idx="11">
                    <c:v>Irán</c:v>
                  </c:pt>
                  <c:pt idx="12">
                    <c:v>Argentina</c:v>
                  </c:pt>
                  <c:pt idx="13">
                    <c:v>Polonia</c:v>
                  </c:pt>
                  <c:pt idx="14">
                    <c:v>Perú</c:v>
                  </c:pt>
                  <c:pt idx="15">
                    <c:v>Suráfrica</c:v>
                  </c:pt>
                  <c:pt idx="16">
                    <c:v>Ucrania</c:v>
                  </c:pt>
                  <c:pt idx="17">
                    <c:v>Indonesia</c:v>
                  </c:pt>
                  <c:pt idx="18">
                    <c:v>Turquía</c:v>
                  </c:pt>
                  <c:pt idx="19">
                    <c:v>República Checa</c:v>
                  </c:pt>
                </c:lvl>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lvl>
              </c:multiLvlStrCache>
            </c:multiLvlStrRef>
          </c:cat>
          <c:val>
            <c:numRef>
              <c:f>'Fallecidos totales'!$C$3:$C$22</c:f>
              <c:numCache>
                <c:formatCode>#,##0</c:formatCode>
                <c:ptCount val="20"/>
                <c:pt idx="0">
                  <c:v>604082</c:v>
                </c:pt>
                <c:pt idx="1">
                  <c:v>449185</c:v>
                </c:pt>
                <c:pt idx="2">
                  <c:v>303751</c:v>
                </c:pt>
                <c:pt idx="3">
                  <c:v>221597</c:v>
                </c:pt>
                <c:pt idx="4">
                  <c:v>127721</c:v>
                </c:pt>
                <c:pt idx="5">
                  <c:v>125225</c:v>
                </c:pt>
                <c:pt idx="6">
                  <c:v>118482</c:v>
                </c:pt>
                <c:pt idx="7">
                  <c:v>108596</c:v>
                </c:pt>
                <c:pt idx="8">
                  <c:v>87973</c:v>
                </c:pt>
                <c:pt idx="9">
                  <c:v>84724</c:v>
                </c:pt>
                <c:pt idx="10">
                  <c:v>79620</c:v>
                </c:pt>
                <c:pt idx="11">
                  <c:v>78597</c:v>
                </c:pt>
                <c:pt idx="12">
                  <c:v>74063</c:v>
                </c:pt>
                <c:pt idx="13">
                  <c:v>72928</c:v>
                </c:pt>
                <c:pt idx="14">
                  <c:v>67807</c:v>
                </c:pt>
                <c:pt idx="15">
                  <c:v>55802</c:v>
                </c:pt>
                <c:pt idx="16">
                  <c:v>49368</c:v>
                </c:pt>
                <c:pt idx="17">
                  <c:v>49328</c:v>
                </c:pt>
                <c:pt idx="18">
                  <c:v>46268</c:v>
                </c:pt>
                <c:pt idx="19">
                  <c:v>30020</c:v>
                </c:pt>
              </c:numCache>
            </c:numRef>
          </c:val>
          <c:extLst>
            <c:ext xmlns:c16="http://schemas.microsoft.com/office/drawing/2014/chart" uri="{C3380CC4-5D6E-409C-BE32-E72D297353CC}">
              <c16:uniqueId val="{00000000-4B77-45D1-BF2A-C7FEC25B4379}"/>
            </c:ext>
          </c:extLst>
        </c:ser>
        <c:dLbls>
          <c:dLblPos val="outEnd"/>
          <c:showLegendKey val="0"/>
          <c:showVal val="1"/>
          <c:showCatName val="0"/>
          <c:showSerName val="0"/>
          <c:showPercent val="0"/>
          <c:showBubbleSize val="0"/>
        </c:dLbls>
        <c:gapWidth val="18"/>
        <c:overlap val="15"/>
        <c:axId val="970762255"/>
        <c:axId val="970764335"/>
      </c:barChart>
      <c:catAx>
        <c:axId val="97076225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970764335"/>
        <c:crosses val="autoZero"/>
        <c:auto val="1"/>
        <c:lblAlgn val="ctr"/>
        <c:lblOffset val="100"/>
        <c:noMultiLvlLbl val="0"/>
      </c:catAx>
      <c:valAx>
        <c:axId val="97076433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970762255"/>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Arial" panose="020B0604020202020204" pitchFamily="34" charset="0"/>
          <a:cs typeface="Arial" panose="020B0604020202020204" pitchFamily="34" charset="0"/>
        </a:defRPr>
      </a:pPr>
      <a:endParaRPr lang="es-P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011794198802069E-2"/>
          <c:y val="0.11137911558523539"/>
          <c:w val="0.89521981627296587"/>
          <c:h val="0.62274452639622579"/>
        </c:manualLayout>
      </c:layout>
      <c:barChart>
        <c:barDir val="col"/>
        <c:grouping val="clustered"/>
        <c:varyColors val="0"/>
        <c:ser>
          <c:idx val="0"/>
          <c:order val="0"/>
          <c:tx>
            <c:strRef>
              <c:f>'Variación de casos'!$C$1</c:f>
              <c:strCache>
                <c:ptCount val="1"/>
                <c:pt idx="0">
                  <c:v>Casos en los últimos 7 días</c:v>
                </c:pt>
              </c:strCache>
            </c:strRef>
          </c:tx>
          <c:spPr>
            <a:solidFill>
              <a:schemeClr val="accent1"/>
            </a:solidFill>
            <a:ln w="98425" cap="sq" cmpd="dbl">
              <a:solidFill>
                <a:schemeClr val="accent1">
                  <a:alpha val="32000"/>
                </a:schemeClr>
              </a:solidFill>
            </a:ln>
            <a:effectLst>
              <a:glow>
                <a:schemeClr val="accent1">
                  <a:alpha val="40000"/>
                </a:schemeClr>
              </a:glow>
              <a:outerShdw blurRad="355600" dist="647700" dir="5880000" sx="99000" sy="99000" algn="ctr" rotWithShape="0">
                <a:srgbClr val="000000">
                  <a:alpha val="81000"/>
                </a:srgbClr>
              </a:outerShdw>
              <a:softEdge rad="330200"/>
            </a:effectLst>
            <a:scene3d>
              <a:camera prst="orthographicFront"/>
              <a:lightRig rig="threePt" dir="t">
                <a:rot lat="0" lon="0" rev="21594000"/>
              </a:lightRig>
            </a:scene3d>
            <a:sp3d prstMaterial="softEdge">
              <a:bevelT prst="relaxedInset"/>
              <a:bevelB w="101600" prst="riblet"/>
            </a:sp3d>
          </c:spPr>
          <c:invertIfNegative val="0"/>
          <c:dLbls>
            <c:dLbl>
              <c:idx val="1"/>
              <c:layout>
                <c:manualLayout>
                  <c:x val="3.9428238017781732E-3"/>
                  <c:y val="-0.230346293922562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221-49BE-9AE9-9ADA4D55F7F2}"/>
                </c:ext>
              </c:extLst>
            </c:dLbl>
            <c:dLbl>
              <c:idx val="2"/>
              <c:layout>
                <c:manualLayout>
                  <c:x val="7.6016051960624293E-3"/>
                  <c:y val="-0.1843130073857046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21-49BE-9AE9-9ADA4D55F7F2}"/>
                </c:ext>
              </c:extLst>
            </c:dLbl>
            <c:dLbl>
              <c:idx val="3"/>
              <c:layout>
                <c:manualLayout>
                  <c:x val="1.0721944245889922E-2"/>
                  <c:y val="-0.149870801033591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221-49BE-9AE9-9ADA4D55F7F2}"/>
                </c:ext>
              </c:extLst>
            </c:dLbl>
            <c:dLbl>
              <c:idx val="11"/>
              <c:layout>
                <c:manualLayout>
                  <c:x val="1.06837606837599E-3"/>
                  <c:y val="-3.42827004219410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21-49BE-9AE9-9ADA4D55F7F2}"/>
                </c:ext>
              </c:extLst>
            </c:dLbl>
            <c:spPr>
              <a:solidFill>
                <a:schemeClr val="accent5">
                  <a:lumMod val="40000"/>
                  <a:lumOff val="60000"/>
                </a:schemeClr>
              </a:solidFill>
              <a:ln>
                <a:noFill/>
              </a:ln>
              <a:effectLst/>
            </c:spPr>
            <c:txPr>
              <a:bodyPr rot="0" spcFirstLastPara="1" vertOverflow="ellipsis" vert="horz" wrap="square" anchor="ctr" anchorCtr="1"/>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'Variación de casos'!$A$3:$B$22</c:f>
              <c:multiLvlStrCache>
                <c:ptCount val="20"/>
                <c:lvl>
                  <c:pt idx="0">
                    <c:v>India</c:v>
                  </c:pt>
                  <c:pt idx="1">
                    <c:v>Brasil</c:v>
                  </c:pt>
                  <c:pt idx="2">
                    <c:v>Argentina</c:v>
                  </c:pt>
                  <c:pt idx="3">
                    <c:v>EEUU</c:v>
                  </c:pt>
                  <c:pt idx="4">
                    <c:v>Colombia</c:v>
                  </c:pt>
                  <c:pt idx="5">
                    <c:v>Francia</c:v>
                  </c:pt>
                  <c:pt idx="6">
                    <c:v>Irán</c:v>
                  </c:pt>
                  <c:pt idx="7">
                    <c:v>Turquía</c:v>
                  </c:pt>
                  <c:pt idx="8">
                    <c:v>Rusia</c:v>
                  </c:pt>
                  <c:pt idx="9">
                    <c:v>Nepal</c:v>
                  </c:pt>
                  <c:pt idx="10">
                    <c:v>Alemania</c:v>
                  </c:pt>
                  <c:pt idx="11">
                    <c:v>Chile</c:v>
                  </c:pt>
                  <c:pt idx="12">
                    <c:v>Malasia</c:v>
                  </c:pt>
                  <c:pt idx="13">
                    <c:v>Filipinas</c:v>
                  </c:pt>
                  <c:pt idx="14">
                    <c:v>Japón</c:v>
                  </c:pt>
                  <c:pt idx="15">
                    <c:v>Perú</c:v>
                  </c:pt>
                  <c:pt idx="16">
                    <c:v>Italia</c:v>
                  </c:pt>
                  <c:pt idx="17">
                    <c:v>Indonesia</c:v>
                  </c:pt>
                  <c:pt idx="18">
                    <c:v>Canadá</c:v>
                  </c:pt>
                  <c:pt idx="19">
                    <c:v>Ucrania</c:v>
                  </c:pt>
                </c:lvl>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lvl>
              </c:multiLvlStrCache>
            </c:multiLvlStrRef>
          </c:cat>
          <c:val>
            <c:numRef>
              <c:f>'Variación de casos'!$C$3:$C$22</c:f>
              <c:numCache>
                <c:formatCode>#,##0</c:formatCode>
                <c:ptCount val="20"/>
                <c:pt idx="0">
                  <c:v>1845781</c:v>
                </c:pt>
                <c:pt idx="1">
                  <c:v>456826</c:v>
                </c:pt>
                <c:pt idx="2">
                  <c:v>223748</c:v>
                </c:pt>
                <c:pt idx="3">
                  <c:v>183781</c:v>
                </c:pt>
                <c:pt idx="4">
                  <c:v>107454</c:v>
                </c:pt>
                <c:pt idx="5">
                  <c:v>91087</c:v>
                </c:pt>
                <c:pt idx="6">
                  <c:v>84012</c:v>
                </c:pt>
                <c:pt idx="7">
                  <c:v>71786</c:v>
                </c:pt>
                <c:pt idx="8">
                  <c:v>60863</c:v>
                </c:pt>
                <c:pt idx="9">
                  <c:v>57939</c:v>
                </c:pt>
                <c:pt idx="10">
                  <c:v>57147</c:v>
                </c:pt>
                <c:pt idx="11">
                  <c:v>43161</c:v>
                </c:pt>
                <c:pt idx="12">
                  <c:v>38785</c:v>
                </c:pt>
                <c:pt idx="13">
                  <c:v>38556</c:v>
                </c:pt>
                <c:pt idx="14">
                  <c:v>37670</c:v>
                </c:pt>
                <c:pt idx="15">
                  <c:v>36255</c:v>
                </c:pt>
                <c:pt idx="16">
                  <c:v>34819</c:v>
                </c:pt>
                <c:pt idx="17">
                  <c:v>33270</c:v>
                </c:pt>
                <c:pt idx="18">
                  <c:v>32084</c:v>
                </c:pt>
                <c:pt idx="19">
                  <c:v>29744</c:v>
                </c:pt>
              </c:numCache>
            </c:numRef>
          </c:val>
          <c:extLst>
            <c:ext xmlns:c16="http://schemas.microsoft.com/office/drawing/2014/chart" uri="{C3380CC4-5D6E-409C-BE32-E72D297353CC}">
              <c16:uniqueId val="{00000004-B221-49BE-9AE9-9ADA4D55F7F2}"/>
            </c:ext>
          </c:extLst>
        </c:ser>
        <c:dLbls>
          <c:showLegendKey val="0"/>
          <c:showVal val="1"/>
          <c:showCatName val="0"/>
          <c:showSerName val="0"/>
          <c:showPercent val="0"/>
          <c:showBubbleSize val="0"/>
        </c:dLbls>
        <c:gapWidth val="71"/>
        <c:overlap val="-27"/>
        <c:axId val="2014711264"/>
        <c:axId val="2014710432"/>
      </c:barChart>
      <c:lineChart>
        <c:grouping val="standard"/>
        <c:varyColors val="0"/>
        <c:ser>
          <c:idx val="1"/>
          <c:order val="1"/>
          <c:tx>
            <c:v>Variación semanal % cambio</c:v>
          </c:tx>
          <c:spPr>
            <a:ln w="28575" cap="rnd">
              <a:solidFill>
                <a:schemeClr val="accent2"/>
              </a:solidFill>
              <a:round/>
            </a:ln>
            <a:effectLst/>
          </c:spPr>
          <c:marker>
            <c:symbol val="none"/>
          </c:marker>
          <c:dLbls>
            <c:spPr>
              <a:solidFill>
                <a:schemeClr val="accent4">
                  <a:lumMod val="40000"/>
                  <a:lumOff val="60000"/>
                </a:schemeClr>
              </a:solidFill>
              <a:ln>
                <a:noFill/>
              </a:ln>
              <a:effectLst/>
            </c:spPr>
            <c:txPr>
              <a:bodyPr rot="0" spcFirstLastPara="1" vertOverflow="ellipsis" vert="horz" wrap="square" anchor="ctr" anchorCtr="1"/>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'Variación de casos'!$A$3:$B$22</c:f>
              <c:multiLvlStrCache>
                <c:ptCount val="20"/>
                <c:lvl>
                  <c:pt idx="0">
                    <c:v>India</c:v>
                  </c:pt>
                  <c:pt idx="1">
                    <c:v>Brasil</c:v>
                  </c:pt>
                  <c:pt idx="2">
                    <c:v>Argentina</c:v>
                  </c:pt>
                  <c:pt idx="3">
                    <c:v>EEUU</c:v>
                  </c:pt>
                  <c:pt idx="4">
                    <c:v>Colombia</c:v>
                  </c:pt>
                  <c:pt idx="5">
                    <c:v>Francia</c:v>
                  </c:pt>
                  <c:pt idx="6">
                    <c:v>Irán</c:v>
                  </c:pt>
                  <c:pt idx="7">
                    <c:v>Turquía</c:v>
                  </c:pt>
                  <c:pt idx="8">
                    <c:v>Rusia</c:v>
                  </c:pt>
                  <c:pt idx="9">
                    <c:v>Nepal</c:v>
                  </c:pt>
                  <c:pt idx="10">
                    <c:v>Alemania</c:v>
                  </c:pt>
                  <c:pt idx="11">
                    <c:v>Chile</c:v>
                  </c:pt>
                  <c:pt idx="12">
                    <c:v>Malasia</c:v>
                  </c:pt>
                  <c:pt idx="13">
                    <c:v>Filipinas</c:v>
                  </c:pt>
                  <c:pt idx="14">
                    <c:v>Japón</c:v>
                  </c:pt>
                  <c:pt idx="15">
                    <c:v>Perú</c:v>
                  </c:pt>
                  <c:pt idx="16">
                    <c:v>Italia</c:v>
                  </c:pt>
                  <c:pt idx="17">
                    <c:v>Indonesia</c:v>
                  </c:pt>
                  <c:pt idx="18">
                    <c:v>Canadá</c:v>
                  </c:pt>
                  <c:pt idx="19">
                    <c:v>Ucrania</c:v>
                  </c:pt>
                </c:lvl>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lvl>
              </c:multiLvlStrCache>
            </c:multiLvlStrRef>
          </c:cat>
          <c:val>
            <c:numRef>
              <c:f>'Variación de casos'!$D$3:$D$22</c:f>
              <c:numCache>
                <c:formatCode>0%</c:formatCode>
                <c:ptCount val="20"/>
                <c:pt idx="0">
                  <c:v>-0.23</c:v>
                </c:pt>
                <c:pt idx="1">
                  <c:v>0.04</c:v>
                </c:pt>
                <c:pt idx="2">
                  <c:v>0.45</c:v>
                </c:pt>
                <c:pt idx="3">
                  <c:v>-0.22</c:v>
                </c:pt>
                <c:pt idx="4">
                  <c:v>-0.09</c:v>
                </c:pt>
                <c:pt idx="5">
                  <c:v>0.01</c:v>
                </c:pt>
                <c:pt idx="6">
                  <c:v>-0.15</c:v>
                </c:pt>
                <c:pt idx="7">
                  <c:v>-0.21</c:v>
                </c:pt>
                <c:pt idx="8">
                  <c:v>0.02</c:v>
                </c:pt>
                <c:pt idx="9">
                  <c:v>-0.06</c:v>
                </c:pt>
                <c:pt idx="10">
                  <c:v>-0.25</c:v>
                </c:pt>
                <c:pt idx="11">
                  <c:v>0.13</c:v>
                </c:pt>
                <c:pt idx="12">
                  <c:v>0.32</c:v>
                </c:pt>
                <c:pt idx="13">
                  <c:v>-0.11</c:v>
                </c:pt>
                <c:pt idx="14">
                  <c:v>-0.17</c:v>
                </c:pt>
                <c:pt idx="15">
                  <c:v>-0.08</c:v>
                </c:pt>
                <c:pt idx="16">
                  <c:v>-0.31</c:v>
                </c:pt>
                <c:pt idx="17">
                  <c:v>0.24</c:v>
                </c:pt>
                <c:pt idx="18">
                  <c:v>-0.27</c:v>
                </c:pt>
                <c:pt idx="19">
                  <c:v>-0.18</c:v>
                </c:pt>
              </c:numCache>
            </c:numRef>
          </c:val>
          <c:smooth val="0"/>
          <c:extLst>
            <c:ext xmlns:c16="http://schemas.microsoft.com/office/drawing/2014/chart" uri="{C3380CC4-5D6E-409C-BE32-E72D297353CC}">
              <c16:uniqueId val="{00000005-B221-49BE-9AE9-9ADA4D55F7F2}"/>
            </c:ext>
          </c:extLst>
        </c:ser>
        <c:dLbls>
          <c:showLegendKey val="0"/>
          <c:showVal val="1"/>
          <c:showCatName val="0"/>
          <c:showSerName val="0"/>
          <c:showPercent val="0"/>
          <c:showBubbleSize val="0"/>
        </c:dLbls>
        <c:marker val="1"/>
        <c:smooth val="0"/>
        <c:axId val="2014712096"/>
        <c:axId val="2014708352"/>
      </c:lineChart>
      <c:catAx>
        <c:axId val="2014711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2014710432"/>
        <c:crosses val="autoZero"/>
        <c:auto val="1"/>
        <c:lblAlgn val="ctr"/>
        <c:lblOffset val="100"/>
        <c:noMultiLvlLbl val="0"/>
      </c:catAx>
      <c:valAx>
        <c:axId val="2014710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2014711264"/>
        <c:crosses val="autoZero"/>
        <c:crossBetween val="between"/>
      </c:valAx>
      <c:valAx>
        <c:axId val="201470835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2014712096"/>
        <c:crosses val="max"/>
        <c:crossBetween val="between"/>
      </c:valAx>
      <c:catAx>
        <c:axId val="2014712096"/>
        <c:scaling>
          <c:orientation val="minMax"/>
        </c:scaling>
        <c:delete val="1"/>
        <c:axPos val="b"/>
        <c:numFmt formatCode="General" sourceLinked="1"/>
        <c:majorTickMark val="out"/>
        <c:minorTickMark val="none"/>
        <c:tickLblPos val="nextTo"/>
        <c:crossAx val="201470835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latin typeface="Arial" panose="020B0604020202020204" pitchFamily="34" charset="0"/>
          <a:cs typeface="Arial" panose="020B0604020202020204" pitchFamily="34" charset="0"/>
        </a:defRPr>
      </a:pPr>
      <a:endParaRPr lang="es-P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7184813550223625E-2"/>
          <c:y val="1.6159222374343543E-2"/>
          <c:w val="0.88027960369260627"/>
          <c:h val="0.68522562217233873"/>
        </c:manualLayout>
      </c:layout>
      <c:barChart>
        <c:barDir val="col"/>
        <c:grouping val="clustered"/>
        <c:varyColors val="0"/>
        <c:ser>
          <c:idx val="0"/>
          <c:order val="0"/>
          <c:tx>
            <c:strRef>
              <c:f>'Variacion fallecidos'!$C$1</c:f>
              <c:strCache>
                <c:ptCount val="1"/>
                <c:pt idx="0">
                  <c:v>Muertes en los últimos 7 días</c:v>
                </c:pt>
              </c:strCache>
            </c:strRef>
          </c:tx>
          <c:spPr>
            <a:gradFill>
              <a:gsLst>
                <a:gs pos="0">
                  <a:schemeClr val="tx2">
                    <a:lumMod val="75000"/>
                    <a:alpha val="68000"/>
                  </a:schemeClr>
                </a:gs>
                <a:gs pos="74000">
                  <a:schemeClr val="accent1">
                    <a:lumMod val="45000"/>
                    <a:lumOff val="55000"/>
                  </a:schemeClr>
                </a:gs>
                <a:gs pos="11085">
                  <a:srgbClr val="455266"/>
                </a:gs>
                <a:gs pos="44696">
                  <a:srgbClr val="7B8DA9"/>
                </a:gs>
                <a:gs pos="83000">
                  <a:schemeClr val="accent1">
                    <a:lumMod val="45000"/>
                    <a:lumOff val="55000"/>
                  </a:schemeClr>
                </a:gs>
                <a:gs pos="100000">
                  <a:schemeClr val="accent1">
                    <a:lumMod val="30000"/>
                    <a:lumOff val="70000"/>
                  </a:schemeClr>
                </a:gs>
              </a:gsLst>
              <a:lin ang="5400000" scaled="1"/>
            </a:gradFill>
            <a:ln>
              <a:noFill/>
            </a:ln>
            <a:effectLst>
              <a:glow>
                <a:schemeClr val="accent1">
                  <a:alpha val="40000"/>
                </a:schemeClr>
              </a:glow>
              <a:outerShdw blurRad="50800" dist="50800" dir="5760000" sx="104000" sy="104000" algn="ctr" rotWithShape="0">
                <a:srgbClr val="000000">
                  <a:alpha val="43137"/>
                </a:srgbClr>
              </a:outerShdw>
              <a:softEdge rad="965200"/>
            </a:effectLst>
            <a:scene3d>
              <a:camera prst="orthographicFront"/>
              <a:lightRig rig="freezing" dir="t">
                <a:rot lat="0" lon="0" rev="1200000"/>
              </a:lightRig>
            </a:scene3d>
            <a:sp3d prstMaterial="flat">
              <a:bevelT w="546100" h="876300" prst="slope"/>
              <a:bevelB w="463550" h="203200" prst="artDeco"/>
            </a:sp3d>
          </c:spPr>
          <c:invertIfNegative val="0"/>
          <c:dLbls>
            <c:dLbl>
              <c:idx val="3"/>
              <c:layout>
                <c:manualLayout>
                  <c:x val="-1.1582117211026176E-3"/>
                  <c:y val="3.89863547758284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6E2-4342-9E3B-E5B903FDA01B}"/>
                </c:ext>
              </c:extLst>
            </c:dLbl>
            <c:dLbl>
              <c:idx val="4"/>
              <c:layout>
                <c:manualLayout>
                  <c:x val="0"/>
                  <c:y val="-4.54840805717998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6E2-4342-9E3B-E5B903FDA01B}"/>
                </c:ext>
              </c:extLst>
            </c:dLbl>
            <c:dLbl>
              <c:idx val="11"/>
              <c:layout>
                <c:manualLayout>
                  <c:x val="-4.8096577928481267E-3"/>
                  <c:y val="-1.63720776102343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6E2-4342-9E3B-E5B903FDA01B}"/>
                </c:ext>
              </c:extLst>
            </c:dLbl>
            <c:dLbl>
              <c:idx val="12"/>
              <c:layout>
                <c:manualLayout>
                  <c:x val="-4.8096577928481267E-3"/>
                  <c:y val="-3.80002303950977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6E2-4342-9E3B-E5B903FDA01B}"/>
                </c:ext>
              </c:extLst>
            </c:dLbl>
            <c:dLbl>
              <c:idx val="13"/>
              <c:layout>
                <c:manualLayout>
                  <c:x val="0"/>
                  <c:y val="-3.3250201595710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6E2-4342-9E3B-E5B903FDA01B}"/>
                </c:ext>
              </c:extLst>
            </c:dLbl>
            <c:dLbl>
              <c:idx val="14"/>
              <c:layout>
                <c:manualLayout>
                  <c:x val="1.2024144482119215E-3"/>
                  <c:y val="-4.9875302393565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6E2-4342-9E3B-E5B903FDA01B}"/>
                </c:ext>
              </c:extLst>
            </c:dLbl>
            <c:dLbl>
              <c:idx val="15"/>
              <c:layout>
                <c:manualLayout>
                  <c:x val="-8.8176040918398333E-17"/>
                  <c:y val="-2.61251583966296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6E2-4342-9E3B-E5B903FDA01B}"/>
                </c:ext>
              </c:extLst>
            </c:dLbl>
            <c:dLbl>
              <c:idx val="16"/>
              <c:layout>
                <c:manualLayout>
                  <c:x val="0"/>
                  <c:y val="-2.81568117825427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6E2-4342-9E3B-E5B903FDA01B}"/>
                </c:ext>
              </c:extLst>
            </c:dLbl>
            <c:dLbl>
              <c:idx val="17"/>
              <c:layout>
                <c:manualLayout>
                  <c:x val="-1.7635208183679667E-16"/>
                  <c:y val="-5.70003455926465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6E2-4342-9E3B-E5B903FDA01B}"/>
                </c:ext>
              </c:extLst>
            </c:dLbl>
            <c:spPr>
              <a:solidFill>
                <a:schemeClr val="accent1">
                  <a:lumMod val="20000"/>
                  <a:lumOff val="80000"/>
                </a:schemeClr>
              </a:solid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'Variacion fallecidos'!$A$3:$B$22</c:f>
              <c:multiLvlStrCache>
                <c:ptCount val="20"/>
                <c:lvl>
                  <c:pt idx="0">
                    <c:v>India</c:v>
                  </c:pt>
                  <c:pt idx="1">
                    <c:v>Brasil</c:v>
                  </c:pt>
                  <c:pt idx="2">
                    <c:v>EEUU</c:v>
                  </c:pt>
                  <c:pt idx="3">
                    <c:v>Colombia</c:v>
                  </c:pt>
                  <c:pt idx="4">
                    <c:v>Argentina</c:v>
                  </c:pt>
                  <c:pt idx="5">
                    <c:v>Rusia</c:v>
                  </c:pt>
                  <c:pt idx="6">
                    <c:v>Perú</c:v>
                  </c:pt>
                  <c:pt idx="7">
                    <c:v>Irán</c:v>
                  </c:pt>
                  <c:pt idx="8">
                    <c:v>Turquía</c:v>
                  </c:pt>
                  <c:pt idx="9">
                    <c:v>Ucrania</c:v>
                  </c:pt>
                  <c:pt idx="10">
                    <c:v>Nepal</c:v>
                  </c:pt>
                  <c:pt idx="11">
                    <c:v>Alemania</c:v>
                  </c:pt>
                  <c:pt idx="12">
                    <c:v>Polonia</c:v>
                  </c:pt>
                  <c:pt idx="13">
                    <c:v>Indonesia</c:v>
                  </c:pt>
                  <c:pt idx="14">
                    <c:v>México</c:v>
                  </c:pt>
                  <c:pt idx="15">
                    <c:v>Italia</c:v>
                  </c:pt>
                  <c:pt idx="16">
                    <c:v>Francia</c:v>
                  </c:pt>
                  <c:pt idx="17">
                    <c:v>Filipinas</c:v>
                  </c:pt>
                  <c:pt idx="18">
                    <c:v>Japón</c:v>
                  </c:pt>
                  <c:pt idx="19">
                    <c:v>Pakistan</c:v>
                  </c:pt>
                </c:lvl>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lvl>
              </c:multiLvlStrCache>
            </c:multiLvlStrRef>
          </c:cat>
          <c:val>
            <c:numRef>
              <c:f>'Variacion fallecidos'!$C$3:$C$22</c:f>
              <c:numCache>
                <c:formatCode>#,##0</c:formatCode>
                <c:ptCount val="20"/>
                <c:pt idx="0">
                  <c:v>28977</c:v>
                </c:pt>
                <c:pt idx="1">
                  <c:v>13439</c:v>
                </c:pt>
                <c:pt idx="2">
                  <c:v>3977</c:v>
                </c:pt>
                <c:pt idx="3">
                  <c:v>3448</c:v>
                </c:pt>
                <c:pt idx="4">
                  <c:v>3435</c:v>
                </c:pt>
                <c:pt idx="5">
                  <c:v>2645</c:v>
                </c:pt>
                <c:pt idx="6">
                  <c:v>1896</c:v>
                </c:pt>
                <c:pt idx="7">
                  <c:v>1748</c:v>
                </c:pt>
                <c:pt idx="8">
                  <c:v>1534</c:v>
                </c:pt>
                <c:pt idx="9">
                  <c:v>1337</c:v>
                </c:pt>
                <c:pt idx="10">
                  <c:v>1297</c:v>
                </c:pt>
                <c:pt idx="11">
                  <c:v>1291</c:v>
                </c:pt>
                <c:pt idx="12">
                  <c:v>1273</c:v>
                </c:pt>
                <c:pt idx="13">
                  <c:v>1238</c:v>
                </c:pt>
                <c:pt idx="14">
                  <c:v>1097</c:v>
                </c:pt>
                <c:pt idx="15">
                  <c:v>1005</c:v>
                </c:pt>
                <c:pt idx="16">
                  <c:v>981</c:v>
                </c:pt>
                <c:pt idx="17">
                  <c:v>862</c:v>
                </c:pt>
                <c:pt idx="18">
                  <c:v>787</c:v>
                </c:pt>
                <c:pt idx="19">
                  <c:v>710</c:v>
                </c:pt>
              </c:numCache>
            </c:numRef>
          </c:val>
          <c:extLst>
            <c:ext xmlns:c16="http://schemas.microsoft.com/office/drawing/2014/chart" uri="{C3380CC4-5D6E-409C-BE32-E72D297353CC}">
              <c16:uniqueId val="{00000004-46E2-4342-9E3B-E5B903FDA01B}"/>
            </c:ext>
          </c:extLst>
        </c:ser>
        <c:dLbls>
          <c:showLegendKey val="0"/>
          <c:showVal val="0"/>
          <c:showCatName val="0"/>
          <c:showSerName val="0"/>
          <c:showPercent val="0"/>
          <c:showBubbleSize val="0"/>
        </c:dLbls>
        <c:gapWidth val="13"/>
        <c:axId val="426882240"/>
        <c:axId val="426890976"/>
        <c:extLst/>
      </c:barChart>
      <c:lineChart>
        <c:grouping val="standard"/>
        <c:varyColors val="0"/>
        <c:ser>
          <c:idx val="1"/>
          <c:order val="1"/>
          <c:tx>
            <c:strRef>
              <c:f>'Variacion fallecidos'!$D$1</c:f>
              <c:strCache>
                <c:ptCount val="1"/>
                <c:pt idx="0">
                  <c:v>Variación semanal del porcentaje de mortalidad</c:v>
                </c:pt>
              </c:strCache>
              <c:extLst xmlns:c15="http://schemas.microsoft.com/office/drawing/2012/chart"/>
            </c:strRef>
          </c:tx>
          <c:spPr>
            <a:ln w="28575" cap="rnd">
              <a:solidFill>
                <a:schemeClr val="accent2"/>
              </a:solidFill>
              <a:round/>
            </a:ln>
            <a:effectLst/>
          </c:spPr>
          <c:marker>
            <c:symbol val="none"/>
          </c:marker>
          <c:dLbls>
            <c:dLbl>
              <c:idx val="1"/>
              <c:layout>
                <c:manualLayout>
                  <c:x val="-1.7373175816539285E-2"/>
                  <c:y val="2.16590859865705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6E2-4342-9E3B-E5B903FDA01B}"/>
                </c:ext>
              </c:extLst>
            </c:dLbl>
            <c:dLbl>
              <c:idx val="4"/>
              <c:layout>
                <c:manualLayout>
                  <c:x val="-1.0772545398584209E-2"/>
                  <c:y val="-7.941573120012470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6E2-4342-9E3B-E5B903FDA01B}"/>
                </c:ext>
              </c:extLst>
            </c:dLbl>
            <c:dLbl>
              <c:idx val="6"/>
              <c:layout>
                <c:manualLayout>
                  <c:x val="-1.1582117211027024E-3"/>
                  <c:y val="-2.38249945852285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6E2-4342-9E3B-E5B903FDA01B}"/>
                </c:ext>
              </c:extLst>
            </c:dLbl>
            <c:dLbl>
              <c:idx val="7"/>
              <c:layout>
                <c:manualLayout>
                  <c:x val="0"/>
                  <c:y val="2.38249945852285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6E2-4342-9E3B-E5B903FDA01B}"/>
                </c:ext>
              </c:extLst>
            </c:dLbl>
            <c:dLbl>
              <c:idx val="9"/>
              <c:layout>
                <c:manualLayout>
                  <c:x val="-6.9492703266158754E-3"/>
                  <c:y val="-2.59909031838857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6E2-4342-9E3B-E5B903FDA01B}"/>
                </c:ext>
              </c:extLst>
            </c:dLbl>
            <c:dLbl>
              <c:idx val="10"/>
              <c:layout>
                <c:manualLayout>
                  <c:x val="1.385041551246537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6E2-4342-9E3B-E5B903FDA01B}"/>
                </c:ext>
              </c:extLst>
            </c:dLbl>
            <c:dLbl>
              <c:idx val="16"/>
              <c:layout>
                <c:manualLayout>
                  <c:x val="-1.158199680706891E-3"/>
                  <c:y val="5.23251203963992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6E2-4342-9E3B-E5B903FDA01B}"/>
                </c:ext>
              </c:extLst>
            </c:dLbl>
            <c:spPr>
              <a:solidFill>
                <a:srgbClr val="FFFF00"/>
              </a:solid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'Variacion fallecidos'!$A$3:$B$22</c:f>
              <c:multiLvlStrCache>
                <c:ptCount val="20"/>
                <c:lvl>
                  <c:pt idx="0">
                    <c:v>India</c:v>
                  </c:pt>
                  <c:pt idx="1">
                    <c:v>Brasil</c:v>
                  </c:pt>
                  <c:pt idx="2">
                    <c:v>EEUU</c:v>
                  </c:pt>
                  <c:pt idx="3">
                    <c:v>Colombia</c:v>
                  </c:pt>
                  <c:pt idx="4">
                    <c:v>Argentina</c:v>
                  </c:pt>
                  <c:pt idx="5">
                    <c:v>Rusia</c:v>
                  </c:pt>
                  <c:pt idx="6">
                    <c:v>Perú</c:v>
                  </c:pt>
                  <c:pt idx="7">
                    <c:v>Irán</c:v>
                  </c:pt>
                  <c:pt idx="8">
                    <c:v>Turquía</c:v>
                  </c:pt>
                  <c:pt idx="9">
                    <c:v>Ucrania</c:v>
                  </c:pt>
                  <c:pt idx="10">
                    <c:v>Nepal</c:v>
                  </c:pt>
                  <c:pt idx="11">
                    <c:v>Alemania</c:v>
                  </c:pt>
                  <c:pt idx="12">
                    <c:v>Polonia</c:v>
                  </c:pt>
                  <c:pt idx="13">
                    <c:v>Indonesia</c:v>
                  </c:pt>
                  <c:pt idx="14">
                    <c:v>México</c:v>
                  </c:pt>
                  <c:pt idx="15">
                    <c:v>Italia</c:v>
                  </c:pt>
                  <c:pt idx="16">
                    <c:v>Francia</c:v>
                  </c:pt>
                  <c:pt idx="17">
                    <c:v>Filipinas</c:v>
                  </c:pt>
                  <c:pt idx="18">
                    <c:v>Japón</c:v>
                  </c:pt>
                  <c:pt idx="19">
                    <c:v>Pakistan</c:v>
                  </c:pt>
                </c:lvl>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lvl>
              </c:multiLvlStrCache>
            </c:multiLvlStrRef>
          </c:cat>
          <c:val>
            <c:numRef>
              <c:f>'Variacion fallecidos'!$D$3:$D$22</c:f>
              <c:numCache>
                <c:formatCode>0%</c:formatCode>
                <c:ptCount val="20"/>
                <c:pt idx="0">
                  <c:v>0.04</c:v>
                </c:pt>
                <c:pt idx="1">
                  <c:v>0.01</c:v>
                </c:pt>
                <c:pt idx="2">
                  <c:v>-7.0000000000000007E-2</c:v>
                </c:pt>
                <c:pt idx="3">
                  <c:v>0.01</c:v>
                </c:pt>
                <c:pt idx="4">
                  <c:v>7.0000000000000007E-2</c:v>
                </c:pt>
                <c:pt idx="5">
                  <c:v>0.06</c:v>
                </c:pt>
                <c:pt idx="6">
                  <c:v>-0.09</c:v>
                </c:pt>
                <c:pt idx="7">
                  <c:v>-0.17</c:v>
                </c:pt>
                <c:pt idx="8">
                  <c:v>-0.14000000000000001</c:v>
                </c:pt>
                <c:pt idx="9">
                  <c:v>-0.23</c:v>
                </c:pt>
                <c:pt idx="10">
                  <c:v>0.06</c:v>
                </c:pt>
                <c:pt idx="11">
                  <c:v>-0.09</c:v>
                </c:pt>
                <c:pt idx="12">
                  <c:v>-0.27</c:v>
                </c:pt>
                <c:pt idx="13">
                  <c:v>0.1</c:v>
                </c:pt>
                <c:pt idx="14">
                  <c:v>-0.27</c:v>
                </c:pt>
                <c:pt idx="15">
                  <c:v>-0.27</c:v>
                </c:pt>
                <c:pt idx="16">
                  <c:v>-0.22</c:v>
                </c:pt>
                <c:pt idx="17">
                  <c:v>0.1</c:v>
                </c:pt>
                <c:pt idx="18">
                  <c:v>0.19</c:v>
                </c:pt>
                <c:pt idx="19">
                  <c:v>0.06</c:v>
                </c:pt>
              </c:numCache>
            </c:numRef>
          </c:val>
          <c:smooth val="0"/>
          <c:extLst xmlns:c15="http://schemas.microsoft.com/office/drawing/2012/chart">
            <c:ext xmlns:c16="http://schemas.microsoft.com/office/drawing/2014/chart" uri="{C3380CC4-5D6E-409C-BE32-E72D297353CC}">
              <c16:uniqueId val="{0000000C-46E2-4342-9E3B-E5B903FDA01B}"/>
            </c:ext>
          </c:extLst>
        </c:ser>
        <c:dLbls>
          <c:showLegendKey val="0"/>
          <c:showVal val="0"/>
          <c:showCatName val="0"/>
          <c:showSerName val="0"/>
          <c:showPercent val="0"/>
          <c:showBubbleSize val="0"/>
        </c:dLbls>
        <c:marker val="1"/>
        <c:smooth val="0"/>
        <c:axId val="438914879"/>
        <c:axId val="438931935"/>
      </c:lineChart>
      <c:catAx>
        <c:axId val="426882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426890976"/>
        <c:crosses val="autoZero"/>
        <c:auto val="1"/>
        <c:lblAlgn val="ctr"/>
        <c:lblOffset val="100"/>
        <c:noMultiLvlLbl val="0"/>
      </c:catAx>
      <c:valAx>
        <c:axId val="4268909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426882240"/>
        <c:crosses val="autoZero"/>
        <c:crossBetween val="between"/>
      </c:valAx>
      <c:valAx>
        <c:axId val="438931935"/>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438914879"/>
        <c:crosses val="max"/>
        <c:crossBetween val="between"/>
      </c:valAx>
      <c:catAx>
        <c:axId val="438914879"/>
        <c:scaling>
          <c:orientation val="minMax"/>
        </c:scaling>
        <c:delete val="1"/>
        <c:axPos val="b"/>
        <c:numFmt formatCode="General" sourceLinked="1"/>
        <c:majorTickMark val="out"/>
        <c:minorTickMark val="none"/>
        <c:tickLblPos val="nextTo"/>
        <c:crossAx val="43893193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latin typeface="Arial" panose="020B0604020202020204" pitchFamily="34" charset="0"/>
          <a:cs typeface="Arial" panose="020B0604020202020204" pitchFamily="34" charset="0"/>
        </a:defRPr>
      </a:pPr>
      <a:endParaRPr lang="es-P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766911004256337E-2"/>
          <c:y val="8.0845771144278614E-2"/>
          <c:w val="0.89865037474711262"/>
          <c:h val="0.73107347122654442"/>
        </c:manualLayout>
      </c:layout>
      <c:barChart>
        <c:barDir val="col"/>
        <c:grouping val="clustered"/>
        <c:varyColors val="0"/>
        <c:ser>
          <c:idx val="0"/>
          <c:order val="0"/>
          <c:tx>
            <c:strRef>
              <c:f>'Casos xM y fallecidos x M'!$C$1</c:f>
              <c:strCache>
                <c:ptCount val="1"/>
                <c:pt idx="0">
                  <c:v>Casos en los últimos 7 días/1M pop</c:v>
                </c:pt>
              </c:strCache>
            </c:strRef>
          </c:tx>
          <c:spPr>
            <a:solidFill>
              <a:schemeClr val="accent1"/>
            </a:solidFill>
            <a:ln>
              <a:noFill/>
            </a:ln>
            <a:effectLst/>
          </c:spPr>
          <c:invertIfNegative val="0"/>
          <c:dLbls>
            <c:spPr>
              <a:solidFill>
                <a:srgbClr val="FFFF00"/>
              </a:solid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'Casos xM y fallecidos x M'!$A$3:$B$29</c:f>
              <c:multiLvlStrCache>
                <c:ptCount val="20"/>
                <c:lvl>
                  <c:pt idx="0">
                    <c:v>Bahrain</c:v>
                  </c:pt>
                  <c:pt idx="1">
                    <c:v>Uruguay</c:v>
                  </c:pt>
                  <c:pt idx="2">
                    <c:v>Argentina</c:v>
                  </c:pt>
                  <c:pt idx="3">
                    <c:v>Costa Rica</c:v>
                  </c:pt>
                  <c:pt idx="4">
                    <c:v>Paraguay</c:v>
                  </c:pt>
                  <c:pt idx="5">
                    <c:v>Trinidad y Tobago</c:v>
                  </c:pt>
                  <c:pt idx="6">
                    <c:v>Chile</c:v>
                  </c:pt>
                  <c:pt idx="7">
                    <c:v>Brasil</c:v>
                  </c:pt>
                  <c:pt idx="8">
                    <c:v>Colombia</c:v>
                  </c:pt>
                  <c:pt idx="9">
                    <c:v>Lituania</c:v>
                  </c:pt>
                  <c:pt idx="10">
                    <c:v>Nepal</c:v>
                  </c:pt>
                  <c:pt idx="11">
                    <c:v>Georgia</c:v>
                  </c:pt>
                  <c:pt idx="12">
                    <c:v>Kuwait</c:v>
                  </c:pt>
                  <c:pt idx="13">
                    <c:v>Países Bajos</c:v>
                  </c:pt>
                  <c:pt idx="14">
                    <c:v>Letonia</c:v>
                  </c:pt>
                  <c:pt idx="15">
                    <c:v>Suecia</c:v>
                  </c:pt>
                  <c:pt idx="16">
                    <c:v>Bélgica</c:v>
                  </c:pt>
                  <c:pt idx="17">
                    <c:v>Francia</c:v>
                  </c:pt>
                  <c:pt idx="18">
                    <c:v>Bolivia</c:v>
                  </c:pt>
                  <c:pt idx="19">
                    <c:v>India</c:v>
                  </c:pt>
                </c:lvl>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lvl>
              </c:multiLvlStrCache>
            </c:multiLvlStrRef>
          </c:cat>
          <c:val>
            <c:numRef>
              <c:f>'Casos xM y fallecidos x M'!$C$3:$C$29</c:f>
              <c:numCache>
                <c:formatCode>#,##0</c:formatCode>
                <c:ptCount val="20"/>
                <c:pt idx="0">
                  <c:v>8996</c:v>
                </c:pt>
                <c:pt idx="1">
                  <c:v>6868</c:v>
                </c:pt>
                <c:pt idx="2">
                  <c:v>4911</c:v>
                </c:pt>
                <c:pt idx="3">
                  <c:v>2664</c:v>
                </c:pt>
                <c:pt idx="4">
                  <c:v>2595</c:v>
                </c:pt>
                <c:pt idx="5">
                  <c:v>2526</c:v>
                </c:pt>
                <c:pt idx="6">
                  <c:v>2241</c:v>
                </c:pt>
                <c:pt idx="7">
                  <c:v>2136</c:v>
                </c:pt>
                <c:pt idx="8">
                  <c:v>2092</c:v>
                </c:pt>
                <c:pt idx="9">
                  <c:v>2081</c:v>
                </c:pt>
                <c:pt idx="10">
                  <c:v>1957</c:v>
                </c:pt>
                <c:pt idx="11">
                  <c:v>1866</c:v>
                </c:pt>
                <c:pt idx="12">
                  <c:v>1715</c:v>
                </c:pt>
                <c:pt idx="13">
                  <c:v>1694</c:v>
                </c:pt>
                <c:pt idx="14">
                  <c:v>1668</c:v>
                </c:pt>
                <c:pt idx="15">
                  <c:v>1452</c:v>
                </c:pt>
                <c:pt idx="16">
                  <c:v>1419</c:v>
                </c:pt>
                <c:pt idx="17">
                  <c:v>1393</c:v>
                </c:pt>
                <c:pt idx="18">
                  <c:v>1383</c:v>
                </c:pt>
                <c:pt idx="19">
                  <c:v>1326</c:v>
                </c:pt>
              </c:numCache>
            </c:numRef>
          </c:val>
          <c:extLst>
            <c:ext xmlns:c16="http://schemas.microsoft.com/office/drawing/2014/chart" uri="{C3380CC4-5D6E-409C-BE32-E72D297353CC}">
              <c16:uniqueId val="{00000000-4816-4567-8E4E-74172E830698}"/>
            </c:ext>
          </c:extLst>
        </c:ser>
        <c:dLbls>
          <c:showLegendKey val="0"/>
          <c:showVal val="1"/>
          <c:showCatName val="0"/>
          <c:showSerName val="0"/>
          <c:showPercent val="0"/>
          <c:showBubbleSize val="0"/>
        </c:dLbls>
        <c:gapWidth val="219"/>
        <c:overlap val="-27"/>
        <c:axId val="1644659328"/>
        <c:axId val="1644656832"/>
      </c:barChart>
      <c:lineChart>
        <c:grouping val="standard"/>
        <c:varyColors val="0"/>
        <c:ser>
          <c:idx val="1"/>
          <c:order val="1"/>
          <c:tx>
            <c:strRef>
              <c:f>'Casos xM y fallecidos x M'!$D$1</c:f>
              <c:strCache>
                <c:ptCount val="1"/>
                <c:pt idx="0">
                  <c:v>Muertes en los últimos 7 días/1M pop</c:v>
                </c:pt>
              </c:strCache>
            </c:strRef>
          </c:tx>
          <c:spPr>
            <a:ln w="28575" cap="rnd">
              <a:solidFill>
                <a:schemeClr val="accent2"/>
              </a:solidFill>
              <a:round/>
            </a:ln>
            <a:effectLst/>
          </c:spPr>
          <c:marker>
            <c:symbol val="none"/>
          </c:marker>
          <c:dLbls>
            <c:dLbl>
              <c:idx val="3"/>
              <c:layout>
                <c:manualLayout>
                  <c:x val="0"/>
                  <c:y val="3.73134328358208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816-4567-8E4E-74172E830698}"/>
                </c:ext>
              </c:extLst>
            </c:dLbl>
            <c:dLbl>
              <c:idx val="6"/>
              <c:layout>
                <c:manualLayout>
                  <c:x val="7.8493450681302208E-3"/>
                  <c:y val="-4.0422763152740238E-2"/>
                </c:manualLayout>
              </c:layout>
              <c:showLegendKey val="0"/>
              <c:showVal val="1"/>
              <c:showCatName val="0"/>
              <c:showSerName val="0"/>
              <c:showPercent val="0"/>
              <c:showBubbleSize val="0"/>
              <c:extLst>
                <c:ext xmlns:c15="http://schemas.microsoft.com/office/drawing/2012/chart" uri="{CE6537A1-D6FC-4f65-9D91-7224C49458BB}">
                  <c15:layout>
                    <c:manualLayout>
                      <c:w val="2.8937728937728932E-2"/>
                      <c:h val="5.7524875621890542E-2"/>
                    </c:manualLayout>
                  </c15:layout>
                </c:ext>
                <c:ext xmlns:c16="http://schemas.microsoft.com/office/drawing/2014/chart" uri="{C3380CC4-5D6E-409C-BE32-E72D297353CC}">
                  <c16:uniqueId val="{00000002-4816-4567-8E4E-74172E830698}"/>
                </c:ext>
              </c:extLst>
            </c:dLbl>
            <c:dLbl>
              <c:idx val="9"/>
              <c:layout>
                <c:manualLayout>
                  <c:x val="-9.5934701975660862E-17"/>
                  <c:y val="-3.42039800995024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816-4567-8E4E-74172E830698}"/>
                </c:ext>
              </c:extLst>
            </c:dLbl>
            <c:dLbl>
              <c:idx val="19"/>
              <c:layout>
                <c:manualLayout>
                  <c:x val="1.1832079132943507E-3"/>
                  <c:y val="-3.10410638868713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816-4567-8E4E-74172E830698}"/>
                </c:ext>
              </c:extLst>
            </c:dLbl>
            <c:spPr>
              <a:solidFill>
                <a:schemeClr val="bg2"/>
              </a:solid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'Casos xM y fallecidos x M'!$A$2:$B$22</c:f>
              <c:multiLvlStrCache>
                <c:ptCount val="13"/>
                <c:lvl>
                  <c:pt idx="0">
                    <c:v>Bahrain</c:v>
                  </c:pt>
                  <c:pt idx="1">
                    <c:v>Uruguay</c:v>
                  </c:pt>
                  <c:pt idx="2">
                    <c:v>Argentina</c:v>
                  </c:pt>
                  <c:pt idx="3">
                    <c:v>Costa Rica</c:v>
                  </c:pt>
                  <c:pt idx="4">
                    <c:v>Paraguay</c:v>
                  </c:pt>
                  <c:pt idx="5">
                    <c:v>Trinidad y Tobago</c:v>
                  </c:pt>
                  <c:pt idx="6">
                    <c:v>Chile</c:v>
                  </c:pt>
                  <c:pt idx="7">
                    <c:v>Brasil</c:v>
                  </c:pt>
                  <c:pt idx="8">
                    <c:v>Colombia</c:v>
                  </c:pt>
                  <c:pt idx="9">
                    <c:v>Lituania</c:v>
                  </c:pt>
                  <c:pt idx="10">
                    <c:v>Nepal</c:v>
                  </c:pt>
                  <c:pt idx="11">
                    <c:v>Georgia</c:v>
                  </c:pt>
                  <c:pt idx="12">
                    <c:v>Kuwait</c:v>
                  </c:pt>
                </c:lvl>
                <c:lvl>
                  <c:pt idx="0">
                    <c:v>1</c:v>
                  </c:pt>
                  <c:pt idx="1">
                    <c:v>2</c:v>
                  </c:pt>
                  <c:pt idx="2">
                    <c:v>3</c:v>
                  </c:pt>
                  <c:pt idx="3">
                    <c:v>4</c:v>
                  </c:pt>
                  <c:pt idx="4">
                    <c:v>5</c:v>
                  </c:pt>
                  <c:pt idx="5">
                    <c:v>6</c:v>
                  </c:pt>
                  <c:pt idx="6">
                    <c:v>7</c:v>
                  </c:pt>
                  <c:pt idx="7">
                    <c:v>8</c:v>
                  </c:pt>
                  <c:pt idx="8">
                    <c:v>9</c:v>
                  </c:pt>
                  <c:pt idx="9">
                    <c:v>10</c:v>
                  </c:pt>
                  <c:pt idx="10">
                    <c:v>11</c:v>
                  </c:pt>
                  <c:pt idx="11">
                    <c:v>12</c:v>
                  </c:pt>
                  <c:pt idx="12">
                    <c:v>13</c:v>
                  </c:pt>
                </c:lvl>
              </c:multiLvlStrCache>
            </c:multiLvlStrRef>
          </c:cat>
          <c:val>
            <c:numRef>
              <c:f>'Casos xM y fallecidos x M'!$D$3:$D$29</c:f>
              <c:numCache>
                <c:formatCode>General</c:formatCode>
                <c:ptCount val="20"/>
                <c:pt idx="0">
                  <c:v>41</c:v>
                </c:pt>
                <c:pt idx="1">
                  <c:v>112</c:v>
                </c:pt>
                <c:pt idx="2">
                  <c:v>75</c:v>
                </c:pt>
                <c:pt idx="3">
                  <c:v>38</c:v>
                </c:pt>
                <c:pt idx="4">
                  <c:v>97</c:v>
                </c:pt>
                <c:pt idx="5">
                  <c:v>63</c:v>
                </c:pt>
                <c:pt idx="6">
                  <c:v>34</c:v>
                </c:pt>
                <c:pt idx="7">
                  <c:v>63</c:v>
                </c:pt>
                <c:pt idx="8">
                  <c:v>67</c:v>
                </c:pt>
                <c:pt idx="9">
                  <c:v>32</c:v>
                </c:pt>
                <c:pt idx="10">
                  <c:v>44</c:v>
                </c:pt>
                <c:pt idx="11">
                  <c:v>44</c:v>
                </c:pt>
                <c:pt idx="12">
                  <c:v>9</c:v>
                </c:pt>
                <c:pt idx="13">
                  <c:v>6</c:v>
                </c:pt>
                <c:pt idx="14">
                  <c:v>35</c:v>
                </c:pt>
                <c:pt idx="15">
                  <c:v>5</c:v>
                </c:pt>
                <c:pt idx="16">
                  <c:v>12</c:v>
                </c:pt>
                <c:pt idx="17">
                  <c:v>15</c:v>
                </c:pt>
                <c:pt idx="18">
                  <c:v>34</c:v>
                </c:pt>
                <c:pt idx="19">
                  <c:v>21</c:v>
                </c:pt>
              </c:numCache>
            </c:numRef>
          </c:val>
          <c:smooth val="0"/>
          <c:extLst>
            <c:ext xmlns:c16="http://schemas.microsoft.com/office/drawing/2014/chart" uri="{C3380CC4-5D6E-409C-BE32-E72D297353CC}">
              <c16:uniqueId val="{00000004-4816-4567-8E4E-74172E830698}"/>
            </c:ext>
          </c:extLst>
        </c:ser>
        <c:dLbls>
          <c:showLegendKey val="0"/>
          <c:showVal val="1"/>
          <c:showCatName val="0"/>
          <c:showSerName val="0"/>
          <c:showPercent val="0"/>
          <c:showBubbleSize val="0"/>
        </c:dLbls>
        <c:marker val="1"/>
        <c:smooth val="0"/>
        <c:axId val="1644663072"/>
        <c:axId val="1644673056"/>
      </c:lineChart>
      <c:catAx>
        <c:axId val="1644659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1644656832"/>
        <c:crosses val="autoZero"/>
        <c:auto val="1"/>
        <c:lblAlgn val="ctr"/>
        <c:lblOffset val="100"/>
        <c:noMultiLvlLbl val="0"/>
      </c:catAx>
      <c:valAx>
        <c:axId val="16446568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1644659328"/>
        <c:crosses val="autoZero"/>
        <c:crossBetween val="between"/>
      </c:valAx>
      <c:valAx>
        <c:axId val="1644673056"/>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1644663072"/>
        <c:crosses val="max"/>
        <c:crossBetween val="between"/>
      </c:valAx>
      <c:catAx>
        <c:axId val="1644663072"/>
        <c:scaling>
          <c:orientation val="minMax"/>
        </c:scaling>
        <c:delete val="1"/>
        <c:axPos val="b"/>
        <c:numFmt formatCode="General" sourceLinked="1"/>
        <c:majorTickMark val="out"/>
        <c:minorTickMark val="none"/>
        <c:tickLblPos val="nextTo"/>
        <c:crossAx val="164467305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latin typeface="Arial" panose="020B0604020202020204" pitchFamily="34" charset="0"/>
          <a:cs typeface="Arial" panose="020B0604020202020204" pitchFamily="34" charset="0"/>
        </a:defRPr>
      </a:pPr>
      <a:endParaRPr lang="es-PE"/>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011794198802069E-2"/>
          <c:y val="0.11137911558523539"/>
          <c:w val="0.89521981627296587"/>
          <c:h val="0.62274452639622579"/>
        </c:manualLayout>
      </c:layout>
      <c:barChart>
        <c:barDir val="col"/>
        <c:grouping val="clustered"/>
        <c:varyColors val="0"/>
        <c:ser>
          <c:idx val="0"/>
          <c:order val="0"/>
          <c:tx>
            <c:v>Casos ultimos 7 d{ias</c:v>
          </c:tx>
          <c:spPr>
            <a:solidFill>
              <a:schemeClr val="accent1"/>
            </a:solidFill>
            <a:ln w="98425" cap="sq" cmpd="dbl">
              <a:solidFill>
                <a:schemeClr val="accent1">
                  <a:alpha val="32000"/>
                </a:schemeClr>
              </a:solidFill>
            </a:ln>
            <a:effectLst>
              <a:glow>
                <a:schemeClr val="accent1">
                  <a:alpha val="40000"/>
                </a:schemeClr>
              </a:glow>
              <a:outerShdw blurRad="355600" dist="647700" dir="5880000" sx="99000" sy="99000" algn="ctr" rotWithShape="0">
                <a:srgbClr val="000000">
                  <a:alpha val="81000"/>
                </a:srgbClr>
              </a:outerShdw>
              <a:softEdge rad="330200"/>
            </a:effectLst>
            <a:scene3d>
              <a:camera prst="orthographicFront"/>
              <a:lightRig rig="threePt" dir="t">
                <a:rot lat="0" lon="0" rev="21594000"/>
              </a:lightRig>
            </a:scene3d>
            <a:sp3d prstMaterial="softEdge">
              <a:bevelT prst="relaxedInset"/>
              <a:bevelB w="101600" prst="riblet"/>
            </a:sp3d>
          </c:spPr>
          <c:invertIfNegative val="0"/>
          <c:dLbls>
            <c:spPr>
              <a:solidFill>
                <a:schemeClr val="accent5">
                  <a:lumMod val="40000"/>
                  <a:lumOff val="60000"/>
                </a:schemeClr>
              </a:solid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'Variación de casos'!$A$2:$B$14</c:f>
              <c:multiLvlStrCache>
                <c:ptCount val="10"/>
                <c:lvl>
                  <c:pt idx="0">
                    <c:v>Argentina</c:v>
                  </c:pt>
                  <c:pt idx="1">
                    <c:v>Uruguay</c:v>
                  </c:pt>
                  <c:pt idx="2">
                    <c:v>Paraguay</c:v>
                  </c:pt>
                  <c:pt idx="3">
                    <c:v>Bolivia</c:v>
                  </c:pt>
                  <c:pt idx="4">
                    <c:v>Chile</c:v>
                  </c:pt>
                  <c:pt idx="5">
                    <c:v>Brasil</c:v>
                  </c:pt>
                  <c:pt idx="6">
                    <c:v>Venezuela</c:v>
                  </c:pt>
                  <c:pt idx="7">
                    <c:v>Perú</c:v>
                  </c:pt>
                  <c:pt idx="8">
                    <c:v>Colombia</c:v>
                  </c:pt>
                  <c:pt idx="9">
                    <c:v>Ecuador</c:v>
                  </c:pt>
                </c:lvl>
                <c:lvl>
                  <c:pt idx="0">
                    <c:v>1</c:v>
                  </c:pt>
                  <c:pt idx="1">
                    <c:v>2</c:v>
                  </c:pt>
                  <c:pt idx="2">
                    <c:v>3</c:v>
                  </c:pt>
                  <c:pt idx="3">
                    <c:v>4</c:v>
                  </c:pt>
                  <c:pt idx="4">
                    <c:v>5</c:v>
                  </c:pt>
                  <c:pt idx="5">
                    <c:v>6</c:v>
                  </c:pt>
                  <c:pt idx="6">
                    <c:v>7</c:v>
                  </c:pt>
                  <c:pt idx="7">
                    <c:v>8</c:v>
                  </c:pt>
                  <c:pt idx="8">
                    <c:v>9</c:v>
                  </c:pt>
                  <c:pt idx="9">
                    <c:v>10</c:v>
                  </c:pt>
                </c:lvl>
              </c:multiLvlStrCache>
            </c:multiLvlStrRef>
          </c:cat>
          <c:val>
            <c:numRef>
              <c:f>'Variación de casos'!$C$2:$C$14</c:f>
              <c:numCache>
                <c:formatCode>#,##0</c:formatCode>
                <c:ptCount val="10"/>
                <c:pt idx="0">
                  <c:v>223748</c:v>
                </c:pt>
                <c:pt idx="1">
                  <c:v>23930</c:v>
                </c:pt>
                <c:pt idx="2">
                  <c:v>18711</c:v>
                </c:pt>
                <c:pt idx="3">
                  <c:v>16337</c:v>
                </c:pt>
                <c:pt idx="4">
                  <c:v>43161</c:v>
                </c:pt>
                <c:pt idx="5">
                  <c:v>456826</c:v>
                </c:pt>
                <c:pt idx="6">
                  <c:v>7821</c:v>
                </c:pt>
                <c:pt idx="7">
                  <c:v>36255</c:v>
                </c:pt>
                <c:pt idx="8">
                  <c:v>107454</c:v>
                </c:pt>
                <c:pt idx="9">
                  <c:v>8320</c:v>
                </c:pt>
              </c:numCache>
            </c:numRef>
          </c:val>
          <c:extLst>
            <c:ext xmlns:c16="http://schemas.microsoft.com/office/drawing/2014/chart" uri="{C3380CC4-5D6E-409C-BE32-E72D297353CC}">
              <c16:uniqueId val="{00000000-B0B2-4907-ADC9-B5B782F2FFC2}"/>
            </c:ext>
          </c:extLst>
        </c:ser>
        <c:dLbls>
          <c:showLegendKey val="0"/>
          <c:showVal val="1"/>
          <c:showCatName val="0"/>
          <c:showSerName val="0"/>
          <c:showPercent val="0"/>
          <c:showBubbleSize val="0"/>
        </c:dLbls>
        <c:gapWidth val="71"/>
        <c:overlap val="-27"/>
        <c:axId val="2014711264"/>
        <c:axId val="2014710432"/>
      </c:barChart>
      <c:lineChart>
        <c:grouping val="standard"/>
        <c:varyColors val="0"/>
        <c:ser>
          <c:idx val="1"/>
          <c:order val="1"/>
          <c:tx>
            <c:v>% de variacion</c:v>
          </c:tx>
          <c:spPr>
            <a:ln w="28575" cap="rnd">
              <a:solidFill>
                <a:schemeClr val="accent2"/>
              </a:solidFill>
              <a:round/>
            </a:ln>
            <a:effectLst/>
          </c:spPr>
          <c:marker>
            <c:symbol val="none"/>
          </c:marker>
          <c:dLbls>
            <c:spPr>
              <a:solidFill>
                <a:schemeClr val="accent4">
                  <a:lumMod val="40000"/>
                  <a:lumOff val="60000"/>
                </a:schemeClr>
              </a:solid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'Variación de casos'!$A$2:$B$14</c:f>
              <c:multiLvlStrCache>
                <c:ptCount val="10"/>
                <c:lvl>
                  <c:pt idx="0">
                    <c:v>Argentina</c:v>
                  </c:pt>
                  <c:pt idx="1">
                    <c:v>Uruguay</c:v>
                  </c:pt>
                  <c:pt idx="2">
                    <c:v>Paraguay</c:v>
                  </c:pt>
                  <c:pt idx="3">
                    <c:v>Bolivia</c:v>
                  </c:pt>
                  <c:pt idx="4">
                    <c:v>Chile</c:v>
                  </c:pt>
                  <c:pt idx="5">
                    <c:v>Brasil</c:v>
                  </c:pt>
                  <c:pt idx="6">
                    <c:v>Venezuela</c:v>
                  </c:pt>
                  <c:pt idx="7">
                    <c:v>Perú</c:v>
                  </c:pt>
                  <c:pt idx="8">
                    <c:v>Colombia</c:v>
                  </c:pt>
                  <c:pt idx="9">
                    <c:v>Ecuador</c:v>
                  </c:pt>
                </c:lvl>
                <c:lvl>
                  <c:pt idx="0">
                    <c:v>1</c:v>
                  </c:pt>
                  <c:pt idx="1">
                    <c:v>2</c:v>
                  </c:pt>
                  <c:pt idx="2">
                    <c:v>3</c:v>
                  </c:pt>
                  <c:pt idx="3">
                    <c:v>4</c:v>
                  </c:pt>
                  <c:pt idx="4">
                    <c:v>5</c:v>
                  </c:pt>
                  <c:pt idx="5">
                    <c:v>6</c:v>
                  </c:pt>
                  <c:pt idx="6">
                    <c:v>7</c:v>
                  </c:pt>
                  <c:pt idx="7">
                    <c:v>8</c:v>
                  </c:pt>
                  <c:pt idx="8">
                    <c:v>9</c:v>
                  </c:pt>
                  <c:pt idx="9">
                    <c:v>10</c:v>
                  </c:pt>
                </c:lvl>
              </c:multiLvlStrCache>
            </c:multiLvlStrRef>
          </c:cat>
          <c:val>
            <c:numRef>
              <c:f>'Variación de casos'!$D$2:$D$14</c:f>
              <c:numCache>
                <c:formatCode>0%</c:formatCode>
                <c:ptCount val="10"/>
                <c:pt idx="0">
                  <c:v>0.45</c:v>
                </c:pt>
                <c:pt idx="1">
                  <c:v>0.24</c:v>
                </c:pt>
                <c:pt idx="2">
                  <c:v>0.21</c:v>
                </c:pt>
                <c:pt idx="3">
                  <c:v>0.2</c:v>
                </c:pt>
                <c:pt idx="4">
                  <c:v>0.13</c:v>
                </c:pt>
                <c:pt idx="5">
                  <c:v>0.04</c:v>
                </c:pt>
                <c:pt idx="6">
                  <c:v>0.02</c:v>
                </c:pt>
                <c:pt idx="7">
                  <c:v>-0.08</c:v>
                </c:pt>
                <c:pt idx="8">
                  <c:v>-0.09</c:v>
                </c:pt>
                <c:pt idx="9">
                  <c:v>-0.22</c:v>
                </c:pt>
              </c:numCache>
            </c:numRef>
          </c:val>
          <c:smooth val="0"/>
          <c:extLst>
            <c:ext xmlns:c16="http://schemas.microsoft.com/office/drawing/2014/chart" uri="{C3380CC4-5D6E-409C-BE32-E72D297353CC}">
              <c16:uniqueId val="{00000001-B0B2-4907-ADC9-B5B782F2FFC2}"/>
            </c:ext>
          </c:extLst>
        </c:ser>
        <c:dLbls>
          <c:showLegendKey val="0"/>
          <c:showVal val="1"/>
          <c:showCatName val="0"/>
          <c:showSerName val="0"/>
          <c:showPercent val="0"/>
          <c:showBubbleSize val="0"/>
        </c:dLbls>
        <c:marker val="1"/>
        <c:smooth val="0"/>
        <c:axId val="2014712096"/>
        <c:axId val="2014708352"/>
      </c:lineChart>
      <c:catAx>
        <c:axId val="2014711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2014710432"/>
        <c:crosses val="autoZero"/>
        <c:auto val="1"/>
        <c:lblAlgn val="ctr"/>
        <c:lblOffset val="100"/>
        <c:noMultiLvlLbl val="0"/>
      </c:catAx>
      <c:valAx>
        <c:axId val="2014710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2014711264"/>
        <c:crosses val="autoZero"/>
        <c:crossBetween val="between"/>
      </c:valAx>
      <c:valAx>
        <c:axId val="201470835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2014712096"/>
        <c:crosses val="max"/>
        <c:crossBetween val="between"/>
      </c:valAx>
      <c:catAx>
        <c:axId val="2014712096"/>
        <c:scaling>
          <c:orientation val="minMax"/>
        </c:scaling>
        <c:delete val="1"/>
        <c:axPos val="b"/>
        <c:numFmt formatCode="General" sourceLinked="1"/>
        <c:majorTickMark val="out"/>
        <c:minorTickMark val="none"/>
        <c:tickLblPos val="nextTo"/>
        <c:crossAx val="201470835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latin typeface="Arial" panose="020B0604020202020204" pitchFamily="34" charset="0"/>
          <a:cs typeface="Arial" panose="020B0604020202020204" pitchFamily="34" charset="0"/>
        </a:defRPr>
      </a:pPr>
      <a:endParaRPr lang="es-PE"/>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7184813550223625E-2"/>
          <c:y val="1.6159222374343543E-2"/>
          <c:w val="0.88027960369260627"/>
          <c:h val="0.68522562217233873"/>
        </c:manualLayout>
      </c:layout>
      <c:barChart>
        <c:barDir val="col"/>
        <c:grouping val="clustered"/>
        <c:varyColors val="0"/>
        <c:ser>
          <c:idx val="0"/>
          <c:order val="0"/>
          <c:tx>
            <c:v>Muerte ultimos 7 dias</c:v>
          </c:tx>
          <c:spPr>
            <a:gradFill>
              <a:gsLst>
                <a:gs pos="0">
                  <a:schemeClr val="tx2">
                    <a:lumMod val="75000"/>
                    <a:alpha val="68000"/>
                  </a:schemeClr>
                </a:gs>
                <a:gs pos="74000">
                  <a:schemeClr val="accent1">
                    <a:lumMod val="45000"/>
                    <a:lumOff val="55000"/>
                  </a:schemeClr>
                </a:gs>
                <a:gs pos="11085">
                  <a:srgbClr val="455266"/>
                </a:gs>
                <a:gs pos="44696">
                  <a:srgbClr val="7B8DA9"/>
                </a:gs>
                <a:gs pos="83000">
                  <a:schemeClr val="accent1">
                    <a:lumMod val="45000"/>
                    <a:lumOff val="55000"/>
                  </a:schemeClr>
                </a:gs>
                <a:gs pos="100000">
                  <a:schemeClr val="accent1">
                    <a:lumMod val="30000"/>
                    <a:lumOff val="70000"/>
                  </a:schemeClr>
                </a:gs>
              </a:gsLst>
              <a:lin ang="5400000" scaled="1"/>
            </a:gradFill>
            <a:ln>
              <a:noFill/>
            </a:ln>
            <a:effectLst>
              <a:glow>
                <a:schemeClr val="accent1">
                  <a:alpha val="40000"/>
                </a:schemeClr>
              </a:glow>
              <a:outerShdw blurRad="50800" dist="50800" dir="5760000" sx="104000" sy="104000" algn="ctr" rotWithShape="0">
                <a:srgbClr val="000000">
                  <a:alpha val="43137"/>
                </a:srgbClr>
              </a:outerShdw>
              <a:softEdge rad="965200"/>
            </a:effectLst>
            <a:scene3d>
              <a:camera prst="orthographicFront"/>
              <a:lightRig rig="freezing" dir="t">
                <a:rot lat="0" lon="0" rev="1200000"/>
              </a:lightRig>
            </a:scene3d>
            <a:sp3d prstMaterial="flat">
              <a:bevelT w="546100" h="876300" prst="relaxedInset"/>
              <a:bevelB w="463550" h="203200" prst="hardEdge"/>
            </a:sp3d>
          </c:spPr>
          <c:invertIfNegative val="0"/>
          <c:dLbls>
            <c:spPr>
              <a:solidFill>
                <a:schemeClr val="accent1">
                  <a:lumMod val="20000"/>
                  <a:lumOff val="80000"/>
                </a:schemeClr>
              </a:solid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'Variacion fallecidos'!$A$2:$B$13</c:f>
              <c:multiLvlStrCache>
                <c:ptCount val="10"/>
                <c:lvl>
                  <c:pt idx="0">
                    <c:v>Bolivia</c:v>
                  </c:pt>
                  <c:pt idx="1">
                    <c:v>Paraguay</c:v>
                  </c:pt>
                  <c:pt idx="2">
                    <c:v>Uruguay</c:v>
                  </c:pt>
                  <c:pt idx="3">
                    <c:v>Venezuela</c:v>
                  </c:pt>
                  <c:pt idx="4">
                    <c:v>Argentina</c:v>
                  </c:pt>
                  <c:pt idx="5">
                    <c:v>Chile</c:v>
                  </c:pt>
                  <c:pt idx="6">
                    <c:v>Brasil</c:v>
                  </c:pt>
                  <c:pt idx="7">
                    <c:v>Colombia</c:v>
                  </c:pt>
                  <c:pt idx="8">
                    <c:v>Perú</c:v>
                  </c:pt>
                  <c:pt idx="9">
                    <c:v>Ecuador</c:v>
                  </c:pt>
                </c:lvl>
                <c:lvl>
                  <c:pt idx="0">
                    <c:v>1</c:v>
                  </c:pt>
                  <c:pt idx="1">
                    <c:v>2</c:v>
                  </c:pt>
                  <c:pt idx="2">
                    <c:v>3</c:v>
                  </c:pt>
                  <c:pt idx="3">
                    <c:v>4</c:v>
                  </c:pt>
                  <c:pt idx="4">
                    <c:v>5</c:v>
                  </c:pt>
                  <c:pt idx="5">
                    <c:v>6</c:v>
                  </c:pt>
                  <c:pt idx="6">
                    <c:v>7</c:v>
                  </c:pt>
                  <c:pt idx="7">
                    <c:v>8</c:v>
                  </c:pt>
                  <c:pt idx="8">
                    <c:v>9</c:v>
                  </c:pt>
                  <c:pt idx="9">
                    <c:v>10</c:v>
                  </c:pt>
                </c:lvl>
              </c:multiLvlStrCache>
            </c:multiLvlStrRef>
          </c:cat>
          <c:val>
            <c:numRef>
              <c:f>'Variacion fallecidos'!$C$2:$C$11</c:f>
              <c:numCache>
                <c:formatCode>General</c:formatCode>
                <c:ptCount val="10"/>
                <c:pt idx="0" formatCode="#,##0">
                  <c:v>406</c:v>
                </c:pt>
                <c:pt idx="1">
                  <c:v>701</c:v>
                </c:pt>
                <c:pt idx="2" formatCode="#,##0">
                  <c:v>392</c:v>
                </c:pt>
                <c:pt idx="3">
                  <c:v>117</c:v>
                </c:pt>
                <c:pt idx="4" formatCode="#,##0">
                  <c:v>3435</c:v>
                </c:pt>
                <c:pt idx="5">
                  <c:v>652</c:v>
                </c:pt>
                <c:pt idx="6" formatCode="#,##0">
                  <c:v>13439</c:v>
                </c:pt>
                <c:pt idx="7" formatCode="#,##0">
                  <c:v>3448</c:v>
                </c:pt>
                <c:pt idx="8" formatCode="#,##0">
                  <c:v>1896</c:v>
                </c:pt>
                <c:pt idx="9">
                  <c:v>488</c:v>
                </c:pt>
              </c:numCache>
            </c:numRef>
          </c:val>
          <c:extLst>
            <c:ext xmlns:c16="http://schemas.microsoft.com/office/drawing/2014/chart" uri="{C3380CC4-5D6E-409C-BE32-E72D297353CC}">
              <c16:uniqueId val="{00000000-103F-4B55-AEE9-541A4690428C}"/>
            </c:ext>
          </c:extLst>
        </c:ser>
        <c:dLbls>
          <c:showLegendKey val="0"/>
          <c:showVal val="1"/>
          <c:showCatName val="0"/>
          <c:showSerName val="0"/>
          <c:showPercent val="0"/>
          <c:showBubbleSize val="0"/>
        </c:dLbls>
        <c:gapWidth val="85"/>
        <c:overlap val="50"/>
        <c:axId val="426882240"/>
        <c:axId val="426890976"/>
        <c:extLst/>
      </c:barChart>
      <c:lineChart>
        <c:grouping val="standard"/>
        <c:varyColors val="0"/>
        <c:ser>
          <c:idx val="1"/>
          <c:order val="1"/>
          <c:tx>
            <c:v>% de variacion</c:v>
          </c:tx>
          <c:spPr>
            <a:ln w="28575" cap="rnd">
              <a:solidFill>
                <a:schemeClr val="accent2"/>
              </a:solidFill>
              <a:round/>
            </a:ln>
            <a:effectLst/>
          </c:spPr>
          <c:marker>
            <c:symbol val="none"/>
          </c:marker>
          <c:dLbls>
            <c:spPr>
              <a:solidFill>
                <a:srgbClr val="FFFF00"/>
              </a:solid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'Variacion fallecidos'!$A$2:$B$11</c:f>
              <c:multiLvlStrCache>
                <c:ptCount val="10"/>
                <c:lvl>
                  <c:pt idx="0">
                    <c:v>Bolivia</c:v>
                  </c:pt>
                  <c:pt idx="1">
                    <c:v>Paraguay</c:v>
                  </c:pt>
                  <c:pt idx="2">
                    <c:v>Uruguay</c:v>
                  </c:pt>
                  <c:pt idx="3">
                    <c:v>Venezuela</c:v>
                  </c:pt>
                  <c:pt idx="4">
                    <c:v>Argentina</c:v>
                  </c:pt>
                  <c:pt idx="5">
                    <c:v>Chile</c:v>
                  </c:pt>
                  <c:pt idx="6">
                    <c:v>Brasil</c:v>
                  </c:pt>
                  <c:pt idx="7">
                    <c:v>Colombia</c:v>
                  </c:pt>
                  <c:pt idx="8">
                    <c:v>Perú</c:v>
                  </c:pt>
                  <c:pt idx="9">
                    <c:v>Ecuador</c:v>
                  </c:pt>
                </c:lvl>
                <c:lvl>
                  <c:pt idx="0">
                    <c:v>1</c:v>
                  </c:pt>
                  <c:pt idx="1">
                    <c:v>2</c:v>
                  </c:pt>
                  <c:pt idx="2">
                    <c:v>3</c:v>
                  </c:pt>
                  <c:pt idx="3">
                    <c:v>4</c:v>
                  </c:pt>
                  <c:pt idx="4">
                    <c:v>5</c:v>
                  </c:pt>
                  <c:pt idx="5">
                    <c:v>6</c:v>
                  </c:pt>
                  <c:pt idx="6">
                    <c:v>7</c:v>
                  </c:pt>
                  <c:pt idx="7">
                    <c:v>8</c:v>
                  </c:pt>
                  <c:pt idx="8">
                    <c:v>9</c:v>
                  </c:pt>
                  <c:pt idx="9">
                    <c:v>10</c:v>
                  </c:pt>
                </c:lvl>
              </c:multiLvlStrCache>
            </c:multiLvlStrRef>
          </c:cat>
          <c:val>
            <c:numRef>
              <c:f>'Variacion fallecidos'!$D$2:$D$11</c:f>
              <c:numCache>
                <c:formatCode>0%</c:formatCode>
                <c:ptCount val="10"/>
                <c:pt idx="0">
                  <c:v>0.51</c:v>
                </c:pt>
                <c:pt idx="1">
                  <c:v>0.45</c:v>
                </c:pt>
                <c:pt idx="2">
                  <c:v>0.16</c:v>
                </c:pt>
                <c:pt idx="3">
                  <c:v>0.15</c:v>
                </c:pt>
                <c:pt idx="4">
                  <c:v>7.0000000000000007E-2</c:v>
                </c:pt>
                <c:pt idx="5">
                  <c:v>0.03</c:v>
                </c:pt>
                <c:pt idx="6">
                  <c:v>0.01</c:v>
                </c:pt>
                <c:pt idx="7">
                  <c:v>0.01</c:v>
                </c:pt>
                <c:pt idx="8">
                  <c:v>-0.09</c:v>
                </c:pt>
                <c:pt idx="9">
                  <c:v>-0.12</c:v>
                </c:pt>
              </c:numCache>
            </c:numRef>
          </c:val>
          <c:smooth val="0"/>
          <c:extLst xmlns:c15="http://schemas.microsoft.com/office/drawing/2012/chart">
            <c:ext xmlns:c16="http://schemas.microsoft.com/office/drawing/2014/chart" uri="{C3380CC4-5D6E-409C-BE32-E72D297353CC}">
              <c16:uniqueId val="{00000001-103F-4B55-AEE9-541A4690428C}"/>
            </c:ext>
          </c:extLst>
        </c:ser>
        <c:dLbls>
          <c:showLegendKey val="0"/>
          <c:showVal val="1"/>
          <c:showCatName val="0"/>
          <c:showSerName val="0"/>
          <c:showPercent val="0"/>
          <c:showBubbleSize val="0"/>
        </c:dLbls>
        <c:marker val="1"/>
        <c:smooth val="0"/>
        <c:axId val="426878912"/>
        <c:axId val="426887232"/>
      </c:lineChart>
      <c:catAx>
        <c:axId val="426882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426890976"/>
        <c:crosses val="autoZero"/>
        <c:auto val="1"/>
        <c:lblAlgn val="ctr"/>
        <c:lblOffset val="100"/>
        <c:noMultiLvlLbl val="0"/>
      </c:catAx>
      <c:valAx>
        <c:axId val="4268909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426882240"/>
        <c:crosses val="autoZero"/>
        <c:crossBetween val="between"/>
      </c:valAx>
      <c:valAx>
        <c:axId val="4268872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426878912"/>
        <c:crosses val="max"/>
        <c:crossBetween val="between"/>
      </c:valAx>
      <c:catAx>
        <c:axId val="426878912"/>
        <c:scaling>
          <c:orientation val="minMax"/>
        </c:scaling>
        <c:delete val="1"/>
        <c:axPos val="b"/>
        <c:numFmt formatCode="General" sourceLinked="1"/>
        <c:majorTickMark val="out"/>
        <c:minorTickMark val="none"/>
        <c:tickLblPos val="nextTo"/>
        <c:crossAx val="42688723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latin typeface="Arial" panose="020B0604020202020204" pitchFamily="34" charset="0"/>
          <a:cs typeface="Arial" panose="020B0604020202020204" pitchFamily="34" charset="0"/>
        </a:defRPr>
      </a:pPr>
      <a:endParaRPr lang="es-PE"/>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v>Casos semana x M</c:v>
          </c:tx>
          <c:spPr>
            <a:solidFill>
              <a:schemeClr val="accent1"/>
            </a:solidFill>
            <a:ln>
              <a:noFill/>
            </a:ln>
            <a:effectLst/>
          </c:spPr>
          <c:invertIfNegative val="0"/>
          <c:dLbls>
            <c:dLbl>
              <c:idx val="1"/>
              <c:layout>
                <c:manualLayout>
                  <c:x val="6.1655028970406469E-5"/>
                  <c:y val="-5.06825096230059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124-43D2-94FC-453F00B2FF88}"/>
                </c:ext>
              </c:extLst>
            </c:dLbl>
            <c:spPr>
              <a:solidFill>
                <a:schemeClr val="accent1">
                  <a:lumMod val="20000"/>
                  <a:lumOff val="80000"/>
                </a:schemeClr>
              </a:solid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'Casos y fallecidos xM'!$A$2:$B$14</c:f>
              <c:multiLvlStrCache>
                <c:ptCount val="10"/>
                <c:lvl>
                  <c:pt idx="0">
                    <c:v>Uruguay</c:v>
                  </c:pt>
                  <c:pt idx="1">
                    <c:v>Argentina</c:v>
                  </c:pt>
                  <c:pt idx="2">
                    <c:v>Paraguay</c:v>
                  </c:pt>
                  <c:pt idx="3">
                    <c:v>Chile</c:v>
                  </c:pt>
                  <c:pt idx="4">
                    <c:v>Brasil</c:v>
                  </c:pt>
                  <c:pt idx="5">
                    <c:v>Colombia</c:v>
                  </c:pt>
                  <c:pt idx="6">
                    <c:v>Bolivia</c:v>
                  </c:pt>
                  <c:pt idx="7">
                    <c:v>Perú</c:v>
                  </c:pt>
                  <c:pt idx="8">
                    <c:v>Ecuador</c:v>
                  </c:pt>
                  <c:pt idx="9">
                    <c:v>Venezuela</c:v>
                  </c:pt>
                </c:lvl>
                <c:lvl>
                  <c:pt idx="0">
                    <c:v>1</c:v>
                  </c:pt>
                  <c:pt idx="1">
                    <c:v>2</c:v>
                  </c:pt>
                  <c:pt idx="2">
                    <c:v>4</c:v>
                  </c:pt>
                  <c:pt idx="3">
                    <c:v>5</c:v>
                  </c:pt>
                  <c:pt idx="4">
                    <c:v>6</c:v>
                  </c:pt>
                  <c:pt idx="5">
                    <c:v>7</c:v>
                  </c:pt>
                  <c:pt idx="6">
                    <c:v>8</c:v>
                  </c:pt>
                  <c:pt idx="7">
                    <c:v>9</c:v>
                  </c:pt>
                  <c:pt idx="8">
                    <c:v>10</c:v>
                  </c:pt>
                  <c:pt idx="9">
                    <c:v>11</c:v>
                  </c:pt>
                </c:lvl>
              </c:multiLvlStrCache>
            </c:multiLvlStrRef>
          </c:cat>
          <c:val>
            <c:numRef>
              <c:f>'Casos y fallecidos xM'!$C$2:$C$14</c:f>
              <c:numCache>
                <c:formatCode>#,##0</c:formatCode>
                <c:ptCount val="10"/>
                <c:pt idx="0">
                  <c:v>6868</c:v>
                </c:pt>
                <c:pt idx="1">
                  <c:v>4911</c:v>
                </c:pt>
                <c:pt idx="2">
                  <c:v>2595</c:v>
                </c:pt>
                <c:pt idx="3">
                  <c:v>2241</c:v>
                </c:pt>
                <c:pt idx="4">
                  <c:v>2136</c:v>
                </c:pt>
                <c:pt idx="5">
                  <c:v>2092</c:v>
                </c:pt>
                <c:pt idx="6">
                  <c:v>1383</c:v>
                </c:pt>
                <c:pt idx="7">
                  <c:v>1086</c:v>
                </c:pt>
                <c:pt idx="8">
                  <c:v>465</c:v>
                </c:pt>
                <c:pt idx="9">
                  <c:v>276</c:v>
                </c:pt>
              </c:numCache>
            </c:numRef>
          </c:val>
          <c:extLst>
            <c:ext xmlns:c16="http://schemas.microsoft.com/office/drawing/2014/chart" uri="{C3380CC4-5D6E-409C-BE32-E72D297353CC}">
              <c16:uniqueId val="{00000001-4124-43D2-94FC-453F00B2FF88}"/>
            </c:ext>
          </c:extLst>
        </c:ser>
        <c:dLbls>
          <c:showLegendKey val="0"/>
          <c:showVal val="1"/>
          <c:showCatName val="0"/>
          <c:showSerName val="0"/>
          <c:showPercent val="0"/>
          <c:showBubbleSize val="0"/>
        </c:dLbls>
        <c:gapWidth val="219"/>
        <c:overlap val="-27"/>
        <c:axId val="1664032047"/>
        <c:axId val="1664029135"/>
      </c:barChart>
      <c:lineChart>
        <c:grouping val="standard"/>
        <c:varyColors val="0"/>
        <c:ser>
          <c:idx val="1"/>
          <c:order val="1"/>
          <c:tx>
            <c:v>Fallecidos semana x M</c:v>
          </c:tx>
          <c:spPr>
            <a:ln w="28575" cap="rnd">
              <a:solidFill>
                <a:schemeClr val="tx1"/>
              </a:solidFill>
              <a:round/>
            </a:ln>
            <a:effectLst/>
          </c:spPr>
          <c:marker>
            <c:symbol val="none"/>
          </c:marker>
          <c:dLbls>
            <c:dLbl>
              <c:idx val="0"/>
              <c:layout>
                <c:manualLayout>
                  <c:x val="3.4591194968553431E-2"/>
                  <c:y val="-6.02772754671488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124-43D2-94FC-453F00B2FF88}"/>
                </c:ext>
              </c:extLst>
            </c:dLbl>
            <c:dLbl>
              <c:idx val="2"/>
              <c:layout>
                <c:manualLayout>
                  <c:x val="3.2679738562091504E-3"/>
                  <c:y val="-4.94108703914861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124-43D2-94FC-453F00B2FF88}"/>
                </c:ext>
              </c:extLst>
            </c:dLbl>
            <c:dLbl>
              <c:idx val="3"/>
              <c:layout>
                <c:manualLayout>
                  <c:x val="0"/>
                  <c:y val="7.3991860895301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124-43D2-94FC-453F00B2FF88}"/>
                </c:ext>
              </c:extLst>
            </c:dLbl>
            <c:dLbl>
              <c:idx val="4"/>
              <c:layout>
                <c:manualLayout>
                  <c:x val="6.5359477124182861E-3"/>
                  <c:y val="9.98890122086570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124-43D2-94FC-453F00B2FF88}"/>
                </c:ext>
              </c:extLst>
            </c:dLbl>
            <c:dLbl>
              <c:idx val="6"/>
              <c:layout>
                <c:manualLayout>
                  <c:x val="1.9607843137254902E-2"/>
                  <c:y val="-8.56980819244801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124-43D2-94FC-453F00B2FF88}"/>
                </c:ext>
              </c:extLst>
            </c:dLbl>
            <c:spPr>
              <a:solidFill>
                <a:srgbClr val="FFFF00"/>
              </a:solid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'Casos y fallecidos xM'!$A$2:$B$11</c:f>
              <c:multiLvlStrCache>
                <c:ptCount val="8"/>
                <c:lvl>
                  <c:pt idx="0">
                    <c:v>Uruguay</c:v>
                  </c:pt>
                  <c:pt idx="1">
                    <c:v>Argentina</c:v>
                  </c:pt>
                  <c:pt idx="2">
                    <c:v>Paraguay</c:v>
                  </c:pt>
                  <c:pt idx="3">
                    <c:v>Chile</c:v>
                  </c:pt>
                  <c:pt idx="4">
                    <c:v>Brasil</c:v>
                  </c:pt>
                  <c:pt idx="5">
                    <c:v>Colombia</c:v>
                  </c:pt>
                  <c:pt idx="6">
                    <c:v>Bolivia</c:v>
                  </c:pt>
                  <c:pt idx="7">
                    <c:v>Perú</c:v>
                  </c:pt>
                </c:lvl>
                <c:lvl>
                  <c:pt idx="0">
                    <c:v>1</c:v>
                  </c:pt>
                  <c:pt idx="1">
                    <c:v>2</c:v>
                  </c:pt>
                  <c:pt idx="2">
                    <c:v>4</c:v>
                  </c:pt>
                  <c:pt idx="3">
                    <c:v>5</c:v>
                  </c:pt>
                  <c:pt idx="4">
                    <c:v>6</c:v>
                  </c:pt>
                  <c:pt idx="5">
                    <c:v>7</c:v>
                  </c:pt>
                  <c:pt idx="6">
                    <c:v>8</c:v>
                  </c:pt>
                  <c:pt idx="7">
                    <c:v>9</c:v>
                  </c:pt>
                </c:lvl>
              </c:multiLvlStrCache>
            </c:multiLvlStrRef>
          </c:cat>
          <c:val>
            <c:numRef>
              <c:f>'Casos y fallecidos xM'!$D$2:$D$14</c:f>
              <c:numCache>
                <c:formatCode>General</c:formatCode>
                <c:ptCount val="10"/>
                <c:pt idx="0">
                  <c:v>112</c:v>
                </c:pt>
                <c:pt idx="1">
                  <c:v>75</c:v>
                </c:pt>
                <c:pt idx="2">
                  <c:v>97</c:v>
                </c:pt>
                <c:pt idx="3">
                  <c:v>34</c:v>
                </c:pt>
                <c:pt idx="4">
                  <c:v>63</c:v>
                </c:pt>
                <c:pt idx="5">
                  <c:v>67</c:v>
                </c:pt>
                <c:pt idx="6">
                  <c:v>34</c:v>
                </c:pt>
                <c:pt idx="7">
                  <c:v>57</c:v>
                </c:pt>
                <c:pt idx="8">
                  <c:v>27</c:v>
                </c:pt>
                <c:pt idx="9">
                  <c:v>4</c:v>
                </c:pt>
              </c:numCache>
            </c:numRef>
          </c:val>
          <c:smooth val="0"/>
          <c:extLst>
            <c:ext xmlns:c16="http://schemas.microsoft.com/office/drawing/2014/chart" uri="{C3380CC4-5D6E-409C-BE32-E72D297353CC}">
              <c16:uniqueId val="{00000007-4124-43D2-94FC-453F00B2FF88}"/>
            </c:ext>
          </c:extLst>
        </c:ser>
        <c:dLbls>
          <c:showLegendKey val="0"/>
          <c:showVal val="1"/>
          <c:showCatName val="0"/>
          <c:showSerName val="0"/>
          <c:showPercent val="0"/>
          <c:showBubbleSize val="0"/>
        </c:dLbls>
        <c:marker val="1"/>
        <c:smooth val="0"/>
        <c:axId val="1664032879"/>
        <c:axId val="1664031631"/>
      </c:lineChart>
      <c:catAx>
        <c:axId val="166403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1664029135"/>
        <c:crosses val="autoZero"/>
        <c:auto val="1"/>
        <c:lblAlgn val="ctr"/>
        <c:lblOffset val="100"/>
        <c:noMultiLvlLbl val="0"/>
      </c:catAx>
      <c:valAx>
        <c:axId val="166402913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1664032047"/>
        <c:crosses val="autoZero"/>
        <c:crossBetween val="between"/>
      </c:valAx>
      <c:valAx>
        <c:axId val="1664031631"/>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crossAx val="1664032879"/>
        <c:crosses val="max"/>
        <c:crossBetween val="between"/>
      </c:valAx>
      <c:catAx>
        <c:axId val="1664032879"/>
        <c:scaling>
          <c:orientation val="minMax"/>
        </c:scaling>
        <c:delete val="1"/>
        <c:axPos val="b"/>
        <c:numFmt formatCode="General" sourceLinked="1"/>
        <c:majorTickMark val="out"/>
        <c:minorTickMark val="none"/>
        <c:tickLblPos val="nextTo"/>
        <c:crossAx val="1664031631"/>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latin typeface="Arial" panose="020B0604020202020204" pitchFamily="34" charset="0"/>
          <a:cs typeface="Arial" panose="020B0604020202020204" pitchFamily="34" charset="0"/>
        </a:defRPr>
      </a:pPr>
      <a:endParaRPr lang="es-P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6B4B8C-41EE-4288-980E-198A4EDCB1F1}" type="doc">
      <dgm:prSet loTypeId="urn:microsoft.com/office/officeart/2005/8/layout/hList1" loCatId="list" qsTypeId="urn:microsoft.com/office/officeart/2005/8/quickstyle/3d2" qsCatId="3D" csTypeId="urn:microsoft.com/office/officeart/2005/8/colors/accent1_2" csCatId="accent1" phldr="1"/>
      <dgm:spPr/>
      <dgm:t>
        <a:bodyPr/>
        <a:lstStyle/>
        <a:p>
          <a:endParaRPr lang="es-PE"/>
        </a:p>
      </dgm:t>
    </dgm:pt>
    <dgm:pt modelId="{EB69C10D-E79B-4E44-84C0-FDDEE401879A}">
      <dgm:prSet phldrT="[Texto]"/>
      <dgm:spPr>
        <a:solidFill>
          <a:schemeClr val="accent2">
            <a:lumMod val="50000"/>
          </a:schemeClr>
        </a:solidFill>
      </dgm:spPr>
      <dgm:t>
        <a:bodyPr/>
        <a:lstStyle/>
        <a:p>
          <a:r>
            <a:rPr lang="es-PE" b="1" dirty="0">
              <a:latin typeface="Arial" panose="020B0604020202020204" pitchFamily="34" charset="0"/>
              <a:cs typeface="Arial" panose="020B0604020202020204" pitchFamily="34" charset="0"/>
            </a:rPr>
            <a:t>Casos confirmados</a:t>
          </a:r>
        </a:p>
      </dgm:t>
    </dgm:pt>
    <dgm:pt modelId="{62EA86C5-170E-4AC8-A05C-38C1F59C9821}" type="parTrans" cxnId="{2A2AA1F4-3FCD-408E-8A80-BAF56986FE33}">
      <dgm:prSet/>
      <dgm:spPr/>
      <dgm:t>
        <a:bodyPr/>
        <a:lstStyle/>
        <a:p>
          <a:endParaRPr lang="es-PE"/>
        </a:p>
      </dgm:t>
    </dgm:pt>
    <dgm:pt modelId="{339404B7-A6F6-4D50-8A07-AE2CC3B2C399}" type="sibTrans" cxnId="{2A2AA1F4-3FCD-408E-8A80-BAF56986FE33}">
      <dgm:prSet/>
      <dgm:spPr/>
      <dgm:t>
        <a:bodyPr/>
        <a:lstStyle/>
        <a:p>
          <a:endParaRPr lang="es-PE"/>
        </a:p>
      </dgm:t>
    </dgm:pt>
    <dgm:pt modelId="{26EC3DF1-F7D1-4263-8E46-E4C142FC7D9F}">
      <dgm:prSet phldrT="[Texto]" custT="1"/>
      <dgm:spPr>
        <a:gradFill flip="none" rotWithShape="1">
          <a:gsLst>
            <a:gs pos="14000">
              <a:schemeClr val="accent2">
                <a:alpha val="46000"/>
                <a:lumMod val="49000"/>
                <a:lumOff val="51000"/>
              </a:schemeClr>
            </a:gs>
            <a:gs pos="33000">
              <a:schemeClr val="accent2">
                <a:lumMod val="45000"/>
                <a:lumOff val="55000"/>
              </a:schemeClr>
            </a:gs>
            <a:gs pos="56000">
              <a:srgbClr val="F8CAAB"/>
            </a:gs>
            <a:gs pos="79000">
              <a:schemeClr val="accent2">
                <a:lumMod val="26000"/>
                <a:lumOff val="74000"/>
              </a:schemeClr>
            </a:gs>
          </a:gsLst>
          <a:lin ang="8400000" scaled="0"/>
          <a:tileRect/>
        </a:gradFill>
      </dgm:spPr>
      <dgm:t>
        <a:bodyPr anchor="ctr" anchorCtr="0"/>
        <a:lstStyle/>
        <a:p>
          <a:pPr algn="ctr">
            <a:buFontTx/>
            <a:buNone/>
          </a:pPr>
          <a:r>
            <a:rPr lang="es-PE" sz="3400" b="1" i="0" u="none" strike="noStrike" dirty="0">
              <a:solidFill>
                <a:srgbClr val="000000"/>
              </a:solidFill>
              <a:effectLst/>
              <a:latin typeface="Arial" panose="020B0604020202020204" pitchFamily="34" charset="0"/>
            </a:rPr>
            <a:t>167,594,032</a:t>
          </a:r>
          <a:endParaRPr lang="es-PE" sz="3400" b="1" dirty="0">
            <a:latin typeface="Arial" panose="020B0604020202020204" pitchFamily="34" charset="0"/>
            <a:cs typeface="Arial" panose="020B0604020202020204" pitchFamily="34" charset="0"/>
          </a:endParaRPr>
        </a:p>
      </dgm:t>
    </dgm:pt>
    <dgm:pt modelId="{62E3F8F2-4307-4CC6-B150-1F6BB9CA6649}" type="parTrans" cxnId="{0F72402E-C9DA-49F9-BA96-2F7AA161021C}">
      <dgm:prSet/>
      <dgm:spPr/>
      <dgm:t>
        <a:bodyPr/>
        <a:lstStyle/>
        <a:p>
          <a:endParaRPr lang="es-PE"/>
        </a:p>
      </dgm:t>
    </dgm:pt>
    <dgm:pt modelId="{A34C4F50-B361-41F8-964A-D783638E00C4}" type="sibTrans" cxnId="{0F72402E-C9DA-49F9-BA96-2F7AA161021C}">
      <dgm:prSet/>
      <dgm:spPr/>
      <dgm:t>
        <a:bodyPr/>
        <a:lstStyle/>
        <a:p>
          <a:endParaRPr lang="es-PE"/>
        </a:p>
      </dgm:t>
    </dgm:pt>
    <dgm:pt modelId="{CCE664BA-278B-49A9-9B34-780C2F4C5B9D}">
      <dgm:prSet phldrT="[Texto]"/>
      <dgm:spPr>
        <a:solidFill>
          <a:schemeClr val="tx2"/>
        </a:solidFill>
      </dgm:spPr>
      <dgm:t>
        <a:bodyPr/>
        <a:lstStyle/>
        <a:p>
          <a:r>
            <a:rPr lang="es-PE" b="1" dirty="0">
              <a:latin typeface="Arial" panose="020B0604020202020204" pitchFamily="34" charset="0"/>
              <a:cs typeface="Arial" panose="020B0604020202020204" pitchFamily="34" charset="0"/>
            </a:rPr>
            <a:t>Fallecidos</a:t>
          </a:r>
        </a:p>
      </dgm:t>
    </dgm:pt>
    <dgm:pt modelId="{99A8FCEE-5AA2-4542-8F16-733E5E13F990}" type="parTrans" cxnId="{849785CD-AA60-4FA0-A0FA-2351BABADBBD}">
      <dgm:prSet/>
      <dgm:spPr/>
      <dgm:t>
        <a:bodyPr/>
        <a:lstStyle/>
        <a:p>
          <a:endParaRPr lang="es-PE"/>
        </a:p>
      </dgm:t>
    </dgm:pt>
    <dgm:pt modelId="{32413186-335E-4D24-91A0-C7649C97A850}" type="sibTrans" cxnId="{849785CD-AA60-4FA0-A0FA-2351BABADBBD}">
      <dgm:prSet/>
      <dgm:spPr/>
      <dgm:t>
        <a:bodyPr/>
        <a:lstStyle/>
        <a:p>
          <a:endParaRPr lang="es-PE"/>
        </a:p>
      </dgm:t>
    </dgm:pt>
    <dgm:pt modelId="{65F53F01-3964-445B-9C71-9AE08AE0AB41}">
      <dgm:prSet phldrT="[Texto]"/>
      <dgm:sp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nchor="ctr" anchorCtr="0"/>
        <a:lstStyle/>
        <a:p>
          <a:pPr algn="ctr">
            <a:buFontTx/>
            <a:buNone/>
          </a:pPr>
          <a:r>
            <a:rPr lang="es-PE" b="1" i="0" u="none" strike="noStrike" dirty="0">
              <a:solidFill>
                <a:srgbClr val="000000"/>
              </a:solidFill>
              <a:effectLst/>
              <a:latin typeface="Arial" panose="020B0604020202020204" pitchFamily="34" charset="0"/>
            </a:rPr>
            <a:t>3,479,925</a:t>
          </a:r>
          <a:endParaRPr lang="es-PE" dirty="0"/>
        </a:p>
      </dgm:t>
    </dgm:pt>
    <dgm:pt modelId="{146F8944-431A-4C7A-BE17-468B1EBAEBBC}" type="parTrans" cxnId="{099E3495-2E0A-41A5-8A38-F4F6DBA312A5}">
      <dgm:prSet/>
      <dgm:spPr/>
      <dgm:t>
        <a:bodyPr/>
        <a:lstStyle/>
        <a:p>
          <a:endParaRPr lang="es-PE"/>
        </a:p>
      </dgm:t>
    </dgm:pt>
    <dgm:pt modelId="{6649F4B0-9325-41B2-8584-F7BB1641FEB4}" type="sibTrans" cxnId="{099E3495-2E0A-41A5-8A38-F4F6DBA312A5}">
      <dgm:prSet/>
      <dgm:spPr/>
      <dgm:t>
        <a:bodyPr/>
        <a:lstStyle/>
        <a:p>
          <a:endParaRPr lang="es-PE"/>
        </a:p>
      </dgm:t>
    </dgm:pt>
    <dgm:pt modelId="{EAEADC98-9688-48AE-B0A6-0F35C23A137D}">
      <dgm:prSet phldrT="[Texto]"/>
      <dgm:spPr>
        <a:solidFill>
          <a:schemeClr val="accent6">
            <a:lumMod val="75000"/>
          </a:schemeClr>
        </a:solidFill>
      </dgm:spPr>
      <dgm:t>
        <a:bodyPr/>
        <a:lstStyle/>
        <a:p>
          <a:r>
            <a:rPr lang="es-PE" b="1" dirty="0">
              <a:latin typeface="Arial" panose="020B0604020202020204" pitchFamily="34" charset="0"/>
              <a:cs typeface="Arial" panose="020B0604020202020204" pitchFamily="34" charset="0"/>
            </a:rPr>
            <a:t>Recuperados</a:t>
          </a:r>
        </a:p>
      </dgm:t>
    </dgm:pt>
    <dgm:pt modelId="{10DAB5B7-0BD8-43A6-94D9-B2EBB0FAD547}" type="parTrans" cxnId="{B48F2604-18C4-4E64-BB08-2AC3A8039AB4}">
      <dgm:prSet/>
      <dgm:spPr/>
      <dgm:t>
        <a:bodyPr/>
        <a:lstStyle/>
        <a:p>
          <a:endParaRPr lang="es-PE"/>
        </a:p>
      </dgm:t>
    </dgm:pt>
    <dgm:pt modelId="{79123096-161F-436E-9220-416395F87424}" type="sibTrans" cxnId="{B48F2604-18C4-4E64-BB08-2AC3A8039AB4}">
      <dgm:prSet/>
      <dgm:spPr/>
      <dgm:t>
        <a:bodyPr/>
        <a:lstStyle/>
        <a:p>
          <a:endParaRPr lang="es-PE"/>
        </a:p>
      </dgm:t>
    </dgm:pt>
    <dgm:pt modelId="{458BEF2E-068E-4158-8C24-1B7144FB76C0}">
      <dgm:prSet phldrT="[Texto]"/>
      <dgm:sp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shape">
            <a:fillToRect l="50000" t="50000" r="50000" b="50000"/>
          </a:path>
          <a:tileRect/>
        </a:gradFill>
      </dgm:spPr>
      <dgm:t>
        <a:bodyPr anchor="ctr" anchorCtr="0"/>
        <a:lstStyle/>
        <a:p>
          <a:pPr algn="ctr">
            <a:buFontTx/>
            <a:buNone/>
          </a:pPr>
          <a:r>
            <a:rPr lang="es-PE" b="1" dirty="0">
              <a:latin typeface="Arial" panose="020B0604020202020204" pitchFamily="34" charset="0"/>
              <a:cs typeface="Arial" panose="020B0604020202020204" pitchFamily="34" charset="0"/>
            </a:rPr>
            <a:t>148,700,515</a:t>
          </a:r>
          <a:endParaRPr lang="es-PE" dirty="0"/>
        </a:p>
      </dgm:t>
    </dgm:pt>
    <dgm:pt modelId="{2FD8959A-0E04-4FB4-8302-8BC14792AE2F}" type="parTrans" cxnId="{6FD60956-61C0-418A-B9F2-D2DE18B15B94}">
      <dgm:prSet/>
      <dgm:spPr/>
      <dgm:t>
        <a:bodyPr/>
        <a:lstStyle/>
        <a:p>
          <a:endParaRPr lang="es-PE"/>
        </a:p>
      </dgm:t>
    </dgm:pt>
    <dgm:pt modelId="{0B23D379-C6E6-4491-A75E-B4B63816454E}" type="sibTrans" cxnId="{6FD60956-61C0-418A-B9F2-D2DE18B15B94}">
      <dgm:prSet/>
      <dgm:spPr/>
      <dgm:t>
        <a:bodyPr/>
        <a:lstStyle/>
        <a:p>
          <a:endParaRPr lang="es-PE"/>
        </a:p>
      </dgm:t>
    </dgm:pt>
    <dgm:pt modelId="{AE5CE970-4BFA-4D51-B84D-57288B5B8B5C}" type="pres">
      <dgm:prSet presAssocID="{D36B4B8C-41EE-4288-980E-198A4EDCB1F1}" presName="Name0" presStyleCnt="0">
        <dgm:presLayoutVars>
          <dgm:dir/>
          <dgm:animLvl val="lvl"/>
          <dgm:resizeHandles val="exact"/>
        </dgm:presLayoutVars>
      </dgm:prSet>
      <dgm:spPr/>
    </dgm:pt>
    <dgm:pt modelId="{78C27A7B-7088-486A-A4B6-2E5DBBCCA3CC}" type="pres">
      <dgm:prSet presAssocID="{EB69C10D-E79B-4E44-84C0-FDDEE401879A}" presName="composite" presStyleCnt="0"/>
      <dgm:spPr/>
    </dgm:pt>
    <dgm:pt modelId="{EA211E08-751D-48CE-B421-FCEC854E5AF3}" type="pres">
      <dgm:prSet presAssocID="{EB69C10D-E79B-4E44-84C0-FDDEE401879A}" presName="parTx" presStyleLbl="alignNode1" presStyleIdx="0" presStyleCnt="3">
        <dgm:presLayoutVars>
          <dgm:chMax val="0"/>
          <dgm:chPref val="0"/>
          <dgm:bulletEnabled val="1"/>
        </dgm:presLayoutVars>
      </dgm:prSet>
      <dgm:spPr/>
    </dgm:pt>
    <dgm:pt modelId="{B920C762-E219-42A1-9E9E-57F51AC3E726}" type="pres">
      <dgm:prSet presAssocID="{EB69C10D-E79B-4E44-84C0-FDDEE401879A}" presName="desTx" presStyleLbl="alignAccFollowNode1" presStyleIdx="0" presStyleCnt="3">
        <dgm:presLayoutVars>
          <dgm:bulletEnabled val="1"/>
        </dgm:presLayoutVars>
      </dgm:prSet>
      <dgm:spPr/>
    </dgm:pt>
    <dgm:pt modelId="{3B2F9DE1-9057-40DC-82B6-896992247D44}" type="pres">
      <dgm:prSet presAssocID="{339404B7-A6F6-4D50-8A07-AE2CC3B2C399}" presName="space" presStyleCnt="0"/>
      <dgm:spPr/>
    </dgm:pt>
    <dgm:pt modelId="{2EAF4EB8-333C-49E8-A8E1-5681D5A24129}" type="pres">
      <dgm:prSet presAssocID="{CCE664BA-278B-49A9-9B34-780C2F4C5B9D}" presName="composite" presStyleCnt="0"/>
      <dgm:spPr/>
    </dgm:pt>
    <dgm:pt modelId="{4789D03E-2972-4A89-87FE-46A7137AB5F9}" type="pres">
      <dgm:prSet presAssocID="{CCE664BA-278B-49A9-9B34-780C2F4C5B9D}" presName="parTx" presStyleLbl="alignNode1" presStyleIdx="1" presStyleCnt="3" custLinFactNeighborY="3616">
        <dgm:presLayoutVars>
          <dgm:chMax val="0"/>
          <dgm:chPref val="0"/>
          <dgm:bulletEnabled val="1"/>
        </dgm:presLayoutVars>
      </dgm:prSet>
      <dgm:spPr/>
    </dgm:pt>
    <dgm:pt modelId="{90D1C31A-658A-45AD-A39D-E653B8DC4FF4}" type="pres">
      <dgm:prSet presAssocID="{CCE664BA-278B-49A9-9B34-780C2F4C5B9D}" presName="desTx" presStyleLbl="alignAccFollowNode1" presStyleIdx="1" presStyleCnt="3">
        <dgm:presLayoutVars>
          <dgm:bulletEnabled val="1"/>
        </dgm:presLayoutVars>
      </dgm:prSet>
      <dgm:spPr/>
    </dgm:pt>
    <dgm:pt modelId="{48A77CF9-F3B8-495A-9818-1C875D28906B}" type="pres">
      <dgm:prSet presAssocID="{32413186-335E-4D24-91A0-C7649C97A850}" presName="space" presStyleCnt="0"/>
      <dgm:spPr/>
    </dgm:pt>
    <dgm:pt modelId="{6AC4339A-45DC-4F63-8B8D-2CB2A4E60D17}" type="pres">
      <dgm:prSet presAssocID="{EAEADC98-9688-48AE-B0A6-0F35C23A137D}" presName="composite" presStyleCnt="0"/>
      <dgm:spPr/>
    </dgm:pt>
    <dgm:pt modelId="{5AA0E70D-4B95-4EA9-AC75-66FB5ADA981F}" type="pres">
      <dgm:prSet presAssocID="{EAEADC98-9688-48AE-B0A6-0F35C23A137D}" presName="parTx" presStyleLbl="alignNode1" presStyleIdx="2" presStyleCnt="3">
        <dgm:presLayoutVars>
          <dgm:chMax val="0"/>
          <dgm:chPref val="0"/>
          <dgm:bulletEnabled val="1"/>
        </dgm:presLayoutVars>
      </dgm:prSet>
      <dgm:spPr/>
    </dgm:pt>
    <dgm:pt modelId="{D899292C-36C9-4ADB-848F-E49333A4E5CD}" type="pres">
      <dgm:prSet presAssocID="{EAEADC98-9688-48AE-B0A6-0F35C23A137D}" presName="desTx" presStyleLbl="alignAccFollowNode1" presStyleIdx="2" presStyleCnt="3">
        <dgm:presLayoutVars>
          <dgm:bulletEnabled val="1"/>
        </dgm:presLayoutVars>
      </dgm:prSet>
      <dgm:spPr/>
    </dgm:pt>
  </dgm:ptLst>
  <dgm:cxnLst>
    <dgm:cxn modelId="{CA6F0C03-27ED-4173-85A4-07CB7B19DC44}" type="presOf" srcId="{EAEADC98-9688-48AE-B0A6-0F35C23A137D}" destId="{5AA0E70D-4B95-4EA9-AC75-66FB5ADA981F}" srcOrd="0" destOrd="0" presId="urn:microsoft.com/office/officeart/2005/8/layout/hList1"/>
    <dgm:cxn modelId="{B48F2604-18C4-4E64-BB08-2AC3A8039AB4}" srcId="{D36B4B8C-41EE-4288-980E-198A4EDCB1F1}" destId="{EAEADC98-9688-48AE-B0A6-0F35C23A137D}" srcOrd="2" destOrd="0" parTransId="{10DAB5B7-0BD8-43A6-94D9-B2EBB0FAD547}" sibTransId="{79123096-161F-436E-9220-416395F87424}"/>
    <dgm:cxn modelId="{4E351414-5E48-4346-B25B-F3B8DA611E75}" type="presOf" srcId="{458BEF2E-068E-4158-8C24-1B7144FB76C0}" destId="{D899292C-36C9-4ADB-848F-E49333A4E5CD}" srcOrd="0" destOrd="0" presId="urn:microsoft.com/office/officeart/2005/8/layout/hList1"/>
    <dgm:cxn modelId="{9EAC561E-4FE8-428D-8FF0-CD973B92D709}" type="presOf" srcId="{26EC3DF1-F7D1-4263-8E46-E4C142FC7D9F}" destId="{B920C762-E219-42A1-9E9E-57F51AC3E726}" srcOrd="0" destOrd="0" presId="urn:microsoft.com/office/officeart/2005/8/layout/hList1"/>
    <dgm:cxn modelId="{0F72402E-C9DA-49F9-BA96-2F7AA161021C}" srcId="{EB69C10D-E79B-4E44-84C0-FDDEE401879A}" destId="{26EC3DF1-F7D1-4263-8E46-E4C142FC7D9F}" srcOrd="0" destOrd="0" parTransId="{62E3F8F2-4307-4CC6-B150-1F6BB9CA6649}" sibTransId="{A34C4F50-B361-41F8-964A-D783638E00C4}"/>
    <dgm:cxn modelId="{46E37966-D1E5-48A5-AA8A-9C05B2018BFE}" type="presOf" srcId="{CCE664BA-278B-49A9-9B34-780C2F4C5B9D}" destId="{4789D03E-2972-4A89-87FE-46A7137AB5F9}" srcOrd="0" destOrd="0" presId="urn:microsoft.com/office/officeart/2005/8/layout/hList1"/>
    <dgm:cxn modelId="{6FD60956-61C0-418A-B9F2-D2DE18B15B94}" srcId="{EAEADC98-9688-48AE-B0A6-0F35C23A137D}" destId="{458BEF2E-068E-4158-8C24-1B7144FB76C0}" srcOrd="0" destOrd="0" parTransId="{2FD8959A-0E04-4FB4-8302-8BC14792AE2F}" sibTransId="{0B23D379-C6E6-4491-A75E-B4B63816454E}"/>
    <dgm:cxn modelId="{099E3495-2E0A-41A5-8A38-F4F6DBA312A5}" srcId="{CCE664BA-278B-49A9-9B34-780C2F4C5B9D}" destId="{65F53F01-3964-445B-9C71-9AE08AE0AB41}" srcOrd="0" destOrd="0" parTransId="{146F8944-431A-4C7A-BE17-468B1EBAEBBC}" sibTransId="{6649F4B0-9325-41B2-8584-F7BB1641FEB4}"/>
    <dgm:cxn modelId="{849785CD-AA60-4FA0-A0FA-2351BABADBBD}" srcId="{D36B4B8C-41EE-4288-980E-198A4EDCB1F1}" destId="{CCE664BA-278B-49A9-9B34-780C2F4C5B9D}" srcOrd="1" destOrd="0" parTransId="{99A8FCEE-5AA2-4542-8F16-733E5E13F990}" sibTransId="{32413186-335E-4D24-91A0-C7649C97A850}"/>
    <dgm:cxn modelId="{6CB766D4-CCF9-4D5B-B704-1A7361DE3CA5}" type="presOf" srcId="{D36B4B8C-41EE-4288-980E-198A4EDCB1F1}" destId="{AE5CE970-4BFA-4D51-B84D-57288B5B8B5C}" srcOrd="0" destOrd="0" presId="urn:microsoft.com/office/officeart/2005/8/layout/hList1"/>
    <dgm:cxn modelId="{EB9A31D7-0EB0-4E15-BCBA-27C42B2101B4}" type="presOf" srcId="{EB69C10D-E79B-4E44-84C0-FDDEE401879A}" destId="{EA211E08-751D-48CE-B421-FCEC854E5AF3}" srcOrd="0" destOrd="0" presId="urn:microsoft.com/office/officeart/2005/8/layout/hList1"/>
    <dgm:cxn modelId="{CCCC98F2-681D-4847-BE08-6F4C663C85DF}" type="presOf" srcId="{65F53F01-3964-445B-9C71-9AE08AE0AB41}" destId="{90D1C31A-658A-45AD-A39D-E653B8DC4FF4}" srcOrd="0" destOrd="0" presId="urn:microsoft.com/office/officeart/2005/8/layout/hList1"/>
    <dgm:cxn modelId="{2A2AA1F4-3FCD-408E-8A80-BAF56986FE33}" srcId="{D36B4B8C-41EE-4288-980E-198A4EDCB1F1}" destId="{EB69C10D-E79B-4E44-84C0-FDDEE401879A}" srcOrd="0" destOrd="0" parTransId="{62EA86C5-170E-4AC8-A05C-38C1F59C9821}" sibTransId="{339404B7-A6F6-4D50-8A07-AE2CC3B2C399}"/>
    <dgm:cxn modelId="{D1BB40BC-C2E4-45ED-BC41-1DB0EAB17A57}" type="presParOf" srcId="{AE5CE970-4BFA-4D51-B84D-57288B5B8B5C}" destId="{78C27A7B-7088-486A-A4B6-2E5DBBCCA3CC}" srcOrd="0" destOrd="0" presId="urn:microsoft.com/office/officeart/2005/8/layout/hList1"/>
    <dgm:cxn modelId="{90EA8D2A-82E1-43B6-AE34-54ED4F71F78F}" type="presParOf" srcId="{78C27A7B-7088-486A-A4B6-2E5DBBCCA3CC}" destId="{EA211E08-751D-48CE-B421-FCEC854E5AF3}" srcOrd="0" destOrd="0" presId="urn:microsoft.com/office/officeart/2005/8/layout/hList1"/>
    <dgm:cxn modelId="{A3F15DB6-4DEA-4F45-83D1-17CA92CFB416}" type="presParOf" srcId="{78C27A7B-7088-486A-A4B6-2E5DBBCCA3CC}" destId="{B920C762-E219-42A1-9E9E-57F51AC3E726}" srcOrd="1" destOrd="0" presId="urn:microsoft.com/office/officeart/2005/8/layout/hList1"/>
    <dgm:cxn modelId="{AAD81466-A0DF-48C9-9BE2-5D85A724765F}" type="presParOf" srcId="{AE5CE970-4BFA-4D51-B84D-57288B5B8B5C}" destId="{3B2F9DE1-9057-40DC-82B6-896992247D44}" srcOrd="1" destOrd="0" presId="urn:microsoft.com/office/officeart/2005/8/layout/hList1"/>
    <dgm:cxn modelId="{9AE8504C-54DF-4F1F-AB0C-351A66A0ED72}" type="presParOf" srcId="{AE5CE970-4BFA-4D51-B84D-57288B5B8B5C}" destId="{2EAF4EB8-333C-49E8-A8E1-5681D5A24129}" srcOrd="2" destOrd="0" presId="urn:microsoft.com/office/officeart/2005/8/layout/hList1"/>
    <dgm:cxn modelId="{5A697C23-5170-465B-9CB6-DB2236E5F597}" type="presParOf" srcId="{2EAF4EB8-333C-49E8-A8E1-5681D5A24129}" destId="{4789D03E-2972-4A89-87FE-46A7137AB5F9}" srcOrd="0" destOrd="0" presId="urn:microsoft.com/office/officeart/2005/8/layout/hList1"/>
    <dgm:cxn modelId="{1B2A24BB-3484-461A-8D47-B164F0FE1294}" type="presParOf" srcId="{2EAF4EB8-333C-49E8-A8E1-5681D5A24129}" destId="{90D1C31A-658A-45AD-A39D-E653B8DC4FF4}" srcOrd="1" destOrd="0" presId="urn:microsoft.com/office/officeart/2005/8/layout/hList1"/>
    <dgm:cxn modelId="{DA9F22B1-E445-4E1A-9B9B-2EFDC88FC9DD}" type="presParOf" srcId="{AE5CE970-4BFA-4D51-B84D-57288B5B8B5C}" destId="{48A77CF9-F3B8-495A-9818-1C875D28906B}" srcOrd="3" destOrd="0" presId="urn:microsoft.com/office/officeart/2005/8/layout/hList1"/>
    <dgm:cxn modelId="{F6C401C7-EC19-4892-AE5D-E7DFE4B2C9E5}" type="presParOf" srcId="{AE5CE970-4BFA-4D51-B84D-57288B5B8B5C}" destId="{6AC4339A-45DC-4F63-8B8D-2CB2A4E60D17}" srcOrd="4" destOrd="0" presId="urn:microsoft.com/office/officeart/2005/8/layout/hList1"/>
    <dgm:cxn modelId="{C797B74C-CD67-445A-9C79-96759FEF67DD}" type="presParOf" srcId="{6AC4339A-45DC-4F63-8B8D-2CB2A4E60D17}" destId="{5AA0E70D-4B95-4EA9-AC75-66FB5ADA981F}" srcOrd="0" destOrd="0" presId="urn:microsoft.com/office/officeart/2005/8/layout/hList1"/>
    <dgm:cxn modelId="{E8AB2647-CCFC-4A39-893C-6D8B968DB622}" type="presParOf" srcId="{6AC4339A-45DC-4F63-8B8D-2CB2A4E60D17}" destId="{D899292C-36C9-4ADB-848F-E49333A4E5C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46D512-CFA1-4881-9A8E-D168DA5A87E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PE"/>
        </a:p>
      </dgm:t>
    </dgm:pt>
    <dgm:pt modelId="{3C22AE56-A0EB-4168-8A1F-D3E0CDE791DD}">
      <dgm:prSet phldrT="[Texto]" custT="1"/>
      <dgm:spPr>
        <a:noFill/>
        <a:ln>
          <a:noFill/>
        </a:ln>
        <a:scene3d>
          <a:camera prst="perspectiveLeft" fov="0">
            <a:rot lat="0" lon="20399993" rev="0"/>
          </a:camera>
          <a:lightRig rig="chilly" dir="t">
            <a:rot lat="0" lon="0" rev="1200000"/>
          </a:lightRig>
        </a:scene3d>
        <a:sp3d z="63500" extrusionH="76200" contourW="63500" prstMaterial="dkEdge">
          <a:bevelB w="101600" prst="riblet"/>
          <a:extrusionClr>
            <a:srgbClr val="FDB9BF"/>
          </a:extrusionClr>
          <a:contourClr>
            <a:schemeClr val="bg1"/>
          </a:contourClr>
        </a:sp3d>
      </dgm:spPr>
      <dgm:t>
        <a:bodyPr anchor="ctr" anchorCtr="0"/>
        <a:lstStyle/>
        <a:p>
          <a:pPr algn="ctr">
            <a:buFontTx/>
            <a:buNone/>
          </a:pPr>
          <a:r>
            <a:rPr lang="es-PE" sz="2400" b="1" dirty="0">
              <a:latin typeface="Arial" panose="020B0604020202020204" pitchFamily="34" charset="0"/>
              <a:cs typeface="Arial" panose="020B0604020202020204" pitchFamily="34" charset="0"/>
            </a:rPr>
            <a:t>Mundo</a:t>
          </a:r>
        </a:p>
      </dgm:t>
    </dgm:pt>
    <dgm:pt modelId="{CE625CBE-5509-4D4F-B680-1F2ABFA4A213}" type="parTrans" cxnId="{9A8046E1-F814-460E-ACEE-28188C825153}">
      <dgm:prSet/>
      <dgm:spPr/>
      <dgm:t>
        <a:bodyPr/>
        <a:lstStyle/>
        <a:p>
          <a:endParaRPr lang="es-PE"/>
        </a:p>
      </dgm:t>
    </dgm:pt>
    <dgm:pt modelId="{7E991CFE-54E3-4B0F-AC12-38D9C44FDC0B}" type="sibTrans" cxnId="{9A8046E1-F814-460E-ACEE-28188C825153}">
      <dgm:prSet/>
      <dgm:spPr/>
      <dgm:t>
        <a:bodyPr/>
        <a:lstStyle/>
        <a:p>
          <a:endParaRPr lang="es-PE"/>
        </a:p>
      </dgm:t>
    </dgm:pt>
    <dgm:pt modelId="{036B89E3-24EA-485C-AFC7-1A4B2267123A}">
      <dgm:prSet phldrT="[Texto]" custT="1"/>
      <dgm:spPr>
        <a:solidFill>
          <a:srgbClr val="FFFF00"/>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r>
            <a:rPr lang="es-ES" sz="1400" b="1" dirty="0">
              <a:solidFill>
                <a:schemeClr val="tx1"/>
              </a:solidFill>
              <a:latin typeface="Arial" panose="020B0604020202020204" pitchFamily="34" charset="0"/>
              <a:cs typeface="Arial" panose="020B0604020202020204" pitchFamily="34" charset="0"/>
            </a:rPr>
            <a:t>Casos en los últimos 7 días</a:t>
          </a:r>
          <a:endParaRPr lang="es-PE" sz="1400" b="1" dirty="0">
            <a:solidFill>
              <a:schemeClr val="tx1"/>
            </a:solidFill>
            <a:latin typeface="Arial" panose="020B0604020202020204" pitchFamily="34" charset="0"/>
            <a:cs typeface="Arial" panose="020B0604020202020204" pitchFamily="34" charset="0"/>
          </a:endParaRPr>
        </a:p>
      </dgm:t>
    </dgm:pt>
    <dgm:pt modelId="{D3791521-0D4C-4803-AC4F-EB61D248BDBE}" type="parTrans" cxnId="{75848AD9-B9ED-49C8-8007-0A1F19CA37A2}">
      <dgm:prSet/>
      <dgm:spPr/>
      <dgm:t>
        <a:bodyPr/>
        <a:lstStyle/>
        <a:p>
          <a:endParaRPr lang="es-PE"/>
        </a:p>
      </dgm:t>
    </dgm:pt>
    <dgm:pt modelId="{39516CAD-C795-496E-A754-880F0222C835}" type="sibTrans" cxnId="{75848AD9-B9ED-49C8-8007-0A1F19CA37A2}">
      <dgm:prSet/>
      <dgm:spPr/>
      <dgm:t>
        <a:bodyPr/>
        <a:lstStyle/>
        <a:p>
          <a:endParaRPr lang="es-PE"/>
        </a:p>
      </dgm:t>
    </dgm:pt>
    <dgm:pt modelId="{019EE225-7D50-4478-BE68-62AC6B6F75A9}">
      <dgm:prSet phldrT="[Texto]" custT="1"/>
      <dgm:spPr>
        <a:solidFill>
          <a:srgbClr val="FFFF00"/>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pPr algn="ctr">
            <a:buFontTx/>
            <a:buNone/>
          </a:pPr>
          <a:r>
            <a:rPr lang="es-PE" sz="2400" b="1" i="0" u="none" strike="noStrike" dirty="0">
              <a:solidFill>
                <a:srgbClr val="000000"/>
              </a:solidFill>
              <a:effectLst/>
              <a:latin typeface="Arial" panose="020B0604020202020204" pitchFamily="34" charset="0"/>
            </a:rPr>
            <a:t>4,218,076</a:t>
          </a:r>
          <a:endParaRPr lang="es-PE" sz="2400" b="1" dirty="0">
            <a:solidFill>
              <a:schemeClr val="tx1"/>
            </a:solidFill>
            <a:latin typeface="Arial" panose="020B0604020202020204" pitchFamily="34" charset="0"/>
            <a:cs typeface="Arial" panose="020B0604020202020204" pitchFamily="34" charset="0"/>
          </a:endParaRPr>
        </a:p>
      </dgm:t>
    </dgm:pt>
    <dgm:pt modelId="{49B685FF-48EF-4FF4-BF70-06113C906220}" type="parTrans" cxnId="{1A7CFB90-09B0-4924-984F-0966542257DF}">
      <dgm:prSet/>
      <dgm:spPr/>
      <dgm:t>
        <a:bodyPr/>
        <a:lstStyle/>
        <a:p>
          <a:endParaRPr lang="es-PE"/>
        </a:p>
      </dgm:t>
    </dgm:pt>
    <dgm:pt modelId="{FB31EA2F-473A-4CDB-961D-62B0EB822DD5}" type="sibTrans" cxnId="{1A7CFB90-09B0-4924-984F-0966542257DF}">
      <dgm:prSet/>
      <dgm:spPr/>
      <dgm:t>
        <a:bodyPr/>
        <a:lstStyle/>
        <a:p>
          <a:endParaRPr lang="es-PE"/>
        </a:p>
      </dgm:t>
    </dgm:pt>
    <dgm:pt modelId="{4E4009A9-9D65-41BB-A8C3-28F1BF3873D2}">
      <dgm:prSet phldrT="[Texto]" custT="1"/>
      <dgm:spPr>
        <a:solidFill>
          <a:srgbClr val="C5FEFF"/>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r>
            <a:rPr lang="es-PE" sz="1400" b="1" dirty="0">
              <a:solidFill>
                <a:schemeClr val="tx1"/>
              </a:solidFill>
              <a:latin typeface="Arial" panose="020B0604020202020204" pitchFamily="34" charset="0"/>
              <a:cs typeface="Arial" panose="020B0604020202020204" pitchFamily="34" charset="0"/>
            </a:rPr>
            <a:t>Caso semanal % de cambio</a:t>
          </a:r>
        </a:p>
      </dgm:t>
    </dgm:pt>
    <dgm:pt modelId="{05857E3B-C7DA-4917-9DEF-7B3266910298}" type="parTrans" cxnId="{5C82DDED-F6A2-41FB-8C6C-4186AA0D0B8B}">
      <dgm:prSet/>
      <dgm:spPr/>
      <dgm:t>
        <a:bodyPr/>
        <a:lstStyle/>
        <a:p>
          <a:endParaRPr lang="es-PE"/>
        </a:p>
      </dgm:t>
    </dgm:pt>
    <dgm:pt modelId="{4F81A239-6C9A-476C-A36D-36EF1B6CAB44}" type="sibTrans" cxnId="{5C82DDED-F6A2-41FB-8C6C-4186AA0D0B8B}">
      <dgm:prSet/>
      <dgm:spPr/>
      <dgm:t>
        <a:bodyPr/>
        <a:lstStyle/>
        <a:p>
          <a:endParaRPr lang="es-PE"/>
        </a:p>
      </dgm:t>
    </dgm:pt>
    <dgm:pt modelId="{617EC707-8C59-4C5D-8FB9-CCC493A7C39C}">
      <dgm:prSet phldrT="[Texto]" custT="1"/>
      <dgm:spPr>
        <a:solidFill>
          <a:srgbClr val="C5FEFF"/>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pPr algn="ctr">
            <a:buFontTx/>
            <a:buNone/>
          </a:pPr>
          <a:r>
            <a:rPr lang="es-PE" sz="2000" b="1" i="0" u="none" dirty="0">
              <a:latin typeface="Arial" panose="020B0604020202020204" pitchFamily="34" charset="0"/>
              <a:cs typeface="Arial" panose="020B0604020202020204" pitchFamily="34" charset="0"/>
            </a:rPr>
            <a:t>-13%</a:t>
          </a:r>
          <a:endParaRPr lang="es-PE" sz="2000" b="1" dirty="0">
            <a:latin typeface="Arial" panose="020B0604020202020204" pitchFamily="34" charset="0"/>
            <a:cs typeface="Arial" panose="020B0604020202020204" pitchFamily="34" charset="0"/>
          </a:endParaRPr>
        </a:p>
      </dgm:t>
    </dgm:pt>
    <dgm:pt modelId="{1D7C4EF8-5040-4B55-A79C-2A7763A5A19D}" type="parTrans" cxnId="{5B032D81-2197-4389-A21E-284D691D2982}">
      <dgm:prSet/>
      <dgm:spPr/>
      <dgm:t>
        <a:bodyPr/>
        <a:lstStyle/>
        <a:p>
          <a:endParaRPr lang="es-PE"/>
        </a:p>
      </dgm:t>
    </dgm:pt>
    <dgm:pt modelId="{89CE76CC-D54A-4AE8-AD13-2EFADA2D8878}" type="sibTrans" cxnId="{5B032D81-2197-4389-A21E-284D691D2982}">
      <dgm:prSet/>
      <dgm:spPr/>
      <dgm:t>
        <a:bodyPr/>
        <a:lstStyle/>
        <a:p>
          <a:endParaRPr lang="es-PE"/>
        </a:p>
      </dgm:t>
    </dgm:pt>
    <dgm:pt modelId="{573B9AA4-1DDB-47D3-B3EC-09B870B13D29}">
      <dgm:prSet phldrT="[Texto]" custT="1"/>
      <dgm:spPr>
        <a:solidFill>
          <a:schemeClr val="accent2">
            <a:lumMod val="60000"/>
            <a:lumOff val="40000"/>
          </a:schemeClr>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r>
            <a:rPr lang="es-ES" sz="1400" b="1" dirty="0">
              <a:solidFill>
                <a:schemeClr val="tx1"/>
              </a:solidFill>
              <a:latin typeface="Arial" panose="020B0604020202020204" pitchFamily="34" charset="0"/>
              <a:cs typeface="Arial" panose="020B0604020202020204" pitchFamily="34" charset="0"/>
            </a:rPr>
            <a:t>Casos en los últimos 7 días/1M pop</a:t>
          </a:r>
          <a:endParaRPr lang="es-PE" sz="1400" b="1" dirty="0">
            <a:solidFill>
              <a:schemeClr val="tx1"/>
            </a:solidFill>
            <a:latin typeface="Arial" panose="020B0604020202020204" pitchFamily="34" charset="0"/>
            <a:cs typeface="Arial" panose="020B0604020202020204" pitchFamily="34" charset="0"/>
          </a:endParaRPr>
        </a:p>
      </dgm:t>
    </dgm:pt>
    <dgm:pt modelId="{FBD68C07-6BA9-4CB9-99AC-5D1A4C462389}" type="parTrans" cxnId="{93946EB0-48F1-4D9A-8354-247943C708CC}">
      <dgm:prSet/>
      <dgm:spPr/>
      <dgm:t>
        <a:bodyPr/>
        <a:lstStyle/>
        <a:p>
          <a:endParaRPr lang="es-PE"/>
        </a:p>
      </dgm:t>
    </dgm:pt>
    <dgm:pt modelId="{AAE81F6E-BE4D-4365-9D53-E9D0B9BAFDAD}" type="sibTrans" cxnId="{93946EB0-48F1-4D9A-8354-247943C708CC}">
      <dgm:prSet/>
      <dgm:spPr/>
      <dgm:t>
        <a:bodyPr/>
        <a:lstStyle/>
        <a:p>
          <a:endParaRPr lang="es-PE"/>
        </a:p>
      </dgm:t>
    </dgm:pt>
    <dgm:pt modelId="{8E2054FF-BA09-4D2D-9392-881C2DA9AAAD}">
      <dgm:prSet custT="1"/>
      <dgm:spPr>
        <a:solidFill>
          <a:schemeClr val="accent4">
            <a:lumMod val="40000"/>
            <a:lumOff val="60000"/>
          </a:schemeClr>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r>
            <a:rPr lang="es-ES" sz="1400" b="1" dirty="0">
              <a:solidFill>
                <a:schemeClr val="tx1"/>
              </a:solidFill>
              <a:latin typeface="Arial" panose="020B0604020202020204" pitchFamily="34" charset="0"/>
              <a:cs typeface="Arial" panose="020B0604020202020204" pitchFamily="34" charset="0"/>
            </a:rPr>
            <a:t>Casos en los 7 días anteriores</a:t>
          </a:r>
          <a:endParaRPr lang="es-PE" sz="1400" b="1" dirty="0">
            <a:solidFill>
              <a:schemeClr val="tx1"/>
            </a:solidFill>
            <a:latin typeface="Arial" panose="020B0604020202020204" pitchFamily="34" charset="0"/>
            <a:cs typeface="Arial" panose="020B0604020202020204" pitchFamily="34" charset="0"/>
          </a:endParaRPr>
        </a:p>
      </dgm:t>
    </dgm:pt>
    <dgm:pt modelId="{037BB356-4A30-4428-A57E-BCF0D26C8FB4}" type="parTrans" cxnId="{C2D95D0E-5043-4541-A950-C60BCDB371AB}">
      <dgm:prSet/>
      <dgm:spPr/>
      <dgm:t>
        <a:bodyPr/>
        <a:lstStyle/>
        <a:p>
          <a:endParaRPr lang="es-PE"/>
        </a:p>
      </dgm:t>
    </dgm:pt>
    <dgm:pt modelId="{68795617-920B-40BB-95B6-3F511EA42704}" type="sibTrans" cxnId="{C2D95D0E-5043-4541-A950-C60BCDB371AB}">
      <dgm:prSet/>
      <dgm:spPr/>
      <dgm:t>
        <a:bodyPr/>
        <a:lstStyle/>
        <a:p>
          <a:endParaRPr lang="es-PE"/>
        </a:p>
      </dgm:t>
    </dgm:pt>
    <dgm:pt modelId="{409C598D-C689-4A58-8EC2-5BA9C2AF0A91}">
      <dgm:prSet custT="1"/>
      <dgm:spPr>
        <a:solidFill>
          <a:schemeClr val="accent4">
            <a:lumMod val="40000"/>
            <a:lumOff val="60000"/>
          </a:schemeClr>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pPr algn="ctr">
            <a:buFontTx/>
            <a:buNone/>
          </a:pPr>
          <a:r>
            <a:rPr lang="es-PE" sz="2400" b="1" i="0" u="none" strike="noStrike" dirty="0">
              <a:solidFill>
                <a:srgbClr val="000000"/>
              </a:solidFill>
              <a:effectLst/>
              <a:latin typeface="Arial" panose="020B0604020202020204" pitchFamily="34" charset="0"/>
            </a:rPr>
            <a:t>4,843,634</a:t>
          </a:r>
          <a:endParaRPr lang="es-PE" sz="2400" b="1" dirty="0">
            <a:latin typeface="Arial" panose="020B0604020202020204" pitchFamily="34" charset="0"/>
            <a:cs typeface="Arial" panose="020B0604020202020204" pitchFamily="34" charset="0"/>
          </a:endParaRPr>
        </a:p>
      </dgm:t>
    </dgm:pt>
    <dgm:pt modelId="{1AA12493-E504-4FAC-84DC-83CE6A30ED8B}" type="parTrans" cxnId="{A668C589-9E78-467A-B1D6-801DDA862C69}">
      <dgm:prSet/>
      <dgm:spPr/>
      <dgm:t>
        <a:bodyPr/>
        <a:lstStyle/>
        <a:p>
          <a:endParaRPr lang="es-PE"/>
        </a:p>
      </dgm:t>
    </dgm:pt>
    <dgm:pt modelId="{872FD256-2602-40D1-9173-26E965BDA32B}" type="sibTrans" cxnId="{A668C589-9E78-467A-B1D6-801DDA862C69}">
      <dgm:prSet/>
      <dgm:spPr/>
      <dgm:t>
        <a:bodyPr/>
        <a:lstStyle/>
        <a:p>
          <a:endParaRPr lang="es-PE"/>
        </a:p>
      </dgm:t>
    </dgm:pt>
    <dgm:pt modelId="{EC429AB3-BCEF-40F0-9596-C31656CC52B7}">
      <dgm:prSet phldrT="[Texto]" custT="1"/>
      <dgm:spPr>
        <a:solidFill>
          <a:schemeClr val="accent2">
            <a:lumMod val="60000"/>
            <a:lumOff val="40000"/>
          </a:schemeClr>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pPr algn="ctr">
            <a:buFontTx/>
            <a:buNone/>
          </a:pPr>
          <a:r>
            <a:rPr lang="es-PE" sz="2400" b="1" dirty="0">
              <a:latin typeface="Arial" panose="020B0604020202020204" pitchFamily="34" charset="0"/>
              <a:cs typeface="Arial" panose="020B0604020202020204" pitchFamily="34" charset="0"/>
            </a:rPr>
            <a:t>544</a:t>
          </a:r>
        </a:p>
      </dgm:t>
    </dgm:pt>
    <dgm:pt modelId="{509FEBC1-3D28-4A75-98A7-14104D104D35}" type="parTrans" cxnId="{9CDB5133-B6F8-47C9-B571-0CB3A288A3A6}">
      <dgm:prSet/>
      <dgm:spPr/>
      <dgm:t>
        <a:bodyPr/>
        <a:lstStyle/>
        <a:p>
          <a:endParaRPr lang="es-PE"/>
        </a:p>
      </dgm:t>
    </dgm:pt>
    <dgm:pt modelId="{DEFE4551-BC89-4529-9CA3-EF3065AA1E2F}" type="sibTrans" cxnId="{9CDB5133-B6F8-47C9-B571-0CB3A288A3A6}">
      <dgm:prSet/>
      <dgm:spPr/>
      <dgm:t>
        <a:bodyPr/>
        <a:lstStyle/>
        <a:p>
          <a:endParaRPr lang="es-PE"/>
        </a:p>
      </dgm:t>
    </dgm:pt>
    <dgm:pt modelId="{DBBC5A15-7E68-4F20-A751-BA240A188481}">
      <dgm:prSet phldrT="[Texto]" phldr="1" custT="1"/>
      <dgm:spPr>
        <a:noFill/>
        <a:ln>
          <a:noFill/>
        </a:ln>
        <a:scene3d>
          <a:camera prst="perspectiveLeft" fov="0">
            <a:rot lat="0" lon="20399993" rev="0"/>
          </a:camera>
          <a:lightRig rig="chilly" dir="t">
            <a:rot lat="0" lon="0" rev="1200000"/>
          </a:lightRig>
        </a:scene3d>
        <a:sp3d z="63500" extrusionH="76200" contourW="63500" prstMaterial="dkEdge">
          <a:bevelB w="101600" prst="riblet"/>
          <a:extrusionClr>
            <a:srgbClr val="FDB9BF"/>
          </a:extrusionClr>
          <a:contourClr>
            <a:schemeClr val="bg1"/>
          </a:contourClr>
        </a:sp3d>
      </dgm:spPr>
      <dgm:t>
        <a:bodyPr anchor="ctr" anchorCtr="0"/>
        <a:lstStyle/>
        <a:p>
          <a:endParaRPr lang="es-PE" sz="1400" b="1" dirty="0">
            <a:latin typeface="Arial" panose="020B0604020202020204" pitchFamily="34" charset="0"/>
            <a:cs typeface="Arial" panose="020B0604020202020204" pitchFamily="34" charset="0"/>
          </a:endParaRPr>
        </a:p>
      </dgm:t>
    </dgm:pt>
    <dgm:pt modelId="{18E821B3-D237-424F-93AE-FAD7B53AB3DD}" type="sibTrans" cxnId="{1750AF9C-CDC0-4ACA-931B-5FDE1814BA80}">
      <dgm:prSet/>
      <dgm:spPr/>
      <dgm:t>
        <a:bodyPr/>
        <a:lstStyle/>
        <a:p>
          <a:endParaRPr lang="es-PE"/>
        </a:p>
      </dgm:t>
    </dgm:pt>
    <dgm:pt modelId="{CDBDE0D8-C2DE-479C-85CD-686F9143E869}" type="parTrans" cxnId="{1750AF9C-CDC0-4ACA-931B-5FDE1814BA80}">
      <dgm:prSet/>
      <dgm:spPr/>
      <dgm:t>
        <a:bodyPr/>
        <a:lstStyle/>
        <a:p>
          <a:endParaRPr lang="es-PE"/>
        </a:p>
      </dgm:t>
    </dgm:pt>
    <dgm:pt modelId="{51F362EF-CA6A-42A4-B101-280AC1B4ECF2}" type="pres">
      <dgm:prSet presAssocID="{1246D512-CFA1-4881-9A8E-D168DA5A87E9}" presName="Name0" presStyleCnt="0">
        <dgm:presLayoutVars>
          <dgm:dir/>
          <dgm:animLvl val="lvl"/>
          <dgm:resizeHandles val="exact"/>
        </dgm:presLayoutVars>
      </dgm:prSet>
      <dgm:spPr/>
    </dgm:pt>
    <dgm:pt modelId="{CF510C97-3475-4FC3-87E2-BFCC0B46C436}" type="pres">
      <dgm:prSet presAssocID="{DBBC5A15-7E68-4F20-A751-BA240A188481}" presName="composite" presStyleCnt="0"/>
      <dgm:spPr/>
    </dgm:pt>
    <dgm:pt modelId="{BA2D9593-EAD2-4B12-A8A4-32C4EEC2AE43}" type="pres">
      <dgm:prSet presAssocID="{DBBC5A15-7E68-4F20-A751-BA240A188481}" presName="parTx" presStyleLbl="alignNode1" presStyleIdx="0" presStyleCnt="5">
        <dgm:presLayoutVars>
          <dgm:chMax val="0"/>
          <dgm:chPref val="0"/>
          <dgm:bulletEnabled val="1"/>
        </dgm:presLayoutVars>
      </dgm:prSet>
      <dgm:spPr/>
    </dgm:pt>
    <dgm:pt modelId="{2B72B690-F309-46E2-BF8F-B373887F7810}" type="pres">
      <dgm:prSet presAssocID="{DBBC5A15-7E68-4F20-A751-BA240A188481}" presName="desTx" presStyleLbl="alignAccFollowNode1" presStyleIdx="0" presStyleCnt="5">
        <dgm:presLayoutVars>
          <dgm:bulletEnabled val="1"/>
        </dgm:presLayoutVars>
      </dgm:prSet>
      <dgm:spPr/>
    </dgm:pt>
    <dgm:pt modelId="{D0849D4D-84D5-4E8D-8221-EA04CA79BC57}" type="pres">
      <dgm:prSet presAssocID="{18E821B3-D237-424F-93AE-FAD7B53AB3DD}" presName="space" presStyleCnt="0"/>
      <dgm:spPr/>
    </dgm:pt>
    <dgm:pt modelId="{4E7F89E9-AA98-4F53-BFCE-5EA514A4601C}" type="pres">
      <dgm:prSet presAssocID="{036B89E3-24EA-485C-AFC7-1A4B2267123A}" presName="composite" presStyleCnt="0"/>
      <dgm:spPr/>
    </dgm:pt>
    <dgm:pt modelId="{9C6AF0B1-3266-47CE-AAFE-F66B2B39A5D8}" type="pres">
      <dgm:prSet presAssocID="{036B89E3-24EA-485C-AFC7-1A4B2267123A}" presName="parTx" presStyleLbl="alignNode1" presStyleIdx="1" presStyleCnt="5" custLinFactNeighborY="-3845">
        <dgm:presLayoutVars>
          <dgm:chMax val="0"/>
          <dgm:chPref val="0"/>
          <dgm:bulletEnabled val="1"/>
        </dgm:presLayoutVars>
      </dgm:prSet>
      <dgm:spPr/>
    </dgm:pt>
    <dgm:pt modelId="{038F86DC-B5C5-4AD8-AA2D-0C9176EB55C9}" type="pres">
      <dgm:prSet presAssocID="{036B89E3-24EA-485C-AFC7-1A4B2267123A}" presName="desTx" presStyleLbl="alignAccFollowNode1" presStyleIdx="1" presStyleCnt="5" custLinFactNeighborY="-995">
        <dgm:presLayoutVars>
          <dgm:bulletEnabled val="1"/>
        </dgm:presLayoutVars>
      </dgm:prSet>
      <dgm:spPr/>
    </dgm:pt>
    <dgm:pt modelId="{04E7A912-6988-4F5E-ABD7-05BE7819A8C6}" type="pres">
      <dgm:prSet presAssocID="{39516CAD-C795-496E-A754-880F0222C835}" presName="space" presStyleCnt="0"/>
      <dgm:spPr/>
    </dgm:pt>
    <dgm:pt modelId="{DCB02FEE-3B55-4684-8C81-5226A766AF37}" type="pres">
      <dgm:prSet presAssocID="{8E2054FF-BA09-4D2D-9392-881C2DA9AAAD}" presName="composite" presStyleCnt="0"/>
      <dgm:spPr/>
    </dgm:pt>
    <dgm:pt modelId="{BE40999F-7E23-485E-8F6F-37C09B4CE5CA}" type="pres">
      <dgm:prSet presAssocID="{8E2054FF-BA09-4D2D-9392-881C2DA9AAAD}" presName="parTx" presStyleLbl="alignNode1" presStyleIdx="2" presStyleCnt="5">
        <dgm:presLayoutVars>
          <dgm:chMax val="0"/>
          <dgm:chPref val="0"/>
          <dgm:bulletEnabled val="1"/>
        </dgm:presLayoutVars>
      </dgm:prSet>
      <dgm:spPr/>
    </dgm:pt>
    <dgm:pt modelId="{3B546600-E306-4027-A24C-7EE0E6C8CD14}" type="pres">
      <dgm:prSet presAssocID="{8E2054FF-BA09-4D2D-9392-881C2DA9AAAD}" presName="desTx" presStyleLbl="alignAccFollowNode1" presStyleIdx="2" presStyleCnt="5">
        <dgm:presLayoutVars>
          <dgm:bulletEnabled val="1"/>
        </dgm:presLayoutVars>
      </dgm:prSet>
      <dgm:spPr/>
    </dgm:pt>
    <dgm:pt modelId="{2EC97403-77E4-4920-8483-D5C59EFB81FC}" type="pres">
      <dgm:prSet presAssocID="{68795617-920B-40BB-95B6-3F511EA42704}" presName="space" presStyleCnt="0"/>
      <dgm:spPr/>
    </dgm:pt>
    <dgm:pt modelId="{20576FC0-BE9F-4CC0-95A2-F89529BDBAD8}" type="pres">
      <dgm:prSet presAssocID="{4E4009A9-9D65-41BB-A8C3-28F1BF3873D2}" presName="composite" presStyleCnt="0"/>
      <dgm:spPr/>
    </dgm:pt>
    <dgm:pt modelId="{98AC9398-D694-43B2-895E-07B00B4302E8}" type="pres">
      <dgm:prSet presAssocID="{4E4009A9-9D65-41BB-A8C3-28F1BF3873D2}" presName="parTx" presStyleLbl="alignNode1" presStyleIdx="3" presStyleCnt="5">
        <dgm:presLayoutVars>
          <dgm:chMax val="0"/>
          <dgm:chPref val="0"/>
          <dgm:bulletEnabled val="1"/>
        </dgm:presLayoutVars>
      </dgm:prSet>
      <dgm:spPr/>
    </dgm:pt>
    <dgm:pt modelId="{38960219-CE93-4FDB-9FA8-4DFB47DF7A63}" type="pres">
      <dgm:prSet presAssocID="{4E4009A9-9D65-41BB-A8C3-28F1BF3873D2}" presName="desTx" presStyleLbl="alignAccFollowNode1" presStyleIdx="3" presStyleCnt="5">
        <dgm:presLayoutVars>
          <dgm:bulletEnabled val="1"/>
        </dgm:presLayoutVars>
      </dgm:prSet>
      <dgm:spPr/>
    </dgm:pt>
    <dgm:pt modelId="{3298114A-CD3D-4834-B0B7-3808D5104B13}" type="pres">
      <dgm:prSet presAssocID="{4F81A239-6C9A-476C-A36D-36EF1B6CAB44}" presName="space" presStyleCnt="0"/>
      <dgm:spPr/>
    </dgm:pt>
    <dgm:pt modelId="{5E3AEF87-B492-4AB6-939B-1ED3CE657CEF}" type="pres">
      <dgm:prSet presAssocID="{573B9AA4-1DDB-47D3-B3EC-09B870B13D29}" presName="composite" presStyleCnt="0"/>
      <dgm:spPr/>
    </dgm:pt>
    <dgm:pt modelId="{AA0DA737-0ECA-442F-9719-98FE078BF17C}" type="pres">
      <dgm:prSet presAssocID="{573B9AA4-1DDB-47D3-B3EC-09B870B13D29}" presName="parTx" presStyleLbl="alignNode1" presStyleIdx="4" presStyleCnt="5">
        <dgm:presLayoutVars>
          <dgm:chMax val="0"/>
          <dgm:chPref val="0"/>
          <dgm:bulletEnabled val="1"/>
        </dgm:presLayoutVars>
      </dgm:prSet>
      <dgm:spPr/>
    </dgm:pt>
    <dgm:pt modelId="{CE22CF04-2428-4DB3-A294-054CC4F526BB}" type="pres">
      <dgm:prSet presAssocID="{573B9AA4-1DDB-47D3-B3EC-09B870B13D29}" presName="desTx" presStyleLbl="alignAccFollowNode1" presStyleIdx="4" presStyleCnt="5" custLinFactNeighborX="-42" custLinFactNeighborY="-995">
        <dgm:presLayoutVars>
          <dgm:bulletEnabled val="1"/>
        </dgm:presLayoutVars>
      </dgm:prSet>
      <dgm:spPr/>
    </dgm:pt>
  </dgm:ptLst>
  <dgm:cxnLst>
    <dgm:cxn modelId="{C2D95D0E-5043-4541-A950-C60BCDB371AB}" srcId="{1246D512-CFA1-4881-9A8E-D168DA5A87E9}" destId="{8E2054FF-BA09-4D2D-9392-881C2DA9AAAD}" srcOrd="2" destOrd="0" parTransId="{037BB356-4A30-4428-A57E-BCF0D26C8FB4}" sibTransId="{68795617-920B-40BB-95B6-3F511EA42704}"/>
    <dgm:cxn modelId="{F1900C14-AC4A-4FEE-BA93-2316043D7118}" type="presOf" srcId="{DBBC5A15-7E68-4F20-A751-BA240A188481}" destId="{BA2D9593-EAD2-4B12-A8A4-32C4EEC2AE43}" srcOrd="0" destOrd="0" presId="urn:microsoft.com/office/officeart/2005/8/layout/hList1"/>
    <dgm:cxn modelId="{666BCE2C-A636-4529-87A2-2B3588F7179F}" type="presOf" srcId="{019EE225-7D50-4478-BE68-62AC6B6F75A9}" destId="{038F86DC-B5C5-4AD8-AA2D-0C9176EB55C9}" srcOrd="0" destOrd="0" presId="urn:microsoft.com/office/officeart/2005/8/layout/hList1"/>
    <dgm:cxn modelId="{9CDB5133-B6F8-47C9-B571-0CB3A288A3A6}" srcId="{573B9AA4-1DDB-47D3-B3EC-09B870B13D29}" destId="{EC429AB3-BCEF-40F0-9596-C31656CC52B7}" srcOrd="0" destOrd="0" parTransId="{509FEBC1-3D28-4A75-98A7-14104D104D35}" sibTransId="{DEFE4551-BC89-4529-9CA3-EF3065AA1E2F}"/>
    <dgm:cxn modelId="{993D2036-3791-4C7A-A9AB-721056F1909A}" type="presOf" srcId="{3C22AE56-A0EB-4168-8A1F-D3E0CDE791DD}" destId="{2B72B690-F309-46E2-BF8F-B373887F7810}" srcOrd="0" destOrd="0" presId="urn:microsoft.com/office/officeart/2005/8/layout/hList1"/>
    <dgm:cxn modelId="{F705373E-55DD-41E3-8B0D-3C197761F99A}" type="presOf" srcId="{036B89E3-24EA-485C-AFC7-1A4B2267123A}" destId="{9C6AF0B1-3266-47CE-AAFE-F66B2B39A5D8}" srcOrd="0" destOrd="0" presId="urn:microsoft.com/office/officeart/2005/8/layout/hList1"/>
    <dgm:cxn modelId="{03503B65-D863-4A88-8CC1-3631DF81DF9D}" type="presOf" srcId="{617EC707-8C59-4C5D-8FB9-CCC493A7C39C}" destId="{38960219-CE93-4FDB-9FA8-4DFB47DF7A63}" srcOrd="0" destOrd="0" presId="urn:microsoft.com/office/officeart/2005/8/layout/hList1"/>
    <dgm:cxn modelId="{35CD5865-1D16-4372-A2D2-F41DF0E6605A}" type="presOf" srcId="{573B9AA4-1DDB-47D3-B3EC-09B870B13D29}" destId="{AA0DA737-0ECA-442F-9719-98FE078BF17C}" srcOrd="0" destOrd="0" presId="urn:microsoft.com/office/officeart/2005/8/layout/hList1"/>
    <dgm:cxn modelId="{1D8C667F-8537-41DB-A2A8-6B60BCD02881}" type="presOf" srcId="{8E2054FF-BA09-4D2D-9392-881C2DA9AAAD}" destId="{BE40999F-7E23-485E-8F6F-37C09B4CE5CA}" srcOrd="0" destOrd="0" presId="urn:microsoft.com/office/officeart/2005/8/layout/hList1"/>
    <dgm:cxn modelId="{5B032D81-2197-4389-A21E-284D691D2982}" srcId="{4E4009A9-9D65-41BB-A8C3-28F1BF3873D2}" destId="{617EC707-8C59-4C5D-8FB9-CCC493A7C39C}" srcOrd="0" destOrd="0" parTransId="{1D7C4EF8-5040-4B55-A79C-2A7763A5A19D}" sibTransId="{89CE76CC-D54A-4AE8-AD13-2EFADA2D8878}"/>
    <dgm:cxn modelId="{3BB04381-7C58-4DD1-849F-5B3F89EF44B4}" type="presOf" srcId="{4E4009A9-9D65-41BB-A8C3-28F1BF3873D2}" destId="{98AC9398-D694-43B2-895E-07B00B4302E8}" srcOrd="0" destOrd="0" presId="urn:microsoft.com/office/officeart/2005/8/layout/hList1"/>
    <dgm:cxn modelId="{A668C589-9E78-467A-B1D6-801DDA862C69}" srcId="{8E2054FF-BA09-4D2D-9392-881C2DA9AAAD}" destId="{409C598D-C689-4A58-8EC2-5BA9C2AF0A91}" srcOrd="0" destOrd="0" parTransId="{1AA12493-E504-4FAC-84DC-83CE6A30ED8B}" sibTransId="{872FD256-2602-40D1-9173-26E965BDA32B}"/>
    <dgm:cxn modelId="{1A7CFB90-09B0-4924-984F-0966542257DF}" srcId="{036B89E3-24EA-485C-AFC7-1A4B2267123A}" destId="{019EE225-7D50-4478-BE68-62AC6B6F75A9}" srcOrd="0" destOrd="0" parTransId="{49B685FF-48EF-4FF4-BF70-06113C906220}" sibTransId="{FB31EA2F-473A-4CDB-961D-62B0EB822DD5}"/>
    <dgm:cxn modelId="{1750AF9C-CDC0-4ACA-931B-5FDE1814BA80}" srcId="{1246D512-CFA1-4881-9A8E-D168DA5A87E9}" destId="{DBBC5A15-7E68-4F20-A751-BA240A188481}" srcOrd="0" destOrd="0" parTransId="{CDBDE0D8-C2DE-479C-85CD-686F9143E869}" sibTransId="{18E821B3-D237-424F-93AE-FAD7B53AB3DD}"/>
    <dgm:cxn modelId="{BD99C99C-786C-47A6-9CAB-5AC452B4B400}" type="presOf" srcId="{409C598D-C689-4A58-8EC2-5BA9C2AF0A91}" destId="{3B546600-E306-4027-A24C-7EE0E6C8CD14}" srcOrd="0" destOrd="0" presId="urn:microsoft.com/office/officeart/2005/8/layout/hList1"/>
    <dgm:cxn modelId="{93946EB0-48F1-4D9A-8354-247943C708CC}" srcId="{1246D512-CFA1-4881-9A8E-D168DA5A87E9}" destId="{573B9AA4-1DDB-47D3-B3EC-09B870B13D29}" srcOrd="4" destOrd="0" parTransId="{FBD68C07-6BA9-4CB9-99AC-5D1A4C462389}" sibTransId="{AAE81F6E-BE4D-4365-9D53-E9D0B9BAFDAD}"/>
    <dgm:cxn modelId="{C2C9E2C6-0B86-4491-8203-C035D71924B5}" type="presOf" srcId="{EC429AB3-BCEF-40F0-9596-C31656CC52B7}" destId="{CE22CF04-2428-4DB3-A294-054CC4F526BB}" srcOrd="0" destOrd="0" presId="urn:microsoft.com/office/officeart/2005/8/layout/hList1"/>
    <dgm:cxn modelId="{75848AD9-B9ED-49C8-8007-0A1F19CA37A2}" srcId="{1246D512-CFA1-4881-9A8E-D168DA5A87E9}" destId="{036B89E3-24EA-485C-AFC7-1A4B2267123A}" srcOrd="1" destOrd="0" parTransId="{D3791521-0D4C-4803-AC4F-EB61D248BDBE}" sibTransId="{39516CAD-C795-496E-A754-880F0222C835}"/>
    <dgm:cxn modelId="{9A8046E1-F814-460E-ACEE-28188C825153}" srcId="{DBBC5A15-7E68-4F20-A751-BA240A188481}" destId="{3C22AE56-A0EB-4168-8A1F-D3E0CDE791DD}" srcOrd="0" destOrd="0" parTransId="{CE625CBE-5509-4D4F-B680-1F2ABFA4A213}" sibTransId="{7E991CFE-54E3-4B0F-AC12-38D9C44FDC0B}"/>
    <dgm:cxn modelId="{5C82DDED-F6A2-41FB-8C6C-4186AA0D0B8B}" srcId="{1246D512-CFA1-4881-9A8E-D168DA5A87E9}" destId="{4E4009A9-9D65-41BB-A8C3-28F1BF3873D2}" srcOrd="3" destOrd="0" parTransId="{05857E3B-C7DA-4917-9DEF-7B3266910298}" sibTransId="{4F81A239-6C9A-476C-A36D-36EF1B6CAB44}"/>
    <dgm:cxn modelId="{F93135FA-9EA2-42A9-93AB-8630A198A870}" type="presOf" srcId="{1246D512-CFA1-4881-9A8E-D168DA5A87E9}" destId="{51F362EF-CA6A-42A4-B101-280AC1B4ECF2}" srcOrd="0" destOrd="0" presId="urn:microsoft.com/office/officeart/2005/8/layout/hList1"/>
    <dgm:cxn modelId="{4371A1D8-509C-4E01-8F95-FD4278BFF38E}" type="presParOf" srcId="{51F362EF-CA6A-42A4-B101-280AC1B4ECF2}" destId="{CF510C97-3475-4FC3-87E2-BFCC0B46C436}" srcOrd="0" destOrd="0" presId="urn:microsoft.com/office/officeart/2005/8/layout/hList1"/>
    <dgm:cxn modelId="{083FC077-8600-4AAF-A8EC-FD2C8010C23D}" type="presParOf" srcId="{CF510C97-3475-4FC3-87E2-BFCC0B46C436}" destId="{BA2D9593-EAD2-4B12-A8A4-32C4EEC2AE43}" srcOrd="0" destOrd="0" presId="urn:microsoft.com/office/officeart/2005/8/layout/hList1"/>
    <dgm:cxn modelId="{1F229BE5-8F08-4971-B51D-3604178F0091}" type="presParOf" srcId="{CF510C97-3475-4FC3-87E2-BFCC0B46C436}" destId="{2B72B690-F309-46E2-BF8F-B373887F7810}" srcOrd="1" destOrd="0" presId="urn:microsoft.com/office/officeart/2005/8/layout/hList1"/>
    <dgm:cxn modelId="{4DB6275C-E99D-4FFD-A4CA-276033408E69}" type="presParOf" srcId="{51F362EF-CA6A-42A4-B101-280AC1B4ECF2}" destId="{D0849D4D-84D5-4E8D-8221-EA04CA79BC57}" srcOrd="1" destOrd="0" presId="urn:microsoft.com/office/officeart/2005/8/layout/hList1"/>
    <dgm:cxn modelId="{7A6B11EB-A427-4864-A998-37E2CBE586DD}" type="presParOf" srcId="{51F362EF-CA6A-42A4-B101-280AC1B4ECF2}" destId="{4E7F89E9-AA98-4F53-BFCE-5EA514A4601C}" srcOrd="2" destOrd="0" presId="urn:microsoft.com/office/officeart/2005/8/layout/hList1"/>
    <dgm:cxn modelId="{F6D0F342-9462-4CD9-A0CF-B930419BD85A}" type="presParOf" srcId="{4E7F89E9-AA98-4F53-BFCE-5EA514A4601C}" destId="{9C6AF0B1-3266-47CE-AAFE-F66B2B39A5D8}" srcOrd="0" destOrd="0" presId="urn:microsoft.com/office/officeart/2005/8/layout/hList1"/>
    <dgm:cxn modelId="{A0CFA2AF-EB9D-4F58-92F1-A65A9EED286A}" type="presParOf" srcId="{4E7F89E9-AA98-4F53-BFCE-5EA514A4601C}" destId="{038F86DC-B5C5-4AD8-AA2D-0C9176EB55C9}" srcOrd="1" destOrd="0" presId="urn:microsoft.com/office/officeart/2005/8/layout/hList1"/>
    <dgm:cxn modelId="{5FC303D5-C700-4A25-B348-F912C5422E71}" type="presParOf" srcId="{51F362EF-CA6A-42A4-B101-280AC1B4ECF2}" destId="{04E7A912-6988-4F5E-ABD7-05BE7819A8C6}" srcOrd="3" destOrd="0" presId="urn:microsoft.com/office/officeart/2005/8/layout/hList1"/>
    <dgm:cxn modelId="{7B01FFE0-FA73-4E7D-8979-3F4F1C277B90}" type="presParOf" srcId="{51F362EF-CA6A-42A4-B101-280AC1B4ECF2}" destId="{DCB02FEE-3B55-4684-8C81-5226A766AF37}" srcOrd="4" destOrd="0" presId="urn:microsoft.com/office/officeart/2005/8/layout/hList1"/>
    <dgm:cxn modelId="{6A3E0C89-B5BC-4985-BE75-C42EABB2BB28}" type="presParOf" srcId="{DCB02FEE-3B55-4684-8C81-5226A766AF37}" destId="{BE40999F-7E23-485E-8F6F-37C09B4CE5CA}" srcOrd="0" destOrd="0" presId="urn:microsoft.com/office/officeart/2005/8/layout/hList1"/>
    <dgm:cxn modelId="{C05D0F00-63B5-403A-A830-692D4CF741A1}" type="presParOf" srcId="{DCB02FEE-3B55-4684-8C81-5226A766AF37}" destId="{3B546600-E306-4027-A24C-7EE0E6C8CD14}" srcOrd="1" destOrd="0" presId="urn:microsoft.com/office/officeart/2005/8/layout/hList1"/>
    <dgm:cxn modelId="{E6B162A5-C78B-4469-B7F1-0C0CFFBF7EC7}" type="presParOf" srcId="{51F362EF-CA6A-42A4-B101-280AC1B4ECF2}" destId="{2EC97403-77E4-4920-8483-D5C59EFB81FC}" srcOrd="5" destOrd="0" presId="urn:microsoft.com/office/officeart/2005/8/layout/hList1"/>
    <dgm:cxn modelId="{7F76596C-786B-46B6-BCAF-39373C587700}" type="presParOf" srcId="{51F362EF-CA6A-42A4-B101-280AC1B4ECF2}" destId="{20576FC0-BE9F-4CC0-95A2-F89529BDBAD8}" srcOrd="6" destOrd="0" presId="urn:microsoft.com/office/officeart/2005/8/layout/hList1"/>
    <dgm:cxn modelId="{0381B09F-46FA-40E4-B817-B716BC3BF7B8}" type="presParOf" srcId="{20576FC0-BE9F-4CC0-95A2-F89529BDBAD8}" destId="{98AC9398-D694-43B2-895E-07B00B4302E8}" srcOrd="0" destOrd="0" presId="urn:microsoft.com/office/officeart/2005/8/layout/hList1"/>
    <dgm:cxn modelId="{C7232A83-22F3-4D49-90EB-3768C08FA04B}" type="presParOf" srcId="{20576FC0-BE9F-4CC0-95A2-F89529BDBAD8}" destId="{38960219-CE93-4FDB-9FA8-4DFB47DF7A63}" srcOrd="1" destOrd="0" presId="urn:microsoft.com/office/officeart/2005/8/layout/hList1"/>
    <dgm:cxn modelId="{0BE97621-3C53-425C-BACC-769AA2A5DB2A}" type="presParOf" srcId="{51F362EF-CA6A-42A4-B101-280AC1B4ECF2}" destId="{3298114A-CD3D-4834-B0B7-3808D5104B13}" srcOrd="7" destOrd="0" presId="urn:microsoft.com/office/officeart/2005/8/layout/hList1"/>
    <dgm:cxn modelId="{68FE4B9F-F4E7-4972-914A-C1FA3B1E04BE}" type="presParOf" srcId="{51F362EF-CA6A-42A4-B101-280AC1B4ECF2}" destId="{5E3AEF87-B492-4AB6-939B-1ED3CE657CEF}" srcOrd="8" destOrd="0" presId="urn:microsoft.com/office/officeart/2005/8/layout/hList1"/>
    <dgm:cxn modelId="{08E70F4C-6476-42BE-AF27-BA020F88623F}" type="presParOf" srcId="{5E3AEF87-B492-4AB6-939B-1ED3CE657CEF}" destId="{AA0DA737-0ECA-442F-9719-98FE078BF17C}" srcOrd="0" destOrd="0" presId="urn:microsoft.com/office/officeart/2005/8/layout/hList1"/>
    <dgm:cxn modelId="{B7F12E40-72C8-4B05-BC50-D240926D3208}" type="presParOf" srcId="{5E3AEF87-B492-4AB6-939B-1ED3CE657CEF}" destId="{CE22CF04-2428-4DB3-A294-054CC4F526B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46D512-CFA1-4881-9A8E-D168DA5A87E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PE"/>
        </a:p>
      </dgm:t>
    </dgm:pt>
    <dgm:pt modelId="{3C22AE56-A0EB-4168-8A1F-D3E0CDE791DD}">
      <dgm:prSet phldrT="[Texto]" custT="1"/>
      <dgm:spPr>
        <a:noFill/>
        <a:ln>
          <a:noFill/>
        </a:ln>
        <a:scene3d>
          <a:camera prst="perspectiveLeft" fov="0">
            <a:rot lat="0" lon="20399993" rev="0"/>
          </a:camera>
          <a:lightRig rig="chilly" dir="t">
            <a:rot lat="0" lon="0" rev="1200000"/>
          </a:lightRig>
        </a:scene3d>
        <a:sp3d z="63500" extrusionH="76200" contourW="63500" prstMaterial="dkEdge">
          <a:bevelB w="101600" prst="riblet"/>
          <a:extrusionClr>
            <a:srgbClr val="FDB9BF"/>
          </a:extrusionClr>
          <a:contourClr>
            <a:schemeClr val="bg1"/>
          </a:contourClr>
        </a:sp3d>
      </dgm:spPr>
      <dgm:t>
        <a:bodyPr anchor="ctr" anchorCtr="0"/>
        <a:lstStyle/>
        <a:p>
          <a:pPr algn="ctr">
            <a:buFontTx/>
            <a:buNone/>
          </a:pPr>
          <a:r>
            <a:rPr lang="es-PE" sz="2400" b="1" dirty="0">
              <a:latin typeface="Arial" panose="020B0604020202020204" pitchFamily="34" charset="0"/>
              <a:cs typeface="Arial" panose="020B0604020202020204" pitchFamily="34" charset="0"/>
            </a:rPr>
            <a:t>Mundo</a:t>
          </a:r>
        </a:p>
      </dgm:t>
    </dgm:pt>
    <dgm:pt modelId="{CE625CBE-5509-4D4F-B680-1F2ABFA4A213}" type="parTrans" cxnId="{9A8046E1-F814-460E-ACEE-28188C825153}">
      <dgm:prSet/>
      <dgm:spPr/>
      <dgm:t>
        <a:bodyPr/>
        <a:lstStyle/>
        <a:p>
          <a:endParaRPr lang="es-PE"/>
        </a:p>
      </dgm:t>
    </dgm:pt>
    <dgm:pt modelId="{7E991CFE-54E3-4B0F-AC12-38D9C44FDC0B}" type="sibTrans" cxnId="{9A8046E1-F814-460E-ACEE-28188C825153}">
      <dgm:prSet/>
      <dgm:spPr/>
      <dgm:t>
        <a:bodyPr/>
        <a:lstStyle/>
        <a:p>
          <a:endParaRPr lang="es-PE"/>
        </a:p>
      </dgm:t>
    </dgm:pt>
    <dgm:pt modelId="{036B89E3-24EA-485C-AFC7-1A4B2267123A}">
      <dgm:prSet phldrT="[Texto]" custT="1"/>
      <dgm:spPr>
        <a:solidFill>
          <a:srgbClr val="FFFF00"/>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r>
            <a:rPr lang="es-ES" sz="1400" b="1" dirty="0">
              <a:solidFill>
                <a:schemeClr val="tx1"/>
              </a:solidFill>
              <a:latin typeface="Arial" panose="020B0604020202020204" pitchFamily="34" charset="0"/>
              <a:cs typeface="Arial" panose="020B0604020202020204" pitchFamily="34" charset="0"/>
            </a:rPr>
            <a:t>Muertes en los últimos 7 día</a:t>
          </a:r>
          <a:r>
            <a:rPr lang="es-ES" sz="1400" b="1" dirty="0">
              <a:latin typeface="Arial" panose="020B0604020202020204" pitchFamily="34" charset="0"/>
              <a:cs typeface="Arial" panose="020B0604020202020204" pitchFamily="34" charset="0"/>
            </a:rPr>
            <a:t>s</a:t>
          </a:r>
          <a:endParaRPr lang="es-PE" sz="1400" b="1" dirty="0">
            <a:latin typeface="Arial" panose="020B0604020202020204" pitchFamily="34" charset="0"/>
            <a:cs typeface="Arial" panose="020B0604020202020204" pitchFamily="34" charset="0"/>
          </a:endParaRPr>
        </a:p>
      </dgm:t>
    </dgm:pt>
    <dgm:pt modelId="{D3791521-0D4C-4803-AC4F-EB61D248BDBE}" type="parTrans" cxnId="{75848AD9-B9ED-49C8-8007-0A1F19CA37A2}">
      <dgm:prSet/>
      <dgm:spPr/>
      <dgm:t>
        <a:bodyPr/>
        <a:lstStyle/>
        <a:p>
          <a:endParaRPr lang="es-PE"/>
        </a:p>
      </dgm:t>
    </dgm:pt>
    <dgm:pt modelId="{39516CAD-C795-496E-A754-880F0222C835}" type="sibTrans" cxnId="{75848AD9-B9ED-49C8-8007-0A1F19CA37A2}">
      <dgm:prSet/>
      <dgm:spPr/>
      <dgm:t>
        <a:bodyPr/>
        <a:lstStyle/>
        <a:p>
          <a:endParaRPr lang="es-PE"/>
        </a:p>
      </dgm:t>
    </dgm:pt>
    <dgm:pt modelId="{019EE225-7D50-4478-BE68-62AC6B6F75A9}">
      <dgm:prSet phldrT="[Texto]" custT="1"/>
      <dgm:spPr>
        <a:solidFill>
          <a:srgbClr val="FFFF00"/>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pPr algn="ctr">
            <a:buFontTx/>
            <a:buNone/>
          </a:pPr>
          <a:r>
            <a:rPr lang="es-PE" sz="2400" b="1" i="0" u="none" strike="noStrike" dirty="0">
              <a:solidFill>
                <a:srgbClr val="000000"/>
              </a:solidFill>
              <a:effectLst/>
              <a:latin typeface="Arial" panose="020B0604020202020204" pitchFamily="34" charset="0"/>
            </a:rPr>
            <a:t>84,710</a:t>
          </a:r>
          <a:endParaRPr lang="es-PE" sz="2400" b="1" dirty="0">
            <a:latin typeface="Arial" panose="020B0604020202020204" pitchFamily="34" charset="0"/>
            <a:cs typeface="Arial" panose="020B0604020202020204" pitchFamily="34" charset="0"/>
          </a:endParaRPr>
        </a:p>
      </dgm:t>
    </dgm:pt>
    <dgm:pt modelId="{49B685FF-48EF-4FF4-BF70-06113C906220}" type="parTrans" cxnId="{1A7CFB90-09B0-4924-984F-0966542257DF}">
      <dgm:prSet/>
      <dgm:spPr/>
      <dgm:t>
        <a:bodyPr/>
        <a:lstStyle/>
        <a:p>
          <a:endParaRPr lang="es-PE"/>
        </a:p>
      </dgm:t>
    </dgm:pt>
    <dgm:pt modelId="{FB31EA2F-473A-4CDB-961D-62B0EB822DD5}" type="sibTrans" cxnId="{1A7CFB90-09B0-4924-984F-0966542257DF}">
      <dgm:prSet/>
      <dgm:spPr/>
      <dgm:t>
        <a:bodyPr/>
        <a:lstStyle/>
        <a:p>
          <a:endParaRPr lang="es-PE"/>
        </a:p>
      </dgm:t>
    </dgm:pt>
    <dgm:pt modelId="{4E4009A9-9D65-41BB-A8C3-28F1BF3873D2}">
      <dgm:prSet phldrT="[Texto]" custT="1"/>
      <dgm:spPr>
        <a:solidFill>
          <a:srgbClr val="C5FEFF">
            <a:alpha val="47843"/>
          </a:srgbClr>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r>
            <a:rPr lang="es-ES" sz="1300" b="1" dirty="0">
              <a:solidFill>
                <a:schemeClr val="tx1"/>
              </a:solidFill>
              <a:latin typeface="Arial" panose="020B0604020202020204" pitchFamily="34" charset="0"/>
              <a:cs typeface="Arial" panose="020B0604020202020204" pitchFamily="34" charset="0"/>
            </a:rPr>
            <a:t>Variación semanal del porcentaje de mortalidad</a:t>
          </a:r>
          <a:endParaRPr lang="es-PE" sz="1300" b="1" dirty="0">
            <a:solidFill>
              <a:schemeClr val="tx1"/>
            </a:solidFill>
            <a:latin typeface="Arial" panose="020B0604020202020204" pitchFamily="34" charset="0"/>
            <a:cs typeface="Arial" panose="020B0604020202020204" pitchFamily="34" charset="0"/>
          </a:endParaRPr>
        </a:p>
      </dgm:t>
    </dgm:pt>
    <dgm:pt modelId="{05857E3B-C7DA-4917-9DEF-7B3266910298}" type="parTrans" cxnId="{5C82DDED-F6A2-41FB-8C6C-4186AA0D0B8B}">
      <dgm:prSet/>
      <dgm:spPr/>
      <dgm:t>
        <a:bodyPr/>
        <a:lstStyle/>
        <a:p>
          <a:endParaRPr lang="es-PE"/>
        </a:p>
      </dgm:t>
    </dgm:pt>
    <dgm:pt modelId="{4F81A239-6C9A-476C-A36D-36EF1B6CAB44}" type="sibTrans" cxnId="{5C82DDED-F6A2-41FB-8C6C-4186AA0D0B8B}">
      <dgm:prSet/>
      <dgm:spPr/>
      <dgm:t>
        <a:bodyPr/>
        <a:lstStyle/>
        <a:p>
          <a:endParaRPr lang="es-PE"/>
        </a:p>
      </dgm:t>
    </dgm:pt>
    <dgm:pt modelId="{617EC707-8C59-4C5D-8FB9-CCC493A7C39C}">
      <dgm:prSet phldrT="[Texto]" custT="1"/>
      <dgm:spPr>
        <a:solidFill>
          <a:srgbClr val="C5FEFF">
            <a:alpha val="47843"/>
          </a:srgbClr>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pPr algn="ctr">
            <a:buFontTx/>
            <a:buNone/>
          </a:pPr>
          <a:r>
            <a:rPr lang="es-PE" sz="2000" b="1" i="0" u="none" dirty="0">
              <a:latin typeface="Arial" panose="020B0604020202020204" pitchFamily="34" charset="0"/>
              <a:cs typeface="Arial" panose="020B0604020202020204" pitchFamily="34" charset="0"/>
            </a:rPr>
            <a:t>-3%</a:t>
          </a:r>
          <a:endParaRPr lang="es-PE" sz="2000" b="1" dirty="0">
            <a:latin typeface="Arial" panose="020B0604020202020204" pitchFamily="34" charset="0"/>
            <a:cs typeface="Arial" panose="020B0604020202020204" pitchFamily="34" charset="0"/>
          </a:endParaRPr>
        </a:p>
      </dgm:t>
    </dgm:pt>
    <dgm:pt modelId="{1D7C4EF8-5040-4B55-A79C-2A7763A5A19D}" type="parTrans" cxnId="{5B032D81-2197-4389-A21E-284D691D2982}">
      <dgm:prSet/>
      <dgm:spPr/>
      <dgm:t>
        <a:bodyPr/>
        <a:lstStyle/>
        <a:p>
          <a:endParaRPr lang="es-PE"/>
        </a:p>
      </dgm:t>
    </dgm:pt>
    <dgm:pt modelId="{89CE76CC-D54A-4AE8-AD13-2EFADA2D8878}" type="sibTrans" cxnId="{5B032D81-2197-4389-A21E-284D691D2982}">
      <dgm:prSet/>
      <dgm:spPr/>
      <dgm:t>
        <a:bodyPr/>
        <a:lstStyle/>
        <a:p>
          <a:endParaRPr lang="es-PE"/>
        </a:p>
      </dgm:t>
    </dgm:pt>
    <dgm:pt modelId="{573B9AA4-1DDB-47D3-B3EC-09B870B13D29}">
      <dgm:prSet phldrT="[Texto]" custT="1"/>
      <dgm:spPr>
        <a:solidFill>
          <a:schemeClr val="accent4"/>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r>
            <a:rPr lang="es-ES" sz="1300" b="1" dirty="0">
              <a:solidFill>
                <a:schemeClr val="tx1"/>
              </a:solidFill>
              <a:latin typeface="Arial" panose="020B0604020202020204" pitchFamily="34" charset="0"/>
              <a:cs typeface="Arial" panose="020B0604020202020204" pitchFamily="34" charset="0"/>
            </a:rPr>
            <a:t>Muertes en los últimos 7 días/1M </a:t>
          </a:r>
          <a:r>
            <a:rPr lang="es-ES" sz="1300" b="1" dirty="0" err="1">
              <a:solidFill>
                <a:schemeClr val="tx1"/>
              </a:solidFill>
              <a:latin typeface="Arial" panose="020B0604020202020204" pitchFamily="34" charset="0"/>
              <a:cs typeface="Arial" panose="020B0604020202020204" pitchFamily="34" charset="0"/>
            </a:rPr>
            <a:t>pops</a:t>
          </a:r>
          <a:r>
            <a:rPr lang="es-ES" sz="1300" b="1" dirty="0">
              <a:solidFill>
                <a:schemeClr val="tx1"/>
              </a:solidFill>
              <a:latin typeface="Arial" panose="020B0604020202020204" pitchFamily="34" charset="0"/>
              <a:cs typeface="Arial" panose="020B0604020202020204" pitchFamily="34" charset="0"/>
            </a:rPr>
            <a:t>/1M pop</a:t>
          </a:r>
          <a:endParaRPr lang="es-PE" sz="1300" b="1" dirty="0">
            <a:solidFill>
              <a:schemeClr val="tx1"/>
            </a:solidFill>
            <a:latin typeface="Arial" panose="020B0604020202020204" pitchFamily="34" charset="0"/>
            <a:cs typeface="Arial" panose="020B0604020202020204" pitchFamily="34" charset="0"/>
          </a:endParaRPr>
        </a:p>
      </dgm:t>
    </dgm:pt>
    <dgm:pt modelId="{FBD68C07-6BA9-4CB9-99AC-5D1A4C462389}" type="parTrans" cxnId="{93946EB0-48F1-4D9A-8354-247943C708CC}">
      <dgm:prSet/>
      <dgm:spPr/>
      <dgm:t>
        <a:bodyPr/>
        <a:lstStyle/>
        <a:p>
          <a:endParaRPr lang="es-PE"/>
        </a:p>
      </dgm:t>
    </dgm:pt>
    <dgm:pt modelId="{AAE81F6E-BE4D-4365-9D53-E9D0B9BAFDAD}" type="sibTrans" cxnId="{93946EB0-48F1-4D9A-8354-247943C708CC}">
      <dgm:prSet/>
      <dgm:spPr/>
      <dgm:t>
        <a:bodyPr/>
        <a:lstStyle/>
        <a:p>
          <a:endParaRPr lang="es-PE"/>
        </a:p>
      </dgm:t>
    </dgm:pt>
    <dgm:pt modelId="{8E2054FF-BA09-4D2D-9392-881C2DA9AAAD}">
      <dgm:prSet custT="1"/>
      <dgm:spPr>
        <a:solidFill>
          <a:schemeClr val="accent3">
            <a:lumMod val="60000"/>
            <a:lumOff val="40000"/>
          </a:schemeClr>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r>
            <a:rPr lang="es-ES" sz="1400" b="1" dirty="0">
              <a:solidFill>
                <a:schemeClr val="tx1"/>
              </a:solidFill>
              <a:latin typeface="Arial" panose="020B0604020202020204" pitchFamily="34" charset="0"/>
              <a:cs typeface="Arial" panose="020B0604020202020204" pitchFamily="34" charset="0"/>
            </a:rPr>
            <a:t>Muertes en los 7 días anteriores</a:t>
          </a:r>
          <a:endParaRPr lang="es-PE" sz="1400" b="1" dirty="0">
            <a:solidFill>
              <a:schemeClr val="tx1"/>
            </a:solidFill>
            <a:latin typeface="Arial" panose="020B0604020202020204" pitchFamily="34" charset="0"/>
            <a:cs typeface="Arial" panose="020B0604020202020204" pitchFamily="34" charset="0"/>
          </a:endParaRPr>
        </a:p>
      </dgm:t>
    </dgm:pt>
    <dgm:pt modelId="{037BB356-4A30-4428-A57E-BCF0D26C8FB4}" type="parTrans" cxnId="{C2D95D0E-5043-4541-A950-C60BCDB371AB}">
      <dgm:prSet/>
      <dgm:spPr/>
      <dgm:t>
        <a:bodyPr/>
        <a:lstStyle/>
        <a:p>
          <a:endParaRPr lang="es-PE"/>
        </a:p>
      </dgm:t>
    </dgm:pt>
    <dgm:pt modelId="{68795617-920B-40BB-95B6-3F511EA42704}" type="sibTrans" cxnId="{C2D95D0E-5043-4541-A950-C60BCDB371AB}">
      <dgm:prSet/>
      <dgm:spPr/>
      <dgm:t>
        <a:bodyPr/>
        <a:lstStyle/>
        <a:p>
          <a:endParaRPr lang="es-PE"/>
        </a:p>
      </dgm:t>
    </dgm:pt>
    <dgm:pt modelId="{409C598D-C689-4A58-8EC2-5BA9C2AF0A91}">
      <dgm:prSet custT="1"/>
      <dgm:spPr>
        <a:solidFill>
          <a:schemeClr val="accent3">
            <a:lumMod val="60000"/>
            <a:lumOff val="40000"/>
          </a:schemeClr>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pPr algn="ctr">
            <a:buFontTx/>
            <a:buNone/>
          </a:pPr>
          <a:r>
            <a:rPr lang="es-PE" sz="2400" b="1" i="0" u="none" strike="noStrike" dirty="0">
              <a:solidFill>
                <a:srgbClr val="000000"/>
              </a:solidFill>
              <a:effectLst/>
              <a:latin typeface="Arial" panose="020B0604020202020204" pitchFamily="34" charset="0"/>
            </a:rPr>
            <a:t>86,909</a:t>
          </a:r>
          <a:endParaRPr lang="es-PE" sz="2400" b="1" dirty="0">
            <a:latin typeface="Arial" panose="020B0604020202020204" pitchFamily="34" charset="0"/>
            <a:cs typeface="Arial" panose="020B0604020202020204" pitchFamily="34" charset="0"/>
          </a:endParaRPr>
        </a:p>
      </dgm:t>
    </dgm:pt>
    <dgm:pt modelId="{1AA12493-E504-4FAC-84DC-83CE6A30ED8B}" type="parTrans" cxnId="{A668C589-9E78-467A-B1D6-801DDA862C69}">
      <dgm:prSet/>
      <dgm:spPr/>
      <dgm:t>
        <a:bodyPr/>
        <a:lstStyle/>
        <a:p>
          <a:endParaRPr lang="es-PE"/>
        </a:p>
      </dgm:t>
    </dgm:pt>
    <dgm:pt modelId="{872FD256-2602-40D1-9173-26E965BDA32B}" type="sibTrans" cxnId="{A668C589-9E78-467A-B1D6-801DDA862C69}">
      <dgm:prSet/>
      <dgm:spPr/>
      <dgm:t>
        <a:bodyPr/>
        <a:lstStyle/>
        <a:p>
          <a:endParaRPr lang="es-PE"/>
        </a:p>
      </dgm:t>
    </dgm:pt>
    <dgm:pt modelId="{EC429AB3-BCEF-40F0-9596-C31656CC52B7}">
      <dgm:prSet phldrT="[Texto]" custT="1"/>
      <dgm:spPr>
        <a:solidFill>
          <a:schemeClr val="accent4"/>
        </a:solidFill>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gm:spPr>
      <dgm:t>
        <a:bodyPr anchor="ctr" anchorCtr="0"/>
        <a:lstStyle/>
        <a:p>
          <a:pPr algn="ctr">
            <a:buFontTx/>
            <a:buNone/>
          </a:pPr>
          <a:r>
            <a:rPr lang="es-PE" sz="2400" b="1" dirty="0">
              <a:latin typeface="Arial" panose="020B0604020202020204" pitchFamily="34" charset="0"/>
              <a:cs typeface="Arial" panose="020B0604020202020204" pitchFamily="34" charset="0"/>
            </a:rPr>
            <a:t>11</a:t>
          </a:r>
        </a:p>
      </dgm:t>
    </dgm:pt>
    <dgm:pt modelId="{509FEBC1-3D28-4A75-98A7-14104D104D35}" type="parTrans" cxnId="{9CDB5133-B6F8-47C9-B571-0CB3A288A3A6}">
      <dgm:prSet/>
      <dgm:spPr/>
      <dgm:t>
        <a:bodyPr/>
        <a:lstStyle/>
        <a:p>
          <a:endParaRPr lang="es-PE"/>
        </a:p>
      </dgm:t>
    </dgm:pt>
    <dgm:pt modelId="{DEFE4551-BC89-4529-9CA3-EF3065AA1E2F}" type="sibTrans" cxnId="{9CDB5133-B6F8-47C9-B571-0CB3A288A3A6}">
      <dgm:prSet/>
      <dgm:spPr/>
      <dgm:t>
        <a:bodyPr/>
        <a:lstStyle/>
        <a:p>
          <a:endParaRPr lang="es-PE"/>
        </a:p>
      </dgm:t>
    </dgm:pt>
    <dgm:pt modelId="{DBBC5A15-7E68-4F20-A751-BA240A188481}">
      <dgm:prSet phldrT="[Texto]" phldr="1" custT="1"/>
      <dgm:spPr>
        <a:noFill/>
        <a:ln>
          <a:noFill/>
        </a:ln>
        <a:scene3d>
          <a:camera prst="perspectiveLeft" fov="0">
            <a:rot lat="0" lon="20399993" rev="0"/>
          </a:camera>
          <a:lightRig rig="chilly" dir="t">
            <a:rot lat="0" lon="0" rev="1200000"/>
          </a:lightRig>
        </a:scene3d>
        <a:sp3d z="63500" extrusionH="76200" contourW="63500" prstMaterial="dkEdge">
          <a:bevelB w="101600" prst="riblet"/>
          <a:extrusionClr>
            <a:srgbClr val="FDB9BF"/>
          </a:extrusionClr>
          <a:contourClr>
            <a:schemeClr val="bg1"/>
          </a:contourClr>
        </a:sp3d>
      </dgm:spPr>
      <dgm:t>
        <a:bodyPr anchor="ctr" anchorCtr="0"/>
        <a:lstStyle/>
        <a:p>
          <a:endParaRPr lang="es-PE" sz="1400" b="1" dirty="0">
            <a:latin typeface="Arial" panose="020B0604020202020204" pitchFamily="34" charset="0"/>
            <a:cs typeface="Arial" panose="020B0604020202020204" pitchFamily="34" charset="0"/>
          </a:endParaRPr>
        </a:p>
      </dgm:t>
    </dgm:pt>
    <dgm:pt modelId="{18E821B3-D237-424F-93AE-FAD7B53AB3DD}" type="sibTrans" cxnId="{1750AF9C-CDC0-4ACA-931B-5FDE1814BA80}">
      <dgm:prSet/>
      <dgm:spPr/>
      <dgm:t>
        <a:bodyPr/>
        <a:lstStyle/>
        <a:p>
          <a:endParaRPr lang="es-PE"/>
        </a:p>
      </dgm:t>
    </dgm:pt>
    <dgm:pt modelId="{CDBDE0D8-C2DE-479C-85CD-686F9143E869}" type="parTrans" cxnId="{1750AF9C-CDC0-4ACA-931B-5FDE1814BA80}">
      <dgm:prSet/>
      <dgm:spPr/>
      <dgm:t>
        <a:bodyPr/>
        <a:lstStyle/>
        <a:p>
          <a:endParaRPr lang="es-PE"/>
        </a:p>
      </dgm:t>
    </dgm:pt>
    <dgm:pt modelId="{51F362EF-CA6A-42A4-B101-280AC1B4ECF2}" type="pres">
      <dgm:prSet presAssocID="{1246D512-CFA1-4881-9A8E-D168DA5A87E9}" presName="Name0" presStyleCnt="0">
        <dgm:presLayoutVars>
          <dgm:dir/>
          <dgm:animLvl val="lvl"/>
          <dgm:resizeHandles val="exact"/>
        </dgm:presLayoutVars>
      </dgm:prSet>
      <dgm:spPr/>
    </dgm:pt>
    <dgm:pt modelId="{CF510C97-3475-4FC3-87E2-BFCC0B46C436}" type="pres">
      <dgm:prSet presAssocID="{DBBC5A15-7E68-4F20-A751-BA240A188481}" presName="composite" presStyleCnt="0"/>
      <dgm:spPr/>
    </dgm:pt>
    <dgm:pt modelId="{BA2D9593-EAD2-4B12-A8A4-32C4EEC2AE43}" type="pres">
      <dgm:prSet presAssocID="{DBBC5A15-7E68-4F20-A751-BA240A188481}" presName="parTx" presStyleLbl="alignNode1" presStyleIdx="0" presStyleCnt="5">
        <dgm:presLayoutVars>
          <dgm:chMax val="0"/>
          <dgm:chPref val="0"/>
          <dgm:bulletEnabled val="1"/>
        </dgm:presLayoutVars>
      </dgm:prSet>
      <dgm:spPr/>
    </dgm:pt>
    <dgm:pt modelId="{2B72B690-F309-46E2-BF8F-B373887F7810}" type="pres">
      <dgm:prSet presAssocID="{DBBC5A15-7E68-4F20-A751-BA240A188481}" presName="desTx" presStyleLbl="alignAccFollowNode1" presStyleIdx="0" presStyleCnt="5">
        <dgm:presLayoutVars>
          <dgm:bulletEnabled val="1"/>
        </dgm:presLayoutVars>
      </dgm:prSet>
      <dgm:spPr/>
    </dgm:pt>
    <dgm:pt modelId="{D0849D4D-84D5-4E8D-8221-EA04CA79BC57}" type="pres">
      <dgm:prSet presAssocID="{18E821B3-D237-424F-93AE-FAD7B53AB3DD}" presName="space" presStyleCnt="0"/>
      <dgm:spPr/>
    </dgm:pt>
    <dgm:pt modelId="{4E7F89E9-AA98-4F53-BFCE-5EA514A4601C}" type="pres">
      <dgm:prSet presAssocID="{036B89E3-24EA-485C-AFC7-1A4B2267123A}" presName="composite" presStyleCnt="0"/>
      <dgm:spPr/>
    </dgm:pt>
    <dgm:pt modelId="{9C6AF0B1-3266-47CE-AAFE-F66B2B39A5D8}" type="pres">
      <dgm:prSet presAssocID="{036B89E3-24EA-485C-AFC7-1A4B2267123A}" presName="parTx" presStyleLbl="alignNode1" presStyleIdx="1" presStyleCnt="5" custLinFactNeighborY="-3845">
        <dgm:presLayoutVars>
          <dgm:chMax val="0"/>
          <dgm:chPref val="0"/>
          <dgm:bulletEnabled val="1"/>
        </dgm:presLayoutVars>
      </dgm:prSet>
      <dgm:spPr/>
    </dgm:pt>
    <dgm:pt modelId="{038F86DC-B5C5-4AD8-AA2D-0C9176EB55C9}" type="pres">
      <dgm:prSet presAssocID="{036B89E3-24EA-485C-AFC7-1A4B2267123A}" presName="desTx" presStyleLbl="alignAccFollowNode1" presStyleIdx="1" presStyleCnt="5" custLinFactNeighborY="-995">
        <dgm:presLayoutVars>
          <dgm:bulletEnabled val="1"/>
        </dgm:presLayoutVars>
      </dgm:prSet>
      <dgm:spPr/>
    </dgm:pt>
    <dgm:pt modelId="{04E7A912-6988-4F5E-ABD7-05BE7819A8C6}" type="pres">
      <dgm:prSet presAssocID="{39516CAD-C795-496E-A754-880F0222C835}" presName="space" presStyleCnt="0"/>
      <dgm:spPr/>
    </dgm:pt>
    <dgm:pt modelId="{DCB02FEE-3B55-4684-8C81-5226A766AF37}" type="pres">
      <dgm:prSet presAssocID="{8E2054FF-BA09-4D2D-9392-881C2DA9AAAD}" presName="composite" presStyleCnt="0"/>
      <dgm:spPr/>
    </dgm:pt>
    <dgm:pt modelId="{BE40999F-7E23-485E-8F6F-37C09B4CE5CA}" type="pres">
      <dgm:prSet presAssocID="{8E2054FF-BA09-4D2D-9392-881C2DA9AAAD}" presName="parTx" presStyleLbl="alignNode1" presStyleIdx="2" presStyleCnt="5">
        <dgm:presLayoutVars>
          <dgm:chMax val="0"/>
          <dgm:chPref val="0"/>
          <dgm:bulletEnabled val="1"/>
        </dgm:presLayoutVars>
      </dgm:prSet>
      <dgm:spPr/>
    </dgm:pt>
    <dgm:pt modelId="{3B546600-E306-4027-A24C-7EE0E6C8CD14}" type="pres">
      <dgm:prSet presAssocID="{8E2054FF-BA09-4D2D-9392-881C2DA9AAAD}" presName="desTx" presStyleLbl="alignAccFollowNode1" presStyleIdx="2" presStyleCnt="5">
        <dgm:presLayoutVars>
          <dgm:bulletEnabled val="1"/>
        </dgm:presLayoutVars>
      </dgm:prSet>
      <dgm:spPr/>
    </dgm:pt>
    <dgm:pt modelId="{2EC97403-77E4-4920-8483-D5C59EFB81FC}" type="pres">
      <dgm:prSet presAssocID="{68795617-920B-40BB-95B6-3F511EA42704}" presName="space" presStyleCnt="0"/>
      <dgm:spPr/>
    </dgm:pt>
    <dgm:pt modelId="{20576FC0-BE9F-4CC0-95A2-F89529BDBAD8}" type="pres">
      <dgm:prSet presAssocID="{4E4009A9-9D65-41BB-A8C3-28F1BF3873D2}" presName="composite" presStyleCnt="0"/>
      <dgm:spPr/>
    </dgm:pt>
    <dgm:pt modelId="{98AC9398-D694-43B2-895E-07B00B4302E8}" type="pres">
      <dgm:prSet presAssocID="{4E4009A9-9D65-41BB-A8C3-28F1BF3873D2}" presName="parTx" presStyleLbl="alignNode1" presStyleIdx="3" presStyleCnt="5">
        <dgm:presLayoutVars>
          <dgm:chMax val="0"/>
          <dgm:chPref val="0"/>
          <dgm:bulletEnabled val="1"/>
        </dgm:presLayoutVars>
      </dgm:prSet>
      <dgm:spPr/>
    </dgm:pt>
    <dgm:pt modelId="{38960219-CE93-4FDB-9FA8-4DFB47DF7A63}" type="pres">
      <dgm:prSet presAssocID="{4E4009A9-9D65-41BB-A8C3-28F1BF3873D2}" presName="desTx" presStyleLbl="alignAccFollowNode1" presStyleIdx="3" presStyleCnt="5">
        <dgm:presLayoutVars>
          <dgm:bulletEnabled val="1"/>
        </dgm:presLayoutVars>
      </dgm:prSet>
      <dgm:spPr/>
    </dgm:pt>
    <dgm:pt modelId="{3298114A-CD3D-4834-B0B7-3808D5104B13}" type="pres">
      <dgm:prSet presAssocID="{4F81A239-6C9A-476C-A36D-36EF1B6CAB44}" presName="space" presStyleCnt="0"/>
      <dgm:spPr/>
    </dgm:pt>
    <dgm:pt modelId="{5E3AEF87-B492-4AB6-939B-1ED3CE657CEF}" type="pres">
      <dgm:prSet presAssocID="{573B9AA4-1DDB-47D3-B3EC-09B870B13D29}" presName="composite" presStyleCnt="0"/>
      <dgm:spPr/>
    </dgm:pt>
    <dgm:pt modelId="{AA0DA737-0ECA-442F-9719-98FE078BF17C}" type="pres">
      <dgm:prSet presAssocID="{573B9AA4-1DDB-47D3-B3EC-09B870B13D29}" presName="parTx" presStyleLbl="alignNode1" presStyleIdx="4" presStyleCnt="5" custLinFactNeighborY="1848">
        <dgm:presLayoutVars>
          <dgm:chMax val="0"/>
          <dgm:chPref val="0"/>
          <dgm:bulletEnabled val="1"/>
        </dgm:presLayoutVars>
      </dgm:prSet>
      <dgm:spPr/>
    </dgm:pt>
    <dgm:pt modelId="{CE22CF04-2428-4DB3-A294-054CC4F526BB}" type="pres">
      <dgm:prSet presAssocID="{573B9AA4-1DDB-47D3-B3EC-09B870B13D29}" presName="desTx" presStyleLbl="alignAccFollowNode1" presStyleIdx="4" presStyleCnt="5" custLinFactNeighborX="-42" custLinFactNeighborY="-995">
        <dgm:presLayoutVars>
          <dgm:bulletEnabled val="1"/>
        </dgm:presLayoutVars>
      </dgm:prSet>
      <dgm:spPr/>
    </dgm:pt>
  </dgm:ptLst>
  <dgm:cxnLst>
    <dgm:cxn modelId="{C2D95D0E-5043-4541-A950-C60BCDB371AB}" srcId="{1246D512-CFA1-4881-9A8E-D168DA5A87E9}" destId="{8E2054FF-BA09-4D2D-9392-881C2DA9AAAD}" srcOrd="2" destOrd="0" parTransId="{037BB356-4A30-4428-A57E-BCF0D26C8FB4}" sibTransId="{68795617-920B-40BB-95B6-3F511EA42704}"/>
    <dgm:cxn modelId="{F1900C14-AC4A-4FEE-BA93-2316043D7118}" type="presOf" srcId="{DBBC5A15-7E68-4F20-A751-BA240A188481}" destId="{BA2D9593-EAD2-4B12-A8A4-32C4EEC2AE43}" srcOrd="0" destOrd="0" presId="urn:microsoft.com/office/officeart/2005/8/layout/hList1"/>
    <dgm:cxn modelId="{666BCE2C-A636-4529-87A2-2B3588F7179F}" type="presOf" srcId="{019EE225-7D50-4478-BE68-62AC6B6F75A9}" destId="{038F86DC-B5C5-4AD8-AA2D-0C9176EB55C9}" srcOrd="0" destOrd="0" presId="urn:microsoft.com/office/officeart/2005/8/layout/hList1"/>
    <dgm:cxn modelId="{9CDB5133-B6F8-47C9-B571-0CB3A288A3A6}" srcId="{573B9AA4-1DDB-47D3-B3EC-09B870B13D29}" destId="{EC429AB3-BCEF-40F0-9596-C31656CC52B7}" srcOrd="0" destOrd="0" parTransId="{509FEBC1-3D28-4A75-98A7-14104D104D35}" sibTransId="{DEFE4551-BC89-4529-9CA3-EF3065AA1E2F}"/>
    <dgm:cxn modelId="{993D2036-3791-4C7A-A9AB-721056F1909A}" type="presOf" srcId="{3C22AE56-A0EB-4168-8A1F-D3E0CDE791DD}" destId="{2B72B690-F309-46E2-BF8F-B373887F7810}" srcOrd="0" destOrd="0" presId="urn:microsoft.com/office/officeart/2005/8/layout/hList1"/>
    <dgm:cxn modelId="{F705373E-55DD-41E3-8B0D-3C197761F99A}" type="presOf" srcId="{036B89E3-24EA-485C-AFC7-1A4B2267123A}" destId="{9C6AF0B1-3266-47CE-AAFE-F66B2B39A5D8}" srcOrd="0" destOrd="0" presId="urn:microsoft.com/office/officeart/2005/8/layout/hList1"/>
    <dgm:cxn modelId="{03503B65-D863-4A88-8CC1-3631DF81DF9D}" type="presOf" srcId="{617EC707-8C59-4C5D-8FB9-CCC493A7C39C}" destId="{38960219-CE93-4FDB-9FA8-4DFB47DF7A63}" srcOrd="0" destOrd="0" presId="urn:microsoft.com/office/officeart/2005/8/layout/hList1"/>
    <dgm:cxn modelId="{35CD5865-1D16-4372-A2D2-F41DF0E6605A}" type="presOf" srcId="{573B9AA4-1DDB-47D3-B3EC-09B870B13D29}" destId="{AA0DA737-0ECA-442F-9719-98FE078BF17C}" srcOrd="0" destOrd="0" presId="urn:microsoft.com/office/officeart/2005/8/layout/hList1"/>
    <dgm:cxn modelId="{1D8C667F-8537-41DB-A2A8-6B60BCD02881}" type="presOf" srcId="{8E2054FF-BA09-4D2D-9392-881C2DA9AAAD}" destId="{BE40999F-7E23-485E-8F6F-37C09B4CE5CA}" srcOrd="0" destOrd="0" presId="urn:microsoft.com/office/officeart/2005/8/layout/hList1"/>
    <dgm:cxn modelId="{5B032D81-2197-4389-A21E-284D691D2982}" srcId="{4E4009A9-9D65-41BB-A8C3-28F1BF3873D2}" destId="{617EC707-8C59-4C5D-8FB9-CCC493A7C39C}" srcOrd="0" destOrd="0" parTransId="{1D7C4EF8-5040-4B55-A79C-2A7763A5A19D}" sibTransId="{89CE76CC-D54A-4AE8-AD13-2EFADA2D8878}"/>
    <dgm:cxn modelId="{3BB04381-7C58-4DD1-849F-5B3F89EF44B4}" type="presOf" srcId="{4E4009A9-9D65-41BB-A8C3-28F1BF3873D2}" destId="{98AC9398-D694-43B2-895E-07B00B4302E8}" srcOrd="0" destOrd="0" presId="urn:microsoft.com/office/officeart/2005/8/layout/hList1"/>
    <dgm:cxn modelId="{A668C589-9E78-467A-B1D6-801DDA862C69}" srcId="{8E2054FF-BA09-4D2D-9392-881C2DA9AAAD}" destId="{409C598D-C689-4A58-8EC2-5BA9C2AF0A91}" srcOrd="0" destOrd="0" parTransId="{1AA12493-E504-4FAC-84DC-83CE6A30ED8B}" sibTransId="{872FD256-2602-40D1-9173-26E965BDA32B}"/>
    <dgm:cxn modelId="{1A7CFB90-09B0-4924-984F-0966542257DF}" srcId="{036B89E3-24EA-485C-AFC7-1A4B2267123A}" destId="{019EE225-7D50-4478-BE68-62AC6B6F75A9}" srcOrd="0" destOrd="0" parTransId="{49B685FF-48EF-4FF4-BF70-06113C906220}" sibTransId="{FB31EA2F-473A-4CDB-961D-62B0EB822DD5}"/>
    <dgm:cxn modelId="{1750AF9C-CDC0-4ACA-931B-5FDE1814BA80}" srcId="{1246D512-CFA1-4881-9A8E-D168DA5A87E9}" destId="{DBBC5A15-7E68-4F20-A751-BA240A188481}" srcOrd="0" destOrd="0" parTransId="{CDBDE0D8-C2DE-479C-85CD-686F9143E869}" sibTransId="{18E821B3-D237-424F-93AE-FAD7B53AB3DD}"/>
    <dgm:cxn modelId="{BD99C99C-786C-47A6-9CAB-5AC452B4B400}" type="presOf" srcId="{409C598D-C689-4A58-8EC2-5BA9C2AF0A91}" destId="{3B546600-E306-4027-A24C-7EE0E6C8CD14}" srcOrd="0" destOrd="0" presId="urn:microsoft.com/office/officeart/2005/8/layout/hList1"/>
    <dgm:cxn modelId="{93946EB0-48F1-4D9A-8354-247943C708CC}" srcId="{1246D512-CFA1-4881-9A8E-D168DA5A87E9}" destId="{573B9AA4-1DDB-47D3-B3EC-09B870B13D29}" srcOrd="4" destOrd="0" parTransId="{FBD68C07-6BA9-4CB9-99AC-5D1A4C462389}" sibTransId="{AAE81F6E-BE4D-4365-9D53-E9D0B9BAFDAD}"/>
    <dgm:cxn modelId="{C2C9E2C6-0B86-4491-8203-C035D71924B5}" type="presOf" srcId="{EC429AB3-BCEF-40F0-9596-C31656CC52B7}" destId="{CE22CF04-2428-4DB3-A294-054CC4F526BB}" srcOrd="0" destOrd="0" presId="urn:microsoft.com/office/officeart/2005/8/layout/hList1"/>
    <dgm:cxn modelId="{75848AD9-B9ED-49C8-8007-0A1F19CA37A2}" srcId="{1246D512-CFA1-4881-9A8E-D168DA5A87E9}" destId="{036B89E3-24EA-485C-AFC7-1A4B2267123A}" srcOrd="1" destOrd="0" parTransId="{D3791521-0D4C-4803-AC4F-EB61D248BDBE}" sibTransId="{39516CAD-C795-496E-A754-880F0222C835}"/>
    <dgm:cxn modelId="{9A8046E1-F814-460E-ACEE-28188C825153}" srcId="{DBBC5A15-7E68-4F20-A751-BA240A188481}" destId="{3C22AE56-A0EB-4168-8A1F-D3E0CDE791DD}" srcOrd="0" destOrd="0" parTransId="{CE625CBE-5509-4D4F-B680-1F2ABFA4A213}" sibTransId="{7E991CFE-54E3-4B0F-AC12-38D9C44FDC0B}"/>
    <dgm:cxn modelId="{5C82DDED-F6A2-41FB-8C6C-4186AA0D0B8B}" srcId="{1246D512-CFA1-4881-9A8E-D168DA5A87E9}" destId="{4E4009A9-9D65-41BB-A8C3-28F1BF3873D2}" srcOrd="3" destOrd="0" parTransId="{05857E3B-C7DA-4917-9DEF-7B3266910298}" sibTransId="{4F81A239-6C9A-476C-A36D-36EF1B6CAB44}"/>
    <dgm:cxn modelId="{F93135FA-9EA2-42A9-93AB-8630A198A870}" type="presOf" srcId="{1246D512-CFA1-4881-9A8E-D168DA5A87E9}" destId="{51F362EF-CA6A-42A4-B101-280AC1B4ECF2}" srcOrd="0" destOrd="0" presId="urn:microsoft.com/office/officeart/2005/8/layout/hList1"/>
    <dgm:cxn modelId="{4371A1D8-509C-4E01-8F95-FD4278BFF38E}" type="presParOf" srcId="{51F362EF-CA6A-42A4-B101-280AC1B4ECF2}" destId="{CF510C97-3475-4FC3-87E2-BFCC0B46C436}" srcOrd="0" destOrd="0" presId="urn:microsoft.com/office/officeart/2005/8/layout/hList1"/>
    <dgm:cxn modelId="{083FC077-8600-4AAF-A8EC-FD2C8010C23D}" type="presParOf" srcId="{CF510C97-3475-4FC3-87E2-BFCC0B46C436}" destId="{BA2D9593-EAD2-4B12-A8A4-32C4EEC2AE43}" srcOrd="0" destOrd="0" presId="urn:microsoft.com/office/officeart/2005/8/layout/hList1"/>
    <dgm:cxn modelId="{1F229BE5-8F08-4971-B51D-3604178F0091}" type="presParOf" srcId="{CF510C97-3475-4FC3-87E2-BFCC0B46C436}" destId="{2B72B690-F309-46E2-BF8F-B373887F7810}" srcOrd="1" destOrd="0" presId="urn:microsoft.com/office/officeart/2005/8/layout/hList1"/>
    <dgm:cxn modelId="{4DB6275C-E99D-4FFD-A4CA-276033408E69}" type="presParOf" srcId="{51F362EF-CA6A-42A4-B101-280AC1B4ECF2}" destId="{D0849D4D-84D5-4E8D-8221-EA04CA79BC57}" srcOrd="1" destOrd="0" presId="urn:microsoft.com/office/officeart/2005/8/layout/hList1"/>
    <dgm:cxn modelId="{7A6B11EB-A427-4864-A998-37E2CBE586DD}" type="presParOf" srcId="{51F362EF-CA6A-42A4-B101-280AC1B4ECF2}" destId="{4E7F89E9-AA98-4F53-BFCE-5EA514A4601C}" srcOrd="2" destOrd="0" presId="urn:microsoft.com/office/officeart/2005/8/layout/hList1"/>
    <dgm:cxn modelId="{F6D0F342-9462-4CD9-A0CF-B930419BD85A}" type="presParOf" srcId="{4E7F89E9-AA98-4F53-BFCE-5EA514A4601C}" destId="{9C6AF0B1-3266-47CE-AAFE-F66B2B39A5D8}" srcOrd="0" destOrd="0" presId="urn:microsoft.com/office/officeart/2005/8/layout/hList1"/>
    <dgm:cxn modelId="{A0CFA2AF-EB9D-4F58-92F1-A65A9EED286A}" type="presParOf" srcId="{4E7F89E9-AA98-4F53-BFCE-5EA514A4601C}" destId="{038F86DC-B5C5-4AD8-AA2D-0C9176EB55C9}" srcOrd="1" destOrd="0" presId="urn:microsoft.com/office/officeart/2005/8/layout/hList1"/>
    <dgm:cxn modelId="{5FC303D5-C700-4A25-B348-F912C5422E71}" type="presParOf" srcId="{51F362EF-CA6A-42A4-B101-280AC1B4ECF2}" destId="{04E7A912-6988-4F5E-ABD7-05BE7819A8C6}" srcOrd="3" destOrd="0" presId="urn:microsoft.com/office/officeart/2005/8/layout/hList1"/>
    <dgm:cxn modelId="{7B01FFE0-FA73-4E7D-8979-3F4F1C277B90}" type="presParOf" srcId="{51F362EF-CA6A-42A4-B101-280AC1B4ECF2}" destId="{DCB02FEE-3B55-4684-8C81-5226A766AF37}" srcOrd="4" destOrd="0" presId="urn:microsoft.com/office/officeart/2005/8/layout/hList1"/>
    <dgm:cxn modelId="{6A3E0C89-B5BC-4985-BE75-C42EABB2BB28}" type="presParOf" srcId="{DCB02FEE-3B55-4684-8C81-5226A766AF37}" destId="{BE40999F-7E23-485E-8F6F-37C09B4CE5CA}" srcOrd="0" destOrd="0" presId="urn:microsoft.com/office/officeart/2005/8/layout/hList1"/>
    <dgm:cxn modelId="{C05D0F00-63B5-403A-A830-692D4CF741A1}" type="presParOf" srcId="{DCB02FEE-3B55-4684-8C81-5226A766AF37}" destId="{3B546600-E306-4027-A24C-7EE0E6C8CD14}" srcOrd="1" destOrd="0" presId="urn:microsoft.com/office/officeart/2005/8/layout/hList1"/>
    <dgm:cxn modelId="{E6B162A5-C78B-4469-B7F1-0C0CFFBF7EC7}" type="presParOf" srcId="{51F362EF-CA6A-42A4-B101-280AC1B4ECF2}" destId="{2EC97403-77E4-4920-8483-D5C59EFB81FC}" srcOrd="5" destOrd="0" presId="urn:microsoft.com/office/officeart/2005/8/layout/hList1"/>
    <dgm:cxn modelId="{7F76596C-786B-46B6-BCAF-39373C587700}" type="presParOf" srcId="{51F362EF-CA6A-42A4-B101-280AC1B4ECF2}" destId="{20576FC0-BE9F-4CC0-95A2-F89529BDBAD8}" srcOrd="6" destOrd="0" presId="urn:microsoft.com/office/officeart/2005/8/layout/hList1"/>
    <dgm:cxn modelId="{0381B09F-46FA-40E4-B817-B716BC3BF7B8}" type="presParOf" srcId="{20576FC0-BE9F-4CC0-95A2-F89529BDBAD8}" destId="{98AC9398-D694-43B2-895E-07B00B4302E8}" srcOrd="0" destOrd="0" presId="urn:microsoft.com/office/officeart/2005/8/layout/hList1"/>
    <dgm:cxn modelId="{C7232A83-22F3-4D49-90EB-3768C08FA04B}" type="presParOf" srcId="{20576FC0-BE9F-4CC0-95A2-F89529BDBAD8}" destId="{38960219-CE93-4FDB-9FA8-4DFB47DF7A63}" srcOrd="1" destOrd="0" presId="urn:microsoft.com/office/officeart/2005/8/layout/hList1"/>
    <dgm:cxn modelId="{0BE97621-3C53-425C-BACC-769AA2A5DB2A}" type="presParOf" srcId="{51F362EF-CA6A-42A4-B101-280AC1B4ECF2}" destId="{3298114A-CD3D-4834-B0B7-3808D5104B13}" srcOrd="7" destOrd="0" presId="urn:microsoft.com/office/officeart/2005/8/layout/hList1"/>
    <dgm:cxn modelId="{68FE4B9F-F4E7-4972-914A-C1FA3B1E04BE}" type="presParOf" srcId="{51F362EF-CA6A-42A4-B101-280AC1B4ECF2}" destId="{5E3AEF87-B492-4AB6-939B-1ED3CE657CEF}" srcOrd="8" destOrd="0" presId="urn:microsoft.com/office/officeart/2005/8/layout/hList1"/>
    <dgm:cxn modelId="{08E70F4C-6476-42BE-AF27-BA020F88623F}" type="presParOf" srcId="{5E3AEF87-B492-4AB6-939B-1ED3CE657CEF}" destId="{AA0DA737-0ECA-442F-9719-98FE078BF17C}" srcOrd="0" destOrd="0" presId="urn:microsoft.com/office/officeart/2005/8/layout/hList1"/>
    <dgm:cxn modelId="{B7F12E40-72C8-4B05-BC50-D240926D3208}" type="presParOf" srcId="{5E3AEF87-B492-4AB6-939B-1ED3CE657CEF}" destId="{CE22CF04-2428-4DB3-A294-054CC4F526B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9DB711-C751-46D1-8480-02EC69AA6F2E}"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318CC41A-A5F0-4B99-A367-5CDAC319CD6F}">
      <dgm:prSet/>
      <dgm:spPr/>
      <dgm:t>
        <a:bodyPr/>
        <a:lstStyle/>
        <a:p>
          <a:r>
            <a:rPr lang="es-ES" b="1" dirty="0">
              <a:solidFill>
                <a:schemeClr val="tx1"/>
              </a:solidFill>
              <a:latin typeface="Arial" panose="020B0604020202020204" pitchFamily="34" charset="0"/>
              <a:cs typeface="Arial" panose="020B0604020202020204" pitchFamily="34" charset="0"/>
            </a:rPr>
            <a:t>Vivirán en entornos urbanos más que las personas crónicamente pobres;</a:t>
          </a:r>
          <a:endParaRPr lang="en-US" b="1" dirty="0">
            <a:solidFill>
              <a:schemeClr val="tx1"/>
            </a:solidFill>
            <a:latin typeface="Arial" panose="020B0604020202020204" pitchFamily="34" charset="0"/>
            <a:cs typeface="Arial" panose="020B0604020202020204" pitchFamily="34" charset="0"/>
          </a:endParaRPr>
        </a:p>
      </dgm:t>
    </dgm:pt>
    <dgm:pt modelId="{C3E79F7C-F552-446A-93E5-07CF2A94AE94}" type="parTrans" cxnId="{12BA895C-C3EF-42F8-81BF-5AB02EA79941}">
      <dgm:prSet/>
      <dgm:spPr/>
      <dgm:t>
        <a:bodyPr/>
        <a:lstStyle/>
        <a:p>
          <a:endParaRPr lang="en-US"/>
        </a:p>
      </dgm:t>
    </dgm:pt>
    <dgm:pt modelId="{129EF0FB-5609-468C-ACA7-C3E800A237EF}" type="sibTrans" cxnId="{12BA895C-C3EF-42F8-81BF-5AB02EA79941}">
      <dgm:prSet/>
      <dgm:spPr/>
      <dgm:t>
        <a:bodyPr/>
        <a:lstStyle/>
        <a:p>
          <a:endParaRPr lang="en-US"/>
        </a:p>
      </dgm:t>
    </dgm:pt>
    <dgm:pt modelId="{6A2BF312-9995-4773-A4B5-5508207EF9C4}">
      <dgm:prSet/>
      <dgm:spPr/>
      <dgm:t>
        <a:bodyPr/>
        <a:lstStyle/>
        <a:p>
          <a:r>
            <a:rPr lang="es-ES" b="1">
              <a:solidFill>
                <a:schemeClr val="tx1"/>
              </a:solidFill>
              <a:latin typeface="Arial" panose="020B0604020202020204" pitchFamily="34" charset="0"/>
              <a:cs typeface="Arial" panose="020B0604020202020204" pitchFamily="34" charset="0"/>
            </a:rPr>
            <a:t>Trabajarán más en servicios informales y en la manufactura, y menos en la agricultura;</a:t>
          </a:r>
          <a:endParaRPr lang="en-US" b="1">
            <a:solidFill>
              <a:schemeClr val="tx1"/>
            </a:solidFill>
            <a:latin typeface="Arial" panose="020B0604020202020204" pitchFamily="34" charset="0"/>
            <a:cs typeface="Arial" panose="020B0604020202020204" pitchFamily="34" charset="0"/>
          </a:endParaRPr>
        </a:p>
      </dgm:t>
    </dgm:pt>
    <dgm:pt modelId="{BA31F903-5345-4C68-84C1-21EC85EEBE58}" type="parTrans" cxnId="{C1308EC4-7386-4B74-8173-DD787F73F00A}">
      <dgm:prSet/>
      <dgm:spPr/>
      <dgm:t>
        <a:bodyPr/>
        <a:lstStyle/>
        <a:p>
          <a:endParaRPr lang="en-US"/>
        </a:p>
      </dgm:t>
    </dgm:pt>
    <dgm:pt modelId="{1538E0E0-546C-4F49-BEAA-7508DE5E74F6}" type="sibTrans" cxnId="{C1308EC4-7386-4B74-8173-DD787F73F00A}">
      <dgm:prSet/>
      <dgm:spPr/>
      <dgm:t>
        <a:bodyPr/>
        <a:lstStyle/>
        <a:p>
          <a:endParaRPr lang="en-US"/>
        </a:p>
      </dgm:t>
    </dgm:pt>
    <dgm:pt modelId="{E4320E5F-E117-474F-B738-20D77AD880F7}">
      <dgm:prSet/>
      <dgm:spPr/>
      <dgm:t>
        <a:bodyPr/>
        <a:lstStyle/>
        <a:p>
          <a:r>
            <a:rPr lang="es-ES" b="1">
              <a:solidFill>
                <a:schemeClr val="tx1"/>
              </a:solidFill>
              <a:latin typeface="Arial" panose="020B0604020202020204" pitchFamily="34" charset="0"/>
              <a:cs typeface="Arial" panose="020B0604020202020204" pitchFamily="34" charset="0"/>
            </a:rPr>
            <a:t>Vivirán en entornos urbanos superpoblados y trabajarán en sectores más afectados por los confinamientos y otras restricciones a la movilidad.</a:t>
          </a:r>
          <a:endParaRPr lang="en-US" b="1">
            <a:solidFill>
              <a:schemeClr val="tx1"/>
            </a:solidFill>
            <a:latin typeface="Arial" panose="020B0604020202020204" pitchFamily="34" charset="0"/>
            <a:cs typeface="Arial" panose="020B0604020202020204" pitchFamily="34" charset="0"/>
          </a:endParaRPr>
        </a:p>
      </dgm:t>
    </dgm:pt>
    <dgm:pt modelId="{86B4F190-7E3E-494B-AA06-A086A8A44B82}" type="parTrans" cxnId="{0CF0D0DA-41AB-4C0F-84A5-74BBA8D76AE4}">
      <dgm:prSet/>
      <dgm:spPr/>
      <dgm:t>
        <a:bodyPr/>
        <a:lstStyle/>
        <a:p>
          <a:endParaRPr lang="en-US"/>
        </a:p>
      </dgm:t>
    </dgm:pt>
    <dgm:pt modelId="{212D00C8-1182-449E-B54E-4EF9E98EFEF3}" type="sibTrans" cxnId="{0CF0D0DA-41AB-4C0F-84A5-74BBA8D76AE4}">
      <dgm:prSet/>
      <dgm:spPr/>
      <dgm:t>
        <a:bodyPr/>
        <a:lstStyle/>
        <a:p>
          <a:endParaRPr lang="en-US"/>
        </a:p>
      </dgm:t>
    </dgm:pt>
    <dgm:pt modelId="{F97593EB-2C0E-4E22-A00F-7E238494BE09}" type="pres">
      <dgm:prSet presAssocID="{509DB711-C751-46D1-8480-02EC69AA6F2E}" presName="linear" presStyleCnt="0">
        <dgm:presLayoutVars>
          <dgm:animLvl val="lvl"/>
          <dgm:resizeHandles val="exact"/>
        </dgm:presLayoutVars>
      </dgm:prSet>
      <dgm:spPr/>
    </dgm:pt>
    <dgm:pt modelId="{1D867E39-7B53-480E-BCD5-63CFE351330C}" type="pres">
      <dgm:prSet presAssocID="{318CC41A-A5F0-4B99-A367-5CDAC319CD6F}" presName="parentText" presStyleLbl="node1" presStyleIdx="0" presStyleCnt="3" custLinFactNeighborY="-32172">
        <dgm:presLayoutVars>
          <dgm:chMax val="0"/>
          <dgm:bulletEnabled val="1"/>
        </dgm:presLayoutVars>
      </dgm:prSet>
      <dgm:spPr/>
    </dgm:pt>
    <dgm:pt modelId="{FCDBEB3C-F737-4B4F-B7BD-07342F06F161}" type="pres">
      <dgm:prSet presAssocID="{129EF0FB-5609-468C-ACA7-C3E800A237EF}" presName="spacer" presStyleCnt="0"/>
      <dgm:spPr/>
    </dgm:pt>
    <dgm:pt modelId="{558DD321-979F-40FB-83DB-4CEF239801FD}" type="pres">
      <dgm:prSet presAssocID="{6A2BF312-9995-4773-A4B5-5508207EF9C4}" presName="parentText" presStyleLbl="node1" presStyleIdx="1" presStyleCnt="3">
        <dgm:presLayoutVars>
          <dgm:chMax val="0"/>
          <dgm:bulletEnabled val="1"/>
        </dgm:presLayoutVars>
      </dgm:prSet>
      <dgm:spPr/>
    </dgm:pt>
    <dgm:pt modelId="{6359DE04-F869-445F-9950-80FBFFB87884}" type="pres">
      <dgm:prSet presAssocID="{1538E0E0-546C-4F49-BEAA-7508DE5E74F6}" presName="spacer" presStyleCnt="0"/>
      <dgm:spPr/>
    </dgm:pt>
    <dgm:pt modelId="{CD2FAD70-5DB3-4346-83BE-F350D0834395}" type="pres">
      <dgm:prSet presAssocID="{E4320E5F-E117-474F-B738-20D77AD880F7}" presName="parentText" presStyleLbl="node1" presStyleIdx="2" presStyleCnt="3" custLinFactNeighborY="-32172">
        <dgm:presLayoutVars>
          <dgm:chMax val="0"/>
          <dgm:bulletEnabled val="1"/>
        </dgm:presLayoutVars>
      </dgm:prSet>
      <dgm:spPr/>
    </dgm:pt>
  </dgm:ptLst>
  <dgm:cxnLst>
    <dgm:cxn modelId="{4CABF21B-B0EE-4362-9E1A-A10D3C873195}" type="presOf" srcId="{318CC41A-A5F0-4B99-A367-5CDAC319CD6F}" destId="{1D867E39-7B53-480E-BCD5-63CFE351330C}" srcOrd="0" destOrd="0" presId="urn:microsoft.com/office/officeart/2005/8/layout/vList2"/>
    <dgm:cxn modelId="{12BA895C-C3EF-42F8-81BF-5AB02EA79941}" srcId="{509DB711-C751-46D1-8480-02EC69AA6F2E}" destId="{318CC41A-A5F0-4B99-A367-5CDAC319CD6F}" srcOrd="0" destOrd="0" parTransId="{C3E79F7C-F552-446A-93E5-07CF2A94AE94}" sibTransId="{129EF0FB-5609-468C-ACA7-C3E800A237EF}"/>
    <dgm:cxn modelId="{77324DAD-AE5F-4FC9-9F72-6DAA05B0B1C9}" type="presOf" srcId="{6A2BF312-9995-4773-A4B5-5508207EF9C4}" destId="{558DD321-979F-40FB-83DB-4CEF239801FD}" srcOrd="0" destOrd="0" presId="urn:microsoft.com/office/officeart/2005/8/layout/vList2"/>
    <dgm:cxn modelId="{C1308EC4-7386-4B74-8173-DD787F73F00A}" srcId="{509DB711-C751-46D1-8480-02EC69AA6F2E}" destId="{6A2BF312-9995-4773-A4B5-5508207EF9C4}" srcOrd="1" destOrd="0" parTransId="{BA31F903-5345-4C68-84C1-21EC85EEBE58}" sibTransId="{1538E0E0-546C-4F49-BEAA-7508DE5E74F6}"/>
    <dgm:cxn modelId="{8C2AD9CB-1E6C-4A89-BFFC-99DCE460DE0A}" type="presOf" srcId="{509DB711-C751-46D1-8480-02EC69AA6F2E}" destId="{F97593EB-2C0E-4E22-A00F-7E238494BE09}" srcOrd="0" destOrd="0" presId="urn:microsoft.com/office/officeart/2005/8/layout/vList2"/>
    <dgm:cxn modelId="{0CF0D0DA-41AB-4C0F-84A5-74BBA8D76AE4}" srcId="{509DB711-C751-46D1-8480-02EC69AA6F2E}" destId="{E4320E5F-E117-474F-B738-20D77AD880F7}" srcOrd="2" destOrd="0" parTransId="{86B4F190-7E3E-494B-AA06-A086A8A44B82}" sibTransId="{212D00C8-1182-449E-B54E-4EF9E98EFEF3}"/>
    <dgm:cxn modelId="{07D1DFE6-DF83-4F30-A8A0-4F988D610D13}" type="presOf" srcId="{E4320E5F-E117-474F-B738-20D77AD880F7}" destId="{CD2FAD70-5DB3-4346-83BE-F350D0834395}" srcOrd="0" destOrd="0" presId="urn:microsoft.com/office/officeart/2005/8/layout/vList2"/>
    <dgm:cxn modelId="{A99D7912-139E-4735-9F8E-9835613F5344}" type="presParOf" srcId="{F97593EB-2C0E-4E22-A00F-7E238494BE09}" destId="{1D867E39-7B53-480E-BCD5-63CFE351330C}" srcOrd="0" destOrd="0" presId="urn:microsoft.com/office/officeart/2005/8/layout/vList2"/>
    <dgm:cxn modelId="{F0BA102F-D5A9-424E-98BA-0741C042AD1C}" type="presParOf" srcId="{F97593EB-2C0E-4E22-A00F-7E238494BE09}" destId="{FCDBEB3C-F737-4B4F-B7BD-07342F06F161}" srcOrd="1" destOrd="0" presId="urn:microsoft.com/office/officeart/2005/8/layout/vList2"/>
    <dgm:cxn modelId="{7565C6BD-B292-49FF-9257-54CDB4FC791B}" type="presParOf" srcId="{F97593EB-2C0E-4E22-A00F-7E238494BE09}" destId="{558DD321-979F-40FB-83DB-4CEF239801FD}" srcOrd="2" destOrd="0" presId="urn:microsoft.com/office/officeart/2005/8/layout/vList2"/>
    <dgm:cxn modelId="{3BF3E909-FB61-48C4-9102-8C87C703848C}" type="presParOf" srcId="{F97593EB-2C0E-4E22-A00F-7E238494BE09}" destId="{6359DE04-F869-445F-9950-80FBFFB87884}" srcOrd="3" destOrd="0" presId="urn:microsoft.com/office/officeart/2005/8/layout/vList2"/>
    <dgm:cxn modelId="{BA1C0E59-2819-4935-B037-4DFF202FD625}" type="presParOf" srcId="{F97593EB-2C0E-4E22-A00F-7E238494BE09}" destId="{CD2FAD70-5DB3-4346-83BE-F350D083439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2ECD91-9E63-4B86-AD1E-5A159E680EA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A594AF1-B8F2-419D-A50D-8313BA3BD670}">
      <dgm:prSet/>
      <dgm:spPr/>
      <dgm:t>
        <a:bodyPr/>
        <a:lstStyle/>
        <a:p>
          <a:r>
            <a:rPr lang="en-US" b="1" dirty="0" err="1">
              <a:solidFill>
                <a:schemeClr val="tx1"/>
              </a:solidFill>
              <a:latin typeface="Arial" panose="020B0604020202020204" pitchFamily="34" charset="0"/>
              <a:cs typeface="Arial" panose="020B0604020202020204" pitchFamily="34" charset="0"/>
            </a:rPr>
            <a:t>Altas</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tasas</a:t>
          </a:r>
          <a:r>
            <a:rPr lang="en-US" b="1" dirty="0">
              <a:solidFill>
                <a:schemeClr val="tx1"/>
              </a:solidFill>
              <a:latin typeface="Arial" panose="020B0604020202020204" pitchFamily="34" charset="0"/>
              <a:cs typeface="Arial" panose="020B0604020202020204" pitchFamily="34" charset="0"/>
            </a:rPr>
            <a:t> de </a:t>
          </a:r>
          <a:r>
            <a:rPr lang="en-US" b="1" dirty="0" err="1">
              <a:solidFill>
                <a:schemeClr val="tx1"/>
              </a:solidFill>
              <a:latin typeface="Arial" panose="020B0604020202020204" pitchFamily="34" charset="0"/>
              <a:cs typeface="Arial" panose="020B0604020202020204" pitchFamily="34" charset="0"/>
            </a:rPr>
            <a:t>informalidad</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aumento</a:t>
          </a:r>
          <a:r>
            <a:rPr lang="en-US" b="1" dirty="0">
              <a:solidFill>
                <a:schemeClr val="tx1"/>
              </a:solidFill>
              <a:latin typeface="Arial" panose="020B0604020202020204" pitchFamily="34" charset="0"/>
              <a:cs typeface="Arial" panose="020B0604020202020204" pitchFamily="34" charset="0"/>
            </a:rPr>
            <a:t> del </a:t>
          </a:r>
          <a:r>
            <a:rPr lang="en-US" b="1" dirty="0" err="1">
              <a:solidFill>
                <a:schemeClr val="tx1"/>
              </a:solidFill>
              <a:latin typeface="Arial" panose="020B0604020202020204" pitchFamily="34" charset="0"/>
              <a:cs typeface="Arial" panose="020B0604020202020204" pitchFamily="34" charset="0"/>
            </a:rPr>
            <a:t>trabajo</a:t>
          </a:r>
          <a:r>
            <a:rPr lang="en-US" b="1" dirty="0">
              <a:solidFill>
                <a:schemeClr val="tx1"/>
              </a:solidFill>
              <a:latin typeface="Arial" panose="020B0604020202020204" pitchFamily="34" charset="0"/>
              <a:cs typeface="Arial" panose="020B0604020202020204" pitchFamily="34" charset="0"/>
            </a:rPr>
            <a:t> por </a:t>
          </a:r>
          <a:r>
            <a:rPr lang="en-US" b="1" dirty="0" err="1">
              <a:solidFill>
                <a:schemeClr val="tx1"/>
              </a:solidFill>
              <a:latin typeface="Arial" panose="020B0604020202020204" pitchFamily="34" charset="0"/>
              <a:cs typeface="Arial" panose="020B0604020202020204" pitchFamily="34" charset="0"/>
            </a:rPr>
            <a:t>cuenta</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propia</a:t>
          </a:r>
          <a:r>
            <a:rPr lang="en-US" b="1" dirty="0">
              <a:solidFill>
                <a:schemeClr val="tx1"/>
              </a:solidFill>
              <a:latin typeface="Arial" panose="020B0604020202020204" pitchFamily="34" charset="0"/>
              <a:cs typeface="Arial" panose="020B0604020202020204" pitchFamily="34" charset="0"/>
            </a:rPr>
            <a:t> y </a:t>
          </a:r>
          <a:r>
            <a:rPr lang="en-US" b="1" dirty="0" err="1">
              <a:solidFill>
                <a:schemeClr val="tx1"/>
              </a:solidFill>
              <a:latin typeface="Arial" panose="020B0604020202020204" pitchFamily="34" charset="0"/>
              <a:cs typeface="Arial" panose="020B0604020202020204" pitchFamily="34" charset="0"/>
            </a:rPr>
            <a:t>brechas</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en</a:t>
          </a:r>
          <a:r>
            <a:rPr lang="en-US" b="1" dirty="0">
              <a:solidFill>
                <a:schemeClr val="tx1"/>
              </a:solidFill>
              <a:latin typeface="Arial" panose="020B0604020202020204" pitchFamily="34" charset="0"/>
              <a:cs typeface="Arial" panose="020B0604020202020204" pitchFamily="34" charset="0"/>
            </a:rPr>
            <a:t> el </a:t>
          </a:r>
          <a:r>
            <a:rPr lang="en-US" b="1" dirty="0" err="1">
              <a:solidFill>
                <a:schemeClr val="tx1"/>
              </a:solidFill>
              <a:latin typeface="Arial" panose="020B0604020202020204" pitchFamily="34" charset="0"/>
              <a:cs typeface="Arial" panose="020B0604020202020204" pitchFamily="34" charset="0"/>
            </a:rPr>
            <a:t>acceso</a:t>
          </a:r>
          <a:r>
            <a:rPr lang="en-US" b="1" dirty="0">
              <a:solidFill>
                <a:schemeClr val="tx1"/>
              </a:solidFill>
              <a:latin typeface="Arial" panose="020B0604020202020204" pitchFamily="34" charset="0"/>
              <a:cs typeface="Arial" panose="020B0604020202020204" pitchFamily="34" charset="0"/>
            </a:rPr>
            <a:t> a la </a:t>
          </a:r>
          <a:r>
            <a:rPr lang="en-US" b="1" dirty="0" err="1">
              <a:solidFill>
                <a:schemeClr val="tx1"/>
              </a:solidFill>
              <a:latin typeface="Arial" panose="020B0604020202020204" pitchFamily="34" charset="0"/>
              <a:cs typeface="Arial" panose="020B0604020202020204" pitchFamily="34" charset="0"/>
            </a:rPr>
            <a:t>protección</a:t>
          </a:r>
          <a:r>
            <a:rPr lang="en-US" b="1" dirty="0">
              <a:solidFill>
                <a:schemeClr val="tx1"/>
              </a:solidFill>
              <a:latin typeface="Arial" panose="020B0604020202020204" pitchFamily="34" charset="0"/>
              <a:cs typeface="Arial" panose="020B0604020202020204" pitchFamily="34" charset="0"/>
            </a:rPr>
            <a:t> social </a:t>
          </a:r>
          <a:r>
            <a:rPr lang="en-US" b="1" dirty="0" err="1">
              <a:solidFill>
                <a:schemeClr val="tx1"/>
              </a:solidFill>
              <a:latin typeface="Arial" panose="020B0604020202020204" pitchFamily="34" charset="0"/>
              <a:cs typeface="Arial" panose="020B0604020202020204" pitchFamily="34" charset="0"/>
            </a:rPr>
            <a:t>contributiva</a:t>
          </a:r>
          <a:r>
            <a:rPr lang="en-US" b="1" dirty="0">
              <a:solidFill>
                <a:schemeClr val="tx1"/>
              </a:solidFill>
              <a:latin typeface="Arial" panose="020B0604020202020204" pitchFamily="34" charset="0"/>
              <a:cs typeface="Arial" panose="020B0604020202020204" pitchFamily="34" charset="0"/>
            </a:rPr>
            <a:t>.</a:t>
          </a:r>
        </a:p>
      </dgm:t>
    </dgm:pt>
    <dgm:pt modelId="{B38C0F44-AFD2-4740-9DEB-5BB0FF66C6F8}" type="parTrans" cxnId="{1264A418-740F-4B1E-B6AE-7325873B3968}">
      <dgm:prSet/>
      <dgm:spPr/>
      <dgm:t>
        <a:bodyPr/>
        <a:lstStyle/>
        <a:p>
          <a:endParaRPr lang="en-US" b="1">
            <a:solidFill>
              <a:schemeClr val="tx1"/>
            </a:solidFill>
            <a:latin typeface="Arial" panose="020B0604020202020204" pitchFamily="34" charset="0"/>
            <a:cs typeface="Arial" panose="020B0604020202020204" pitchFamily="34" charset="0"/>
          </a:endParaRPr>
        </a:p>
      </dgm:t>
    </dgm:pt>
    <dgm:pt modelId="{F97FFDFB-D2F3-464A-B234-E6C7A1E3536F}" type="sibTrans" cxnId="{1264A418-740F-4B1E-B6AE-7325873B3968}">
      <dgm:prSet/>
      <dgm:spPr/>
      <dgm:t>
        <a:bodyPr/>
        <a:lstStyle/>
        <a:p>
          <a:endParaRPr lang="en-US" b="1">
            <a:solidFill>
              <a:schemeClr val="tx1"/>
            </a:solidFill>
            <a:latin typeface="Arial" panose="020B0604020202020204" pitchFamily="34" charset="0"/>
            <a:cs typeface="Arial" panose="020B0604020202020204" pitchFamily="34" charset="0"/>
          </a:endParaRPr>
        </a:p>
      </dgm:t>
    </dgm:pt>
    <dgm:pt modelId="{EEAC9CA1-217B-4103-999C-FA97240CFDE8}">
      <dgm:prSet/>
      <dgm:spPr/>
      <dgm:t>
        <a:bodyPr/>
        <a:lstStyle/>
        <a:p>
          <a:r>
            <a:rPr lang="en-US" b="1" dirty="0" err="1">
              <a:solidFill>
                <a:schemeClr val="tx1"/>
              </a:solidFill>
              <a:latin typeface="Arial" panose="020B0604020202020204" pitchFamily="34" charset="0"/>
              <a:cs typeface="Arial" panose="020B0604020202020204" pitchFamily="34" charset="0"/>
            </a:rPr>
            <a:t>Pocos</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países</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cuentan</a:t>
          </a:r>
          <a:r>
            <a:rPr lang="en-US" b="1" dirty="0">
              <a:solidFill>
                <a:schemeClr val="tx1"/>
              </a:solidFill>
              <a:latin typeface="Arial" panose="020B0604020202020204" pitchFamily="34" charset="0"/>
              <a:cs typeface="Arial" panose="020B0604020202020204" pitchFamily="34" charset="0"/>
            </a:rPr>
            <a:t> con </a:t>
          </a:r>
          <a:r>
            <a:rPr lang="en-US" b="1" dirty="0" err="1">
              <a:solidFill>
                <a:schemeClr val="tx1"/>
              </a:solidFill>
              <a:latin typeface="Arial" panose="020B0604020202020204" pitchFamily="34" charset="0"/>
              <a:cs typeface="Arial" panose="020B0604020202020204" pitchFamily="34" charset="0"/>
            </a:rPr>
            <a:t>prestaciones</a:t>
          </a:r>
          <a:r>
            <a:rPr lang="en-US" b="1" dirty="0">
              <a:solidFill>
                <a:schemeClr val="tx1"/>
              </a:solidFill>
              <a:latin typeface="Arial" panose="020B0604020202020204" pitchFamily="34" charset="0"/>
              <a:cs typeface="Arial" panose="020B0604020202020204" pitchFamily="34" charset="0"/>
            </a:rPr>
            <a:t> de </a:t>
          </a:r>
          <a:r>
            <a:rPr lang="en-US" b="1" dirty="0" err="1">
              <a:solidFill>
                <a:schemeClr val="tx1"/>
              </a:solidFill>
              <a:latin typeface="Arial" panose="020B0604020202020204" pitchFamily="34" charset="0"/>
              <a:cs typeface="Arial" panose="020B0604020202020204" pitchFamily="34" charset="0"/>
            </a:rPr>
            <a:t>desempleo</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en</a:t>
          </a:r>
          <a:r>
            <a:rPr lang="en-US" b="1" dirty="0">
              <a:solidFill>
                <a:schemeClr val="tx1"/>
              </a:solidFill>
              <a:latin typeface="Arial" panose="020B0604020202020204" pitchFamily="34" charset="0"/>
              <a:cs typeface="Arial" panose="020B0604020202020204" pitchFamily="34" charset="0"/>
            </a:rPr>
            <a:t> 2019, solo </a:t>
          </a:r>
          <a:r>
            <a:rPr lang="en-US" b="1" dirty="0" err="1">
              <a:solidFill>
                <a:schemeClr val="tx1"/>
              </a:solidFill>
              <a:latin typeface="Arial" panose="020B0604020202020204" pitchFamily="34" charset="0"/>
              <a:cs typeface="Arial" panose="020B0604020202020204" pitchFamily="34" charset="0"/>
            </a:rPr>
            <a:t>en</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ocho</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países</a:t>
          </a:r>
          <a:r>
            <a:rPr lang="en-US" b="1" dirty="0">
              <a:solidFill>
                <a:schemeClr val="tx1"/>
              </a:solidFill>
              <a:latin typeface="Arial" panose="020B0604020202020204" pitchFamily="34" charset="0"/>
              <a:cs typeface="Arial" panose="020B0604020202020204" pitchFamily="34" charset="0"/>
            </a:rPr>
            <a:t> de América Latina y el Caribe los </a:t>
          </a:r>
          <a:r>
            <a:rPr lang="en-US" b="1" dirty="0" err="1">
              <a:solidFill>
                <a:schemeClr val="tx1"/>
              </a:solidFill>
              <a:latin typeface="Arial" panose="020B0604020202020204" pitchFamily="34" charset="0"/>
              <a:cs typeface="Arial" panose="020B0604020202020204" pitchFamily="34" charset="0"/>
            </a:rPr>
            <a:t>trabajadores</a:t>
          </a:r>
          <a:r>
            <a:rPr lang="en-US" b="1" dirty="0">
              <a:solidFill>
                <a:schemeClr val="tx1"/>
              </a:solidFill>
              <a:latin typeface="Arial" panose="020B0604020202020204" pitchFamily="34" charset="0"/>
              <a:cs typeface="Arial" panose="020B0604020202020204" pitchFamily="34" charset="0"/>
            </a:rPr>
            <a:t> del sector formal </a:t>
          </a:r>
          <a:r>
            <a:rPr lang="en-US" b="1" dirty="0" err="1">
              <a:solidFill>
                <a:schemeClr val="tx1"/>
              </a:solidFill>
              <a:latin typeface="Arial" panose="020B0604020202020204" pitchFamily="34" charset="0"/>
              <a:cs typeface="Arial" panose="020B0604020202020204" pitchFamily="34" charset="0"/>
            </a:rPr>
            <a:t>tenían</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seguro</a:t>
          </a:r>
          <a:r>
            <a:rPr lang="en-US" b="1" dirty="0">
              <a:solidFill>
                <a:schemeClr val="tx1"/>
              </a:solidFill>
              <a:latin typeface="Arial" panose="020B0604020202020204" pitchFamily="34" charset="0"/>
              <a:cs typeface="Arial" panose="020B0604020202020204" pitchFamily="34" charset="0"/>
            </a:rPr>
            <a:t> de </a:t>
          </a:r>
          <a:r>
            <a:rPr lang="en-US" b="1" dirty="0" err="1">
              <a:solidFill>
                <a:schemeClr val="tx1"/>
              </a:solidFill>
              <a:latin typeface="Arial" panose="020B0604020202020204" pitchFamily="34" charset="0"/>
              <a:cs typeface="Arial" panose="020B0604020202020204" pitchFamily="34" charset="0"/>
            </a:rPr>
            <a:t>desempleo</a:t>
          </a:r>
          <a:r>
            <a:rPr lang="en-US" b="1" dirty="0">
              <a:solidFill>
                <a:schemeClr val="tx1"/>
              </a:solidFill>
              <a:latin typeface="Arial" panose="020B0604020202020204" pitchFamily="34" charset="0"/>
              <a:cs typeface="Arial" panose="020B0604020202020204" pitchFamily="34" charset="0"/>
            </a:rPr>
            <a:t>.</a:t>
          </a:r>
        </a:p>
      </dgm:t>
    </dgm:pt>
    <dgm:pt modelId="{41218B03-FB31-4EF0-990D-D2CF219ABA82}" type="parTrans" cxnId="{3E77D3F8-2A21-410E-B136-9AB690BFA262}">
      <dgm:prSet/>
      <dgm:spPr/>
      <dgm:t>
        <a:bodyPr/>
        <a:lstStyle/>
        <a:p>
          <a:endParaRPr lang="en-US" b="1">
            <a:solidFill>
              <a:schemeClr val="tx1"/>
            </a:solidFill>
            <a:latin typeface="Arial" panose="020B0604020202020204" pitchFamily="34" charset="0"/>
            <a:cs typeface="Arial" panose="020B0604020202020204" pitchFamily="34" charset="0"/>
          </a:endParaRPr>
        </a:p>
      </dgm:t>
    </dgm:pt>
    <dgm:pt modelId="{A5C1DBF5-F653-4522-9B30-AB9F182F7503}" type="sibTrans" cxnId="{3E77D3F8-2A21-410E-B136-9AB690BFA262}">
      <dgm:prSet/>
      <dgm:spPr/>
      <dgm:t>
        <a:bodyPr/>
        <a:lstStyle/>
        <a:p>
          <a:endParaRPr lang="en-US" b="1">
            <a:solidFill>
              <a:schemeClr val="tx1"/>
            </a:solidFill>
            <a:latin typeface="Arial" panose="020B0604020202020204" pitchFamily="34" charset="0"/>
            <a:cs typeface="Arial" panose="020B0604020202020204" pitchFamily="34" charset="0"/>
          </a:endParaRPr>
        </a:p>
      </dgm:t>
    </dgm:pt>
    <dgm:pt modelId="{EFB7621B-6D81-47F1-808F-7B0D21029351}">
      <dgm:prSet/>
      <dgm:spPr/>
      <dgm:t>
        <a:bodyPr/>
        <a:lstStyle/>
        <a:p>
          <a:r>
            <a:rPr lang="en-US" b="1">
              <a:solidFill>
                <a:schemeClr val="tx1"/>
              </a:solidFill>
              <a:latin typeface="Arial" panose="020B0604020202020204" pitchFamily="34" charset="0"/>
              <a:cs typeface="Arial" panose="020B0604020202020204" pitchFamily="34" charset="0"/>
            </a:rPr>
            <a:t>Los sistemas de protección social contributiva serán afectados financieramente por la  mayor demanda de prestaciones de licencia por enfermedad por parte de los trabajadores del sector formal. </a:t>
          </a:r>
        </a:p>
      </dgm:t>
    </dgm:pt>
    <dgm:pt modelId="{B2BCD9BE-C21E-4FBD-9CFA-C0F56AB3676A}" type="parTrans" cxnId="{16989F0D-285F-4176-B4AA-B2794DE40ECA}">
      <dgm:prSet/>
      <dgm:spPr/>
      <dgm:t>
        <a:bodyPr/>
        <a:lstStyle/>
        <a:p>
          <a:endParaRPr lang="en-US" b="1">
            <a:solidFill>
              <a:schemeClr val="tx1"/>
            </a:solidFill>
            <a:latin typeface="Arial" panose="020B0604020202020204" pitchFamily="34" charset="0"/>
            <a:cs typeface="Arial" panose="020B0604020202020204" pitchFamily="34" charset="0"/>
          </a:endParaRPr>
        </a:p>
      </dgm:t>
    </dgm:pt>
    <dgm:pt modelId="{030755D7-A74E-4B3E-BB6C-B4451B9C3AB0}" type="sibTrans" cxnId="{16989F0D-285F-4176-B4AA-B2794DE40ECA}">
      <dgm:prSet/>
      <dgm:spPr/>
      <dgm:t>
        <a:bodyPr/>
        <a:lstStyle/>
        <a:p>
          <a:endParaRPr lang="en-US" b="1">
            <a:solidFill>
              <a:schemeClr val="tx1"/>
            </a:solidFill>
            <a:latin typeface="Arial" panose="020B0604020202020204" pitchFamily="34" charset="0"/>
            <a:cs typeface="Arial" panose="020B0604020202020204" pitchFamily="34" charset="0"/>
          </a:endParaRPr>
        </a:p>
      </dgm:t>
    </dgm:pt>
    <dgm:pt modelId="{BB0D32E7-911A-429A-8964-A58CF50640EF}">
      <dgm:prSet/>
      <dgm:spPr/>
      <dgm:t>
        <a:bodyPr/>
        <a:lstStyle/>
        <a:p>
          <a:r>
            <a:rPr lang="en-US" b="1">
              <a:solidFill>
                <a:schemeClr val="tx1"/>
              </a:solidFill>
              <a:latin typeface="Arial" panose="020B0604020202020204" pitchFamily="34" charset="0"/>
              <a:cs typeface="Arial" panose="020B0604020202020204" pitchFamily="34" charset="0"/>
            </a:rPr>
            <a:t>Será necesario ampliar los programas de protección social no contributiva que se financian con impuestos y apoyan a los más pobres a otras familias de bajos ingresos en riesgo de caer en la pobreza.</a:t>
          </a:r>
        </a:p>
      </dgm:t>
    </dgm:pt>
    <dgm:pt modelId="{68D79F35-3E3B-4C16-B5B6-373844DDA6DF}" type="parTrans" cxnId="{18F49615-881E-4536-B83A-A38A9A5E3FAB}">
      <dgm:prSet/>
      <dgm:spPr/>
      <dgm:t>
        <a:bodyPr/>
        <a:lstStyle/>
        <a:p>
          <a:endParaRPr lang="en-US" b="1">
            <a:solidFill>
              <a:schemeClr val="tx1"/>
            </a:solidFill>
            <a:latin typeface="Arial" panose="020B0604020202020204" pitchFamily="34" charset="0"/>
            <a:cs typeface="Arial" panose="020B0604020202020204" pitchFamily="34" charset="0"/>
          </a:endParaRPr>
        </a:p>
      </dgm:t>
    </dgm:pt>
    <dgm:pt modelId="{823E6903-E593-4E17-A55E-EE0C7A69063A}" type="sibTrans" cxnId="{18F49615-881E-4536-B83A-A38A9A5E3FAB}">
      <dgm:prSet/>
      <dgm:spPr/>
      <dgm:t>
        <a:bodyPr/>
        <a:lstStyle/>
        <a:p>
          <a:endParaRPr lang="en-US" b="1">
            <a:solidFill>
              <a:schemeClr val="tx1"/>
            </a:solidFill>
            <a:latin typeface="Arial" panose="020B0604020202020204" pitchFamily="34" charset="0"/>
            <a:cs typeface="Arial" panose="020B0604020202020204" pitchFamily="34" charset="0"/>
          </a:endParaRPr>
        </a:p>
      </dgm:t>
    </dgm:pt>
    <dgm:pt modelId="{8B39F725-B733-491C-891F-322B8BF0E2DE}" type="pres">
      <dgm:prSet presAssocID="{302ECD91-9E63-4B86-AD1E-5A159E680EAA}" presName="linear" presStyleCnt="0">
        <dgm:presLayoutVars>
          <dgm:animLvl val="lvl"/>
          <dgm:resizeHandles val="exact"/>
        </dgm:presLayoutVars>
      </dgm:prSet>
      <dgm:spPr/>
    </dgm:pt>
    <dgm:pt modelId="{1A182BB5-1721-459C-BDEF-7437D2841F08}" type="pres">
      <dgm:prSet presAssocID="{EA594AF1-B8F2-419D-A50D-8313BA3BD670}" presName="parentText" presStyleLbl="node1" presStyleIdx="0" presStyleCnt="4">
        <dgm:presLayoutVars>
          <dgm:chMax val="0"/>
          <dgm:bulletEnabled val="1"/>
        </dgm:presLayoutVars>
      </dgm:prSet>
      <dgm:spPr/>
    </dgm:pt>
    <dgm:pt modelId="{CD6AB1DF-5908-409D-84B4-BC0B71820F19}" type="pres">
      <dgm:prSet presAssocID="{F97FFDFB-D2F3-464A-B234-E6C7A1E3536F}" presName="spacer" presStyleCnt="0"/>
      <dgm:spPr/>
    </dgm:pt>
    <dgm:pt modelId="{8EE047ED-FA8E-4615-B83C-5517D2B924E9}" type="pres">
      <dgm:prSet presAssocID="{EEAC9CA1-217B-4103-999C-FA97240CFDE8}" presName="parentText" presStyleLbl="node1" presStyleIdx="1" presStyleCnt="4">
        <dgm:presLayoutVars>
          <dgm:chMax val="0"/>
          <dgm:bulletEnabled val="1"/>
        </dgm:presLayoutVars>
      </dgm:prSet>
      <dgm:spPr/>
    </dgm:pt>
    <dgm:pt modelId="{79E3551F-20EE-4510-BFC0-692C83EF7402}" type="pres">
      <dgm:prSet presAssocID="{A5C1DBF5-F653-4522-9B30-AB9F182F7503}" presName="spacer" presStyleCnt="0"/>
      <dgm:spPr/>
    </dgm:pt>
    <dgm:pt modelId="{5A73198A-414A-4F05-B263-5885ACDFDDB3}" type="pres">
      <dgm:prSet presAssocID="{EFB7621B-6D81-47F1-808F-7B0D21029351}" presName="parentText" presStyleLbl="node1" presStyleIdx="2" presStyleCnt="4">
        <dgm:presLayoutVars>
          <dgm:chMax val="0"/>
          <dgm:bulletEnabled val="1"/>
        </dgm:presLayoutVars>
      </dgm:prSet>
      <dgm:spPr/>
    </dgm:pt>
    <dgm:pt modelId="{D43F0A4E-FC9E-44DF-9D91-CAEDA9FF1993}" type="pres">
      <dgm:prSet presAssocID="{030755D7-A74E-4B3E-BB6C-B4451B9C3AB0}" presName="spacer" presStyleCnt="0"/>
      <dgm:spPr/>
    </dgm:pt>
    <dgm:pt modelId="{73F05D21-9390-41BD-8420-D7EABEC4310B}" type="pres">
      <dgm:prSet presAssocID="{BB0D32E7-911A-429A-8964-A58CF50640EF}" presName="parentText" presStyleLbl="node1" presStyleIdx="3" presStyleCnt="4">
        <dgm:presLayoutVars>
          <dgm:chMax val="0"/>
          <dgm:bulletEnabled val="1"/>
        </dgm:presLayoutVars>
      </dgm:prSet>
      <dgm:spPr/>
    </dgm:pt>
  </dgm:ptLst>
  <dgm:cxnLst>
    <dgm:cxn modelId="{16989F0D-285F-4176-B4AA-B2794DE40ECA}" srcId="{302ECD91-9E63-4B86-AD1E-5A159E680EAA}" destId="{EFB7621B-6D81-47F1-808F-7B0D21029351}" srcOrd="2" destOrd="0" parTransId="{B2BCD9BE-C21E-4FBD-9CFA-C0F56AB3676A}" sibTransId="{030755D7-A74E-4B3E-BB6C-B4451B9C3AB0}"/>
    <dgm:cxn modelId="{18F49615-881E-4536-B83A-A38A9A5E3FAB}" srcId="{302ECD91-9E63-4B86-AD1E-5A159E680EAA}" destId="{BB0D32E7-911A-429A-8964-A58CF50640EF}" srcOrd="3" destOrd="0" parTransId="{68D79F35-3E3B-4C16-B5B6-373844DDA6DF}" sibTransId="{823E6903-E593-4E17-A55E-EE0C7A69063A}"/>
    <dgm:cxn modelId="{1264A418-740F-4B1E-B6AE-7325873B3968}" srcId="{302ECD91-9E63-4B86-AD1E-5A159E680EAA}" destId="{EA594AF1-B8F2-419D-A50D-8313BA3BD670}" srcOrd="0" destOrd="0" parTransId="{B38C0F44-AFD2-4740-9DEB-5BB0FF66C6F8}" sibTransId="{F97FFDFB-D2F3-464A-B234-E6C7A1E3536F}"/>
    <dgm:cxn modelId="{14113B20-F515-4583-9B88-5436B6BF6751}" type="presOf" srcId="{EFB7621B-6D81-47F1-808F-7B0D21029351}" destId="{5A73198A-414A-4F05-B263-5885ACDFDDB3}" srcOrd="0" destOrd="0" presId="urn:microsoft.com/office/officeart/2005/8/layout/vList2"/>
    <dgm:cxn modelId="{A348F856-68A0-441B-A5C0-F2297D2023C7}" type="presOf" srcId="{EEAC9CA1-217B-4103-999C-FA97240CFDE8}" destId="{8EE047ED-FA8E-4615-B83C-5517D2B924E9}" srcOrd="0" destOrd="0" presId="urn:microsoft.com/office/officeart/2005/8/layout/vList2"/>
    <dgm:cxn modelId="{C6BA7B81-4A02-44DD-B4B0-FF551CE67CB4}" type="presOf" srcId="{BB0D32E7-911A-429A-8964-A58CF50640EF}" destId="{73F05D21-9390-41BD-8420-D7EABEC4310B}" srcOrd="0" destOrd="0" presId="urn:microsoft.com/office/officeart/2005/8/layout/vList2"/>
    <dgm:cxn modelId="{F546F4A6-FD4F-443D-BEA1-B850E43252C9}" type="presOf" srcId="{302ECD91-9E63-4B86-AD1E-5A159E680EAA}" destId="{8B39F725-B733-491C-891F-322B8BF0E2DE}" srcOrd="0" destOrd="0" presId="urn:microsoft.com/office/officeart/2005/8/layout/vList2"/>
    <dgm:cxn modelId="{653823B3-435C-40FC-AE8C-19AEB2EE3383}" type="presOf" srcId="{EA594AF1-B8F2-419D-A50D-8313BA3BD670}" destId="{1A182BB5-1721-459C-BDEF-7437D2841F08}" srcOrd="0" destOrd="0" presId="urn:microsoft.com/office/officeart/2005/8/layout/vList2"/>
    <dgm:cxn modelId="{3E77D3F8-2A21-410E-B136-9AB690BFA262}" srcId="{302ECD91-9E63-4B86-AD1E-5A159E680EAA}" destId="{EEAC9CA1-217B-4103-999C-FA97240CFDE8}" srcOrd="1" destOrd="0" parTransId="{41218B03-FB31-4EF0-990D-D2CF219ABA82}" sibTransId="{A5C1DBF5-F653-4522-9B30-AB9F182F7503}"/>
    <dgm:cxn modelId="{D07CEF34-02B5-4CDB-8A59-35B455451451}" type="presParOf" srcId="{8B39F725-B733-491C-891F-322B8BF0E2DE}" destId="{1A182BB5-1721-459C-BDEF-7437D2841F08}" srcOrd="0" destOrd="0" presId="urn:microsoft.com/office/officeart/2005/8/layout/vList2"/>
    <dgm:cxn modelId="{E6B6402F-7620-4D1B-A61C-AFD9246418A1}" type="presParOf" srcId="{8B39F725-B733-491C-891F-322B8BF0E2DE}" destId="{CD6AB1DF-5908-409D-84B4-BC0B71820F19}" srcOrd="1" destOrd="0" presId="urn:microsoft.com/office/officeart/2005/8/layout/vList2"/>
    <dgm:cxn modelId="{447A0DBA-E118-4114-86E1-54167275EE29}" type="presParOf" srcId="{8B39F725-B733-491C-891F-322B8BF0E2DE}" destId="{8EE047ED-FA8E-4615-B83C-5517D2B924E9}" srcOrd="2" destOrd="0" presId="urn:microsoft.com/office/officeart/2005/8/layout/vList2"/>
    <dgm:cxn modelId="{E43BB62D-9CEB-4C0C-BEA8-9B6033E5B825}" type="presParOf" srcId="{8B39F725-B733-491C-891F-322B8BF0E2DE}" destId="{79E3551F-20EE-4510-BFC0-692C83EF7402}" srcOrd="3" destOrd="0" presId="urn:microsoft.com/office/officeart/2005/8/layout/vList2"/>
    <dgm:cxn modelId="{B41570EC-168E-4EF4-854B-81A5BC1C7880}" type="presParOf" srcId="{8B39F725-B733-491C-891F-322B8BF0E2DE}" destId="{5A73198A-414A-4F05-B263-5885ACDFDDB3}" srcOrd="4" destOrd="0" presId="urn:microsoft.com/office/officeart/2005/8/layout/vList2"/>
    <dgm:cxn modelId="{1B8C8486-EBA7-4CDD-80BA-33DE7D0E4637}" type="presParOf" srcId="{8B39F725-B733-491C-891F-322B8BF0E2DE}" destId="{D43F0A4E-FC9E-44DF-9D91-CAEDA9FF1993}" srcOrd="5" destOrd="0" presId="urn:microsoft.com/office/officeart/2005/8/layout/vList2"/>
    <dgm:cxn modelId="{FB8541C3-700B-473F-A6A1-140FBCD0EA1A}" type="presParOf" srcId="{8B39F725-B733-491C-891F-322B8BF0E2DE}" destId="{73F05D21-9390-41BD-8420-D7EABEC4310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11E08-751D-48CE-B421-FCEC854E5AF3}">
      <dsp:nvSpPr>
        <dsp:cNvPr id="0" name=""/>
        <dsp:cNvSpPr/>
      </dsp:nvSpPr>
      <dsp:spPr>
        <a:xfrm>
          <a:off x="3245" y="882156"/>
          <a:ext cx="3164480" cy="1137664"/>
        </a:xfrm>
        <a:prstGeom prst="rect">
          <a:avLst/>
        </a:prstGeom>
        <a:solidFill>
          <a:schemeClr val="accent2">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s-PE" sz="3300" b="1" kern="1200" dirty="0">
              <a:latin typeface="Arial" panose="020B0604020202020204" pitchFamily="34" charset="0"/>
              <a:cs typeface="Arial" panose="020B0604020202020204" pitchFamily="34" charset="0"/>
            </a:rPr>
            <a:t>Casos confirmados</a:t>
          </a:r>
        </a:p>
      </dsp:txBody>
      <dsp:txXfrm>
        <a:off x="3245" y="882156"/>
        <a:ext cx="3164480" cy="1137664"/>
      </dsp:txXfrm>
    </dsp:sp>
    <dsp:sp modelId="{B920C762-E219-42A1-9E9E-57F51AC3E726}">
      <dsp:nvSpPr>
        <dsp:cNvPr id="0" name=""/>
        <dsp:cNvSpPr/>
      </dsp:nvSpPr>
      <dsp:spPr>
        <a:xfrm>
          <a:off x="3245" y="2019821"/>
          <a:ext cx="3164480" cy="1449360"/>
        </a:xfrm>
        <a:prstGeom prst="rect">
          <a:avLst/>
        </a:prstGeom>
        <a:gradFill flip="none" rotWithShape="1">
          <a:gsLst>
            <a:gs pos="14000">
              <a:schemeClr val="accent2">
                <a:alpha val="46000"/>
                <a:lumMod val="49000"/>
                <a:lumOff val="51000"/>
              </a:schemeClr>
            </a:gs>
            <a:gs pos="33000">
              <a:schemeClr val="accent2">
                <a:lumMod val="45000"/>
                <a:lumOff val="55000"/>
              </a:schemeClr>
            </a:gs>
            <a:gs pos="56000">
              <a:srgbClr val="F8CAAB"/>
            </a:gs>
            <a:gs pos="79000">
              <a:schemeClr val="accent2">
                <a:lumMod val="26000"/>
                <a:lumOff val="74000"/>
              </a:schemeClr>
            </a:gs>
          </a:gsLst>
          <a:lin ang="8400000" scaled="0"/>
          <a:tileRect/>
        </a:gra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81356" tIns="181356" rIns="241808" bIns="272034" numCol="1" spcCol="1270" anchor="ctr" anchorCtr="0">
          <a:noAutofit/>
        </a:bodyPr>
        <a:lstStyle/>
        <a:p>
          <a:pPr marL="285750" lvl="1" indent="-285750" algn="ctr" defTabSz="1511300">
            <a:lnSpc>
              <a:spcPct val="90000"/>
            </a:lnSpc>
            <a:spcBef>
              <a:spcPct val="0"/>
            </a:spcBef>
            <a:spcAft>
              <a:spcPct val="15000"/>
            </a:spcAft>
            <a:buFontTx/>
            <a:buNone/>
          </a:pPr>
          <a:r>
            <a:rPr lang="es-PE" sz="3400" b="1" i="0" u="none" strike="noStrike" kern="1200" dirty="0">
              <a:solidFill>
                <a:srgbClr val="000000"/>
              </a:solidFill>
              <a:effectLst/>
              <a:latin typeface="Arial" panose="020B0604020202020204" pitchFamily="34" charset="0"/>
            </a:rPr>
            <a:t>167,594,032</a:t>
          </a:r>
          <a:endParaRPr lang="es-PE" sz="3400" b="1" kern="1200" dirty="0">
            <a:latin typeface="Arial" panose="020B0604020202020204" pitchFamily="34" charset="0"/>
            <a:cs typeface="Arial" panose="020B0604020202020204" pitchFamily="34" charset="0"/>
          </a:endParaRPr>
        </a:p>
      </dsp:txBody>
      <dsp:txXfrm>
        <a:off x="3245" y="2019821"/>
        <a:ext cx="3164480" cy="1449360"/>
      </dsp:txXfrm>
    </dsp:sp>
    <dsp:sp modelId="{4789D03E-2972-4A89-87FE-46A7137AB5F9}">
      <dsp:nvSpPr>
        <dsp:cNvPr id="0" name=""/>
        <dsp:cNvSpPr/>
      </dsp:nvSpPr>
      <dsp:spPr>
        <a:xfrm>
          <a:off x="3610753" y="923294"/>
          <a:ext cx="3164480" cy="1137664"/>
        </a:xfrm>
        <a:prstGeom prst="rect">
          <a:avLst/>
        </a:prstGeom>
        <a:solidFill>
          <a:schemeClr val="tx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s-PE" sz="3300" b="1" kern="1200" dirty="0">
              <a:latin typeface="Arial" panose="020B0604020202020204" pitchFamily="34" charset="0"/>
              <a:cs typeface="Arial" panose="020B0604020202020204" pitchFamily="34" charset="0"/>
            </a:rPr>
            <a:t>Fallecidos</a:t>
          </a:r>
        </a:p>
      </dsp:txBody>
      <dsp:txXfrm>
        <a:off x="3610753" y="923294"/>
        <a:ext cx="3164480" cy="1137664"/>
      </dsp:txXfrm>
    </dsp:sp>
    <dsp:sp modelId="{90D1C31A-658A-45AD-A39D-E653B8DC4FF4}">
      <dsp:nvSpPr>
        <dsp:cNvPr id="0" name=""/>
        <dsp:cNvSpPr/>
      </dsp:nvSpPr>
      <dsp:spPr>
        <a:xfrm>
          <a:off x="3610753" y="2019821"/>
          <a:ext cx="3164480" cy="144936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6022" tIns="176022" rIns="234696" bIns="264033" numCol="1" spcCol="1270" anchor="ctr" anchorCtr="0">
          <a:noAutofit/>
        </a:bodyPr>
        <a:lstStyle/>
        <a:p>
          <a:pPr marL="285750" lvl="1" indent="-285750" algn="ctr" defTabSz="1466850">
            <a:lnSpc>
              <a:spcPct val="90000"/>
            </a:lnSpc>
            <a:spcBef>
              <a:spcPct val="0"/>
            </a:spcBef>
            <a:spcAft>
              <a:spcPct val="15000"/>
            </a:spcAft>
            <a:buFontTx/>
            <a:buNone/>
          </a:pPr>
          <a:r>
            <a:rPr lang="es-PE" sz="3300" b="1" i="0" u="none" strike="noStrike" kern="1200" dirty="0">
              <a:solidFill>
                <a:srgbClr val="000000"/>
              </a:solidFill>
              <a:effectLst/>
              <a:latin typeface="Arial" panose="020B0604020202020204" pitchFamily="34" charset="0"/>
            </a:rPr>
            <a:t>3,479,925</a:t>
          </a:r>
          <a:endParaRPr lang="es-PE" sz="3300" kern="1200" dirty="0"/>
        </a:p>
      </dsp:txBody>
      <dsp:txXfrm>
        <a:off x="3610753" y="2019821"/>
        <a:ext cx="3164480" cy="1449360"/>
      </dsp:txXfrm>
    </dsp:sp>
    <dsp:sp modelId="{5AA0E70D-4B95-4EA9-AC75-66FB5ADA981F}">
      <dsp:nvSpPr>
        <dsp:cNvPr id="0" name=""/>
        <dsp:cNvSpPr/>
      </dsp:nvSpPr>
      <dsp:spPr>
        <a:xfrm>
          <a:off x="7218260" y="882156"/>
          <a:ext cx="3164480" cy="1137664"/>
        </a:xfrm>
        <a:prstGeom prst="rect">
          <a:avLst/>
        </a:prstGeom>
        <a:solidFill>
          <a:schemeClr val="accent6">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s-PE" sz="3300" b="1" kern="1200" dirty="0">
              <a:latin typeface="Arial" panose="020B0604020202020204" pitchFamily="34" charset="0"/>
              <a:cs typeface="Arial" panose="020B0604020202020204" pitchFamily="34" charset="0"/>
            </a:rPr>
            <a:t>Recuperados</a:t>
          </a:r>
        </a:p>
      </dsp:txBody>
      <dsp:txXfrm>
        <a:off x="7218260" y="882156"/>
        <a:ext cx="3164480" cy="1137664"/>
      </dsp:txXfrm>
    </dsp:sp>
    <dsp:sp modelId="{D899292C-36C9-4ADB-848F-E49333A4E5CD}">
      <dsp:nvSpPr>
        <dsp:cNvPr id="0" name=""/>
        <dsp:cNvSpPr/>
      </dsp:nvSpPr>
      <dsp:spPr>
        <a:xfrm>
          <a:off x="7218260" y="2019821"/>
          <a:ext cx="3164480" cy="1449360"/>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shape">
            <a:fillToRect l="50000" t="50000" r="50000" b="50000"/>
          </a:path>
          <a:tileRect/>
        </a:gra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6022" tIns="176022" rIns="234696" bIns="264033" numCol="1" spcCol="1270" anchor="ctr" anchorCtr="0">
          <a:noAutofit/>
        </a:bodyPr>
        <a:lstStyle/>
        <a:p>
          <a:pPr marL="285750" lvl="1" indent="-285750" algn="ctr" defTabSz="1466850">
            <a:lnSpc>
              <a:spcPct val="90000"/>
            </a:lnSpc>
            <a:spcBef>
              <a:spcPct val="0"/>
            </a:spcBef>
            <a:spcAft>
              <a:spcPct val="15000"/>
            </a:spcAft>
            <a:buFontTx/>
            <a:buNone/>
          </a:pPr>
          <a:r>
            <a:rPr lang="es-PE" sz="3300" b="1" kern="1200" dirty="0">
              <a:latin typeface="Arial" panose="020B0604020202020204" pitchFamily="34" charset="0"/>
              <a:cs typeface="Arial" panose="020B0604020202020204" pitchFamily="34" charset="0"/>
            </a:rPr>
            <a:t>148,700,515</a:t>
          </a:r>
          <a:endParaRPr lang="es-PE" sz="3300" kern="1200" dirty="0"/>
        </a:p>
      </dsp:txBody>
      <dsp:txXfrm>
        <a:off x="7218260" y="2019821"/>
        <a:ext cx="3164480" cy="14493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D9593-EAD2-4B12-A8A4-32C4EEC2AE43}">
      <dsp:nvSpPr>
        <dsp:cNvPr id="0" name=""/>
        <dsp:cNvSpPr/>
      </dsp:nvSpPr>
      <dsp:spPr>
        <a:xfrm>
          <a:off x="4817" y="618294"/>
          <a:ext cx="1846565" cy="738626"/>
        </a:xfrm>
        <a:prstGeom prst="rect">
          <a:avLst/>
        </a:prstGeom>
        <a:noFill/>
        <a:ln w="12700" cap="flat" cmpd="sng" algn="ctr">
          <a:noFill/>
          <a:prstDash val="solid"/>
          <a:miter lim="800000"/>
        </a:ln>
        <a:effectLst/>
        <a:scene3d>
          <a:camera prst="perspectiveLeft" fov="0">
            <a:rot lat="0" lon="20399993" rev="0"/>
          </a:camera>
          <a:lightRig rig="chilly" dir="t">
            <a:rot lat="0" lon="0" rev="1200000"/>
          </a:lightRig>
        </a:scene3d>
        <a:sp3d z="63500" extrusionH="76200" contourW="63500" prstMaterial="dkEdge">
          <a:bevelB w="101600" prst="riblet"/>
          <a:extrusionClr>
            <a:srgbClr val="FDB9BF"/>
          </a:extrusionClr>
          <a:contourClr>
            <a:schemeClr val="bg1"/>
          </a:contourClr>
        </a:sp3d>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endParaRPr lang="es-PE" sz="1400" b="1" kern="1200" dirty="0">
            <a:latin typeface="Arial" panose="020B0604020202020204" pitchFamily="34" charset="0"/>
            <a:cs typeface="Arial" panose="020B0604020202020204" pitchFamily="34" charset="0"/>
          </a:endParaRPr>
        </a:p>
      </dsp:txBody>
      <dsp:txXfrm>
        <a:off x="4817" y="618294"/>
        <a:ext cx="1846565" cy="738626"/>
      </dsp:txXfrm>
    </dsp:sp>
    <dsp:sp modelId="{2B72B690-F309-46E2-BF8F-B373887F7810}">
      <dsp:nvSpPr>
        <dsp:cNvPr id="0" name=""/>
        <dsp:cNvSpPr/>
      </dsp:nvSpPr>
      <dsp:spPr>
        <a:xfrm>
          <a:off x="4817" y="1356920"/>
          <a:ext cx="1846565" cy="2854800"/>
        </a:xfrm>
        <a:prstGeom prst="rect">
          <a:avLst/>
        </a:prstGeom>
        <a:noFill/>
        <a:ln w="12700" cap="flat" cmpd="sng" algn="ctr">
          <a:noFill/>
          <a:prstDash val="solid"/>
          <a:miter lim="800000"/>
        </a:ln>
        <a:effectLst/>
        <a:scene3d>
          <a:camera prst="perspectiveLeft" fov="0">
            <a:rot lat="0" lon="20399993" rev="0"/>
          </a:camera>
          <a:lightRig rig="chilly" dir="t">
            <a:rot lat="0" lon="0" rev="1200000"/>
          </a:lightRig>
        </a:scene3d>
        <a:sp3d z="63500" extrusionH="76200" contourW="63500" prstMaterial="dkEdge">
          <a:bevelB w="101600" prst="riblet"/>
          <a:extrusionClr>
            <a:srgbClr val="FDB9BF"/>
          </a:extrusionClr>
          <a:contourClr>
            <a:schemeClr val="bg1"/>
          </a:contourClr>
        </a:sp3d>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ctr" anchorCtr="0">
          <a:noAutofit/>
        </a:bodyPr>
        <a:lstStyle/>
        <a:p>
          <a:pPr marL="228600" lvl="1" indent="-228600" algn="ctr" defTabSz="1066800">
            <a:lnSpc>
              <a:spcPct val="90000"/>
            </a:lnSpc>
            <a:spcBef>
              <a:spcPct val="0"/>
            </a:spcBef>
            <a:spcAft>
              <a:spcPct val="15000"/>
            </a:spcAft>
            <a:buFontTx/>
            <a:buNone/>
          </a:pPr>
          <a:r>
            <a:rPr lang="es-PE" sz="2400" b="1" kern="1200" dirty="0">
              <a:latin typeface="Arial" panose="020B0604020202020204" pitchFamily="34" charset="0"/>
              <a:cs typeface="Arial" panose="020B0604020202020204" pitchFamily="34" charset="0"/>
            </a:rPr>
            <a:t>Mundo</a:t>
          </a:r>
        </a:p>
      </dsp:txBody>
      <dsp:txXfrm>
        <a:off x="4817" y="1356920"/>
        <a:ext cx="1846565" cy="2854800"/>
      </dsp:txXfrm>
    </dsp:sp>
    <dsp:sp modelId="{9C6AF0B1-3266-47CE-AAFE-F66B2B39A5D8}">
      <dsp:nvSpPr>
        <dsp:cNvPr id="0" name=""/>
        <dsp:cNvSpPr/>
      </dsp:nvSpPr>
      <dsp:spPr>
        <a:xfrm>
          <a:off x="2109901" y="589894"/>
          <a:ext cx="1846565" cy="738626"/>
        </a:xfrm>
        <a:prstGeom prst="rect">
          <a:avLst/>
        </a:prstGeom>
        <a:solidFill>
          <a:srgbClr val="FFFF00"/>
        </a:solidFill>
        <a:ln w="12700" cap="flat" cmpd="sng" algn="ctr">
          <a:solidFill>
            <a:schemeClr val="accent1">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latin typeface="Arial" panose="020B0604020202020204" pitchFamily="34" charset="0"/>
              <a:cs typeface="Arial" panose="020B0604020202020204" pitchFamily="34" charset="0"/>
            </a:rPr>
            <a:t>Casos en los últimos 7 días</a:t>
          </a:r>
          <a:endParaRPr lang="es-PE" sz="1400" b="1" kern="1200" dirty="0">
            <a:solidFill>
              <a:schemeClr val="tx1"/>
            </a:solidFill>
            <a:latin typeface="Arial" panose="020B0604020202020204" pitchFamily="34" charset="0"/>
            <a:cs typeface="Arial" panose="020B0604020202020204" pitchFamily="34" charset="0"/>
          </a:endParaRPr>
        </a:p>
      </dsp:txBody>
      <dsp:txXfrm>
        <a:off x="2109901" y="589894"/>
        <a:ext cx="1846565" cy="738626"/>
      </dsp:txXfrm>
    </dsp:sp>
    <dsp:sp modelId="{038F86DC-B5C5-4AD8-AA2D-0C9176EB55C9}">
      <dsp:nvSpPr>
        <dsp:cNvPr id="0" name=""/>
        <dsp:cNvSpPr/>
      </dsp:nvSpPr>
      <dsp:spPr>
        <a:xfrm>
          <a:off x="2109901" y="1328515"/>
          <a:ext cx="1846565" cy="2854800"/>
        </a:xfrm>
        <a:prstGeom prst="rect">
          <a:avLst/>
        </a:prstGeom>
        <a:solidFill>
          <a:srgbClr val="FFFF00"/>
        </a:solidFill>
        <a:ln w="12700" cap="flat" cmpd="sng" algn="ctr">
          <a:solidFill>
            <a:schemeClr val="accent1">
              <a:alpha val="90000"/>
              <a:tint val="40000"/>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ctr" anchorCtr="0">
          <a:noAutofit/>
        </a:bodyPr>
        <a:lstStyle/>
        <a:p>
          <a:pPr marL="228600" lvl="1" indent="-228600" algn="ctr" defTabSz="1066800">
            <a:lnSpc>
              <a:spcPct val="90000"/>
            </a:lnSpc>
            <a:spcBef>
              <a:spcPct val="0"/>
            </a:spcBef>
            <a:spcAft>
              <a:spcPct val="15000"/>
            </a:spcAft>
            <a:buFontTx/>
            <a:buNone/>
          </a:pPr>
          <a:r>
            <a:rPr lang="es-PE" sz="2400" b="1" i="0" u="none" strike="noStrike" kern="1200" dirty="0">
              <a:solidFill>
                <a:srgbClr val="000000"/>
              </a:solidFill>
              <a:effectLst/>
              <a:latin typeface="Arial" panose="020B0604020202020204" pitchFamily="34" charset="0"/>
            </a:rPr>
            <a:t>4,218,076</a:t>
          </a:r>
          <a:endParaRPr lang="es-PE" sz="2400" b="1" kern="1200" dirty="0">
            <a:solidFill>
              <a:schemeClr val="tx1"/>
            </a:solidFill>
            <a:latin typeface="Arial" panose="020B0604020202020204" pitchFamily="34" charset="0"/>
            <a:cs typeface="Arial" panose="020B0604020202020204" pitchFamily="34" charset="0"/>
          </a:endParaRPr>
        </a:p>
      </dsp:txBody>
      <dsp:txXfrm>
        <a:off x="2109901" y="1328515"/>
        <a:ext cx="1846565" cy="2854800"/>
      </dsp:txXfrm>
    </dsp:sp>
    <dsp:sp modelId="{BE40999F-7E23-485E-8F6F-37C09B4CE5CA}">
      <dsp:nvSpPr>
        <dsp:cNvPr id="0" name=""/>
        <dsp:cNvSpPr/>
      </dsp:nvSpPr>
      <dsp:spPr>
        <a:xfrm>
          <a:off x="4214985" y="618294"/>
          <a:ext cx="1846565" cy="738626"/>
        </a:xfrm>
        <a:prstGeom prst="rect">
          <a:avLst/>
        </a:prstGeom>
        <a:solidFill>
          <a:schemeClr val="accent4">
            <a:lumMod val="40000"/>
            <a:lumOff val="60000"/>
          </a:schemeClr>
        </a:solidFill>
        <a:ln w="12700" cap="flat" cmpd="sng" algn="ctr">
          <a:solidFill>
            <a:schemeClr val="accent1">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latin typeface="Arial" panose="020B0604020202020204" pitchFamily="34" charset="0"/>
              <a:cs typeface="Arial" panose="020B0604020202020204" pitchFamily="34" charset="0"/>
            </a:rPr>
            <a:t>Casos en los 7 días anteriores</a:t>
          </a:r>
          <a:endParaRPr lang="es-PE" sz="1400" b="1" kern="1200" dirty="0">
            <a:solidFill>
              <a:schemeClr val="tx1"/>
            </a:solidFill>
            <a:latin typeface="Arial" panose="020B0604020202020204" pitchFamily="34" charset="0"/>
            <a:cs typeface="Arial" panose="020B0604020202020204" pitchFamily="34" charset="0"/>
          </a:endParaRPr>
        </a:p>
      </dsp:txBody>
      <dsp:txXfrm>
        <a:off x="4214985" y="618294"/>
        <a:ext cx="1846565" cy="738626"/>
      </dsp:txXfrm>
    </dsp:sp>
    <dsp:sp modelId="{3B546600-E306-4027-A24C-7EE0E6C8CD14}">
      <dsp:nvSpPr>
        <dsp:cNvPr id="0" name=""/>
        <dsp:cNvSpPr/>
      </dsp:nvSpPr>
      <dsp:spPr>
        <a:xfrm>
          <a:off x="4214985" y="1356920"/>
          <a:ext cx="1846565" cy="2854800"/>
        </a:xfrm>
        <a:prstGeom prst="rect">
          <a:avLst/>
        </a:prstGeom>
        <a:solidFill>
          <a:schemeClr val="accent4">
            <a:lumMod val="40000"/>
            <a:lumOff val="60000"/>
          </a:schemeClr>
        </a:solidFill>
        <a:ln w="12700" cap="flat" cmpd="sng" algn="ctr">
          <a:solidFill>
            <a:schemeClr val="accent1">
              <a:alpha val="90000"/>
              <a:tint val="40000"/>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ctr" anchorCtr="0">
          <a:noAutofit/>
        </a:bodyPr>
        <a:lstStyle/>
        <a:p>
          <a:pPr marL="228600" lvl="1" indent="-228600" algn="ctr" defTabSz="1066800">
            <a:lnSpc>
              <a:spcPct val="90000"/>
            </a:lnSpc>
            <a:spcBef>
              <a:spcPct val="0"/>
            </a:spcBef>
            <a:spcAft>
              <a:spcPct val="15000"/>
            </a:spcAft>
            <a:buFontTx/>
            <a:buNone/>
          </a:pPr>
          <a:r>
            <a:rPr lang="es-PE" sz="2400" b="1" i="0" u="none" strike="noStrike" kern="1200" dirty="0">
              <a:solidFill>
                <a:srgbClr val="000000"/>
              </a:solidFill>
              <a:effectLst/>
              <a:latin typeface="Arial" panose="020B0604020202020204" pitchFamily="34" charset="0"/>
            </a:rPr>
            <a:t>4,843,634</a:t>
          </a:r>
          <a:endParaRPr lang="es-PE" sz="2400" b="1" kern="1200" dirty="0">
            <a:latin typeface="Arial" panose="020B0604020202020204" pitchFamily="34" charset="0"/>
            <a:cs typeface="Arial" panose="020B0604020202020204" pitchFamily="34" charset="0"/>
          </a:endParaRPr>
        </a:p>
      </dsp:txBody>
      <dsp:txXfrm>
        <a:off x="4214985" y="1356920"/>
        <a:ext cx="1846565" cy="2854800"/>
      </dsp:txXfrm>
    </dsp:sp>
    <dsp:sp modelId="{98AC9398-D694-43B2-895E-07B00B4302E8}">
      <dsp:nvSpPr>
        <dsp:cNvPr id="0" name=""/>
        <dsp:cNvSpPr/>
      </dsp:nvSpPr>
      <dsp:spPr>
        <a:xfrm>
          <a:off x="6320069" y="618294"/>
          <a:ext cx="1846565" cy="738626"/>
        </a:xfrm>
        <a:prstGeom prst="rect">
          <a:avLst/>
        </a:prstGeom>
        <a:solidFill>
          <a:srgbClr val="C5FEFF"/>
        </a:solidFill>
        <a:ln w="12700" cap="flat" cmpd="sng" algn="ctr">
          <a:solidFill>
            <a:schemeClr val="accent1">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PE" sz="1400" b="1" kern="1200" dirty="0">
              <a:solidFill>
                <a:schemeClr val="tx1"/>
              </a:solidFill>
              <a:latin typeface="Arial" panose="020B0604020202020204" pitchFamily="34" charset="0"/>
              <a:cs typeface="Arial" panose="020B0604020202020204" pitchFamily="34" charset="0"/>
            </a:rPr>
            <a:t>Caso semanal % de cambio</a:t>
          </a:r>
        </a:p>
      </dsp:txBody>
      <dsp:txXfrm>
        <a:off x="6320069" y="618294"/>
        <a:ext cx="1846565" cy="738626"/>
      </dsp:txXfrm>
    </dsp:sp>
    <dsp:sp modelId="{38960219-CE93-4FDB-9FA8-4DFB47DF7A63}">
      <dsp:nvSpPr>
        <dsp:cNvPr id="0" name=""/>
        <dsp:cNvSpPr/>
      </dsp:nvSpPr>
      <dsp:spPr>
        <a:xfrm>
          <a:off x="6320069" y="1356920"/>
          <a:ext cx="1846565" cy="2854800"/>
        </a:xfrm>
        <a:prstGeom prst="rect">
          <a:avLst/>
        </a:prstGeom>
        <a:solidFill>
          <a:srgbClr val="C5FEFF"/>
        </a:solidFill>
        <a:ln w="12700" cap="flat" cmpd="sng" algn="ctr">
          <a:solidFill>
            <a:schemeClr val="accent1">
              <a:alpha val="90000"/>
              <a:tint val="40000"/>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ctr" anchorCtr="0">
          <a:noAutofit/>
        </a:bodyPr>
        <a:lstStyle/>
        <a:p>
          <a:pPr marL="228600" lvl="1" indent="-228600" algn="ctr" defTabSz="889000">
            <a:lnSpc>
              <a:spcPct val="90000"/>
            </a:lnSpc>
            <a:spcBef>
              <a:spcPct val="0"/>
            </a:spcBef>
            <a:spcAft>
              <a:spcPct val="15000"/>
            </a:spcAft>
            <a:buFontTx/>
            <a:buNone/>
          </a:pPr>
          <a:r>
            <a:rPr lang="es-PE" sz="2000" b="1" i="0" u="none" kern="1200" dirty="0">
              <a:latin typeface="Arial" panose="020B0604020202020204" pitchFamily="34" charset="0"/>
              <a:cs typeface="Arial" panose="020B0604020202020204" pitchFamily="34" charset="0"/>
            </a:rPr>
            <a:t>-13%</a:t>
          </a:r>
          <a:endParaRPr lang="es-PE" sz="2000" b="1" kern="1200" dirty="0">
            <a:latin typeface="Arial" panose="020B0604020202020204" pitchFamily="34" charset="0"/>
            <a:cs typeface="Arial" panose="020B0604020202020204" pitchFamily="34" charset="0"/>
          </a:endParaRPr>
        </a:p>
      </dsp:txBody>
      <dsp:txXfrm>
        <a:off x="6320069" y="1356920"/>
        <a:ext cx="1846565" cy="2854800"/>
      </dsp:txXfrm>
    </dsp:sp>
    <dsp:sp modelId="{AA0DA737-0ECA-442F-9719-98FE078BF17C}">
      <dsp:nvSpPr>
        <dsp:cNvPr id="0" name=""/>
        <dsp:cNvSpPr/>
      </dsp:nvSpPr>
      <dsp:spPr>
        <a:xfrm>
          <a:off x="8425153" y="618294"/>
          <a:ext cx="1846565" cy="738626"/>
        </a:xfrm>
        <a:prstGeom prst="rect">
          <a:avLst/>
        </a:prstGeom>
        <a:solidFill>
          <a:schemeClr val="accent2">
            <a:lumMod val="60000"/>
            <a:lumOff val="40000"/>
          </a:schemeClr>
        </a:solidFill>
        <a:ln w="12700" cap="flat" cmpd="sng" algn="ctr">
          <a:solidFill>
            <a:schemeClr val="accent1">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latin typeface="Arial" panose="020B0604020202020204" pitchFamily="34" charset="0"/>
              <a:cs typeface="Arial" panose="020B0604020202020204" pitchFamily="34" charset="0"/>
            </a:rPr>
            <a:t>Casos en los últimos 7 días/1M pop</a:t>
          </a:r>
          <a:endParaRPr lang="es-PE" sz="1400" b="1" kern="1200" dirty="0">
            <a:solidFill>
              <a:schemeClr val="tx1"/>
            </a:solidFill>
            <a:latin typeface="Arial" panose="020B0604020202020204" pitchFamily="34" charset="0"/>
            <a:cs typeface="Arial" panose="020B0604020202020204" pitchFamily="34" charset="0"/>
          </a:endParaRPr>
        </a:p>
      </dsp:txBody>
      <dsp:txXfrm>
        <a:off x="8425153" y="618294"/>
        <a:ext cx="1846565" cy="738626"/>
      </dsp:txXfrm>
    </dsp:sp>
    <dsp:sp modelId="{CE22CF04-2428-4DB3-A294-054CC4F526BB}">
      <dsp:nvSpPr>
        <dsp:cNvPr id="0" name=""/>
        <dsp:cNvSpPr/>
      </dsp:nvSpPr>
      <dsp:spPr>
        <a:xfrm>
          <a:off x="8424378" y="1328515"/>
          <a:ext cx="1846565" cy="2854800"/>
        </a:xfrm>
        <a:prstGeom prst="rect">
          <a:avLst/>
        </a:prstGeom>
        <a:solidFill>
          <a:schemeClr val="accent2">
            <a:lumMod val="60000"/>
            <a:lumOff val="40000"/>
          </a:schemeClr>
        </a:solidFill>
        <a:ln w="12700" cap="flat" cmpd="sng" algn="ctr">
          <a:solidFill>
            <a:schemeClr val="accent1">
              <a:alpha val="90000"/>
              <a:tint val="40000"/>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ctr" anchorCtr="0">
          <a:noAutofit/>
        </a:bodyPr>
        <a:lstStyle/>
        <a:p>
          <a:pPr marL="228600" lvl="1" indent="-228600" algn="ctr" defTabSz="1066800">
            <a:lnSpc>
              <a:spcPct val="90000"/>
            </a:lnSpc>
            <a:spcBef>
              <a:spcPct val="0"/>
            </a:spcBef>
            <a:spcAft>
              <a:spcPct val="15000"/>
            </a:spcAft>
            <a:buFontTx/>
            <a:buNone/>
          </a:pPr>
          <a:r>
            <a:rPr lang="es-PE" sz="2400" b="1" kern="1200" dirty="0">
              <a:latin typeface="Arial" panose="020B0604020202020204" pitchFamily="34" charset="0"/>
              <a:cs typeface="Arial" panose="020B0604020202020204" pitchFamily="34" charset="0"/>
            </a:rPr>
            <a:t>544</a:t>
          </a:r>
        </a:p>
      </dsp:txBody>
      <dsp:txXfrm>
        <a:off x="8424378" y="1328515"/>
        <a:ext cx="1846565" cy="2854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D9593-EAD2-4B12-A8A4-32C4EEC2AE43}">
      <dsp:nvSpPr>
        <dsp:cNvPr id="0" name=""/>
        <dsp:cNvSpPr/>
      </dsp:nvSpPr>
      <dsp:spPr>
        <a:xfrm>
          <a:off x="4817" y="640254"/>
          <a:ext cx="1846565" cy="738626"/>
        </a:xfrm>
        <a:prstGeom prst="rect">
          <a:avLst/>
        </a:prstGeom>
        <a:noFill/>
        <a:ln w="12700" cap="flat" cmpd="sng" algn="ctr">
          <a:noFill/>
          <a:prstDash val="solid"/>
          <a:miter lim="800000"/>
        </a:ln>
        <a:effectLst/>
        <a:scene3d>
          <a:camera prst="perspectiveLeft" fov="0">
            <a:rot lat="0" lon="20399993" rev="0"/>
          </a:camera>
          <a:lightRig rig="chilly" dir="t">
            <a:rot lat="0" lon="0" rev="1200000"/>
          </a:lightRig>
        </a:scene3d>
        <a:sp3d z="63500" extrusionH="76200" contourW="63500" prstMaterial="dkEdge">
          <a:bevelB w="101600" prst="riblet"/>
          <a:extrusionClr>
            <a:srgbClr val="FDB9BF"/>
          </a:extrusionClr>
          <a:contourClr>
            <a:schemeClr val="bg1"/>
          </a:contourClr>
        </a:sp3d>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endParaRPr lang="es-PE" sz="1400" b="1" kern="1200" dirty="0">
            <a:latin typeface="Arial" panose="020B0604020202020204" pitchFamily="34" charset="0"/>
            <a:cs typeface="Arial" panose="020B0604020202020204" pitchFamily="34" charset="0"/>
          </a:endParaRPr>
        </a:p>
      </dsp:txBody>
      <dsp:txXfrm>
        <a:off x="4817" y="640254"/>
        <a:ext cx="1846565" cy="738626"/>
      </dsp:txXfrm>
    </dsp:sp>
    <dsp:sp modelId="{2B72B690-F309-46E2-BF8F-B373887F7810}">
      <dsp:nvSpPr>
        <dsp:cNvPr id="0" name=""/>
        <dsp:cNvSpPr/>
      </dsp:nvSpPr>
      <dsp:spPr>
        <a:xfrm>
          <a:off x="4817" y="1378880"/>
          <a:ext cx="1846565" cy="2810880"/>
        </a:xfrm>
        <a:prstGeom prst="rect">
          <a:avLst/>
        </a:prstGeom>
        <a:noFill/>
        <a:ln w="12700" cap="flat" cmpd="sng" algn="ctr">
          <a:noFill/>
          <a:prstDash val="solid"/>
          <a:miter lim="800000"/>
        </a:ln>
        <a:effectLst/>
        <a:scene3d>
          <a:camera prst="perspectiveLeft" fov="0">
            <a:rot lat="0" lon="20399993" rev="0"/>
          </a:camera>
          <a:lightRig rig="chilly" dir="t">
            <a:rot lat="0" lon="0" rev="1200000"/>
          </a:lightRig>
        </a:scene3d>
        <a:sp3d z="63500" extrusionH="76200" contourW="63500" prstMaterial="dkEdge">
          <a:bevelB w="101600" prst="riblet"/>
          <a:extrusionClr>
            <a:srgbClr val="FDB9BF"/>
          </a:extrusionClr>
          <a:contourClr>
            <a:schemeClr val="bg1"/>
          </a:contourClr>
        </a:sp3d>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ctr" anchorCtr="0">
          <a:noAutofit/>
        </a:bodyPr>
        <a:lstStyle/>
        <a:p>
          <a:pPr marL="228600" lvl="1" indent="-228600" algn="ctr" defTabSz="1066800">
            <a:lnSpc>
              <a:spcPct val="90000"/>
            </a:lnSpc>
            <a:spcBef>
              <a:spcPct val="0"/>
            </a:spcBef>
            <a:spcAft>
              <a:spcPct val="15000"/>
            </a:spcAft>
            <a:buFontTx/>
            <a:buNone/>
          </a:pPr>
          <a:r>
            <a:rPr lang="es-PE" sz="2400" b="1" kern="1200" dirty="0">
              <a:latin typeface="Arial" panose="020B0604020202020204" pitchFamily="34" charset="0"/>
              <a:cs typeface="Arial" panose="020B0604020202020204" pitchFamily="34" charset="0"/>
            </a:rPr>
            <a:t>Mundo</a:t>
          </a:r>
        </a:p>
      </dsp:txBody>
      <dsp:txXfrm>
        <a:off x="4817" y="1378880"/>
        <a:ext cx="1846565" cy="2810880"/>
      </dsp:txXfrm>
    </dsp:sp>
    <dsp:sp modelId="{9C6AF0B1-3266-47CE-AAFE-F66B2B39A5D8}">
      <dsp:nvSpPr>
        <dsp:cNvPr id="0" name=""/>
        <dsp:cNvSpPr/>
      </dsp:nvSpPr>
      <dsp:spPr>
        <a:xfrm>
          <a:off x="2109901" y="611854"/>
          <a:ext cx="1846565" cy="738626"/>
        </a:xfrm>
        <a:prstGeom prst="rect">
          <a:avLst/>
        </a:prstGeom>
        <a:solidFill>
          <a:srgbClr val="FFFF00"/>
        </a:solidFill>
        <a:ln w="12700" cap="flat" cmpd="sng" algn="ctr">
          <a:solidFill>
            <a:schemeClr val="accent1">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latin typeface="Arial" panose="020B0604020202020204" pitchFamily="34" charset="0"/>
              <a:cs typeface="Arial" panose="020B0604020202020204" pitchFamily="34" charset="0"/>
            </a:rPr>
            <a:t>Muertes en los últimos 7 día</a:t>
          </a:r>
          <a:r>
            <a:rPr lang="es-ES" sz="1400" b="1" kern="1200" dirty="0">
              <a:latin typeface="Arial" panose="020B0604020202020204" pitchFamily="34" charset="0"/>
              <a:cs typeface="Arial" panose="020B0604020202020204" pitchFamily="34" charset="0"/>
            </a:rPr>
            <a:t>s</a:t>
          </a:r>
          <a:endParaRPr lang="es-PE" sz="1400" b="1" kern="1200" dirty="0">
            <a:latin typeface="Arial" panose="020B0604020202020204" pitchFamily="34" charset="0"/>
            <a:cs typeface="Arial" panose="020B0604020202020204" pitchFamily="34" charset="0"/>
          </a:endParaRPr>
        </a:p>
      </dsp:txBody>
      <dsp:txXfrm>
        <a:off x="2109901" y="611854"/>
        <a:ext cx="1846565" cy="738626"/>
      </dsp:txXfrm>
    </dsp:sp>
    <dsp:sp modelId="{038F86DC-B5C5-4AD8-AA2D-0C9176EB55C9}">
      <dsp:nvSpPr>
        <dsp:cNvPr id="0" name=""/>
        <dsp:cNvSpPr/>
      </dsp:nvSpPr>
      <dsp:spPr>
        <a:xfrm>
          <a:off x="2109901" y="1350912"/>
          <a:ext cx="1846565" cy="2810880"/>
        </a:xfrm>
        <a:prstGeom prst="rect">
          <a:avLst/>
        </a:prstGeom>
        <a:solidFill>
          <a:srgbClr val="FFFF00"/>
        </a:solidFill>
        <a:ln w="12700" cap="flat" cmpd="sng" algn="ctr">
          <a:solidFill>
            <a:schemeClr val="accent1">
              <a:alpha val="90000"/>
              <a:tint val="40000"/>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ctr" anchorCtr="0">
          <a:noAutofit/>
        </a:bodyPr>
        <a:lstStyle/>
        <a:p>
          <a:pPr marL="228600" lvl="1" indent="-228600" algn="ctr" defTabSz="1066800">
            <a:lnSpc>
              <a:spcPct val="90000"/>
            </a:lnSpc>
            <a:spcBef>
              <a:spcPct val="0"/>
            </a:spcBef>
            <a:spcAft>
              <a:spcPct val="15000"/>
            </a:spcAft>
            <a:buFontTx/>
            <a:buNone/>
          </a:pPr>
          <a:r>
            <a:rPr lang="es-PE" sz="2400" b="1" i="0" u="none" strike="noStrike" kern="1200" dirty="0">
              <a:solidFill>
                <a:srgbClr val="000000"/>
              </a:solidFill>
              <a:effectLst/>
              <a:latin typeface="Arial" panose="020B0604020202020204" pitchFamily="34" charset="0"/>
            </a:rPr>
            <a:t>84,710</a:t>
          </a:r>
          <a:endParaRPr lang="es-PE" sz="2400" b="1" kern="1200" dirty="0">
            <a:latin typeface="Arial" panose="020B0604020202020204" pitchFamily="34" charset="0"/>
            <a:cs typeface="Arial" panose="020B0604020202020204" pitchFamily="34" charset="0"/>
          </a:endParaRPr>
        </a:p>
      </dsp:txBody>
      <dsp:txXfrm>
        <a:off x="2109901" y="1350912"/>
        <a:ext cx="1846565" cy="2810880"/>
      </dsp:txXfrm>
    </dsp:sp>
    <dsp:sp modelId="{BE40999F-7E23-485E-8F6F-37C09B4CE5CA}">
      <dsp:nvSpPr>
        <dsp:cNvPr id="0" name=""/>
        <dsp:cNvSpPr/>
      </dsp:nvSpPr>
      <dsp:spPr>
        <a:xfrm>
          <a:off x="4214985" y="640254"/>
          <a:ext cx="1846565" cy="738626"/>
        </a:xfrm>
        <a:prstGeom prst="rect">
          <a:avLst/>
        </a:prstGeom>
        <a:solidFill>
          <a:schemeClr val="accent3">
            <a:lumMod val="60000"/>
            <a:lumOff val="40000"/>
          </a:schemeClr>
        </a:solidFill>
        <a:ln w="12700" cap="flat" cmpd="sng" algn="ctr">
          <a:solidFill>
            <a:schemeClr val="accent1">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latin typeface="Arial" panose="020B0604020202020204" pitchFamily="34" charset="0"/>
              <a:cs typeface="Arial" panose="020B0604020202020204" pitchFamily="34" charset="0"/>
            </a:rPr>
            <a:t>Muertes en los 7 días anteriores</a:t>
          </a:r>
          <a:endParaRPr lang="es-PE" sz="1400" b="1" kern="1200" dirty="0">
            <a:solidFill>
              <a:schemeClr val="tx1"/>
            </a:solidFill>
            <a:latin typeface="Arial" panose="020B0604020202020204" pitchFamily="34" charset="0"/>
            <a:cs typeface="Arial" panose="020B0604020202020204" pitchFamily="34" charset="0"/>
          </a:endParaRPr>
        </a:p>
      </dsp:txBody>
      <dsp:txXfrm>
        <a:off x="4214985" y="640254"/>
        <a:ext cx="1846565" cy="738626"/>
      </dsp:txXfrm>
    </dsp:sp>
    <dsp:sp modelId="{3B546600-E306-4027-A24C-7EE0E6C8CD14}">
      <dsp:nvSpPr>
        <dsp:cNvPr id="0" name=""/>
        <dsp:cNvSpPr/>
      </dsp:nvSpPr>
      <dsp:spPr>
        <a:xfrm>
          <a:off x="4214985" y="1378880"/>
          <a:ext cx="1846565" cy="2810880"/>
        </a:xfrm>
        <a:prstGeom prst="rect">
          <a:avLst/>
        </a:prstGeom>
        <a:solidFill>
          <a:schemeClr val="accent3">
            <a:lumMod val="60000"/>
            <a:lumOff val="40000"/>
          </a:schemeClr>
        </a:solidFill>
        <a:ln w="12700" cap="flat" cmpd="sng" algn="ctr">
          <a:solidFill>
            <a:schemeClr val="accent1">
              <a:alpha val="90000"/>
              <a:tint val="40000"/>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ctr" anchorCtr="0">
          <a:noAutofit/>
        </a:bodyPr>
        <a:lstStyle/>
        <a:p>
          <a:pPr marL="228600" lvl="1" indent="-228600" algn="ctr" defTabSz="1066800">
            <a:lnSpc>
              <a:spcPct val="90000"/>
            </a:lnSpc>
            <a:spcBef>
              <a:spcPct val="0"/>
            </a:spcBef>
            <a:spcAft>
              <a:spcPct val="15000"/>
            </a:spcAft>
            <a:buFontTx/>
            <a:buNone/>
          </a:pPr>
          <a:r>
            <a:rPr lang="es-PE" sz="2400" b="1" i="0" u="none" strike="noStrike" kern="1200" dirty="0">
              <a:solidFill>
                <a:srgbClr val="000000"/>
              </a:solidFill>
              <a:effectLst/>
              <a:latin typeface="Arial" panose="020B0604020202020204" pitchFamily="34" charset="0"/>
            </a:rPr>
            <a:t>86,909</a:t>
          </a:r>
          <a:endParaRPr lang="es-PE" sz="2400" b="1" kern="1200" dirty="0">
            <a:latin typeface="Arial" panose="020B0604020202020204" pitchFamily="34" charset="0"/>
            <a:cs typeface="Arial" panose="020B0604020202020204" pitchFamily="34" charset="0"/>
          </a:endParaRPr>
        </a:p>
      </dsp:txBody>
      <dsp:txXfrm>
        <a:off x="4214985" y="1378880"/>
        <a:ext cx="1846565" cy="2810880"/>
      </dsp:txXfrm>
    </dsp:sp>
    <dsp:sp modelId="{98AC9398-D694-43B2-895E-07B00B4302E8}">
      <dsp:nvSpPr>
        <dsp:cNvPr id="0" name=""/>
        <dsp:cNvSpPr/>
      </dsp:nvSpPr>
      <dsp:spPr>
        <a:xfrm>
          <a:off x="6320069" y="640254"/>
          <a:ext cx="1846565" cy="738626"/>
        </a:xfrm>
        <a:prstGeom prst="rect">
          <a:avLst/>
        </a:prstGeom>
        <a:solidFill>
          <a:srgbClr val="C5FEFF">
            <a:alpha val="47843"/>
          </a:srgbClr>
        </a:solidFill>
        <a:ln w="12700" cap="flat" cmpd="sng" algn="ctr">
          <a:solidFill>
            <a:schemeClr val="accent1">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s-ES" sz="1300" b="1" kern="1200" dirty="0">
              <a:solidFill>
                <a:schemeClr val="tx1"/>
              </a:solidFill>
              <a:latin typeface="Arial" panose="020B0604020202020204" pitchFamily="34" charset="0"/>
              <a:cs typeface="Arial" panose="020B0604020202020204" pitchFamily="34" charset="0"/>
            </a:rPr>
            <a:t>Variación semanal del porcentaje de mortalidad</a:t>
          </a:r>
          <a:endParaRPr lang="es-PE" sz="1300" b="1" kern="1200" dirty="0">
            <a:solidFill>
              <a:schemeClr val="tx1"/>
            </a:solidFill>
            <a:latin typeface="Arial" panose="020B0604020202020204" pitchFamily="34" charset="0"/>
            <a:cs typeface="Arial" panose="020B0604020202020204" pitchFamily="34" charset="0"/>
          </a:endParaRPr>
        </a:p>
      </dsp:txBody>
      <dsp:txXfrm>
        <a:off x="6320069" y="640254"/>
        <a:ext cx="1846565" cy="738626"/>
      </dsp:txXfrm>
    </dsp:sp>
    <dsp:sp modelId="{38960219-CE93-4FDB-9FA8-4DFB47DF7A63}">
      <dsp:nvSpPr>
        <dsp:cNvPr id="0" name=""/>
        <dsp:cNvSpPr/>
      </dsp:nvSpPr>
      <dsp:spPr>
        <a:xfrm>
          <a:off x="6320069" y="1378880"/>
          <a:ext cx="1846565" cy="2810880"/>
        </a:xfrm>
        <a:prstGeom prst="rect">
          <a:avLst/>
        </a:prstGeom>
        <a:solidFill>
          <a:srgbClr val="C5FEFF">
            <a:alpha val="47843"/>
          </a:srgbClr>
        </a:solidFill>
        <a:ln w="12700" cap="flat" cmpd="sng" algn="ctr">
          <a:solidFill>
            <a:schemeClr val="accent1">
              <a:alpha val="90000"/>
              <a:tint val="40000"/>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ctr" anchorCtr="0">
          <a:noAutofit/>
        </a:bodyPr>
        <a:lstStyle/>
        <a:p>
          <a:pPr marL="228600" lvl="1" indent="-228600" algn="ctr" defTabSz="889000">
            <a:lnSpc>
              <a:spcPct val="90000"/>
            </a:lnSpc>
            <a:spcBef>
              <a:spcPct val="0"/>
            </a:spcBef>
            <a:spcAft>
              <a:spcPct val="15000"/>
            </a:spcAft>
            <a:buFontTx/>
            <a:buNone/>
          </a:pPr>
          <a:r>
            <a:rPr lang="es-PE" sz="2000" b="1" i="0" u="none" kern="1200" dirty="0">
              <a:latin typeface="Arial" panose="020B0604020202020204" pitchFamily="34" charset="0"/>
              <a:cs typeface="Arial" panose="020B0604020202020204" pitchFamily="34" charset="0"/>
            </a:rPr>
            <a:t>-3%</a:t>
          </a:r>
          <a:endParaRPr lang="es-PE" sz="2000" b="1" kern="1200" dirty="0">
            <a:latin typeface="Arial" panose="020B0604020202020204" pitchFamily="34" charset="0"/>
            <a:cs typeface="Arial" panose="020B0604020202020204" pitchFamily="34" charset="0"/>
          </a:endParaRPr>
        </a:p>
      </dsp:txBody>
      <dsp:txXfrm>
        <a:off x="6320069" y="1378880"/>
        <a:ext cx="1846565" cy="2810880"/>
      </dsp:txXfrm>
    </dsp:sp>
    <dsp:sp modelId="{AA0DA737-0ECA-442F-9719-98FE078BF17C}">
      <dsp:nvSpPr>
        <dsp:cNvPr id="0" name=""/>
        <dsp:cNvSpPr/>
      </dsp:nvSpPr>
      <dsp:spPr>
        <a:xfrm>
          <a:off x="8425153" y="653904"/>
          <a:ext cx="1846565" cy="738626"/>
        </a:xfrm>
        <a:prstGeom prst="rect">
          <a:avLst/>
        </a:prstGeom>
        <a:solidFill>
          <a:schemeClr val="accent4"/>
        </a:solidFill>
        <a:ln w="12700" cap="flat" cmpd="sng" algn="ctr">
          <a:solidFill>
            <a:schemeClr val="accent1">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s-ES" sz="1300" b="1" kern="1200" dirty="0">
              <a:solidFill>
                <a:schemeClr val="tx1"/>
              </a:solidFill>
              <a:latin typeface="Arial" panose="020B0604020202020204" pitchFamily="34" charset="0"/>
              <a:cs typeface="Arial" panose="020B0604020202020204" pitchFamily="34" charset="0"/>
            </a:rPr>
            <a:t>Muertes en los últimos 7 días/1M </a:t>
          </a:r>
          <a:r>
            <a:rPr lang="es-ES" sz="1300" b="1" kern="1200" dirty="0" err="1">
              <a:solidFill>
                <a:schemeClr val="tx1"/>
              </a:solidFill>
              <a:latin typeface="Arial" panose="020B0604020202020204" pitchFamily="34" charset="0"/>
              <a:cs typeface="Arial" panose="020B0604020202020204" pitchFamily="34" charset="0"/>
            </a:rPr>
            <a:t>pops</a:t>
          </a:r>
          <a:r>
            <a:rPr lang="es-ES" sz="1300" b="1" kern="1200" dirty="0">
              <a:solidFill>
                <a:schemeClr val="tx1"/>
              </a:solidFill>
              <a:latin typeface="Arial" panose="020B0604020202020204" pitchFamily="34" charset="0"/>
              <a:cs typeface="Arial" panose="020B0604020202020204" pitchFamily="34" charset="0"/>
            </a:rPr>
            <a:t>/1M pop</a:t>
          </a:r>
          <a:endParaRPr lang="es-PE" sz="1300" b="1" kern="1200" dirty="0">
            <a:solidFill>
              <a:schemeClr val="tx1"/>
            </a:solidFill>
            <a:latin typeface="Arial" panose="020B0604020202020204" pitchFamily="34" charset="0"/>
            <a:cs typeface="Arial" panose="020B0604020202020204" pitchFamily="34" charset="0"/>
          </a:endParaRPr>
        </a:p>
      </dsp:txBody>
      <dsp:txXfrm>
        <a:off x="8425153" y="653904"/>
        <a:ext cx="1846565" cy="738626"/>
      </dsp:txXfrm>
    </dsp:sp>
    <dsp:sp modelId="{CE22CF04-2428-4DB3-A294-054CC4F526BB}">
      <dsp:nvSpPr>
        <dsp:cNvPr id="0" name=""/>
        <dsp:cNvSpPr/>
      </dsp:nvSpPr>
      <dsp:spPr>
        <a:xfrm>
          <a:off x="8424378" y="1350912"/>
          <a:ext cx="1846565" cy="2810880"/>
        </a:xfrm>
        <a:prstGeom prst="rect">
          <a:avLst/>
        </a:prstGeom>
        <a:solidFill>
          <a:schemeClr val="accent4"/>
        </a:solidFill>
        <a:ln w="12700" cap="flat" cmpd="sng" algn="ctr">
          <a:solidFill>
            <a:schemeClr val="accent1">
              <a:alpha val="90000"/>
              <a:tint val="40000"/>
              <a:hueOff val="0"/>
              <a:satOff val="0"/>
              <a:lumOff val="0"/>
              <a:alphaOff val="0"/>
            </a:schemeClr>
          </a:solidFill>
          <a:prstDash val="solid"/>
          <a:miter lim="800000"/>
        </a:ln>
        <a:effectLst>
          <a:glow rad="266700">
            <a:schemeClr val="accent1">
              <a:alpha val="54000"/>
            </a:schemeClr>
          </a:glow>
          <a:outerShdw blurRad="406400" dist="698500" dir="4380000" sx="67000" sy="67000" algn="ctr" rotWithShape="0">
            <a:srgbClr val="000000">
              <a:alpha val="92000"/>
            </a:srgbClr>
          </a:outerShdw>
          <a:reflection stA="74000" endPos="33000" dist="127000" dir="5400000" sy="-100000" algn="bl" rotWithShape="0"/>
          <a:softEdge rad="482600"/>
        </a:effectLst>
        <a:scene3d>
          <a:camera prst="perspectiveLeft" fov="0">
            <a:rot lat="0" lon="20399993" rev="0"/>
          </a:camera>
          <a:lightRig rig="sunset" dir="t"/>
        </a:scene3d>
        <a:sp3d z="63500" extrusionH="381000" contourW="127000">
          <a:bevelT w="647700" h="139700" prst="divot"/>
          <a:bevelB w="254000" h="254000" prst="convex"/>
          <a:extrusionClr>
            <a:schemeClr val="accent1">
              <a:lumMod val="40000"/>
              <a:lumOff val="60000"/>
            </a:schemeClr>
          </a:extrusionClr>
          <a:contourClr>
            <a:srgbClr val="000000"/>
          </a:contourClr>
        </a:sp3d>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ctr" anchorCtr="0">
          <a:noAutofit/>
        </a:bodyPr>
        <a:lstStyle/>
        <a:p>
          <a:pPr marL="228600" lvl="1" indent="-228600" algn="ctr" defTabSz="1066800">
            <a:lnSpc>
              <a:spcPct val="90000"/>
            </a:lnSpc>
            <a:spcBef>
              <a:spcPct val="0"/>
            </a:spcBef>
            <a:spcAft>
              <a:spcPct val="15000"/>
            </a:spcAft>
            <a:buFontTx/>
            <a:buNone/>
          </a:pPr>
          <a:r>
            <a:rPr lang="es-PE" sz="2400" b="1" kern="1200" dirty="0">
              <a:latin typeface="Arial" panose="020B0604020202020204" pitchFamily="34" charset="0"/>
              <a:cs typeface="Arial" panose="020B0604020202020204" pitchFamily="34" charset="0"/>
            </a:rPr>
            <a:t>11</a:t>
          </a:r>
        </a:p>
      </dsp:txBody>
      <dsp:txXfrm>
        <a:off x="8424378" y="1350912"/>
        <a:ext cx="1846565" cy="28108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67E39-7B53-480E-BCD5-63CFE351330C}">
      <dsp:nvSpPr>
        <dsp:cNvPr id="0" name=""/>
        <dsp:cNvSpPr/>
      </dsp:nvSpPr>
      <dsp:spPr>
        <a:xfrm>
          <a:off x="0" y="212268"/>
          <a:ext cx="6263640" cy="16324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b="1" kern="1200" dirty="0">
              <a:solidFill>
                <a:schemeClr val="tx1"/>
              </a:solidFill>
              <a:latin typeface="Arial" panose="020B0604020202020204" pitchFamily="34" charset="0"/>
              <a:cs typeface="Arial" panose="020B0604020202020204" pitchFamily="34" charset="0"/>
            </a:rPr>
            <a:t>Vivirán en entornos urbanos más que las personas crónicamente pobres;</a:t>
          </a:r>
          <a:endParaRPr lang="en-US" sz="2400" b="1" kern="1200" dirty="0">
            <a:solidFill>
              <a:schemeClr val="tx1"/>
            </a:solidFill>
            <a:latin typeface="Arial" panose="020B0604020202020204" pitchFamily="34" charset="0"/>
            <a:cs typeface="Arial" panose="020B0604020202020204" pitchFamily="34" charset="0"/>
          </a:endParaRPr>
        </a:p>
      </dsp:txBody>
      <dsp:txXfrm>
        <a:off x="79691" y="291959"/>
        <a:ext cx="6104258" cy="1473097"/>
      </dsp:txXfrm>
    </dsp:sp>
    <dsp:sp modelId="{558DD321-979F-40FB-83DB-4CEF239801FD}">
      <dsp:nvSpPr>
        <dsp:cNvPr id="0" name=""/>
        <dsp:cNvSpPr/>
      </dsp:nvSpPr>
      <dsp:spPr>
        <a:xfrm>
          <a:off x="0" y="1936104"/>
          <a:ext cx="6263640" cy="163247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b="1" kern="1200">
              <a:solidFill>
                <a:schemeClr val="tx1"/>
              </a:solidFill>
              <a:latin typeface="Arial" panose="020B0604020202020204" pitchFamily="34" charset="0"/>
              <a:cs typeface="Arial" panose="020B0604020202020204" pitchFamily="34" charset="0"/>
            </a:rPr>
            <a:t>Trabajarán más en servicios informales y en la manufactura, y menos en la agricultura;</a:t>
          </a:r>
          <a:endParaRPr lang="en-US" sz="2400" b="1" kern="1200">
            <a:solidFill>
              <a:schemeClr val="tx1"/>
            </a:solidFill>
            <a:latin typeface="Arial" panose="020B0604020202020204" pitchFamily="34" charset="0"/>
            <a:cs typeface="Arial" panose="020B0604020202020204" pitchFamily="34" charset="0"/>
          </a:endParaRPr>
        </a:p>
      </dsp:txBody>
      <dsp:txXfrm>
        <a:off x="79691" y="2015795"/>
        <a:ext cx="6104258" cy="1473097"/>
      </dsp:txXfrm>
    </dsp:sp>
    <dsp:sp modelId="{CD2FAD70-5DB3-4346-83BE-F350D0834395}">
      <dsp:nvSpPr>
        <dsp:cNvPr id="0" name=""/>
        <dsp:cNvSpPr/>
      </dsp:nvSpPr>
      <dsp:spPr>
        <a:xfrm>
          <a:off x="0" y="3615466"/>
          <a:ext cx="6263640" cy="163247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b="1" kern="1200">
              <a:solidFill>
                <a:schemeClr val="tx1"/>
              </a:solidFill>
              <a:latin typeface="Arial" panose="020B0604020202020204" pitchFamily="34" charset="0"/>
              <a:cs typeface="Arial" panose="020B0604020202020204" pitchFamily="34" charset="0"/>
            </a:rPr>
            <a:t>Vivirán en entornos urbanos superpoblados y trabajarán en sectores más afectados por los confinamientos y otras restricciones a la movilidad.</a:t>
          </a:r>
          <a:endParaRPr lang="en-US" sz="2400" b="1" kern="1200">
            <a:solidFill>
              <a:schemeClr val="tx1"/>
            </a:solidFill>
            <a:latin typeface="Arial" panose="020B0604020202020204" pitchFamily="34" charset="0"/>
            <a:cs typeface="Arial" panose="020B0604020202020204" pitchFamily="34" charset="0"/>
          </a:endParaRPr>
        </a:p>
      </dsp:txBody>
      <dsp:txXfrm>
        <a:off x="79691" y="3695157"/>
        <a:ext cx="6104258" cy="14730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82BB5-1721-459C-BDEF-7437D2841F08}">
      <dsp:nvSpPr>
        <dsp:cNvPr id="0" name=""/>
        <dsp:cNvSpPr/>
      </dsp:nvSpPr>
      <dsp:spPr>
        <a:xfrm>
          <a:off x="0" y="246102"/>
          <a:ext cx="6263640" cy="12142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err="1">
              <a:solidFill>
                <a:schemeClr val="tx1"/>
              </a:solidFill>
              <a:latin typeface="Arial" panose="020B0604020202020204" pitchFamily="34" charset="0"/>
              <a:cs typeface="Arial" panose="020B0604020202020204" pitchFamily="34" charset="0"/>
            </a:rPr>
            <a:t>Altas</a:t>
          </a:r>
          <a:r>
            <a:rPr lang="en-US" sz="1800" b="1" kern="1200" dirty="0">
              <a:solidFill>
                <a:schemeClr val="tx1"/>
              </a:solidFill>
              <a:latin typeface="Arial" panose="020B0604020202020204" pitchFamily="34" charset="0"/>
              <a:cs typeface="Arial" panose="020B0604020202020204" pitchFamily="34" charset="0"/>
            </a:rPr>
            <a:t> </a:t>
          </a:r>
          <a:r>
            <a:rPr lang="en-US" sz="1800" b="1" kern="1200" dirty="0" err="1">
              <a:solidFill>
                <a:schemeClr val="tx1"/>
              </a:solidFill>
              <a:latin typeface="Arial" panose="020B0604020202020204" pitchFamily="34" charset="0"/>
              <a:cs typeface="Arial" panose="020B0604020202020204" pitchFamily="34" charset="0"/>
            </a:rPr>
            <a:t>tasas</a:t>
          </a:r>
          <a:r>
            <a:rPr lang="en-US" sz="1800" b="1" kern="1200" dirty="0">
              <a:solidFill>
                <a:schemeClr val="tx1"/>
              </a:solidFill>
              <a:latin typeface="Arial" panose="020B0604020202020204" pitchFamily="34" charset="0"/>
              <a:cs typeface="Arial" panose="020B0604020202020204" pitchFamily="34" charset="0"/>
            </a:rPr>
            <a:t> de </a:t>
          </a:r>
          <a:r>
            <a:rPr lang="en-US" sz="1800" b="1" kern="1200" dirty="0" err="1">
              <a:solidFill>
                <a:schemeClr val="tx1"/>
              </a:solidFill>
              <a:latin typeface="Arial" panose="020B0604020202020204" pitchFamily="34" charset="0"/>
              <a:cs typeface="Arial" panose="020B0604020202020204" pitchFamily="34" charset="0"/>
            </a:rPr>
            <a:t>informalidad</a:t>
          </a:r>
          <a:r>
            <a:rPr lang="en-US" sz="1800" b="1" kern="1200" dirty="0">
              <a:solidFill>
                <a:schemeClr val="tx1"/>
              </a:solidFill>
              <a:latin typeface="Arial" panose="020B0604020202020204" pitchFamily="34" charset="0"/>
              <a:cs typeface="Arial" panose="020B0604020202020204" pitchFamily="34" charset="0"/>
            </a:rPr>
            <a:t>, </a:t>
          </a:r>
          <a:r>
            <a:rPr lang="en-US" sz="1800" b="1" kern="1200" dirty="0" err="1">
              <a:solidFill>
                <a:schemeClr val="tx1"/>
              </a:solidFill>
              <a:latin typeface="Arial" panose="020B0604020202020204" pitchFamily="34" charset="0"/>
              <a:cs typeface="Arial" panose="020B0604020202020204" pitchFamily="34" charset="0"/>
            </a:rPr>
            <a:t>aumento</a:t>
          </a:r>
          <a:r>
            <a:rPr lang="en-US" sz="1800" b="1" kern="1200" dirty="0">
              <a:solidFill>
                <a:schemeClr val="tx1"/>
              </a:solidFill>
              <a:latin typeface="Arial" panose="020B0604020202020204" pitchFamily="34" charset="0"/>
              <a:cs typeface="Arial" panose="020B0604020202020204" pitchFamily="34" charset="0"/>
            </a:rPr>
            <a:t> del </a:t>
          </a:r>
          <a:r>
            <a:rPr lang="en-US" sz="1800" b="1" kern="1200" dirty="0" err="1">
              <a:solidFill>
                <a:schemeClr val="tx1"/>
              </a:solidFill>
              <a:latin typeface="Arial" panose="020B0604020202020204" pitchFamily="34" charset="0"/>
              <a:cs typeface="Arial" panose="020B0604020202020204" pitchFamily="34" charset="0"/>
            </a:rPr>
            <a:t>trabajo</a:t>
          </a:r>
          <a:r>
            <a:rPr lang="en-US" sz="1800" b="1" kern="1200" dirty="0">
              <a:solidFill>
                <a:schemeClr val="tx1"/>
              </a:solidFill>
              <a:latin typeface="Arial" panose="020B0604020202020204" pitchFamily="34" charset="0"/>
              <a:cs typeface="Arial" panose="020B0604020202020204" pitchFamily="34" charset="0"/>
            </a:rPr>
            <a:t> por </a:t>
          </a:r>
          <a:r>
            <a:rPr lang="en-US" sz="1800" b="1" kern="1200" dirty="0" err="1">
              <a:solidFill>
                <a:schemeClr val="tx1"/>
              </a:solidFill>
              <a:latin typeface="Arial" panose="020B0604020202020204" pitchFamily="34" charset="0"/>
              <a:cs typeface="Arial" panose="020B0604020202020204" pitchFamily="34" charset="0"/>
            </a:rPr>
            <a:t>cuenta</a:t>
          </a:r>
          <a:r>
            <a:rPr lang="en-US" sz="1800" b="1" kern="1200" dirty="0">
              <a:solidFill>
                <a:schemeClr val="tx1"/>
              </a:solidFill>
              <a:latin typeface="Arial" panose="020B0604020202020204" pitchFamily="34" charset="0"/>
              <a:cs typeface="Arial" panose="020B0604020202020204" pitchFamily="34" charset="0"/>
            </a:rPr>
            <a:t> </a:t>
          </a:r>
          <a:r>
            <a:rPr lang="en-US" sz="1800" b="1" kern="1200" dirty="0" err="1">
              <a:solidFill>
                <a:schemeClr val="tx1"/>
              </a:solidFill>
              <a:latin typeface="Arial" panose="020B0604020202020204" pitchFamily="34" charset="0"/>
              <a:cs typeface="Arial" panose="020B0604020202020204" pitchFamily="34" charset="0"/>
            </a:rPr>
            <a:t>propia</a:t>
          </a:r>
          <a:r>
            <a:rPr lang="en-US" sz="1800" b="1" kern="1200" dirty="0">
              <a:solidFill>
                <a:schemeClr val="tx1"/>
              </a:solidFill>
              <a:latin typeface="Arial" panose="020B0604020202020204" pitchFamily="34" charset="0"/>
              <a:cs typeface="Arial" panose="020B0604020202020204" pitchFamily="34" charset="0"/>
            </a:rPr>
            <a:t> y </a:t>
          </a:r>
          <a:r>
            <a:rPr lang="en-US" sz="1800" b="1" kern="1200" dirty="0" err="1">
              <a:solidFill>
                <a:schemeClr val="tx1"/>
              </a:solidFill>
              <a:latin typeface="Arial" panose="020B0604020202020204" pitchFamily="34" charset="0"/>
              <a:cs typeface="Arial" panose="020B0604020202020204" pitchFamily="34" charset="0"/>
            </a:rPr>
            <a:t>brechas</a:t>
          </a:r>
          <a:r>
            <a:rPr lang="en-US" sz="1800" b="1" kern="1200" dirty="0">
              <a:solidFill>
                <a:schemeClr val="tx1"/>
              </a:solidFill>
              <a:latin typeface="Arial" panose="020B0604020202020204" pitchFamily="34" charset="0"/>
              <a:cs typeface="Arial" panose="020B0604020202020204" pitchFamily="34" charset="0"/>
            </a:rPr>
            <a:t> </a:t>
          </a:r>
          <a:r>
            <a:rPr lang="en-US" sz="1800" b="1" kern="1200" dirty="0" err="1">
              <a:solidFill>
                <a:schemeClr val="tx1"/>
              </a:solidFill>
              <a:latin typeface="Arial" panose="020B0604020202020204" pitchFamily="34" charset="0"/>
              <a:cs typeface="Arial" panose="020B0604020202020204" pitchFamily="34" charset="0"/>
            </a:rPr>
            <a:t>en</a:t>
          </a:r>
          <a:r>
            <a:rPr lang="en-US" sz="1800" b="1" kern="1200" dirty="0">
              <a:solidFill>
                <a:schemeClr val="tx1"/>
              </a:solidFill>
              <a:latin typeface="Arial" panose="020B0604020202020204" pitchFamily="34" charset="0"/>
              <a:cs typeface="Arial" panose="020B0604020202020204" pitchFamily="34" charset="0"/>
            </a:rPr>
            <a:t> el </a:t>
          </a:r>
          <a:r>
            <a:rPr lang="en-US" sz="1800" b="1" kern="1200" dirty="0" err="1">
              <a:solidFill>
                <a:schemeClr val="tx1"/>
              </a:solidFill>
              <a:latin typeface="Arial" panose="020B0604020202020204" pitchFamily="34" charset="0"/>
              <a:cs typeface="Arial" panose="020B0604020202020204" pitchFamily="34" charset="0"/>
            </a:rPr>
            <a:t>acceso</a:t>
          </a:r>
          <a:r>
            <a:rPr lang="en-US" sz="1800" b="1" kern="1200" dirty="0">
              <a:solidFill>
                <a:schemeClr val="tx1"/>
              </a:solidFill>
              <a:latin typeface="Arial" panose="020B0604020202020204" pitchFamily="34" charset="0"/>
              <a:cs typeface="Arial" panose="020B0604020202020204" pitchFamily="34" charset="0"/>
            </a:rPr>
            <a:t> a la </a:t>
          </a:r>
          <a:r>
            <a:rPr lang="en-US" sz="1800" b="1" kern="1200" dirty="0" err="1">
              <a:solidFill>
                <a:schemeClr val="tx1"/>
              </a:solidFill>
              <a:latin typeface="Arial" panose="020B0604020202020204" pitchFamily="34" charset="0"/>
              <a:cs typeface="Arial" panose="020B0604020202020204" pitchFamily="34" charset="0"/>
            </a:rPr>
            <a:t>protección</a:t>
          </a:r>
          <a:r>
            <a:rPr lang="en-US" sz="1800" b="1" kern="1200" dirty="0">
              <a:solidFill>
                <a:schemeClr val="tx1"/>
              </a:solidFill>
              <a:latin typeface="Arial" panose="020B0604020202020204" pitchFamily="34" charset="0"/>
              <a:cs typeface="Arial" panose="020B0604020202020204" pitchFamily="34" charset="0"/>
            </a:rPr>
            <a:t> social </a:t>
          </a:r>
          <a:r>
            <a:rPr lang="en-US" sz="1800" b="1" kern="1200" dirty="0" err="1">
              <a:solidFill>
                <a:schemeClr val="tx1"/>
              </a:solidFill>
              <a:latin typeface="Arial" panose="020B0604020202020204" pitchFamily="34" charset="0"/>
              <a:cs typeface="Arial" panose="020B0604020202020204" pitchFamily="34" charset="0"/>
            </a:rPr>
            <a:t>contributiva</a:t>
          </a:r>
          <a:r>
            <a:rPr lang="en-US" sz="1800" b="1" kern="1200" dirty="0">
              <a:solidFill>
                <a:schemeClr val="tx1"/>
              </a:solidFill>
              <a:latin typeface="Arial" panose="020B0604020202020204" pitchFamily="34" charset="0"/>
              <a:cs typeface="Arial" panose="020B0604020202020204" pitchFamily="34" charset="0"/>
            </a:rPr>
            <a:t>.</a:t>
          </a:r>
        </a:p>
      </dsp:txBody>
      <dsp:txXfrm>
        <a:off x="59274" y="305376"/>
        <a:ext cx="6145092" cy="1095692"/>
      </dsp:txXfrm>
    </dsp:sp>
    <dsp:sp modelId="{8EE047ED-FA8E-4615-B83C-5517D2B924E9}">
      <dsp:nvSpPr>
        <dsp:cNvPr id="0" name=""/>
        <dsp:cNvSpPr/>
      </dsp:nvSpPr>
      <dsp:spPr>
        <a:xfrm>
          <a:off x="0" y="1512183"/>
          <a:ext cx="6263640" cy="121424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err="1">
              <a:solidFill>
                <a:schemeClr val="tx1"/>
              </a:solidFill>
              <a:latin typeface="Arial" panose="020B0604020202020204" pitchFamily="34" charset="0"/>
              <a:cs typeface="Arial" panose="020B0604020202020204" pitchFamily="34" charset="0"/>
            </a:rPr>
            <a:t>Pocos</a:t>
          </a:r>
          <a:r>
            <a:rPr lang="en-US" sz="1800" b="1" kern="1200" dirty="0">
              <a:solidFill>
                <a:schemeClr val="tx1"/>
              </a:solidFill>
              <a:latin typeface="Arial" panose="020B0604020202020204" pitchFamily="34" charset="0"/>
              <a:cs typeface="Arial" panose="020B0604020202020204" pitchFamily="34" charset="0"/>
            </a:rPr>
            <a:t> </a:t>
          </a:r>
          <a:r>
            <a:rPr lang="en-US" sz="1800" b="1" kern="1200" dirty="0" err="1">
              <a:solidFill>
                <a:schemeClr val="tx1"/>
              </a:solidFill>
              <a:latin typeface="Arial" panose="020B0604020202020204" pitchFamily="34" charset="0"/>
              <a:cs typeface="Arial" panose="020B0604020202020204" pitchFamily="34" charset="0"/>
            </a:rPr>
            <a:t>países</a:t>
          </a:r>
          <a:r>
            <a:rPr lang="en-US" sz="1800" b="1" kern="1200" dirty="0">
              <a:solidFill>
                <a:schemeClr val="tx1"/>
              </a:solidFill>
              <a:latin typeface="Arial" panose="020B0604020202020204" pitchFamily="34" charset="0"/>
              <a:cs typeface="Arial" panose="020B0604020202020204" pitchFamily="34" charset="0"/>
            </a:rPr>
            <a:t> </a:t>
          </a:r>
          <a:r>
            <a:rPr lang="en-US" sz="1800" b="1" kern="1200" dirty="0" err="1">
              <a:solidFill>
                <a:schemeClr val="tx1"/>
              </a:solidFill>
              <a:latin typeface="Arial" panose="020B0604020202020204" pitchFamily="34" charset="0"/>
              <a:cs typeface="Arial" panose="020B0604020202020204" pitchFamily="34" charset="0"/>
            </a:rPr>
            <a:t>cuentan</a:t>
          </a:r>
          <a:r>
            <a:rPr lang="en-US" sz="1800" b="1" kern="1200" dirty="0">
              <a:solidFill>
                <a:schemeClr val="tx1"/>
              </a:solidFill>
              <a:latin typeface="Arial" panose="020B0604020202020204" pitchFamily="34" charset="0"/>
              <a:cs typeface="Arial" panose="020B0604020202020204" pitchFamily="34" charset="0"/>
            </a:rPr>
            <a:t> con </a:t>
          </a:r>
          <a:r>
            <a:rPr lang="en-US" sz="1800" b="1" kern="1200" dirty="0" err="1">
              <a:solidFill>
                <a:schemeClr val="tx1"/>
              </a:solidFill>
              <a:latin typeface="Arial" panose="020B0604020202020204" pitchFamily="34" charset="0"/>
              <a:cs typeface="Arial" panose="020B0604020202020204" pitchFamily="34" charset="0"/>
            </a:rPr>
            <a:t>prestaciones</a:t>
          </a:r>
          <a:r>
            <a:rPr lang="en-US" sz="1800" b="1" kern="1200" dirty="0">
              <a:solidFill>
                <a:schemeClr val="tx1"/>
              </a:solidFill>
              <a:latin typeface="Arial" panose="020B0604020202020204" pitchFamily="34" charset="0"/>
              <a:cs typeface="Arial" panose="020B0604020202020204" pitchFamily="34" charset="0"/>
            </a:rPr>
            <a:t> de </a:t>
          </a:r>
          <a:r>
            <a:rPr lang="en-US" sz="1800" b="1" kern="1200" dirty="0" err="1">
              <a:solidFill>
                <a:schemeClr val="tx1"/>
              </a:solidFill>
              <a:latin typeface="Arial" panose="020B0604020202020204" pitchFamily="34" charset="0"/>
              <a:cs typeface="Arial" panose="020B0604020202020204" pitchFamily="34" charset="0"/>
            </a:rPr>
            <a:t>desempleo</a:t>
          </a:r>
          <a:r>
            <a:rPr lang="en-US" sz="1800" b="1" kern="1200" dirty="0">
              <a:solidFill>
                <a:schemeClr val="tx1"/>
              </a:solidFill>
              <a:latin typeface="Arial" panose="020B0604020202020204" pitchFamily="34" charset="0"/>
              <a:cs typeface="Arial" panose="020B0604020202020204" pitchFamily="34" charset="0"/>
            </a:rPr>
            <a:t>; </a:t>
          </a:r>
          <a:r>
            <a:rPr lang="en-US" sz="1800" b="1" kern="1200" dirty="0" err="1">
              <a:solidFill>
                <a:schemeClr val="tx1"/>
              </a:solidFill>
              <a:latin typeface="Arial" panose="020B0604020202020204" pitchFamily="34" charset="0"/>
              <a:cs typeface="Arial" panose="020B0604020202020204" pitchFamily="34" charset="0"/>
            </a:rPr>
            <a:t>en</a:t>
          </a:r>
          <a:r>
            <a:rPr lang="en-US" sz="1800" b="1" kern="1200" dirty="0">
              <a:solidFill>
                <a:schemeClr val="tx1"/>
              </a:solidFill>
              <a:latin typeface="Arial" panose="020B0604020202020204" pitchFamily="34" charset="0"/>
              <a:cs typeface="Arial" panose="020B0604020202020204" pitchFamily="34" charset="0"/>
            </a:rPr>
            <a:t> 2019, solo </a:t>
          </a:r>
          <a:r>
            <a:rPr lang="en-US" sz="1800" b="1" kern="1200" dirty="0" err="1">
              <a:solidFill>
                <a:schemeClr val="tx1"/>
              </a:solidFill>
              <a:latin typeface="Arial" panose="020B0604020202020204" pitchFamily="34" charset="0"/>
              <a:cs typeface="Arial" panose="020B0604020202020204" pitchFamily="34" charset="0"/>
            </a:rPr>
            <a:t>en</a:t>
          </a:r>
          <a:r>
            <a:rPr lang="en-US" sz="1800" b="1" kern="1200" dirty="0">
              <a:solidFill>
                <a:schemeClr val="tx1"/>
              </a:solidFill>
              <a:latin typeface="Arial" panose="020B0604020202020204" pitchFamily="34" charset="0"/>
              <a:cs typeface="Arial" panose="020B0604020202020204" pitchFamily="34" charset="0"/>
            </a:rPr>
            <a:t> </a:t>
          </a:r>
          <a:r>
            <a:rPr lang="en-US" sz="1800" b="1" kern="1200" dirty="0" err="1">
              <a:solidFill>
                <a:schemeClr val="tx1"/>
              </a:solidFill>
              <a:latin typeface="Arial" panose="020B0604020202020204" pitchFamily="34" charset="0"/>
              <a:cs typeface="Arial" panose="020B0604020202020204" pitchFamily="34" charset="0"/>
            </a:rPr>
            <a:t>ocho</a:t>
          </a:r>
          <a:r>
            <a:rPr lang="en-US" sz="1800" b="1" kern="1200" dirty="0">
              <a:solidFill>
                <a:schemeClr val="tx1"/>
              </a:solidFill>
              <a:latin typeface="Arial" panose="020B0604020202020204" pitchFamily="34" charset="0"/>
              <a:cs typeface="Arial" panose="020B0604020202020204" pitchFamily="34" charset="0"/>
            </a:rPr>
            <a:t> </a:t>
          </a:r>
          <a:r>
            <a:rPr lang="en-US" sz="1800" b="1" kern="1200" dirty="0" err="1">
              <a:solidFill>
                <a:schemeClr val="tx1"/>
              </a:solidFill>
              <a:latin typeface="Arial" panose="020B0604020202020204" pitchFamily="34" charset="0"/>
              <a:cs typeface="Arial" panose="020B0604020202020204" pitchFamily="34" charset="0"/>
            </a:rPr>
            <a:t>países</a:t>
          </a:r>
          <a:r>
            <a:rPr lang="en-US" sz="1800" b="1" kern="1200" dirty="0">
              <a:solidFill>
                <a:schemeClr val="tx1"/>
              </a:solidFill>
              <a:latin typeface="Arial" panose="020B0604020202020204" pitchFamily="34" charset="0"/>
              <a:cs typeface="Arial" panose="020B0604020202020204" pitchFamily="34" charset="0"/>
            </a:rPr>
            <a:t> de América Latina y el Caribe los </a:t>
          </a:r>
          <a:r>
            <a:rPr lang="en-US" sz="1800" b="1" kern="1200" dirty="0" err="1">
              <a:solidFill>
                <a:schemeClr val="tx1"/>
              </a:solidFill>
              <a:latin typeface="Arial" panose="020B0604020202020204" pitchFamily="34" charset="0"/>
              <a:cs typeface="Arial" panose="020B0604020202020204" pitchFamily="34" charset="0"/>
            </a:rPr>
            <a:t>trabajadores</a:t>
          </a:r>
          <a:r>
            <a:rPr lang="en-US" sz="1800" b="1" kern="1200" dirty="0">
              <a:solidFill>
                <a:schemeClr val="tx1"/>
              </a:solidFill>
              <a:latin typeface="Arial" panose="020B0604020202020204" pitchFamily="34" charset="0"/>
              <a:cs typeface="Arial" panose="020B0604020202020204" pitchFamily="34" charset="0"/>
            </a:rPr>
            <a:t> del sector formal </a:t>
          </a:r>
          <a:r>
            <a:rPr lang="en-US" sz="1800" b="1" kern="1200" dirty="0" err="1">
              <a:solidFill>
                <a:schemeClr val="tx1"/>
              </a:solidFill>
              <a:latin typeface="Arial" panose="020B0604020202020204" pitchFamily="34" charset="0"/>
              <a:cs typeface="Arial" panose="020B0604020202020204" pitchFamily="34" charset="0"/>
            </a:rPr>
            <a:t>tenían</a:t>
          </a:r>
          <a:r>
            <a:rPr lang="en-US" sz="1800" b="1" kern="1200" dirty="0">
              <a:solidFill>
                <a:schemeClr val="tx1"/>
              </a:solidFill>
              <a:latin typeface="Arial" panose="020B0604020202020204" pitchFamily="34" charset="0"/>
              <a:cs typeface="Arial" panose="020B0604020202020204" pitchFamily="34" charset="0"/>
            </a:rPr>
            <a:t> </a:t>
          </a:r>
          <a:r>
            <a:rPr lang="en-US" sz="1800" b="1" kern="1200" dirty="0" err="1">
              <a:solidFill>
                <a:schemeClr val="tx1"/>
              </a:solidFill>
              <a:latin typeface="Arial" panose="020B0604020202020204" pitchFamily="34" charset="0"/>
              <a:cs typeface="Arial" panose="020B0604020202020204" pitchFamily="34" charset="0"/>
            </a:rPr>
            <a:t>seguro</a:t>
          </a:r>
          <a:r>
            <a:rPr lang="en-US" sz="1800" b="1" kern="1200" dirty="0">
              <a:solidFill>
                <a:schemeClr val="tx1"/>
              </a:solidFill>
              <a:latin typeface="Arial" panose="020B0604020202020204" pitchFamily="34" charset="0"/>
              <a:cs typeface="Arial" panose="020B0604020202020204" pitchFamily="34" charset="0"/>
            </a:rPr>
            <a:t> de </a:t>
          </a:r>
          <a:r>
            <a:rPr lang="en-US" sz="1800" b="1" kern="1200" dirty="0" err="1">
              <a:solidFill>
                <a:schemeClr val="tx1"/>
              </a:solidFill>
              <a:latin typeface="Arial" panose="020B0604020202020204" pitchFamily="34" charset="0"/>
              <a:cs typeface="Arial" panose="020B0604020202020204" pitchFamily="34" charset="0"/>
            </a:rPr>
            <a:t>desempleo</a:t>
          </a:r>
          <a:r>
            <a:rPr lang="en-US" sz="1800" b="1" kern="1200" dirty="0">
              <a:solidFill>
                <a:schemeClr val="tx1"/>
              </a:solidFill>
              <a:latin typeface="Arial" panose="020B0604020202020204" pitchFamily="34" charset="0"/>
              <a:cs typeface="Arial" panose="020B0604020202020204" pitchFamily="34" charset="0"/>
            </a:rPr>
            <a:t>.</a:t>
          </a:r>
        </a:p>
      </dsp:txBody>
      <dsp:txXfrm>
        <a:off x="59274" y="1571457"/>
        <a:ext cx="6145092" cy="1095692"/>
      </dsp:txXfrm>
    </dsp:sp>
    <dsp:sp modelId="{5A73198A-414A-4F05-B263-5885ACDFDDB3}">
      <dsp:nvSpPr>
        <dsp:cNvPr id="0" name=""/>
        <dsp:cNvSpPr/>
      </dsp:nvSpPr>
      <dsp:spPr>
        <a:xfrm>
          <a:off x="0" y="2778263"/>
          <a:ext cx="6263640" cy="121424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solidFill>
                <a:schemeClr val="tx1"/>
              </a:solidFill>
              <a:latin typeface="Arial" panose="020B0604020202020204" pitchFamily="34" charset="0"/>
              <a:cs typeface="Arial" panose="020B0604020202020204" pitchFamily="34" charset="0"/>
            </a:rPr>
            <a:t>Los sistemas de protección social contributiva serán afectados financieramente por la  mayor demanda de prestaciones de licencia por enfermedad por parte de los trabajadores del sector formal. </a:t>
          </a:r>
        </a:p>
      </dsp:txBody>
      <dsp:txXfrm>
        <a:off x="59274" y="2837537"/>
        <a:ext cx="6145092" cy="1095692"/>
      </dsp:txXfrm>
    </dsp:sp>
    <dsp:sp modelId="{73F05D21-9390-41BD-8420-D7EABEC4310B}">
      <dsp:nvSpPr>
        <dsp:cNvPr id="0" name=""/>
        <dsp:cNvSpPr/>
      </dsp:nvSpPr>
      <dsp:spPr>
        <a:xfrm>
          <a:off x="0" y="4044344"/>
          <a:ext cx="6263640" cy="121424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solidFill>
                <a:schemeClr val="tx1"/>
              </a:solidFill>
              <a:latin typeface="Arial" panose="020B0604020202020204" pitchFamily="34" charset="0"/>
              <a:cs typeface="Arial" panose="020B0604020202020204" pitchFamily="34" charset="0"/>
            </a:rPr>
            <a:t>Será necesario ampliar los programas de protección social no contributiva que se financian con impuestos y apoyan a los más pobres a otras familias de bajos ingresos en riesgo de caer en la pobreza.</a:t>
          </a:r>
        </a:p>
      </dsp:txBody>
      <dsp:txXfrm>
        <a:off x="59274" y="4103618"/>
        <a:ext cx="6145092" cy="109569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7971F-6193-46BB-9C68-F47DD718AC2A}" type="datetimeFigureOut">
              <a:rPr lang="es-PE" smtClean="0"/>
              <a:t>24/05/2021</a:t>
            </a:fld>
            <a:endParaRPr lang="es-PE"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43A127-EAE6-49B9-8702-68802989B69A}" type="slidenum">
              <a:rPr lang="es-PE" smtClean="0"/>
              <a:t>‹Nº›</a:t>
            </a:fld>
            <a:endParaRPr lang="es-PE" dirty="0"/>
          </a:p>
        </p:txBody>
      </p:sp>
    </p:spTree>
    <p:extLst>
      <p:ext uri="{BB962C8B-B14F-4D97-AF65-F5344CB8AC3E}">
        <p14:creationId xmlns:p14="http://schemas.microsoft.com/office/powerpoint/2010/main" val="1358575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alud.gob.ec/actualizacion-de-casos-de-coronavirus-en-ecuador/"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peru.travel/es/atractivos/laguna-chinancocha-llanganuco"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minsa.gob.pe/vacuna-covid-19/"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4543A127-EAE6-49B9-8702-68802989B69A}" type="slidenum">
              <a:rPr lang="es-PE" smtClean="0"/>
              <a:t>1</a:t>
            </a:fld>
            <a:endParaRPr lang="es-PE" dirty="0"/>
          </a:p>
        </p:txBody>
      </p:sp>
    </p:spTree>
    <p:extLst>
      <p:ext uri="{BB962C8B-B14F-4D97-AF65-F5344CB8AC3E}">
        <p14:creationId xmlns:p14="http://schemas.microsoft.com/office/powerpoint/2010/main" val="1746789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análisis abarcó 10 millones 500 mil personas, de los cuales, cuatro millones fueron inoculados entre el 2 de febrero y el 1 de abril de 2021 con la vacuna del laboratorio Sinovac.</a:t>
            </a:r>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0F720-FA8C-43C4-A126-FECADBDD60E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766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b="1" dirty="0"/>
              <a:t>https://www.parquesnacionales.gov.co/portal/es/ecoturismo/</a:t>
            </a:r>
          </a:p>
          <a:p>
            <a:r>
              <a:rPr lang="es-CO" b="1" dirty="0"/>
              <a:t>https://www.parquesnacionales.gov.co/portal/es/ecoturismo/</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F415D-C56B-49CB-8EF3-B7F7F6142F5D}"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200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b="1" dirty="0">
                <a:solidFill>
                  <a:schemeClr val="accent1"/>
                </a:solidFill>
              </a:rPr>
              <a:t>http://</a:t>
            </a:r>
            <a:r>
              <a:rPr lang="es-CO" b="1" dirty="0" err="1">
                <a:solidFill>
                  <a:schemeClr val="accent1"/>
                </a:solidFill>
              </a:rPr>
              <a:t>www.ins.gov.co</a:t>
            </a:r>
            <a:r>
              <a:rPr lang="es-CO" b="1" dirty="0">
                <a:solidFill>
                  <a:schemeClr val="accent1"/>
                </a:solidFill>
              </a:rPr>
              <a:t>/Noticias/Paginas/</a:t>
            </a:r>
            <a:r>
              <a:rPr lang="es-CO" b="1" dirty="0" err="1">
                <a:solidFill>
                  <a:schemeClr val="accent1"/>
                </a:solidFill>
              </a:rPr>
              <a:t>Coronavirus.aspx</a:t>
            </a:r>
            <a:endParaRPr lang="es-CO" b="1" dirty="0">
              <a:solidFill>
                <a:schemeClr val="accent1"/>
              </a:solidFill>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3A127-EAE6-49B9-8702-68802989B69A}"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54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0F720-FA8C-43C4-A126-FECADBDD60E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422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0F720-FA8C-43C4-A126-FECADBDD60E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320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685800" y="4400550"/>
            <a:ext cx="5905500" cy="3600450"/>
          </a:xfrm>
        </p:spPr>
        <p:txBody>
          <a:bodyPr/>
          <a:lstStyle/>
          <a:p>
            <a:pPr algn="just"/>
            <a:r>
              <a:rPr lang="es-CO" dirty="0">
                <a:hlinkClick r:id="rId3"/>
              </a:rPr>
              <a:t>https://www.salud.gob.ec/actualizacion-de-casos-de-coronavirus-en-ecuador/</a:t>
            </a:r>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3A127-EAE6-49B9-8702-68802989B69A}"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018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solidFill>
                  <a:srgbClr val="0070C0"/>
                </a:solidFill>
              </a:rPr>
              <a:t>https://</a:t>
            </a:r>
            <a:r>
              <a:rPr lang="es-CO" sz="1200" dirty="0" err="1">
                <a:solidFill>
                  <a:srgbClr val="0070C0"/>
                </a:solidFill>
              </a:rPr>
              <a:t>app.powerbi.com</a:t>
            </a:r>
            <a:r>
              <a:rPr lang="es-CO" sz="1200" dirty="0">
                <a:solidFill>
                  <a:srgbClr val="0070C0"/>
                </a:solidFill>
              </a:rPr>
              <a:t>/</a:t>
            </a:r>
            <a:r>
              <a:rPr lang="es-CO" sz="1200" dirty="0" err="1">
                <a:solidFill>
                  <a:srgbClr val="0070C0"/>
                </a:solidFill>
              </a:rPr>
              <a:t>view?r</a:t>
            </a:r>
            <a:r>
              <a:rPr lang="es-CO" sz="1200" dirty="0">
                <a:solidFill>
                  <a:srgbClr val="0070C0"/>
                </a:solidFill>
              </a:rPr>
              <a:t>=eyJrIjoiNzU0Nzk2ZWMtNDA4ZS00ZmI3LTlkNmItZTZjNTk2OGFhZmNiIiwidCI6IjJmYzgyYWFkLWYyMjUtNDM0OS04YjliLTg0MTZhNGFmNGQ3ZiJ9&amp;pageName=</a:t>
            </a:r>
            <a:r>
              <a:rPr lang="es-CO" sz="1200" dirty="0" err="1">
                <a:solidFill>
                  <a:srgbClr val="0070C0"/>
                </a:solidFill>
              </a:rPr>
              <a:t>ReportSectionc8bb035f886311b2bd69</a:t>
            </a:r>
            <a:endParaRPr lang="es-CO" sz="1200" dirty="0">
              <a:solidFill>
                <a:srgbClr val="0070C0"/>
              </a:solidFill>
            </a:endParaRPr>
          </a:p>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0F720-FA8C-43C4-A126-FECADBDD60E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758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333333"/>
                </a:solidFill>
                <a:effectLst/>
                <a:latin typeface="FF_Clan_OT_News"/>
              </a:rPr>
              <a:t>A los pies del nevado Huascarán, en la quebrada de </a:t>
            </a:r>
            <a:r>
              <a:rPr lang="es-ES" b="0" i="0" dirty="0" err="1">
                <a:solidFill>
                  <a:srgbClr val="333333"/>
                </a:solidFill>
                <a:effectLst/>
                <a:latin typeface="FF_Clan_OT_News"/>
              </a:rPr>
              <a:t>Llanganuco</a:t>
            </a:r>
            <a:r>
              <a:rPr lang="es-ES" b="0" i="0" dirty="0">
                <a:solidFill>
                  <a:srgbClr val="333333"/>
                </a:solidFill>
                <a:effectLst/>
                <a:latin typeface="FF_Clan_OT_News"/>
              </a:rPr>
              <a:t>, la naturaleza nos brinda uno de los mejores espectáculos. Como dos espejos de cielo, las Lagunas </a:t>
            </a:r>
            <a:r>
              <a:rPr lang="es-ES" b="0" i="0" dirty="0" err="1">
                <a:solidFill>
                  <a:srgbClr val="333333"/>
                </a:solidFill>
                <a:effectLst/>
                <a:latin typeface="FF_Clan_OT_News"/>
              </a:rPr>
              <a:t>Chinancocha</a:t>
            </a:r>
            <a:r>
              <a:rPr lang="es-ES" b="0" i="0" dirty="0">
                <a:solidFill>
                  <a:srgbClr val="333333"/>
                </a:solidFill>
                <a:effectLst/>
                <a:latin typeface="FF_Clan_OT_News"/>
              </a:rPr>
              <a:t> y </a:t>
            </a:r>
            <a:r>
              <a:rPr lang="es-ES" b="0" i="0" dirty="0" err="1">
                <a:solidFill>
                  <a:srgbClr val="333333"/>
                </a:solidFill>
                <a:effectLst/>
                <a:latin typeface="FF_Clan_OT_News"/>
              </a:rPr>
              <a:t>Orconcocha</a:t>
            </a:r>
            <a:r>
              <a:rPr lang="es-ES" b="0" i="0" dirty="0">
                <a:solidFill>
                  <a:srgbClr val="333333"/>
                </a:solidFill>
                <a:effectLst/>
                <a:latin typeface="FF_Clan_OT_News"/>
              </a:rPr>
              <a:t> han creado un nuevo color en la naturaleza: ni verdes, ni azules, tal vez turquesas, lo cierto es que su belleza deja sin habla a los visitantes.</a:t>
            </a:r>
          </a:p>
          <a:p>
            <a:endParaRPr lang="es-ES" dirty="0">
              <a:solidFill>
                <a:srgbClr val="333333"/>
              </a:solidFill>
              <a:latin typeface="FF_Clan_OT_News"/>
            </a:endParaRPr>
          </a:p>
          <a:p>
            <a:endParaRPr lang="es-ES" dirty="0">
              <a:solidFill>
                <a:srgbClr val="333333"/>
              </a:solidFill>
              <a:latin typeface="FF_Clan_OT_News"/>
            </a:endParaRPr>
          </a:p>
          <a:p>
            <a:r>
              <a:rPr lang="es-ES" b="0" i="0" dirty="0">
                <a:solidFill>
                  <a:srgbClr val="333333"/>
                </a:solidFill>
                <a:effectLst/>
                <a:latin typeface="FF_Clan_OT_News"/>
                <a:hlinkClick r:id="rId3"/>
              </a:rPr>
              <a:t>https://www.peru.travel/es/atractivos/laguna-chinancocha-llanganuco</a:t>
            </a:r>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0F720-FA8C-43C4-A126-FECADBDD60E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546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solidFill>
                  <a:srgbClr val="0070C0"/>
                </a:solidFill>
              </a:rPr>
              <a:t>https://</a:t>
            </a:r>
            <a:r>
              <a:rPr lang="es-CO" sz="1200" dirty="0" err="1">
                <a:solidFill>
                  <a:srgbClr val="0070C0"/>
                </a:solidFill>
              </a:rPr>
              <a:t>covid19.minsa.gob.pe</a:t>
            </a:r>
            <a:r>
              <a:rPr lang="es-CO" sz="1200" dirty="0">
                <a:solidFill>
                  <a:srgbClr val="0070C0"/>
                </a:solidFill>
              </a:rPr>
              <a:t>/</a:t>
            </a:r>
            <a:r>
              <a:rPr lang="es-CO" sz="1200" dirty="0" err="1">
                <a:solidFill>
                  <a:srgbClr val="0070C0"/>
                </a:solidFill>
              </a:rPr>
              <a:t>sala_situacional.asp</a:t>
            </a:r>
            <a:endParaRPr lang="es-CO" sz="120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dirty="0">
                <a:solidFill>
                  <a:srgbClr val="0070C0"/>
                </a:solidFill>
              </a:rPr>
              <a:t>https://</a:t>
            </a:r>
            <a:r>
              <a:rPr lang="es-CO" dirty="0" err="1">
                <a:solidFill>
                  <a:srgbClr val="0070C0"/>
                </a:solidFill>
              </a:rPr>
              <a:t>www.dge.gob.pe</a:t>
            </a:r>
            <a:r>
              <a:rPr lang="es-CO" dirty="0">
                <a:solidFill>
                  <a:srgbClr val="0070C0"/>
                </a:solidFill>
              </a:rPr>
              <a:t>/portal/</a:t>
            </a:r>
            <a:r>
              <a:rPr lang="es-CO" dirty="0" err="1">
                <a:solidFill>
                  <a:srgbClr val="0070C0"/>
                </a:solidFill>
              </a:rPr>
              <a:t>docs</a:t>
            </a:r>
            <a:r>
              <a:rPr lang="es-CO" dirty="0">
                <a:solidFill>
                  <a:srgbClr val="0070C0"/>
                </a:solidFill>
              </a:rPr>
              <a:t>/</a:t>
            </a:r>
            <a:r>
              <a:rPr lang="es-CO" dirty="0" err="1">
                <a:solidFill>
                  <a:srgbClr val="0070C0"/>
                </a:solidFill>
              </a:rPr>
              <a:t>tools</a:t>
            </a:r>
            <a:r>
              <a:rPr lang="es-CO" dirty="0">
                <a:solidFill>
                  <a:srgbClr val="0070C0"/>
                </a:solidFill>
              </a:rPr>
              <a:t>/coronavirus/</a:t>
            </a:r>
            <a:r>
              <a:rPr lang="es-CO" dirty="0" err="1">
                <a:solidFill>
                  <a:srgbClr val="0070C0"/>
                </a:solidFill>
              </a:rPr>
              <a:t>coronavirus240421.pdf</a:t>
            </a:r>
            <a:endParaRPr lang="es-CO"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0070C0"/>
                </a:solidFill>
                <a:effectLst/>
                <a:uLnTx/>
                <a:uFillTx/>
                <a:latin typeface="Calibri" panose="020F0502020204030204"/>
                <a:ea typeface="+mn-ea"/>
                <a:cs typeface="+mn-cs"/>
              </a:rPr>
              <a:t>https://covid19.minsa.gob.pe/sala_situacional.asp</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b="1" dirty="0">
                <a:solidFill>
                  <a:srgbClr val="0070C0"/>
                </a:solidFill>
              </a:rPr>
              <a:t>https://www.dge.gob.pe/portal/docs/tools/coronavirus/coronavirus100321.pdf</a:t>
            </a:r>
          </a:p>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0F720-FA8C-43C4-A126-FECADBDD60E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718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b="1" dirty="0">
                <a:solidFill>
                  <a:srgbClr val="0070C0"/>
                </a:solidFill>
                <a:latin typeface="Calibri" panose="020F0502020204030204"/>
                <a:hlinkClick r:id="rId3"/>
              </a:rPr>
              <a:t>http://www.minsa.gob.pe/vacuna-covid-19/</a:t>
            </a:r>
            <a:endParaRPr lang="es-CO" b="1" dirty="0">
              <a:solidFill>
                <a:srgbClr val="0070C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O" b="1" dirty="0">
              <a:solidFill>
                <a:srgbClr val="0070C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b="1" dirty="0">
                <a:solidFill>
                  <a:srgbClr val="0070C0"/>
                </a:solidFill>
                <a:latin typeface="Calibri" panose="020F0502020204030204"/>
              </a:rPr>
              <a:t>https://www.gob.pe/12365</a:t>
            </a:r>
          </a:p>
          <a:p>
            <a:endParaRPr lang="es-CO" dirty="0"/>
          </a:p>
          <a:p>
            <a:r>
              <a:rPr lang="es-CO" dirty="0"/>
              <a:t>https://www.gob.pe/13328-proceso-de-vacunacion-contra-el-coronavirus</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0F720-FA8C-43C4-A126-FECADBDD60E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356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0F720-FA8C-43C4-A126-FECADBDD60E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095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0F720-FA8C-43C4-A126-FECADBDD60E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308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3A127-EAE6-49B9-8702-68802989B69A}"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8863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b="1" dirty="0"/>
              <a:t>http://</a:t>
            </a:r>
            <a:r>
              <a:rPr lang="es-CO" sz="1200" b="1" dirty="0" err="1"/>
              <a:t>www.oncti.gob.ve</a:t>
            </a:r>
            <a:r>
              <a:rPr lang="es-CO" sz="1200" b="1" dirty="0"/>
              <a:t>/</a:t>
            </a:r>
            <a:r>
              <a:rPr lang="es-CO" sz="1200" b="1" dirty="0" err="1"/>
              <a:t>noticia2623.html</a:t>
            </a:r>
            <a:endParaRPr lang="es-CO"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b="1" dirty="0"/>
              <a:t>Observatorio Nacional de Ciencia, Tecnología e Innovación</a:t>
            </a:r>
          </a:p>
          <a:p>
            <a:pPr algn="just"/>
            <a:endParaRPr lang="es-ES" dirty="0"/>
          </a:p>
          <a:p>
            <a:pPr algn="just"/>
            <a:r>
              <a:rPr lang="es-ES" dirty="0">
                <a:solidFill>
                  <a:schemeClr val="tx1"/>
                </a:solidFill>
              </a:rPr>
              <a:t>http://www.mpps.gob.ve/index.php/sala-de-prensa/noticias-regionales/1027-el-carvativir-llega-a-los-roques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b="1" dirty="0"/>
          </a:p>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0F720-FA8C-43C4-A126-FECADBDD60E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786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0F720-FA8C-43C4-A126-FECADBDD60E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723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https://www.bbc.com/mundo/noticias-56085050</a:t>
            </a:r>
          </a:p>
          <a:p>
            <a:endParaRPr lang="es-CO" dirty="0"/>
          </a:p>
          <a:p>
            <a:r>
              <a:rPr lang="es-CO" dirty="0"/>
              <a:t>https://www.facebook.com/MafaldaDigital/photos/a.300726240042437/2843698829078486/</a:t>
            </a:r>
          </a:p>
          <a:p>
            <a:r>
              <a:rPr lang="es-ES" b="0" i="0" dirty="0">
                <a:solidFill>
                  <a:srgbClr val="050505"/>
                </a:solidFill>
                <a:effectLst/>
                <a:latin typeface="Segoe UI Historic" panose="020B0502040204020203" pitchFamily="34" charset="0"/>
              </a:rPr>
              <a:t>Estatua Mafalda con mascarilla en el Parque San Francisco, Oviedo, España</a:t>
            </a:r>
            <a:br>
              <a:rPr lang="es-ES" dirty="0"/>
            </a:br>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3A127-EAE6-49B9-8702-68802989B69A}"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247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You can safely remove this slide. This slide</a:t>
            </a:r>
            <a:r>
              <a:rPr lang="en-US" baseline="0"/>
              <a:t> design was provided by SlideModel.com – You can download more templates, shapes and elements for PowerPoint from http://slidemodel.com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6254F-9338-4BA9-B7AC-A66622A3D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311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915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277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https://tipsparatuviaje.com/lugares-turisticos-de-bolivia/</a:t>
            </a:r>
          </a:p>
          <a:p>
            <a:r>
              <a:rPr lang="es-ES" b="0" i="0" dirty="0">
                <a:solidFill>
                  <a:srgbClr val="333333"/>
                </a:solidFill>
                <a:effectLst/>
                <a:latin typeface="Roboto"/>
              </a:rPr>
              <a:t>espectacular desierto de sal a 3650 metros sobre el nivel de mar: el Salar de Uyuni. El Salar de Uyuni sobresale entre los lugares turísticos de los 9 departamentos de Bolivia, por su belleza desértica que le convierte en la principal atracción del país.</a:t>
            </a:r>
          </a:p>
          <a:p>
            <a:endParaRPr lang="es-ES" b="0" i="0" dirty="0">
              <a:solidFill>
                <a:srgbClr val="333333"/>
              </a:solidFill>
              <a:effectLst/>
              <a:latin typeface="Roboto"/>
            </a:endParaRPr>
          </a:p>
          <a:p>
            <a:r>
              <a:rPr lang="es-ES" b="0" i="0" dirty="0">
                <a:solidFill>
                  <a:srgbClr val="333333"/>
                </a:solidFill>
                <a:effectLst/>
                <a:latin typeface="Roboto"/>
              </a:rPr>
              <a:t>Con sus 10.582 km2 es la salina más grande del planeta y el desierto de sal a mayor altura del mundo, con más de la mitad de las reservas mundiales de litio.</a:t>
            </a:r>
          </a:p>
          <a:p>
            <a:endParaRPr lang="es-ES" b="0" i="0" dirty="0">
              <a:solidFill>
                <a:srgbClr val="333333"/>
              </a:solidFill>
              <a:effectLst/>
              <a:latin typeface="Roboto"/>
            </a:endParaRPr>
          </a:p>
          <a:p>
            <a:r>
              <a:rPr lang="es-ES" b="0" i="0" dirty="0">
                <a:solidFill>
                  <a:srgbClr val="333333"/>
                </a:solidFill>
                <a:effectLst/>
                <a:latin typeface="Roboto"/>
              </a:rPr>
              <a:t>Además de este metal alcalino utilizado en la fabricación de baterías eléctricas,  el salar también tiene abundantes reservas de potasio, magnesio y boro. Sus sales son empleadas en el tratamiento del trastorno bipolar.</a:t>
            </a:r>
          </a:p>
          <a:p>
            <a:endParaRPr lang="es-ES" b="0" i="0" dirty="0">
              <a:solidFill>
                <a:srgbClr val="333333"/>
              </a:solidFill>
              <a:effectLst/>
              <a:latin typeface="Roboto"/>
            </a:endParaRPr>
          </a:p>
          <a:p>
            <a:r>
              <a:rPr lang="es-ES" b="0" i="0" dirty="0">
                <a:solidFill>
                  <a:srgbClr val="333333"/>
                </a:solidFill>
                <a:effectLst/>
                <a:latin typeface="Roboto"/>
              </a:rPr>
              <a:t>Es hábitat de cactus de hasta 10 metros de altura, del flamenco austral (flamenco chileno), la </a:t>
            </a:r>
            <a:r>
              <a:rPr lang="es-ES" b="0" i="0" dirty="0" err="1">
                <a:solidFill>
                  <a:srgbClr val="333333"/>
                </a:solidFill>
                <a:effectLst/>
                <a:latin typeface="Roboto"/>
              </a:rPr>
              <a:t>parihuana</a:t>
            </a:r>
            <a:r>
              <a:rPr lang="es-ES" b="0" i="0" dirty="0">
                <a:solidFill>
                  <a:srgbClr val="333333"/>
                </a:solidFill>
                <a:effectLst/>
                <a:latin typeface="Roboto"/>
              </a:rPr>
              <a:t> (flamenco andino) de y la parina chica (flamenco de James), 3 especies de bellos colores cuyo metabolismo se adaptó a un extremo ambiente salino.</a:t>
            </a:r>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0F720-FA8C-43C4-A126-FECADBDD60E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213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https://rodillo.org/estadisticas-coronavirus/bolivia/?gclid=Cj0KCQiAv6yCBhCLARIsABqJTjakFrExUj4ENTZZa2cFV5OG_nVEo15uS8xEFzaSW0crMMNP50i0_-0aAn0AEALw_wcB</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0F720-FA8C-43C4-A126-FECADBDD60E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885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685800" y="4400549"/>
            <a:ext cx="5486400" cy="4467003"/>
          </a:xfrm>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200" dirty="0"/>
              <a:t>Cochabamba, 15 mayo. El presidente pidió que se acelere el proceso de inmunización a la población tras la llegada a la ciudad de Cochabamba de un cargamento de 400.000 dosis de la vacuna Sputnik V.</a:t>
            </a:r>
            <a:endParaRPr lang="es-CO" sz="1200"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s-CO"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s-CO" dirty="0"/>
              <a:t>https://www.boliviasegura.gob.bo/index.php/category/estadistica/</a:t>
            </a:r>
          </a:p>
          <a:p>
            <a:pPr marL="0" marR="0" lvl="0" indent="0" algn="just" defTabSz="914400" rtl="0" eaLnBrk="1" fontAlgn="auto" latinLnBrk="0" hangingPunct="1">
              <a:lnSpc>
                <a:spcPct val="100000"/>
              </a:lnSpc>
              <a:spcBef>
                <a:spcPts val="0"/>
              </a:spcBef>
              <a:spcAft>
                <a:spcPts val="0"/>
              </a:spcAft>
              <a:buClrTx/>
              <a:buSzTx/>
              <a:buFontTx/>
              <a:buNone/>
              <a:tabLst/>
              <a:defRPr/>
            </a:pPr>
            <a:r>
              <a:rPr lang="es-CO" dirty="0"/>
              <a:t>https://www.boliviasegura.gob.bo/</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CO" sz="1200" dirty="0">
              <a:solidFill>
                <a:srgbClr val="0070C0"/>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dirty="0">
                <a:solidFill>
                  <a:srgbClr val="0070C0"/>
                </a:solidFill>
              </a:rPr>
              <a:t>Fuente: </a:t>
            </a:r>
            <a:r>
              <a:rPr lang="es-CO" sz="1200" i="1" dirty="0" err="1">
                <a:solidFill>
                  <a:srgbClr val="0070C0"/>
                </a:solidFill>
              </a:rPr>
              <a:t>OurWorldData</a:t>
            </a:r>
            <a:r>
              <a:rPr lang="es-CO" sz="1200" i="1" dirty="0">
                <a:solidFill>
                  <a:srgbClr val="0070C0"/>
                </a:solidFill>
              </a:rPr>
              <a:t>. </a:t>
            </a:r>
            <a:r>
              <a:rPr lang="es-CO" sz="1200" dirty="0">
                <a:solidFill>
                  <a:srgbClr val="0070C0"/>
                </a:solidFill>
              </a:rPr>
              <a:t>https://github.com/owid/covid-19-data/blob/master/public/data/vaccinations/country_data/Bolivia.csv</a:t>
            </a:r>
          </a:p>
          <a:p>
            <a:pPr algn="just"/>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3A127-EAE6-49B9-8702-68802989B69A}"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233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0F720-FA8C-43C4-A126-FECADBDD60E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549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solidFill>
                  <a:srgbClr val="0070C0"/>
                </a:solidFill>
              </a:rPr>
              <a:t>https://</a:t>
            </a:r>
            <a:r>
              <a:rPr lang="es-CO" dirty="0" err="1">
                <a:solidFill>
                  <a:srgbClr val="0070C0"/>
                </a:solidFill>
              </a:rPr>
              <a:t>www.minsal.cl</a:t>
            </a:r>
            <a:r>
              <a:rPr lang="es-CO" dirty="0">
                <a:solidFill>
                  <a:srgbClr val="0070C0"/>
                </a:solidFill>
              </a:rPr>
              <a:t>/nuevo-coronavirus-2019-</a:t>
            </a:r>
            <a:r>
              <a:rPr lang="es-CO" dirty="0" err="1">
                <a:solidFill>
                  <a:srgbClr val="0070C0"/>
                </a:solidFill>
              </a:rPr>
              <a:t>ncov</a:t>
            </a:r>
            <a:r>
              <a:rPr lang="es-CO" dirty="0">
                <a:solidFill>
                  <a:srgbClr val="0070C0"/>
                </a:solidFill>
              </a:rPr>
              <a:t>/casos-confirmados-en-chile-</a:t>
            </a:r>
            <a:r>
              <a:rPr lang="es-CO" dirty="0" err="1">
                <a:solidFill>
                  <a:srgbClr val="0070C0"/>
                </a:solidFill>
              </a:rPr>
              <a:t>covid-19</a:t>
            </a:r>
            <a:r>
              <a:rPr lang="es-CO" dirty="0">
                <a:solidFill>
                  <a:srgbClr val="0070C0"/>
                </a:solidFill>
              </a:rPr>
              <a:t>/</a:t>
            </a:r>
          </a:p>
          <a:p>
            <a:endParaRPr lang="es-CO" dirty="0"/>
          </a:p>
          <a:p>
            <a:r>
              <a:rPr lang="es-CO" dirty="0"/>
              <a:t>https://www.boliviasegura.gob.bo/index.php/vacunas/</a:t>
            </a:r>
          </a:p>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0F720-FA8C-43C4-A126-FECADBDD60E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209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p:cNvSpPr>
            <a:spLocks noGrp="1"/>
          </p:cNvSpPr>
          <p:nvPr>
            <p:ph type="dt" sz="half" idx="10"/>
          </p:nvPr>
        </p:nvSpPr>
        <p:spPr/>
        <p:txBody>
          <a:bodyPr/>
          <a:lstStyle/>
          <a:p>
            <a:fld id="{D84138E4-62B1-4375-8623-5716531C0C4E}" type="datetimeFigureOut">
              <a:rPr lang="es-PE" smtClean="0"/>
              <a:t>24/05/2021</a:t>
            </a:fld>
            <a:endParaRPr lang="es-PE" dirty="0"/>
          </a:p>
        </p:txBody>
      </p:sp>
      <p:sp>
        <p:nvSpPr>
          <p:cNvPr id="5" name="Marcador de pie de página 4"/>
          <p:cNvSpPr>
            <a:spLocks noGrp="1"/>
          </p:cNvSpPr>
          <p:nvPr>
            <p:ph type="ftr" sz="quarter" idx="11"/>
          </p:nvPr>
        </p:nvSpPr>
        <p:spPr/>
        <p:txBody>
          <a:bodyPr/>
          <a:lstStyle/>
          <a:p>
            <a:endParaRPr lang="es-PE" dirty="0"/>
          </a:p>
        </p:txBody>
      </p:sp>
      <p:sp>
        <p:nvSpPr>
          <p:cNvPr id="6" name="Marcador de número de diapositiva 5"/>
          <p:cNvSpPr>
            <a:spLocks noGrp="1"/>
          </p:cNvSpPr>
          <p:nvPr>
            <p:ph type="sldNum" sz="quarter" idx="12"/>
          </p:nvPr>
        </p:nvSpPr>
        <p:spPr/>
        <p:txBody>
          <a:bodyPr/>
          <a:lstStyle/>
          <a:p>
            <a:fld id="{AD84BC99-46D9-4EFB-BA87-60C9BC096685}" type="slidenum">
              <a:rPr lang="es-PE" smtClean="0"/>
              <a:t>‹Nº›</a:t>
            </a:fld>
            <a:endParaRPr lang="es-PE" dirty="0"/>
          </a:p>
        </p:txBody>
      </p:sp>
    </p:spTree>
    <p:extLst>
      <p:ext uri="{BB962C8B-B14F-4D97-AF65-F5344CB8AC3E}">
        <p14:creationId xmlns:p14="http://schemas.microsoft.com/office/powerpoint/2010/main" val="2394772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D84138E4-62B1-4375-8623-5716531C0C4E}" type="datetimeFigureOut">
              <a:rPr lang="es-PE" smtClean="0"/>
              <a:t>24/05/2021</a:t>
            </a:fld>
            <a:endParaRPr lang="es-PE" dirty="0"/>
          </a:p>
        </p:txBody>
      </p:sp>
      <p:sp>
        <p:nvSpPr>
          <p:cNvPr id="5" name="Marcador de pie de página 4"/>
          <p:cNvSpPr>
            <a:spLocks noGrp="1"/>
          </p:cNvSpPr>
          <p:nvPr>
            <p:ph type="ftr" sz="quarter" idx="11"/>
          </p:nvPr>
        </p:nvSpPr>
        <p:spPr/>
        <p:txBody>
          <a:bodyPr/>
          <a:lstStyle/>
          <a:p>
            <a:endParaRPr lang="es-PE" dirty="0"/>
          </a:p>
        </p:txBody>
      </p:sp>
      <p:sp>
        <p:nvSpPr>
          <p:cNvPr id="6" name="Marcador de número de diapositiva 5"/>
          <p:cNvSpPr>
            <a:spLocks noGrp="1"/>
          </p:cNvSpPr>
          <p:nvPr>
            <p:ph type="sldNum" sz="quarter" idx="12"/>
          </p:nvPr>
        </p:nvSpPr>
        <p:spPr/>
        <p:txBody>
          <a:bodyPr/>
          <a:lstStyle/>
          <a:p>
            <a:fld id="{AD84BC99-46D9-4EFB-BA87-60C9BC096685}" type="slidenum">
              <a:rPr lang="es-PE" smtClean="0"/>
              <a:t>‹Nº›</a:t>
            </a:fld>
            <a:endParaRPr lang="es-PE" dirty="0"/>
          </a:p>
        </p:txBody>
      </p:sp>
    </p:spTree>
    <p:extLst>
      <p:ext uri="{BB962C8B-B14F-4D97-AF65-F5344CB8AC3E}">
        <p14:creationId xmlns:p14="http://schemas.microsoft.com/office/powerpoint/2010/main" val="85664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D84138E4-62B1-4375-8623-5716531C0C4E}" type="datetimeFigureOut">
              <a:rPr lang="es-PE" smtClean="0"/>
              <a:t>24/05/2021</a:t>
            </a:fld>
            <a:endParaRPr lang="es-PE" dirty="0"/>
          </a:p>
        </p:txBody>
      </p:sp>
      <p:sp>
        <p:nvSpPr>
          <p:cNvPr id="5" name="Marcador de pie de página 4"/>
          <p:cNvSpPr>
            <a:spLocks noGrp="1"/>
          </p:cNvSpPr>
          <p:nvPr>
            <p:ph type="ftr" sz="quarter" idx="11"/>
          </p:nvPr>
        </p:nvSpPr>
        <p:spPr/>
        <p:txBody>
          <a:bodyPr/>
          <a:lstStyle/>
          <a:p>
            <a:endParaRPr lang="es-PE" dirty="0"/>
          </a:p>
        </p:txBody>
      </p:sp>
      <p:sp>
        <p:nvSpPr>
          <p:cNvPr id="6" name="Marcador de número de diapositiva 5"/>
          <p:cNvSpPr>
            <a:spLocks noGrp="1"/>
          </p:cNvSpPr>
          <p:nvPr>
            <p:ph type="sldNum" sz="quarter" idx="12"/>
          </p:nvPr>
        </p:nvSpPr>
        <p:spPr/>
        <p:txBody>
          <a:bodyPr/>
          <a:lstStyle/>
          <a:p>
            <a:fld id="{AD84BC99-46D9-4EFB-BA87-60C9BC096685}" type="slidenum">
              <a:rPr lang="es-PE" smtClean="0"/>
              <a:t>‹Nº›</a:t>
            </a:fld>
            <a:endParaRPr lang="es-PE" dirty="0"/>
          </a:p>
        </p:txBody>
      </p:sp>
    </p:spTree>
    <p:extLst>
      <p:ext uri="{BB962C8B-B14F-4D97-AF65-F5344CB8AC3E}">
        <p14:creationId xmlns:p14="http://schemas.microsoft.com/office/powerpoint/2010/main" val="1723163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DDCF6B-BDA7-4F81-B5E4-531AFE1D470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CF679AEA-66BA-41CB-B397-F74D301E73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9B9D0B73-0A91-4660-9B82-08AF95F88FA8}"/>
              </a:ext>
            </a:extLst>
          </p:cNvPr>
          <p:cNvSpPr>
            <a:spLocks noGrp="1"/>
          </p:cNvSpPr>
          <p:nvPr>
            <p:ph type="dt" sz="half" idx="10"/>
          </p:nvPr>
        </p:nvSpPr>
        <p:spPr/>
        <p:txBody>
          <a:bodyPr/>
          <a:lstStyle/>
          <a:p>
            <a:fld id="{DB31A629-0D81-494C-899E-D108F40C8214}" type="datetimeFigureOut">
              <a:rPr lang="es-PE" smtClean="0"/>
              <a:t>24/05/2021</a:t>
            </a:fld>
            <a:endParaRPr lang="es-PE" dirty="0"/>
          </a:p>
        </p:txBody>
      </p:sp>
      <p:sp>
        <p:nvSpPr>
          <p:cNvPr id="5" name="Marcador de pie de página 4">
            <a:extLst>
              <a:ext uri="{FF2B5EF4-FFF2-40B4-BE49-F238E27FC236}">
                <a16:creationId xmlns:a16="http://schemas.microsoft.com/office/drawing/2014/main" id="{43977C95-724A-4212-A61B-476D463F50B1}"/>
              </a:ext>
            </a:extLst>
          </p:cNvPr>
          <p:cNvSpPr>
            <a:spLocks noGrp="1"/>
          </p:cNvSpPr>
          <p:nvPr>
            <p:ph type="ftr" sz="quarter" idx="11"/>
          </p:nvPr>
        </p:nvSpPr>
        <p:spPr/>
        <p:txBody>
          <a:bodyPr/>
          <a:lstStyle/>
          <a:p>
            <a:endParaRPr lang="es-PE" dirty="0"/>
          </a:p>
        </p:txBody>
      </p:sp>
      <p:sp>
        <p:nvSpPr>
          <p:cNvPr id="6" name="Marcador de número de diapositiva 5">
            <a:extLst>
              <a:ext uri="{FF2B5EF4-FFF2-40B4-BE49-F238E27FC236}">
                <a16:creationId xmlns:a16="http://schemas.microsoft.com/office/drawing/2014/main" id="{3E1D5F16-A54F-414A-83D9-D585E9B47FCD}"/>
              </a:ext>
            </a:extLst>
          </p:cNvPr>
          <p:cNvSpPr>
            <a:spLocks noGrp="1"/>
          </p:cNvSpPr>
          <p:nvPr>
            <p:ph type="sldNum" sz="quarter" idx="12"/>
          </p:nvPr>
        </p:nvSpPr>
        <p:spPr/>
        <p:txBody>
          <a:bodyPr/>
          <a:lstStyle/>
          <a:p>
            <a:fld id="{41BFEA09-B16A-4A73-9FE1-7A1DE23CA0A1}" type="slidenum">
              <a:rPr lang="es-PE" smtClean="0"/>
              <a:t>‹Nº›</a:t>
            </a:fld>
            <a:endParaRPr lang="es-PE" dirty="0"/>
          </a:p>
        </p:txBody>
      </p:sp>
    </p:spTree>
    <p:extLst>
      <p:ext uri="{BB962C8B-B14F-4D97-AF65-F5344CB8AC3E}">
        <p14:creationId xmlns:p14="http://schemas.microsoft.com/office/powerpoint/2010/main" val="4241286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175DAB-F850-45E1-86B4-251DFB49ECDF}"/>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CA4AC7FA-AC1E-4A78-B61E-9652EFE0096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299B1B0E-5892-4C16-A5A6-1D82930CA213}"/>
              </a:ext>
            </a:extLst>
          </p:cNvPr>
          <p:cNvSpPr>
            <a:spLocks noGrp="1"/>
          </p:cNvSpPr>
          <p:nvPr>
            <p:ph type="dt" sz="half" idx="10"/>
          </p:nvPr>
        </p:nvSpPr>
        <p:spPr/>
        <p:txBody>
          <a:bodyPr/>
          <a:lstStyle/>
          <a:p>
            <a:fld id="{DB31A629-0D81-494C-899E-D108F40C8214}" type="datetimeFigureOut">
              <a:rPr lang="es-PE" smtClean="0"/>
              <a:t>24/05/2021</a:t>
            </a:fld>
            <a:endParaRPr lang="es-PE" dirty="0"/>
          </a:p>
        </p:txBody>
      </p:sp>
      <p:sp>
        <p:nvSpPr>
          <p:cNvPr id="5" name="Marcador de pie de página 4">
            <a:extLst>
              <a:ext uri="{FF2B5EF4-FFF2-40B4-BE49-F238E27FC236}">
                <a16:creationId xmlns:a16="http://schemas.microsoft.com/office/drawing/2014/main" id="{50EB02F1-680F-4EED-A03F-3B2C55F5CD1C}"/>
              </a:ext>
            </a:extLst>
          </p:cNvPr>
          <p:cNvSpPr>
            <a:spLocks noGrp="1"/>
          </p:cNvSpPr>
          <p:nvPr>
            <p:ph type="ftr" sz="quarter" idx="11"/>
          </p:nvPr>
        </p:nvSpPr>
        <p:spPr/>
        <p:txBody>
          <a:bodyPr/>
          <a:lstStyle/>
          <a:p>
            <a:endParaRPr lang="es-PE" dirty="0"/>
          </a:p>
        </p:txBody>
      </p:sp>
      <p:sp>
        <p:nvSpPr>
          <p:cNvPr id="6" name="Marcador de número de diapositiva 5">
            <a:extLst>
              <a:ext uri="{FF2B5EF4-FFF2-40B4-BE49-F238E27FC236}">
                <a16:creationId xmlns:a16="http://schemas.microsoft.com/office/drawing/2014/main" id="{0B6DA8AE-8F2B-4AD6-9C87-DECB4CAE204E}"/>
              </a:ext>
            </a:extLst>
          </p:cNvPr>
          <p:cNvSpPr>
            <a:spLocks noGrp="1"/>
          </p:cNvSpPr>
          <p:nvPr>
            <p:ph type="sldNum" sz="quarter" idx="12"/>
          </p:nvPr>
        </p:nvSpPr>
        <p:spPr/>
        <p:txBody>
          <a:bodyPr/>
          <a:lstStyle/>
          <a:p>
            <a:fld id="{41BFEA09-B16A-4A73-9FE1-7A1DE23CA0A1}" type="slidenum">
              <a:rPr lang="es-PE" smtClean="0"/>
              <a:t>‹Nº›</a:t>
            </a:fld>
            <a:endParaRPr lang="es-PE" dirty="0"/>
          </a:p>
        </p:txBody>
      </p:sp>
    </p:spTree>
    <p:extLst>
      <p:ext uri="{BB962C8B-B14F-4D97-AF65-F5344CB8AC3E}">
        <p14:creationId xmlns:p14="http://schemas.microsoft.com/office/powerpoint/2010/main" val="1973674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86ADC8-E008-4477-ABA3-19401849909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735E559E-A03C-47D0-BBEF-7F886DC262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BC0DCD-7E1F-4765-80F8-9A5F710B5822}"/>
              </a:ext>
            </a:extLst>
          </p:cNvPr>
          <p:cNvSpPr>
            <a:spLocks noGrp="1"/>
          </p:cNvSpPr>
          <p:nvPr>
            <p:ph type="dt" sz="half" idx="10"/>
          </p:nvPr>
        </p:nvSpPr>
        <p:spPr/>
        <p:txBody>
          <a:bodyPr/>
          <a:lstStyle/>
          <a:p>
            <a:fld id="{DB31A629-0D81-494C-899E-D108F40C8214}" type="datetimeFigureOut">
              <a:rPr lang="es-PE" smtClean="0"/>
              <a:t>24/05/2021</a:t>
            </a:fld>
            <a:endParaRPr lang="es-PE" dirty="0"/>
          </a:p>
        </p:txBody>
      </p:sp>
      <p:sp>
        <p:nvSpPr>
          <p:cNvPr id="5" name="Marcador de pie de página 4">
            <a:extLst>
              <a:ext uri="{FF2B5EF4-FFF2-40B4-BE49-F238E27FC236}">
                <a16:creationId xmlns:a16="http://schemas.microsoft.com/office/drawing/2014/main" id="{7320DAAB-44B9-4D8F-B3CD-D0E4B1BC2CC5}"/>
              </a:ext>
            </a:extLst>
          </p:cNvPr>
          <p:cNvSpPr>
            <a:spLocks noGrp="1"/>
          </p:cNvSpPr>
          <p:nvPr>
            <p:ph type="ftr" sz="quarter" idx="11"/>
          </p:nvPr>
        </p:nvSpPr>
        <p:spPr/>
        <p:txBody>
          <a:bodyPr/>
          <a:lstStyle/>
          <a:p>
            <a:endParaRPr lang="es-PE" dirty="0"/>
          </a:p>
        </p:txBody>
      </p:sp>
      <p:sp>
        <p:nvSpPr>
          <p:cNvPr id="6" name="Marcador de número de diapositiva 5">
            <a:extLst>
              <a:ext uri="{FF2B5EF4-FFF2-40B4-BE49-F238E27FC236}">
                <a16:creationId xmlns:a16="http://schemas.microsoft.com/office/drawing/2014/main" id="{266552F7-2699-4D25-BBB1-79E649993E77}"/>
              </a:ext>
            </a:extLst>
          </p:cNvPr>
          <p:cNvSpPr>
            <a:spLocks noGrp="1"/>
          </p:cNvSpPr>
          <p:nvPr>
            <p:ph type="sldNum" sz="quarter" idx="12"/>
          </p:nvPr>
        </p:nvSpPr>
        <p:spPr/>
        <p:txBody>
          <a:bodyPr/>
          <a:lstStyle/>
          <a:p>
            <a:fld id="{41BFEA09-B16A-4A73-9FE1-7A1DE23CA0A1}" type="slidenum">
              <a:rPr lang="es-PE" smtClean="0"/>
              <a:t>‹Nº›</a:t>
            </a:fld>
            <a:endParaRPr lang="es-PE" dirty="0"/>
          </a:p>
        </p:txBody>
      </p:sp>
    </p:spTree>
    <p:extLst>
      <p:ext uri="{BB962C8B-B14F-4D97-AF65-F5344CB8AC3E}">
        <p14:creationId xmlns:p14="http://schemas.microsoft.com/office/powerpoint/2010/main" val="4282966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832DBB-E422-4BDC-9A65-40DA0CC01633}"/>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F774712B-8256-4ED1-B945-FF16A6BAE70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DE4AF951-DBFC-478E-8629-6FFF044C453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61B6650A-9AB9-462A-BB27-9A108D09AAAA}"/>
              </a:ext>
            </a:extLst>
          </p:cNvPr>
          <p:cNvSpPr>
            <a:spLocks noGrp="1"/>
          </p:cNvSpPr>
          <p:nvPr>
            <p:ph type="dt" sz="half" idx="10"/>
          </p:nvPr>
        </p:nvSpPr>
        <p:spPr/>
        <p:txBody>
          <a:bodyPr/>
          <a:lstStyle/>
          <a:p>
            <a:fld id="{DB31A629-0D81-494C-899E-D108F40C8214}" type="datetimeFigureOut">
              <a:rPr lang="es-PE" smtClean="0"/>
              <a:t>24/05/2021</a:t>
            </a:fld>
            <a:endParaRPr lang="es-PE" dirty="0"/>
          </a:p>
        </p:txBody>
      </p:sp>
      <p:sp>
        <p:nvSpPr>
          <p:cNvPr id="6" name="Marcador de pie de página 5">
            <a:extLst>
              <a:ext uri="{FF2B5EF4-FFF2-40B4-BE49-F238E27FC236}">
                <a16:creationId xmlns:a16="http://schemas.microsoft.com/office/drawing/2014/main" id="{91BD5713-D31B-4C3D-AD35-828EEBB836F0}"/>
              </a:ext>
            </a:extLst>
          </p:cNvPr>
          <p:cNvSpPr>
            <a:spLocks noGrp="1"/>
          </p:cNvSpPr>
          <p:nvPr>
            <p:ph type="ftr" sz="quarter" idx="11"/>
          </p:nvPr>
        </p:nvSpPr>
        <p:spPr/>
        <p:txBody>
          <a:bodyPr/>
          <a:lstStyle/>
          <a:p>
            <a:endParaRPr lang="es-PE" dirty="0"/>
          </a:p>
        </p:txBody>
      </p:sp>
      <p:sp>
        <p:nvSpPr>
          <p:cNvPr id="7" name="Marcador de número de diapositiva 6">
            <a:extLst>
              <a:ext uri="{FF2B5EF4-FFF2-40B4-BE49-F238E27FC236}">
                <a16:creationId xmlns:a16="http://schemas.microsoft.com/office/drawing/2014/main" id="{A4044F6B-096F-4A7B-832D-1A9FB9C8F60B}"/>
              </a:ext>
            </a:extLst>
          </p:cNvPr>
          <p:cNvSpPr>
            <a:spLocks noGrp="1"/>
          </p:cNvSpPr>
          <p:nvPr>
            <p:ph type="sldNum" sz="quarter" idx="12"/>
          </p:nvPr>
        </p:nvSpPr>
        <p:spPr/>
        <p:txBody>
          <a:bodyPr/>
          <a:lstStyle/>
          <a:p>
            <a:fld id="{41BFEA09-B16A-4A73-9FE1-7A1DE23CA0A1}" type="slidenum">
              <a:rPr lang="es-PE" smtClean="0"/>
              <a:t>‹Nº›</a:t>
            </a:fld>
            <a:endParaRPr lang="es-PE" dirty="0"/>
          </a:p>
        </p:txBody>
      </p:sp>
    </p:spTree>
    <p:extLst>
      <p:ext uri="{BB962C8B-B14F-4D97-AF65-F5344CB8AC3E}">
        <p14:creationId xmlns:p14="http://schemas.microsoft.com/office/powerpoint/2010/main" val="2338976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08ED21-1BDF-41DF-9280-4FFF7703821E}"/>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F044B576-88CC-4A78-A909-A777D5DE97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E16DF18-F2CF-410D-81FC-128C1519526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8F6D0F08-E6DF-4700-9EB1-E8929E19FF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3D447DB-2FAE-4BDD-BD82-82A1B284966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6930E938-D97C-42D0-8ED0-BA45B7CCF2EC}"/>
              </a:ext>
            </a:extLst>
          </p:cNvPr>
          <p:cNvSpPr>
            <a:spLocks noGrp="1"/>
          </p:cNvSpPr>
          <p:nvPr>
            <p:ph type="dt" sz="half" idx="10"/>
          </p:nvPr>
        </p:nvSpPr>
        <p:spPr/>
        <p:txBody>
          <a:bodyPr/>
          <a:lstStyle/>
          <a:p>
            <a:fld id="{DB31A629-0D81-494C-899E-D108F40C8214}" type="datetimeFigureOut">
              <a:rPr lang="es-PE" smtClean="0"/>
              <a:t>24/05/2021</a:t>
            </a:fld>
            <a:endParaRPr lang="es-PE" dirty="0"/>
          </a:p>
        </p:txBody>
      </p:sp>
      <p:sp>
        <p:nvSpPr>
          <p:cNvPr id="8" name="Marcador de pie de página 7">
            <a:extLst>
              <a:ext uri="{FF2B5EF4-FFF2-40B4-BE49-F238E27FC236}">
                <a16:creationId xmlns:a16="http://schemas.microsoft.com/office/drawing/2014/main" id="{9940EE9F-8BF2-4780-9F4A-89F9DF0E5E04}"/>
              </a:ext>
            </a:extLst>
          </p:cNvPr>
          <p:cNvSpPr>
            <a:spLocks noGrp="1"/>
          </p:cNvSpPr>
          <p:nvPr>
            <p:ph type="ftr" sz="quarter" idx="11"/>
          </p:nvPr>
        </p:nvSpPr>
        <p:spPr/>
        <p:txBody>
          <a:bodyPr/>
          <a:lstStyle/>
          <a:p>
            <a:endParaRPr lang="es-PE" dirty="0"/>
          </a:p>
        </p:txBody>
      </p:sp>
      <p:sp>
        <p:nvSpPr>
          <p:cNvPr id="9" name="Marcador de número de diapositiva 8">
            <a:extLst>
              <a:ext uri="{FF2B5EF4-FFF2-40B4-BE49-F238E27FC236}">
                <a16:creationId xmlns:a16="http://schemas.microsoft.com/office/drawing/2014/main" id="{2B73832C-02F3-410B-B34B-AF5FEF18F32F}"/>
              </a:ext>
            </a:extLst>
          </p:cNvPr>
          <p:cNvSpPr>
            <a:spLocks noGrp="1"/>
          </p:cNvSpPr>
          <p:nvPr>
            <p:ph type="sldNum" sz="quarter" idx="12"/>
          </p:nvPr>
        </p:nvSpPr>
        <p:spPr/>
        <p:txBody>
          <a:bodyPr/>
          <a:lstStyle/>
          <a:p>
            <a:fld id="{41BFEA09-B16A-4A73-9FE1-7A1DE23CA0A1}" type="slidenum">
              <a:rPr lang="es-PE" smtClean="0"/>
              <a:t>‹Nº›</a:t>
            </a:fld>
            <a:endParaRPr lang="es-PE" dirty="0"/>
          </a:p>
        </p:txBody>
      </p:sp>
    </p:spTree>
    <p:extLst>
      <p:ext uri="{BB962C8B-B14F-4D97-AF65-F5344CB8AC3E}">
        <p14:creationId xmlns:p14="http://schemas.microsoft.com/office/powerpoint/2010/main" val="2600680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1BC3FC-517E-4E61-AE2F-AD5AF9DAB04E}"/>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C83EC93F-87E1-4F23-BBFC-19F4E4B103FA}"/>
              </a:ext>
            </a:extLst>
          </p:cNvPr>
          <p:cNvSpPr>
            <a:spLocks noGrp="1"/>
          </p:cNvSpPr>
          <p:nvPr>
            <p:ph type="dt" sz="half" idx="10"/>
          </p:nvPr>
        </p:nvSpPr>
        <p:spPr/>
        <p:txBody>
          <a:bodyPr/>
          <a:lstStyle/>
          <a:p>
            <a:fld id="{DB31A629-0D81-494C-899E-D108F40C8214}" type="datetimeFigureOut">
              <a:rPr lang="es-PE" smtClean="0"/>
              <a:t>24/05/2021</a:t>
            </a:fld>
            <a:endParaRPr lang="es-PE" dirty="0"/>
          </a:p>
        </p:txBody>
      </p:sp>
      <p:sp>
        <p:nvSpPr>
          <p:cNvPr id="4" name="Marcador de pie de página 3">
            <a:extLst>
              <a:ext uri="{FF2B5EF4-FFF2-40B4-BE49-F238E27FC236}">
                <a16:creationId xmlns:a16="http://schemas.microsoft.com/office/drawing/2014/main" id="{3170D9D6-71E6-4FF5-AFE6-25D2C5E250B6}"/>
              </a:ext>
            </a:extLst>
          </p:cNvPr>
          <p:cNvSpPr>
            <a:spLocks noGrp="1"/>
          </p:cNvSpPr>
          <p:nvPr>
            <p:ph type="ftr" sz="quarter" idx="11"/>
          </p:nvPr>
        </p:nvSpPr>
        <p:spPr/>
        <p:txBody>
          <a:bodyPr/>
          <a:lstStyle/>
          <a:p>
            <a:endParaRPr lang="es-PE" dirty="0"/>
          </a:p>
        </p:txBody>
      </p:sp>
      <p:sp>
        <p:nvSpPr>
          <p:cNvPr id="5" name="Marcador de número de diapositiva 4">
            <a:extLst>
              <a:ext uri="{FF2B5EF4-FFF2-40B4-BE49-F238E27FC236}">
                <a16:creationId xmlns:a16="http://schemas.microsoft.com/office/drawing/2014/main" id="{FBAD3259-CB87-4A9D-9621-277D43A53DC5}"/>
              </a:ext>
            </a:extLst>
          </p:cNvPr>
          <p:cNvSpPr>
            <a:spLocks noGrp="1"/>
          </p:cNvSpPr>
          <p:nvPr>
            <p:ph type="sldNum" sz="quarter" idx="12"/>
          </p:nvPr>
        </p:nvSpPr>
        <p:spPr/>
        <p:txBody>
          <a:bodyPr/>
          <a:lstStyle/>
          <a:p>
            <a:fld id="{41BFEA09-B16A-4A73-9FE1-7A1DE23CA0A1}" type="slidenum">
              <a:rPr lang="es-PE" smtClean="0"/>
              <a:t>‹Nº›</a:t>
            </a:fld>
            <a:endParaRPr lang="es-PE" dirty="0"/>
          </a:p>
        </p:txBody>
      </p:sp>
    </p:spTree>
    <p:extLst>
      <p:ext uri="{BB962C8B-B14F-4D97-AF65-F5344CB8AC3E}">
        <p14:creationId xmlns:p14="http://schemas.microsoft.com/office/powerpoint/2010/main" val="2973591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3FF826F-FC97-46E1-9458-3D9A602C7EC1}"/>
              </a:ext>
            </a:extLst>
          </p:cNvPr>
          <p:cNvSpPr>
            <a:spLocks noGrp="1"/>
          </p:cNvSpPr>
          <p:nvPr>
            <p:ph type="dt" sz="half" idx="10"/>
          </p:nvPr>
        </p:nvSpPr>
        <p:spPr/>
        <p:txBody>
          <a:bodyPr/>
          <a:lstStyle/>
          <a:p>
            <a:fld id="{DB31A629-0D81-494C-899E-D108F40C8214}" type="datetimeFigureOut">
              <a:rPr lang="es-PE" smtClean="0"/>
              <a:t>24/05/2021</a:t>
            </a:fld>
            <a:endParaRPr lang="es-PE" dirty="0"/>
          </a:p>
        </p:txBody>
      </p:sp>
      <p:sp>
        <p:nvSpPr>
          <p:cNvPr id="3" name="Marcador de pie de página 2">
            <a:extLst>
              <a:ext uri="{FF2B5EF4-FFF2-40B4-BE49-F238E27FC236}">
                <a16:creationId xmlns:a16="http://schemas.microsoft.com/office/drawing/2014/main" id="{EEA5465B-6258-4D6F-B10F-4AE30B9B81FE}"/>
              </a:ext>
            </a:extLst>
          </p:cNvPr>
          <p:cNvSpPr>
            <a:spLocks noGrp="1"/>
          </p:cNvSpPr>
          <p:nvPr>
            <p:ph type="ftr" sz="quarter" idx="11"/>
          </p:nvPr>
        </p:nvSpPr>
        <p:spPr/>
        <p:txBody>
          <a:bodyPr/>
          <a:lstStyle/>
          <a:p>
            <a:endParaRPr lang="es-PE" dirty="0"/>
          </a:p>
        </p:txBody>
      </p:sp>
      <p:sp>
        <p:nvSpPr>
          <p:cNvPr id="4" name="Marcador de número de diapositiva 3">
            <a:extLst>
              <a:ext uri="{FF2B5EF4-FFF2-40B4-BE49-F238E27FC236}">
                <a16:creationId xmlns:a16="http://schemas.microsoft.com/office/drawing/2014/main" id="{C6AEDDFE-981B-428F-AFEF-CA731865EE6E}"/>
              </a:ext>
            </a:extLst>
          </p:cNvPr>
          <p:cNvSpPr>
            <a:spLocks noGrp="1"/>
          </p:cNvSpPr>
          <p:nvPr>
            <p:ph type="sldNum" sz="quarter" idx="12"/>
          </p:nvPr>
        </p:nvSpPr>
        <p:spPr/>
        <p:txBody>
          <a:bodyPr/>
          <a:lstStyle/>
          <a:p>
            <a:fld id="{41BFEA09-B16A-4A73-9FE1-7A1DE23CA0A1}" type="slidenum">
              <a:rPr lang="es-PE" smtClean="0"/>
              <a:t>‹Nº›</a:t>
            </a:fld>
            <a:endParaRPr lang="es-PE" dirty="0"/>
          </a:p>
        </p:txBody>
      </p:sp>
    </p:spTree>
    <p:extLst>
      <p:ext uri="{BB962C8B-B14F-4D97-AF65-F5344CB8AC3E}">
        <p14:creationId xmlns:p14="http://schemas.microsoft.com/office/powerpoint/2010/main" val="4033333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7D6D0B-F825-45D5-A4B2-0F88ACBF5F3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5ED0B884-4515-4B91-AE30-435DC8EA27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DC8149F3-90C7-4A29-8D5E-C3AF51B944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D040C36-8051-4C6B-8DE2-08423AAFACDF}"/>
              </a:ext>
            </a:extLst>
          </p:cNvPr>
          <p:cNvSpPr>
            <a:spLocks noGrp="1"/>
          </p:cNvSpPr>
          <p:nvPr>
            <p:ph type="dt" sz="half" idx="10"/>
          </p:nvPr>
        </p:nvSpPr>
        <p:spPr/>
        <p:txBody>
          <a:bodyPr/>
          <a:lstStyle/>
          <a:p>
            <a:fld id="{DB31A629-0D81-494C-899E-D108F40C8214}" type="datetimeFigureOut">
              <a:rPr lang="es-PE" smtClean="0"/>
              <a:t>24/05/2021</a:t>
            </a:fld>
            <a:endParaRPr lang="es-PE" dirty="0"/>
          </a:p>
        </p:txBody>
      </p:sp>
      <p:sp>
        <p:nvSpPr>
          <p:cNvPr id="6" name="Marcador de pie de página 5">
            <a:extLst>
              <a:ext uri="{FF2B5EF4-FFF2-40B4-BE49-F238E27FC236}">
                <a16:creationId xmlns:a16="http://schemas.microsoft.com/office/drawing/2014/main" id="{3AEB7759-18F4-40A2-AE5F-9C5E61C5DE2D}"/>
              </a:ext>
            </a:extLst>
          </p:cNvPr>
          <p:cNvSpPr>
            <a:spLocks noGrp="1"/>
          </p:cNvSpPr>
          <p:nvPr>
            <p:ph type="ftr" sz="quarter" idx="11"/>
          </p:nvPr>
        </p:nvSpPr>
        <p:spPr/>
        <p:txBody>
          <a:bodyPr/>
          <a:lstStyle/>
          <a:p>
            <a:endParaRPr lang="es-PE" dirty="0"/>
          </a:p>
        </p:txBody>
      </p:sp>
      <p:sp>
        <p:nvSpPr>
          <p:cNvPr id="7" name="Marcador de número de diapositiva 6">
            <a:extLst>
              <a:ext uri="{FF2B5EF4-FFF2-40B4-BE49-F238E27FC236}">
                <a16:creationId xmlns:a16="http://schemas.microsoft.com/office/drawing/2014/main" id="{36DB1B71-5E44-4BE2-8E06-911EAA3B85D9}"/>
              </a:ext>
            </a:extLst>
          </p:cNvPr>
          <p:cNvSpPr>
            <a:spLocks noGrp="1"/>
          </p:cNvSpPr>
          <p:nvPr>
            <p:ph type="sldNum" sz="quarter" idx="12"/>
          </p:nvPr>
        </p:nvSpPr>
        <p:spPr/>
        <p:txBody>
          <a:bodyPr/>
          <a:lstStyle/>
          <a:p>
            <a:fld id="{41BFEA09-B16A-4A73-9FE1-7A1DE23CA0A1}" type="slidenum">
              <a:rPr lang="es-PE" smtClean="0"/>
              <a:t>‹Nº›</a:t>
            </a:fld>
            <a:endParaRPr lang="es-PE" dirty="0"/>
          </a:p>
        </p:txBody>
      </p:sp>
    </p:spTree>
    <p:extLst>
      <p:ext uri="{BB962C8B-B14F-4D97-AF65-F5344CB8AC3E}">
        <p14:creationId xmlns:p14="http://schemas.microsoft.com/office/powerpoint/2010/main" val="1180441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D84138E4-62B1-4375-8623-5716531C0C4E}" type="datetimeFigureOut">
              <a:rPr lang="es-PE" smtClean="0"/>
              <a:t>24/05/2021</a:t>
            </a:fld>
            <a:endParaRPr lang="es-PE" dirty="0"/>
          </a:p>
        </p:txBody>
      </p:sp>
      <p:sp>
        <p:nvSpPr>
          <p:cNvPr id="5" name="Marcador de pie de página 4"/>
          <p:cNvSpPr>
            <a:spLocks noGrp="1"/>
          </p:cNvSpPr>
          <p:nvPr>
            <p:ph type="ftr" sz="quarter" idx="11"/>
          </p:nvPr>
        </p:nvSpPr>
        <p:spPr/>
        <p:txBody>
          <a:bodyPr/>
          <a:lstStyle/>
          <a:p>
            <a:endParaRPr lang="es-PE" dirty="0"/>
          </a:p>
        </p:txBody>
      </p:sp>
      <p:sp>
        <p:nvSpPr>
          <p:cNvPr id="6" name="Marcador de número de diapositiva 5"/>
          <p:cNvSpPr>
            <a:spLocks noGrp="1"/>
          </p:cNvSpPr>
          <p:nvPr>
            <p:ph type="sldNum" sz="quarter" idx="12"/>
          </p:nvPr>
        </p:nvSpPr>
        <p:spPr/>
        <p:txBody>
          <a:bodyPr/>
          <a:lstStyle/>
          <a:p>
            <a:fld id="{AD84BC99-46D9-4EFB-BA87-60C9BC096685}" type="slidenum">
              <a:rPr lang="es-PE" smtClean="0"/>
              <a:t>‹Nº›</a:t>
            </a:fld>
            <a:endParaRPr lang="es-PE" dirty="0"/>
          </a:p>
        </p:txBody>
      </p:sp>
    </p:spTree>
    <p:extLst>
      <p:ext uri="{BB962C8B-B14F-4D97-AF65-F5344CB8AC3E}">
        <p14:creationId xmlns:p14="http://schemas.microsoft.com/office/powerpoint/2010/main" val="23814261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EAC2AF-B7FB-4628-A687-E8AC18DDD44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F0C8B715-7D18-4755-AF49-ACBEC1C2CF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dirty="0"/>
          </a:p>
        </p:txBody>
      </p:sp>
      <p:sp>
        <p:nvSpPr>
          <p:cNvPr id="4" name="Marcador de texto 3">
            <a:extLst>
              <a:ext uri="{FF2B5EF4-FFF2-40B4-BE49-F238E27FC236}">
                <a16:creationId xmlns:a16="http://schemas.microsoft.com/office/drawing/2014/main" id="{0A3327B3-EAA7-49DD-BDAB-B384D45F22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365021B-90C1-44D2-80E4-B51107A0821A}"/>
              </a:ext>
            </a:extLst>
          </p:cNvPr>
          <p:cNvSpPr>
            <a:spLocks noGrp="1"/>
          </p:cNvSpPr>
          <p:nvPr>
            <p:ph type="dt" sz="half" idx="10"/>
          </p:nvPr>
        </p:nvSpPr>
        <p:spPr/>
        <p:txBody>
          <a:bodyPr/>
          <a:lstStyle/>
          <a:p>
            <a:fld id="{DB31A629-0D81-494C-899E-D108F40C8214}" type="datetimeFigureOut">
              <a:rPr lang="es-PE" smtClean="0"/>
              <a:t>24/05/2021</a:t>
            </a:fld>
            <a:endParaRPr lang="es-PE" dirty="0"/>
          </a:p>
        </p:txBody>
      </p:sp>
      <p:sp>
        <p:nvSpPr>
          <p:cNvPr id="6" name="Marcador de pie de página 5">
            <a:extLst>
              <a:ext uri="{FF2B5EF4-FFF2-40B4-BE49-F238E27FC236}">
                <a16:creationId xmlns:a16="http://schemas.microsoft.com/office/drawing/2014/main" id="{D0D369D5-12DE-4BE5-94E8-C6D427CFBEA5}"/>
              </a:ext>
            </a:extLst>
          </p:cNvPr>
          <p:cNvSpPr>
            <a:spLocks noGrp="1"/>
          </p:cNvSpPr>
          <p:nvPr>
            <p:ph type="ftr" sz="quarter" idx="11"/>
          </p:nvPr>
        </p:nvSpPr>
        <p:spPr/>
        <p:txBody>
          <a:bodyPr/>
          <a:lstStyle/>
          <a:p>
            <a:endParaRPr lang="es-PE" dirty="0"/>
          </a:p>
        </p:txBody>
      </p:sp>
      <p:sp>
        <p:nvSpPr>
          <p:cNvPr id="7" name="Marcador de número de diapositiva 6">
            <a:extLst>
              <a:ext uri="{FF2B5EF4-FFF2-40B4-BE49-F238E27FC236}">
                <a16:creationId xmlns:a16="http://schemas.microsoft.com/office/drawing/2014/main" id="{0D62A90A-34C0-4E54-9BC0-017FF45CEB8D}"/>
              </a:ext>
            </a:extLst>
          </p:cNvPr>
          <p:cNvSpPr>
            <a:spLocks noGrp="1"/>
          </p:cNvSpPr>
          <p:nvPr>
            <p:ph type="sldNum" sz="quarter" idx="12"/>
          </p:nvPr>
        </p:nvSpPr>
        <p:spPr/>
        <p:txBody>
          <a:bodyPr/>
          <a:lstStyle/>
          <a:p>
            <a:fld id="{41BFEA09-B16A-4A73-9FE1-7A1DE23CA0A1}" type="slidenum">
              <a:rPr lang="es-PE" smtClean="0"/>
              <a:t>‹Nº›</a:t>
            </a:fld>
            <a:endParaRPr lang="es-PE" dirty="0"/>
          </a:p>
        </p:txBody>
      </p:sp>
    </p:spTree>
    <p:extLst>
      <p:ext uri="{BB962C8B-B14F-4D97-AF65-F5344CB8AC3E}">
        <p14:creationId xmlns:p14="http://schemas.microsoft.com/office/powerpoint/2010/main" val="1907091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56021F-ACA8-434E-B5E4-893CBF372EE6}"/>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A0E39C88-8B1E-4D8E-A2D3-733A6D10CDD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B438E227-3355-4C3F-9E76-217709E74E50}"/>
              </a:ext>
            </a:extLst>
          </p:cNvPr>
          <p:cNvSpPr>
            <a:spLocks noGrp="1"/>
          </p:cNvSpPr>
          <p:nvPr>
            <p:ph type="dt" sz="half" idx="10"/>
          </p:nvPr>
        </p:nvSpPr>
        <p:spPr/>
        <p:txBody>
          <a:bodyPr/>
          <a:lstStyle/>
          <a:p>
            <a:fld id="{DB31A629-0D81-494C-899E-D108F40C8214}" type="datetimeFigureOut">
              <a:rPr lang="es-PE" smtClean="0"/>
              <a:t>24/05/2021</a:t>
            </a:fld>
            <a:endParaRPr lang="es-PE" dirty="0"/>
          </a:p>
        </p:txBody>
      </p:sp>
      <p:sp>
        <p:nvSpPr>
          <p:cNvPr id="5" name="Marcador de pie de página 4">
            <a:extLst>
              <a:ext uri="{FF2B5EF4-FFF2-40B4-BE49-F238E27FC236}">
                <a16:creationId xmlns:a16="http://schemas.microsoft.com/office/drawing/2014/main" id="{F7CB6B9C-E3EA-4023-BC9A-52A619242748}"/>
              </a:ext>
            </a:extLst>
          </p:cNvPr>
          <p:cNvSpPr>
            <a:spLocks noGrp="1"/>
          </p:cNvSpPr>
          <p:nvPr>
            <p:ph type="ftr" sz="quarter" idx="11"/>
          </p:nvPr>
        </p:nvSpPr>
        <p:spPr/>
        <p:txBody>
          <a:bodyPr/>
          <a:lstStyle/>
          <a:p>
            <a:endParaRPr lang="es-PE" dirty="0"/>
          </a:p>
        </p:txBody>
      </p:sp>
      <p:sp>
        <p:nvSpPr>
          <p:cNvPr id="6" name="Marcador de número de diapositiva 5">
            <a:extLst>
              <a:ext uri="{FF2B5EF4-FFF2-40B4-BE49-F238E27FC236}">
                <a16:creationId xmlns:a16="http://schemas.microsoft.com/office/drawing/2014/main" id="{08EC9396-1EB6-4389-BCA1-0C44F936BC18}"/>
              </a:ext>
            </a:extLst>
          </p:cNvPr>
          <p:cNvSpPr>
            <a:spLocks noGrp="1"/>
          </p:cNvSpPr>
          <p:nvPr>
            <p:ph type="sldNum" sz="quarter" idx="12"/>
          </p:nvPr>
        </p:nvSpPr>
        <p:spPr/>
        <p:txBody>
          <a:bodyPr/>
          <a:lstStyle/>
          <a:p>
            <a:fld id="{41BFEA09-B16A-4A73-9FE1-7A1DE23CA0A1}" type="slidenum">
              <a:rPr lang="es-PE" smtClean="0"/>
              <a:t>‹Nº›</a:t>
            </a:fld>
            <a:endParaRPr lang="es-PE" dirty="0"/>
          </a:p>
        </p:txBody>
      </p:sp>
    </p:spTree>
    <p:extLst>
      <p:ext uri="{BB962C8B-B14F-4D97-AF65-F5344CB8AC3E}">
        <p14:creationId xmlns:p14="http://schemas.microsoft.com/office/powerpoint/2010/main" val="3914539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473F6D3-B3DC-4C52-BC69-05205C1095A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4161B357-FAAD-4F9C-A5EF-C10E14A8EF0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53BBC510-1194-44F5-A454-CA523CD2A361}"/>
              </a:ext>
            </a:extLst>
          </p:cNvPr>
          <p:cNvSpPr>
            <a:spLocks noGrp="1"/>
          </p:cNvSpPr>
          <p:nvPr>
            <p:ph type="dt" sz="half" idx="10"/>
          </p:nvPr>
        </p:nvSpPr>
        <p:spPr/>
        <p:txBody>
          <a:bodyPr/>
          <a:lstStyle/>
          <a:p>
            <a:fld id="{DB31A629-0D81-494C-899E-D108F40C8214}" type="datetimeFigureOut">
              <a:rPr lang="es-PE" smtClean="0"/>
              <a:t>24/05/2021</a:t>
            </a:fld>
            <a:endParaRPr lang="es-PE" dirty="0"/>
          </a:p>
        </p:txBody>
      </p:sp>
      <p:sp>
        <p:nvSpPr>
          <p:cNvPr id="5" name="Marcador de pie de página 4">
            <a:extLst>
              <a:ext uri="{FF2B5EF4-FFF2-40B4-BE49-F238E27FC236}">
                <a16:creationId xmlns:a16="http://schemas.microsoft.com/office/drawing/2014/main" id="{92961E49-B8E5-47B9-9BFB-D5FE5EDDE55F}"/>
              </a:ext>
            </a:extLst>
          </p:cNvPr>
          <p:cNvSpPr>
            <a:spLocks noGrp="1"/>
          </p:cNvSpPr>
          <p:nvPr>
            <p:ph type="ftr" sz="quarter" idx="11"/>
          </p:nvPr>
        </p:nvSpPr>
        <p:spPr/>
        <p:txBody>
          <a:bodyPr/>
          <a:lstStyle/>
          <a:p>
            <a:endParaRPr lang="es-PE" dirty="0"/>
          </a:p>
        </p:txBody>
      </p:sp>
      <p:sp>
        <p:nvSpPr>
          <p:cNvPr id="6" name="Marcador de número de diapositiva 5">
            <a:extLst>
              <a:ext uri="{FF2B5EF4-FFF2-40B4-BE49-F238E27FC236}">
                <a16:creationId xmlns:a16="http://schemas.microsoft.com/office/drawing/2014/main" id="{0E87116A-B308-45E3-AC40-C25353752A98}"/>
              </a:ext>
            </a:extLst>
          </p:cNvPr>
          <p:cNvSpPr>
            <a:spLocks noGrp="1"/>
          </p:cNvSpPr>
          <p:nvPr>
            <p:ph type="sldNum" sz="quarter" idx="12"/>
          </p:nvPr>
        </p:nvSpPr>
        <p:spPr/>
        <p:txBody>
          <a:bodyPr/>
          <a:lstStyle/>
          <a:p>
            <a:fld id="{41BFEA09-B16A-4A73-9FE1-7A1DE23CA0A1}" type="slidenum">
              <a:rPr lang="es-PE" smtClean="0"/>
              <a:t>‹Nº›</a:t>
            </a:fld>
            <a:endParaRPr lang="es-PE" dirty="0"/>
          </a:p>
        </p:txBody>
      </p:sp>
    </p:spTree>
    <p:extLst>
      <p:ext uri="{BB962C8B-B14F-4D97-AF65-F5344CB8AC3E}">
        <p14:creationId xmlns:p14="http://schemas.microsoft.com/office/powerpoint/2010/main" val="4124105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E1FBB8-43C3-472D-903B-D23100E2BCE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D15CF4AF-C80F-46F5-937C-3960C9DEEA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EAEE7618-C647-4CC3-9C3D-EB1A9A2CAEFE}"/>
              </a:ext>
            </a:extLst>
          </p:cNvPr>
          <p:cNvSpPr>
            <a:spLocks noGrp="1"/>
          </p:cNvSpPr>
          <p:nvPr>
            <p:ph type="dt" sz="half" idx="10"/>
          </p:nvPr>
        </p:nvSpPr>
        <p:spPr/>
        <p:txBody>
          <a:bodyPr/>
          <a:lstStyle/>
          <a:p>
            <a:fld id="{D0D15B40-A19D-4E97-8371-451AF5C0EAA1}" type="datetimeFigureOut">
              <a:rPr lang="es-CO" smtClean="0"/>
              <a:t>24/05/2021</a:t>
            </a:fld>
            <a:endParaRPr lang="es-CO"/>
          </a:p>
        </p:txBody>
      </p:sp>
      <p:sp>
        <p:nvSpPr>
          <p:cNvPr id="5" name="Marcador de pie de página 4">
            <a:extLst>
              <a:ext uri="{FF2B5EF4-FFF2-40B4-BE49-F238E27FC236}">
                <a16:creationId xmlns:a16="http://schemas.microsoft.com/office/drawing/2014/main" id="{62A6439D-76F7-4C66-A76B-A3FD84488AA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0755668-7EF3-4E29-B0D6-A9184BF422C9}"/>
              </a:ext>
            </a:extLst>
          </p:cNvPr>
          <p:cNvSpPr>
            <a:spLocks noGrp="1"/>
          </p:cNvSpPr>
          <p:nvPr>
            <p:ph type="sldNum" sz="quarter" idx="12"/>
          </p:nvPr>
        </p:nvSpPr>
        <p:spPr/>
        <p:txBody>
          <a:bodyPr/>
          <a:lstStyle/>
          <a:p>
            <a:fld id="{072FB0D5-1430-477B-B517-3A08C08A8E07}" type="slidenum">
              <a:rPr lang="es-CO" smtClean="0"/>
              <a:t>‹Nº›</a:t>
            </a:fld>
            <a:endParaRPr lang="es-CO"/>
          </a:p>
        </p:txBody>
      </p:sp>
    </p:spTree>
    <p:extLst>
      <p:ext uri="{BB962C8B-B14F-4D97-AF65-F5344CB8AC3E}">
        <p14:creationId xmlns:p14="http://schemas.microsoft.com/office/powerpoint/2010/main" val="4031728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694E5D-62A1-44BA-A194-7953049AC95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01B76F71-2EBD-41E8-8F8A-5E8E547E262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6FC08F3-27F4-489E-8B24-8B84B43E44B8}"/>
              </a:ext>
            </a:extLst>
          </p:cNvPr>
          <p:cNvSpPr>
            <a:spLocks noGrp="1"/>
          </p:cNvSpPr>
          <p:nvPr>
            <p:ph type="dt" sz="half" idx="10"/>
          </p:nvPr>
        </p:nvSpPr>
        <p:spPr/>
        <p:txBody>
          <a:bodyPr/>
          <a:lstStyle/>
          <a:p>
            <a:fld id="{D0D15B40-A19D-4E97-8371-451AF5C0EAA1}" type="datetimeFigureOut">
              <a:rPr lang="es-CO" smtClean="0"/>
              <a:t>24/05/2021</a:t>
            </a:fld>
            <a:endParaRPr lang="es-CO"/>
          </a:p>
        </p:txBody>
      </p:sp>
      <p:sp>
        <p:nvSpPr>
          <p:cNvPr id="5" name="Marcador de pie de página 4">
            <a:extLst>
              <a:ext uri="{FF2B5EF4-FFF2-40B4-BE49-F238E27FC236}">
                <a16:creationId xmlns:a16="http://schemas.microsoft.com/office/drawing/2014/main" id="{A292949B-734A-4888-B0E6-219A8657FB6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6A838F8-EFB1-4AB2-8913-E669CF896EB7}"/>
              </a:ext>
            </a:extLst>
          </p:cNvPr>
          <p:cNvSpPr>
            <a:spLocks noGrp="1"/>
          </p:cNvSpPr>
          <p:nvPr>
            <p:ph type="sldNum" sz="quarter" idx="12"/>
          </p:nvPr>
        </p:nvSpPr>
        <p:spPr/>
        <p:txBody>
          <a:bodyPr/>
          <a:lstStyle/>
          <a:p>
            <a:fld id="{072FB0D5-1430-477B-B517-3A08C08A8E07}" type="slidenum">
              <a:rPr lang="es-CO" smtClean="0"/>
              <a:t>‹Nº›</a:t>
            </a:fld>
            <a:endParaRPr lang="es-CO"/>
          </a:p>
        </p:txBody>
      </p:sp>
    </p:spTree>
    <p:extLst>
      <p:ext uri="{BB962C8B-B14F-4D97-AF65-F5344CB8AC3E}">
        <p14:creationId xmlns:p14="http://schemas.microsoft.com/office/powerpoint/2010/main" val="4063189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2BAA7A-C0D8-4235-8311-ED3A48A51CC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2C9C5093-A773-4208-A1E0-9CF92EA515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AEE22F4-B44C-4394-BC6C-6AE9A82CF589}"/>
              </a:ext>
            </a:extLst>
          </p:cNvPr>
          <p:cNvSpPr>
            <a:spLocks noGrp="1"/>
          </p:cNvSpPr>
          <p:nvPr>
            <p:ph type="dt" sz="half" idx="10"/>
          </p:nvPr>
        </p:nvSpPr>
        <p:spPr/>
        <p:txBody>
          <a:bodyPr/>
          <a:lstStyle/>
          <a:p>
            <a:fld id="{D0D15B40-A19D-4E97-8371-451AF5C0EAA1}" type="datetimeFigureOut">
              <a:rPr lang="es-CO" smtClean="0"/>
              <a:t>24/05/2021</a:t>
            </a:fld>
            <a:endParaRPr lang="es-CO"/>
          </a:p>
        </p:txBody>
      </p:sp>
      <p:sp>
        <p:nvSpPr>
          <p:cNvPr id="5" name="Marcador de pie de página 4">
            <a:extLst>
              <a:ext uri="{FF2B5EF4-FFF2-40B4-BE49-F238E27FC236}">
                <a16:creationId xmlns:a16="http://schemas.microsoft.com/office/drawing/2014/main" id="{BA080A0E-1F95-47C8-BC09-4EBAC51A4E7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A1D2F59-C778-4906-AEE8-E781E4B175D3}"/>
              </a:ext>
            </a:extLst>
          </p:cNvPr>
          <p:cNvSpPr>
            <a:spLocks noGrp="1"/>
          </p:cNvSpPr>
          <p:nvPr>
            <p:ph type="sldNum" sz="quarter" idx="12"/>
          </p:nvPr>
        </p:nvSpPr>
        <p:spPr/>
        <p:txBody>
          <a:bodyPr/>
          <a:lstStyle/>
          <a:p>
            <a:fld id="{072FB0D5-1430-477B-B517-3A08C08A8E07}" type="slidenum">
              <a:rPr lang="es-CO" smtClean="0"/>
              <a:t>‹Nº›</a:t>
            </a:fld>
            <a:endParaRPr lang="es-CO"/>
          </a:p>
        </p:txBody>
      </p:sp>
    </p:spTree>
    <p:extLst>
      <p:ext uri="{BB962C8B-B14F-4D97-AF65-F5344CB8AC3E}">
        <p14:creationId xmlns:p14="http://schemas.microsoft.com/office/powerpoint/2010/main" val="695769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315DFF-A523-4D8B-B273-5A44778CFC45}"/>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56F1F172-EB61-4143-8D0E-FCBCF8958FE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417BE69E-4092-4E73-ABC3-DE1BC4EC10C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B6A8EDF3-B4B7-46EE-940C-E2DDE37BB7A2}"/>
              </a:ext>
            </a:extLst>
          </p:cNvPr>
          <p:cNvSpPr>
            <a:spLocks noGrp="1"/>
          </p:cNvSpPr>
          <p:nvPr>
            <p:ph type="dt" sz="half" idx="10"/>
          </p:nvPr>
        </p:nvSpPr>
        <p:spPr/>
        <p:txBody>
          <a:bodyPr/>
          <a:lstStyle/>
          <a:p>
            <a:fld id="{D0D15B40-A19D-4E97-8371-451AF5C0EAA1}" type="datetimeFigureOut">
              <a:rPr lang="es-CO" smtClean="0"/>
              <a:t>24/05/2021</a:t>
            </a:fld>
            <a:endParaRPr lang="es-CO"/>
          </a:p>
        </p:txBody>
      </p:sp>
      <p:sp>
        <p:nvSpPr>
          <p:cNvPr id="6" name="Marcador de pie de página 5">
            <a:extLst>
              <a:ext uri="{FF2B5EF4-FFF2-40B4-BE49-F238E27FC236}">
                <a16:creationId xmlns:a16="http://schemas.microsoft.com/office/drawing/2014/main" id="{947072B6-618C-49E5-8C87-7E298A83B57F}"/>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FFBE3191-740C-46C2-9037-7BC6D5E8E72F}"/>
              </a:ext>
            </a:extLst>
          </p:cNvPr>
          <p:cNvSpPr>
            <a:spLocks noGrp="1"/>
          </p:cNvSpPr>
          <p:nvPr>
            <p:ph type="sldNum" sz="quarter" idx="12"/>
          </p:nvPr>
        </p:nvSpPr>
        <p:spPr/>
        <p:txBody>
          <a:bodyPr/>
          <a:lstStyle/>
          <a:p>
            <a:fld id="{072FB0D5-1430-477B-B517-3A08C08A8E07}" type="slidenum">
              <a:rPr lang="es-CO" smtClean="0"/>
              <a:t>‹Nº›</a:t>
            </a:fld>
            <a:endParaRPr lang="es-CO"/>
          </a:p>
        </p:txBody>
      </p:sp>
    </p:spTree>
    <p:extLst>
      <p:ext uri="{BB962C8B-B14F-4D97-AF65-F5344CB8AC3E}">
        <p14:creationId xmlns:p14="http://schemas.microsoft.com/office/powerpoint/2010/main" val="1366093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3780DA-4E18-49EC-95EE-30072770416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3A0D9780-301C-4791-A2C6-E7177E13A3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7EE537E-C02F-453F-8FB4-847BCB141F4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58BFCD8E-1FB8-4788-A2D6-7426871B7E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C226C8A-17A6-4008-AC78-8254E0EC59F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12A3DCDC-21B1-43B2-AF4F-A3E4C0304F50}"/>
              </a:ext>
            </a:extLst>
          </p:cNvPr>
          <p:cNvSpPr>
            <a:spLocks noGrp="1"/>
          </p:cNvSpPr>
          <p:nvPr>
            <p:ph type="dt" sz="half" idx="10"/>
          </p:nvPr>
        </p:nvSpPr>
        <p:spPr/>
        <p:txBody>
          <a:bodyPr/>
          <a:lstStyle/>
          <a:p>
            <a:fld id="{D0D15B40-A19D-4E97-8371-451AF5C0EAA1}" type="datetimeFigureOut">
              <a:rPr lang="es-CO" smtClean="0"/>
              <a:t>24/05/2021</a:t>
            </a:fld>
            <a:endParaRPr lang="es-CO"/>
          </a:p>
        </p:txBody>
      </p:sp>
      <p:sp>
        <p:nvSpPr>
          <p:cNvPr id="8" name="Marcador de pie de página 7">
            <a:extLst>
              <a:ext uri="{FF2B5EF4-FFF2-40B4-BE49-F238E27FC236}">
                <a16:creationId xmlns:a16="http://schemas.microsoft.com/office/drawing/2014/main" id="{41089251-6A22-461A-B9D8-924CFA161DA6}"/>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A692172C-483C-44C2-8AD3-AEDE02D15872}"/>
              </a:ext>
            </a:extLst>
          </p:cNvPr>
          <p:cNvSpPr>
            <a:spLocks noGrp="1"/>
          </p:cNvSpPr>
          <p:nvPr>
            <p:ph type="sldNum" sz="quarter" idx="12"/>
          </p:nvPr>
        </p:nvSpPr>
        <p:spPr/>
        <p:txBody>
          <a:bodyPr/>
          <a:lstStyle/>
          <a:p>
            <a:fld id="{072FB0D5-1430-477B-B517-3A08C08A8E07}" type="slidenum">
              <a:rPr lang="es-CO" smtClean="0"/>
              <a:t>‹Nº›</a:t>
            </a:fld>
            <a:endParaRPr lang="es-CO"/>
          </a:p>
        </p:txBody>
      </p:sp>
    </p:spTree>
    <p:extLst>
      <p:ext uri="{BB962C8B-B14F-4D97-AF65-F5344CB8AC3E}">
        <p14:creationId xmlns:p14="http://schemas.microsoft.com/office/powerpoint/2010/main" val="3160631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B11059-6177-476E-8814-60979222204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DC419ACB-A5D9-4C13-A6E2-927BA1110FE3}"/>
              </a:ext>
            </a:extLst>
          </p:cNvPr>
          <p:cNvSpPr>
            <a:spLocks noGrp="1"/>
          </p:cNvSpPr>
          <p:nvPr>
            <p:ph type="dt" sz="half" idx="10"/>
          </p:nvPr>
        </p:nvSpPr>
        <p:spPr/>
        <p:txBody>
          <a:bodyPr/>
          <a:lstStyle/>
          <a:p>
            <a:fld id="{D0D15B40-A19D-4E97-8371-451AF5C0EAA1}" type="datetimeFigureOut">
              <a:rPr lang="es-CO" smtClean="0"/>
              <a:t>24/05/2021</a:t>
            </a:fld>
            <a:endParaRPr lang="es-CO"/>
          </a:p>
        </p:txBody>
      </p:sp>
      <p:sp>
        <p:nvSpPr>
          <p:cNvPr id="4" name="Marcador de pie de página 3">
            <a:extLst>
              <a:ext uri="{FF2B5EF4-FFF2-40B4-BE49-F238E27FC236}">
                <a16:creationId xmlns:a16="http://schemas.microsoft.com/office/drawing/2014/main" id="{203F1678-AA07-416C-9309-44700430E9F2}"/>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B4C2AEB5-30AB-4F7A-A453-5731ECD43304}"/>
              </a:ext>
            </a:extLst>
          </p:cNvPr>
          <p:cNvSpPr>
            <a:spLocks noGrp="1"/>
          </p:cNvSpPr>
          <p:nvPr>
            <p:ph type="sldNum" sz="quarter" idx="12"/>
          </p:nvPr>
        </p:nvSpPr>
        <p:spPr/>
        <p:txBody>
          <a:bodyPr/>
          <a:lstStyle/>
          <a:p>
            <a:fld id="{072FB0D5-1430-477B-B517-3A08C08A8E07}" type="slidenum">
              <a:rPr lang="es-CO" smtClean="0"/>
              <a:t>‹Nº›</a:t>
            </a:fld>
            <a:endParaRPr lang="es-CO"/>
          </a:p>
        </p:txBody>
      </p:sp>
    </p:spTree>
    <p:extLst>
      <p:ext uri="{BB962C8B-B14F-4D97-AF65-F5344CB8AC3E}">
        <p14:creationId xmlns:p14="http://schemas.microsoft.com/office/powerpoint/2010/main" val="28954045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1B87038-521F-416C-8558-8195CF890C59}"/>
              </a:ext>
            </a:extLst>
          </p:cNvPr>
          <p:cNvSpPr>
            <a:spLocks noGrp="1"/>
          </p:cNvSpPr>
          <p:nvPr>
            <p:ph type="dt" sz="half" idx="10"/>
          </p:nvPr>
        </p:nvSpPr>
        <p:spPr/>
        <p:txBody>
          <a:bodyPr/>
          <a:lstStyle/>
          <a:p>
            <a:fld id="{D0D15B40-A19D-4E97-8371-451AF5C0EAA1}" type="datetimeFigureOut">
              <a:rPr lang="es-CO" smtClean="0"/>
              <a:t>24/05/2021</a:t>
            </a:fld>
            <a:endParaRPr lang="es-CO"/>
          </a:p>
        </p:txBody>
      </p:sp>
      <p:sp>
        <p:nvSpPr>
          <p:cNvPr id="3" name="Marcador de pie de página 2">
            <a:extLst>
              <a:ext uri="{FF2B5EF4-FFF2-40B4-BE49-F238E27FC236}">
                <a16:creationId xmlns:a16="http://schemas.microsoft.com/office/drawing/2014/main" id="{7F80E954-508B-4E69-BBCA-806698175598}"/>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AB28A4BB-A926-4885-9F1C-14142B24E4BB}"/>
              </a:ext>
            </a:extLst>
          </p:cNvPr>
          <p:cNvSpPr>
            <a:spLocks noGrp="1"/>
          </p:cNvSpPr>
          <p:nvPr>
            <p:ph type="sldNum" sz="quarter" idx="12"/>
          </p:nvPr>
        </p:nvSpPr>
        <p:spPr/>
        <p:txBody>
          <a:bodyPr/>
          <a:lstStyle/>
          <a:p>
            <a:fld id="{072FB0D5-1430-477B-B517-3A08C08A8E07}" type="slidenum">
              <a:rPr lang="es-CO" smtClean="0"/>
              <a:t>‹Nº›</a:t>
            </a:fld>
            <a:endParaRPr lang="es-CO"/>
          </a:p>
        </p:txBody>
      </p:sp>
    </p:spTree>
    <p:extLst>
      <p:ext uri="{BB962C8B-B14F-4D97-AF65-F5344CB8AC3E}">
        <p14:creationId xmlns:p14="http://schemas.microsoft.com/office/powerpoint/2010/main" val="640514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D84138E4-62B1-4375-8623-5716531C0C4E}" type="datetimeFigureOut">
              <a:rPr lang="es-PE" smtClean="0"/>
              <a:t>24/05/2021</a:t>
            </a:fld>
            <a:endParaRPr lang="es-PE" dirty="0"/>
          </a:p>
        </p:txBody>
      </p:sp>
      <p:sp>
        <p:nvSpPr>
          <p:cNvPr id="5" name="Marcador de pie de página 4"/>
          <p:cNvSpPr>
            <a:spLocks noGrp="1"/>
          </p:cNvSpPr>
          <p:nvPr>
            <p:ph type="ftr" sz="quarter" idx="11"/>
          </p:nvPr>
        </p:nvSpPr>
        <p:spPr/>
        <p:txBody>
          <a:bodyPr/>
          <a:lstStyle/>
          <a:p>
            <a:endParaRPr lang="es-PE" dirty="0"/>
          </a:p>
        </p:txBody>
      </p:sp>
      <p:sp>
        <p:nvSpPr>
          <p:cNvPr id="6" name="Marcador de número de diapositiva 5"/>
          <p:cNvSpPr>
            <a:spLocks noGrp="1"/>
          </p:cNvSpPr>
          <p:nvPr>
            <p:ph type="sldNum" sz="quarter" idx="12"/>
          </p:nvPr>
        </p:nvSpPr>
        <p:spPr/>
        <p:txBody>
          <a:bodyPr/>
          <a:lstStyle/>
          <a:p>
            <a:fld id="{AD84BC99-46D9-4EFB-BA87-60C9BC096685}" type="slidenum">
              <a:rPr lang="es-PE" smtClean="0"/>
              <a:t>‹Nº›</a:t>
            </a:fld>
            <a:endParaRPr lang="es-PE" dirty="0"/>
          </a:p>
        </p:txBody>
      </p:sp>
    </p:spTree>
    <p:extLst>
      <p:ext uri="{BB962C8B-B14F-4D97-AF65-F5344CB8AC3E}">
        <p14:creationId xmlns:p14="http://schemas.microsoft.com/office/powerpoint/2010/main" val="4245438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943868-BDAD-443F-9D66-529B2355083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D74C3E92-85BF-4B2E-A92C-69106F920B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3A023D2E-8D34-464E-B059-79E0B7D4E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0484EE9-F2FF-4640-B215-DEF17810F774}"/>
              </a:ext>
            </a:extLst>
          </p:cNvPr>
          <p:cNvSpPr>
            <a:spLocks noGrp="1"/>
          </p:cNvSpPr>
          <p:nvPr>
            <p:ph type="dt" sz="half" idx="10"/>
          </p:nvPr>
        </p:nvSpPr>
        <p:spPr/>
        <p:txBody>
          <a:bodyPr/>
          <a:lstStyle/>
          <a:p>
            <a:fld id="{D0D15B40-A19D-4E97-8371-451AF5C0EAA1}" type="datetimeFigureOut">
              <a:rPr lang="es-CO" smtClean="0"/>
              <a:t>24/05/2021</a:t>
            </a:fld>
            <a:endParaRPr lang="es-CO"/>
          </a:p>
        </p:txBody>
      </p:sp>
      <p:sp>
        <p:nvSpPr>
          <p:cNvPr id="6" name="Marcador de pie de página 5">
            <a:extLst>
              <a:ext uri="{FF2B5EF4-FFF2-40B4-BE49-F238E27FC236}">
                <a16:creationId xmlns:a16="http://schemas.microsoft.com/office/drawing/2014/main" id="{6817803A-9DB8-41A2-B85C-F299987A3777}"/>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1A16E0C6-8EA1-47AE-868B-E2735FCE4956}"/>
              </a:ext>
            </a:extLst>
          </p:cNvPr>
          <p:cNvSpPr>
            <a:spLocks noGrp="1"/>
          </p:cNvSpPr>
          <p:nvPr>
            <p:ph type="sldNum" sz="quarter" idx="12"/>
          </p:nvPr>
        </p:nvSpPr>
        <p:spPr/>
        <p:txBody>
          <a:bodyPr/>
          <a:lstStyle/>
          <a:p>
            <a:fld id="{072FB0D5-1430-477B-B517-3A08C08A8E07}" type="slidenum">
              <a:rPr lang="es-CO" smtClean="0"/>
              <a:t>‹Nº›</a:t>
            </a:fld>
            <a:endParaRPr lang="es-CO"/>
          </a:p>
        </p:txBody>
      </p:sp>
    </p:spTree>
    <p:extLst>
      <p:ext uri="{BB962C8B-B14F-4D97-AF65-F5344CB8AC3E}">
        <p14:creationId xmlns:p14="http://schemas.microsoft.com/office/powerpoint/2010/main" val="2090091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1F4C81-AE0A-4010-A199-FBCCCB6560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46F5D0EC-89EB-4146-AD96-74C48F25C0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91B0DDC7-4C4B-4C2C-86E2-BE579A8B7A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09727AC-A395-4BBB-AC3A-DA64FEB41B7D}"/>
              </a:ext>
            </a:extLst>
          </p:cNvPr>
          <p:cNvSpPr>
            <a:spLocks noGrp="1"/>
          </p:cNvSpPr>
          <p:nvPr>
            <p:ph type="dt" sz="half" idx="10"/>
          </p:nvPr>
        </p:nvSpPr>
        <p:spPr/>
        <p:txBody>
          <a:bodyPr/>
          <a:lstStyle/>
          <a:p>
            <a:fld id="{D0D15B40-A19D-4E97-8371-451AF5C0EAA1}" type="datetimeFigureOut">
              <a:rPr lang="es-CO" smtClean="0"/>
              <a:t>24/05/2021</a:t>
            </a:fld>
            <a:endParaRPr lang="es-CO"/>
          </a:p>
        </p:txBody>
      </p:sp>
      <p:sp>
        <p:nvSpPr>
          <p:cNvPr id="6" name="Marcador de pie de página 5">
            <a:extLst>
              <a:ext uri="{FF2B5EF4-FFF2-40B4-BE49-F238E27FC236}">
                <a16:creationId xmlns:a16="http://schemas.microsoft.com/office/drawing/2014/main" id="{8F444743-3FB9-4FA1-8DE7-89F3B0579AE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6440E88-7296-426C-B321-7D7C4984A3BF}"/>
              </a:ext>
            </a:extLst>
          </p:cNvPr>
          <p:cNvSpPr>
            <a:spLocks noGrp="1"/>
          </p:cNvSpPr>
          <p:nvPr>
            <p:ph type="sldNum" sz="quarter" idx="12"/>
          </p:nvPr>
        </p:nvSpPr>
        <p:spPr/>
        <p:txBody>
          <a:bodyPr/>
          <a:lstStyle/>
          <a:p>
            <a:fld id="{072FB0D5-1430-477B-B517-3A08C08A8E07}" type="slidenum">
              <a:rPr lang="es-CO" smtClean="0"/>
              <a:t>‹Nº›</a:t>
            </a:fld>
            <a:endParaRPr lang="es-CO"/>
          </a:p>
        </p:txBody>
      </p:sp>
    </p:spTree>
    <p:extLst>
      <p:ext uri="{BB962C8B-B14F-4D97-AF65-F5344CB8AC3E}">
        <p14:creationId xmlns:p14="http://schemas.microsoft.com/office/powerpoint/2010/main" val="27335507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46A0B0-6B16-4EC1-818B-8204AC21249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9993BA52-4EB6-401A-A301-12F956B2410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4FE39EE5-8C9C-479A-9EBC-710FC7696511}"/>
              </a:ext>
            </a:extLst>
          </p:cNvPr>
          <p:cNvSpPr>
            <a:spLocks noGrp="1"/>
          </p:cNvSpPr>
          <p:nvPr>
            <p:ph type="dt" sz="half" idx="10"/>
          </p:nvPr>
        </p:nvSpPr>
        <p:spPr/>
        <p:txBody>
          <a:bodyPr/>
          <a:lstStyle/>
          <a:p>
            <a:fld id="{D0D15B40-A19D-4E97-8371-451AF5C0EAA1}" type="datetimeFigureOut">
              <a:rPr lang="es-CO" smtClean="0"/>
              <a:t>24/05/2021</a:t>
            </a:fld>
            <a:endParaRPr lang="es-CO"/>
          </a:p>
        </p:txBody>
      </p:sp>
      <p:sp>
        <p:nvSpPr>
          <p:cNvPr id="5" name="Marcador de pie de página 4">
            <a:extLst>
              <a:ext uri="{FF2B5EF4-FFF2-40B4-BE49-F238E27FC236}">
                <a16:creationId xmlns:a16="http://schemas.microsoft.com/office/drawing/2014/main" id="{03EC8B39-3A1D-4C00-8563-41FE83E0246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1CD0675-A913-4391-BE6A-9ACCC70D08B8}"/>
              </a:ext>
            </a:extLst>
          </p:cNvPr>
          <p:cNvSpPr>
            <a:spLocks noGrp="1"/>
          </p:cNvSpPr>
          <p:nvPr>
            <p:ph type="sldNum" sz="quarter" idx="12"/>
          </p:nvPr>
        </p:nvSpPr>
        <p:spPr/>
        <p:txBody>
          <a:bodyPr/>
          <a:lstStyle/>
          <a:p>
            <a:fld id="{072FB0D5-1430-477B-B517-3A08C08A8E07}" type="slidenum">
              <a:rPr lang="es-CO" smtClean="0"/>
              <a:t>‹Nº›</a:t>
            </a:fld>
            <a:endParaRPr lang="es-CO"/>
          </a:p>
        </p:txBody>
      </p:sp>
    </p:spTree>
    <p:extLst>
      <p:ext uri="{BB962C8B-B14F-4D97-AF65-F5344CB8AC3E}">
        <p14:creationId xmlns:p14="http://schemas.microsoft.com/office/powerpoint/2010/main" val="40510853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4B4CA0B-42F7-495F-9248-2720AA02699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3E17D2CC-14B3-4805-8B3D-8AEFA0F334C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65021E3-3117-4824-9802-FB5DE09A2F47}"/>
              </a:ext>
            </a:extLst>
          </p:cNvPr>
          <p:cNvSpPr>
            <a:spLocks noGrp="1"/>
          </p:cNvSpPr>
          <p:nvPr>
            <p:ph type="dt" sz="half" idx="10"/>
          </p:nvPr>
        </p:nvSpPr>
        <p:spPr/>
        <p:txBody>
          <a:bodyPr/>
          <a:lstStyle/>
          <a:p>
            <a:fld id="{D0D15B40-A19D-4E97-8371-451AF5C0EAA1}" type="datetimeFigureOut">
              <a:rPr lang="es-CO" smtClean="0"/>
              <a:t>24/05/2021</a:t>
            </a:fld>
            <a:endParaRPr lang="es-CO"/>
          </a:p>
        </p:txBody>
      </p:sp>
      <p:sp>
        <p:nvSpPr>
          <p:cNvPr id="5" name="Marcador de pie de página 4">
            <a:extLst>
              <a:ext uri="{FF2B5EF4-FFF2-40B4-BE49-F238E27FC236}">
                <a16:creationId xmlns:a16="http://schemas.microsoft.com/office/drawing/2014/main" id="{53DDEC1E-DC65-4E94-9134-CC9D472AE74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1826989-169E-45E9-8703-CE591F7C0645}"/>
              </a:ext>
            </a:extLst>
          </p:cNvPr>
          <p:cNvSpPr>
            <a:spLocks noGrp="1"/>
          </p:cNvSpPr>
          <p:nvPr>
            <p:ph type="sldNum" sz="quarter" idx="12"/>
          </p:nvPr>
        </p:nvSpPr>
        <p:spPr/>
        <p:txBody>
          <a:bodyPr/>
          <a:lstStyle/>
          <a:p>
            <a:fld id="{072FB0D5-1430-477B-B517-3A08C08A8E07}" type="slidenum">
              <a:rPr lang="es-CO" smtClean="0"/>
              <a:t>‹Nº›</a:t>
            </a:fld>
            <a:endParaRPr lang="es-CO"/>
          </a:p>
        </p:txBody>
      </p:sp>
    </p:spTree>
    <p:extLst>
      <p:ext uri="{BB962C8B-B14F-4D97-AF65-F5344CB8AC3E}">
        <p14:creationId xmlns:p14="http://schemas.microsoft.com/office/powerpoint/2010/main" val="843796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0634"/>
            <a:ext cx="5932223" cy="711081"/>
          </a:xfr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098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p:cNvSpPr>
            <a:spLocks noGrp="1"/>
          </p:cNvSpPr>
          <p:nvPr>
            <p:ph type="dt" sz="half" idx="10"/>
          </p:nvPr>
        </p:nvSpPr>
        <p:spPr/>
        <p:txBody>
          <a:bodyPr/>
          <a:lstStyle/>
          <a:p>
            <a:fld id="{D84138E4-62B1-4375-8623-5716531C0C4E}" type="datetimeFigureOut">
              <a:rPr lang="es-PE" smtClean="0"/>
              <a:t>24/05/2021</a:t>
            </a:fld>
            <a:endParaRPr lang="es-PE" dirty="0"/>
          </a:p>
        </p:txBody>
      </p:sp>
      <p:sp>
        <p:nvSpPr>
          <p:cNvPr id="6" name="Marcador de pie de página 5"/>
          <p:cNvSpPr>
            <a:spLocks noGrp="1"/>
          </p:cNvSpPr>
          <p:nvPr>
            <p:ph type="ftr" sz="quarter" idx="11"/>
          </p:nvPr>
        </p:nvSpPr>
        <p:spPr/>
        <p:txBody>
          <a:bodyPr/>
          <a:lstStyle/>
          <a:p>
            <a:endParaRPr lang="es-PE" dirty="0"/>
          </a:p>
        </p:txBody>
      </p:sp>
      <p:sp>
        <p:nvSpPr>
          <p:cNvPr id="7" name="Marcador de número de diapositiva 6"/>
          <p:cNvSpPr>
            <a:spLocks noGrp="1"/>
          </p:cNvSpPr>
          <p:nvPr>
            <p:ph type="sldNum" sz="quarter" idx="12"/>
          </p:nvPr>
        </p:nvSpPr>
        <p:spPr/>
        <p:txBody>
          <a:bodyPr/>
          <a:lstStyle/>
          <a:p>
            <a:fld id="{AD84BC99-46D9-4EFB-BA87-60C9BC096685}" type="slidenum">
              <a:rPr lang="es-PE" smtClean="0"/>
              <a:t>‹Nº›</a:t>
            </a:fld>
            <a:endParaRPr lang="es-PE" dirty="0"/>
          </a:p>
        </p:txBody>
      </p:sp>
    </p:spTree>
    <p:extLst>
      <p:ext uri="{BB962C8B-B14F-4D97-AF65-F5344CB8AC3E}">
        <p14:creationId xmlns:p14="http://schemas.microsoft.com/office/powerpoint/2010/main" val="2370361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p:cNvSpPr>
            <a:spLocks noGrp="1"/>
          </p:cNvSpPr>
          <p:nvPr>
            <p:ph type="dt" sz="half" idx="10"/>
          </p:nvPr>
        </p:nvSpPr>
        <p:spPr/>
        <p:txBody>
          <a:bodyPr/>
          <a:lstStyle/>
          <a:p>
            <a:fld id="{D84138E4-62B1-4375-8623-5716531C0C4E}" type="datetimeFigureOut">
              <a:rPr lang="es-PE" smtClean="0"/>
              <a:t>24/05/2021</a:t>
            </a:fld>
            <a:endParaRPr lang="es-PE" dirty="0"/>
          </a:p>
        </p:txBody>
      </p:sp>
      <p:sp>
        <p:nvSpPr>
          <p:cNvPr id="8" name="Marcador de pie de página 7"/>
          <p:cNvSpPr>
            <a:spLocks noGrp="1"/>
          </p:cNvSpPr>
          <p:nvPr>
            <p:ph type="ftr" sz="quarter" idx="11"/>
          </p:nvPr>
        </p:nvSpPr>
        <p:spPr/>
        <p:txBody>
          <a:bodyPr/>
          <a:lstStyle/>
          <a:p>
            <a:endParaRPr lang="es-PE" dirty="0"/>
          </a:p>
        </p:txBody>
      </p:sp>
      <p:sp>
        <p:nvSpPr>
          <p:cNvPr id="9" name="Marcador de número de diapositiva 8"/>
          <p:cNvSpPr>
            <a:spLocks noGrp="1"/>
          </p:cNvSpPr>
          <p:nvPr>
            <p:ph type="sldNum" sz="quarter" idx="12"/>
          </p:nvPr>
        </p:nvSpPr>
        <p:spPr/>
        <p:txBody>
          <a:bodyPr/>
          <a:lstStyle/>
          <a:p>
            <a:fld id="{AD84BC99-46D9-4EFB-BA87-60C9BC096685}" type="slidenum">
              <a:rPr lang="es-PE" smtClean="0"/>
              <a:t>‹Nº›</a:t>
            </a:fld>
            <a:endParaRPr lang="es-PE" dirty="0"/>
          </a:p>
        </p:txBody>
      </p:sp>
    </p:spTree>
    <p:extLst>
      <p:ext uri="{BB962C8B-B14F-4D97-AF65-F5344CB8AC3E}">
        <p14:creationId xmlns:p14="http://schemas.microsoft.com/office/powerpoint/2010/main" val="491779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fecha 2"/>
          <p:cNvSpPr>
            <a:spLocks noGrp="1"/>
          </p:cNvSpPr>
          <p:nvPr>
            <p:ph type="dt" sz="half" idx="10"/>
          </p:nvPr>
        </p:nvSpPr>
        <p:spPr/>
        <p:txBody>
          <a:bodyPr/>
          <a:lstStyle/>
          <a:p>
            <a:fld id="{D84138E4-62B1-4375-8623-5716531C0C4E}" type="datetimeFigureOut">
              <a:rPr lang="es-PE" smtClean="0"/>
              <a:t>24/05/2021</a:t>
            </a:fld>
            <a:endParaRPr lang="es-PE" dirty="0"/>
          </a:p>
        </p:txBody>
      </p:sp>
      <p:sp>
        <p:nvSpPr>
          <p:cNvPr id="4" name="Marcador de pie de página 3"/>
          <p:cNvSpPr>
            <a:spLocks noGrp="1"/>
          </p:cNvSpPr>
          <p:nvPr>
            <p:ph type="ftr" sz="quarter" idx="11"/>
          </p:nvPr>
        </p:nvSpPr>
        <p:spPr/>
        <p:txBody>
          <a:bodyPr/>
          <a:lstStyle/>
          <a:p>
            <a:endParaRPr lang="es-PE" dirty="0"/>
          </a:p>
        </p:txBody>
      </p:sp>
      <p:sp>
        <p:nvSpPr>
          <p:cNvPr id="5" name="Marcador de número de diapositiva 4"/>
          <p:cNvSpPr>
            <a:spLocks noGrp="1"/>
          </p:cNvSpPr>
          <p:nvPr>
            <p:ph type="sldNum" sz="quarter" idx="12"/>
          </p:nvPr>
        </p:nvSpPr>
        <p:spPr/>
        <p:txBody>
          <a:bodyPr/>
          <a:lstStyle/>
          <a:p>
            <a:fld id="{AD84BC99-46D9-4EFB-BA87-60C9BC096685}" type="slidenum">
              <a:rPr lang="es-PE" smtClean="0"/>
              <a:t>‹Nº›</a:t>
            </a:fld>
            <a:endParaRPr lang="es-PE" dirty="0"/>
          </a:p>
        </p:txBody>
      </p:sp>
    </p:spTree>
    <p:extLst>
      <p:ext uri="{BB962C8B-B14F-4D97-AF65-F5344CB8AC3E}">
        <p14:creationId xmlns:p14="http://schemas.microsoft.com/office/powerpoint/2010/main" val="2658009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84138E4-62B1-4375-8623-5716531C0C4E}" type="datetimeFigureOut">
              <a:rPr lang="es-PE" smtClean="0"/>
              <a:t>24/05/2021</a:t>
            </a:fld>
            <a:endParaRPr lang="es-PE" dirty="0"/>
          </a:p>
        </p:txBody>
      </p:sp>
      <p:sp>
        <p:nvSpPr>
          <p:cNvPr id="3" name="Marcador de pie de página 2"/>
          <p:cNvSpPr>
            <a:spLocks noGrp="1"/>
          </p:cNvSpPr>
          <p:nvPr>
            <p:ph type="ftr" sz="quarter" idx="11"/>
          </p:nvPr>
        </p:nvSpPr>
        <p:spPr/>
        <p:txBody>
          <a:bodyPr/>
          <a:lstStyle/>
          <a:p>
            <a:endParaRPr lang="es-PE" dirty="0"/>
          </a:p>
        </p:txBody>
      </p:sp>
      <p:sp>
        <p:nvSpPr>
          <p:cNvPr id="4" name="Marcador de número de diapositiva 3"/>
          <p:cNvSpPr>
            <a:spLocks noGrp="1"/>
          </p:cNvSpPr>
          <p:nvPr>
            <p:ph type="sldNum" sz="quarter" idx="12"/>
          </p:nvPr>
        </p:nvSpPr>
        <p:spPr/>
        <p:txBody>
          <a:bodyPr/>
          <a:lstStyle/>
          <a:p>
            <a:fld id="{AD84BC99-46D9-4EFB-BA87-60C9BC096685}" type="slidenum">
              <a:rPr lang="es-PE" smtClean="0"/>
              <a:t>‹Nº›</a:t>
            </a:fld>
            <a:endParaRPr lang="es-PE" dirty="0"/>
          </a:p>
        </p:txBody>
      </p:sp>
    </p:spTree>
    <p:extLst>
      <p:ext uri="{BB962C8B-B14F-4D97-AF65-F5344CB8AC3E}">
        <p14:creationId xmlns:p14="http://schemas.microsoft.com/office/powerpoint/2010/main" val="805342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D84138E4-62B1-4375-8623-5716531C0C4E}" type="datetimeFigureOut">
              <a:rPr lang="es-PE" smtClean="0"/>
              <a:t>24/05/2021</a:t>
            </a:fld>
            <a:endParaRPr lang="es-PE" dirty="0"/>
          </a:p>
        </p:txBody>
      </p:sp>
      <p:sp>
        <p:nvSpPr>
          <p:cNvPr id="6" name="Marcador de pie de página 5"/>
          <p:cNvSpPr>
            <a:spLocks noGrp="1"/>
          </p:cNvSpPr>
          <p:nvPr>
            <p:ph type="ftr" sz="quarter" idx="11"/>
          </p:nvPr>
        </p:nvSpPr>
        <p:spPr/>
        <p:txBody>
          <a:bodyPr/>
          <a:lstStyle/>
          <a:p>
            <a:endParaRPr lang="es-PE" dirty="0"/>
          </a:p>
        </p:txBody>
      </p:sp>
      <p:sp>
        <p:nvSpPr>
          <p:cNvPr id="7" name="Marcador de número de diapositiva 6"/>
          <p:cNvSpPr>
            <a:spLocks noGrp="1"/>
          </p:cNvSpPr>
          <p:nvPr>
            <p:ph type="sldNum" sz="quarter" idx="12"/>
          </p:nvPr>
        </p:nvSpPr>
        <p:spPr/>
        <p:txBody>
          <a:bodyPr/>
          <a:lstStyle/>
          <a:p>
            <a:fld id="{AD84BC99-46D9-4EFB-BA87-60C9BC096685}" type="slidenum">
              <a:rPr lang="es-PE" smtClean="0"/>
              <a:t>‹Nº›</a:t>
            </a:fld>
            <a:endParaRPr lang="es-PE" dirty="0"/>
          </a:p>
        </p:txBody>
      </p:sp>
    </p:spTree>
    <p:extLst>
      <p:ext uri="{BB962C8B-B14F-4D97-AF65-F5344CB8AC3E}">
        <p14:creationId xmlns:p14="http://schemas.microsoft.com/office/powerpoint/2010/main" val="3441090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D84138E4-62B1-4375-8623-5716531C0C4E}" type="datetimeFigureOut">
              <a:rPr lang="es-PE" smtClean="0"/>
              <a:t>24/05/2021</a:t>
            </a:fld>
            <a:endParaRPr lang="es-PE" dirty="0"/>
          </a:p>
        </p:txBody>
      </p:sp>
      <p:sp>
        <p:nvSpPr>
          <p:cNvPr id="6" name="Marcador de pie de página 5"/>
          <p:cNvSpPr>
            <a:spLocks noGrp="1"/>
          </p:cNvSpPr>
          <p:nvPr>
            <p:ph type="ftr" sz="quarter" idx="11"/>
          </p:nvPr>
        </p:nvSpPr>
        <p:spPr/>
        <p:txBody>
          <a:bodyPr/>
          <a:lstStyle/>
          <a:p>
            <a:endParaRPr lang="es-PE" dirty="0"/>
          </a:p>
        </p:txBody>
      </p:sp>
      <p:sp>
        <p:nvSpPr>
          <p:cNvPr id="7" name="Marcador de número de diapositiva 6"/>
          <p:cNvSpPr>
            <a:spLocks noGrp="1"/>
          </p:cNvSpPr>
          <p:nvPr>
            <p:ph type="sldNum" sz="quarter" idx="12"/>
          </p:nvPr>
        </p:nvSpPr>
        <p:spPr/>
        <p:txBody>
          <a:bodyPr/>
          <a:lstStyle/>
          <a:p>
            <a:fld id="{AD84BC99-46D9-4EFB-BA87-60C9BC096685}" type="slidenum">
              <a:rPr lang="es-PE" smtClean="0"/>
              <a:t>‹Nº›</a:t>
            </a:fld>
            <a:endParaRPr lang="es-PE" dirty="0"/>
          </a:p>
        </p:txBody>
      </p:sp>
    </p:spTree>
    <p:extLst>
      <p:ext uri="{BB962C8B-B14F-4D97-AF65-F5344CB8AC3E}">
        <p14:creationId xmlns:p14="http://schemas.microsoft.com/office/powerpoint/2010/main" val="3430656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4138E4-62B1-4375-8623-5716531C0C4E}" type="datetimeFigureOut">
              <a:rPr lang="es-PE" smtClean="0"/>
              <a:t>24/05/2021</a:t>
            </a:fld>
            <a:endParaRPr lang="es-PE"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84BC99-46D9-4EFB-BA87-60C9BC096685}" type="slidenum">
              <a:rPr lang="es-PE" smtClean="0"/>
              <a:t>‹Nº›</a:t>
            </a:fld>
            <a:endParaRPr lang="es-PE" dirty="0"/>
          </a:p>
        </p:txBody>
      </p:sp>
    </p:spTree>
    <p:extLst>
      <p:ext uri="{BB962C8B-B14F-4D97-AF65-F5344CB8AC3E}">
        <p14:creationId xmlns:p14="http://schemas.microsoft.com/office/powerpoint/2010/main" val="151616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89DE308-B515-48F4-83D2-15B5745371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06309026-851D-4F82-A166-64DFC2B4E8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1CEBBDF7-B944-48DF-9628-DEAE87B1B0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31A629-0D81-494C-899E-D108F40C8214}" type="datetimeFigureOut">
              <a:rPr lang="es-PE" smtClean="0"/>
              <a:t>24/05/2021</a:t>
            </a:fld>
            <a:endParaRPr lang="es-PE" dirty="0"/>
          </a:p>
        </p:txBody>
      </p:sp>
      <p:sp>
        <p:nvSpPr>
          <p:cNvPr id="5" name="Marcador de pie de página 4">
            <a:extLst>
              <a:ext uri="{FF2B5EF4-FFF2-40B4-BE49-F238E27FC236}">
                <a16:creationId xmlns:a16="http://schemas.microsoft.com/office/drawing/2014/main" id="{8584A6C7-7FF8-4BEE-A317-6C7DF5D36C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dirty="0"/>
          </a:p>
        </p:txBody>
      </p:sp>
      <p:sp>
        <p:nvSpPr>
          <p:cNvPr id="6" name="Marcador de número de diapositiva 5">
            <a:extLst>
              <a:ext uri="{FF2B5EF4-FFF2-40B4-BE49-F238E27FC236}">
                <a16:creationId xmlns:a16="http://schemas.microsoft.com/office/drawing/2014/main" id="{EB7754F0-5A45-4560-BA0E-FBD93C3CBB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FEA09-B16A-4A73-9FE1-7A1DE23CA0A1}" type="slidenum">
              <a:rPr lang="es-PE" smtClean="0"/>
              <a:t>‹Nº›</a:t>
            </a:fld>
            <a:endParaRPr lang="es-PE" dirty="0"/>
          </a:p>
        </p:txBody>
      </p:sp>
    </p:spTree>
    <p:extLst>
      <p:ext uri="{BB962C8B-B14F-4D97-AF65-F5344CB8AC3E}">
        <p14:creationId xmlns:p14="http://schemas.microsoft.com/office/powerpoint/2010/main" val="1406226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D50A69D-F30C-4748-9DCE-ECE5DD0E01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88EFB075-EB52-4455-86D5-8CCA6E0957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B2B1E75D-619C-454B-BF19-D06547DEED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D15B40-A19D-4E97-8371-451AF5C0EAA1}" type="datetimeFigureOut">
              <a:rPr lang="es-CO" smtClean="0"/>
              <a:t>24/05/2021</a:t>
            </a:fld>
            <a:endParaRPr lang="es-CO"/>
          </a:p>
        </p:txBody>
      </p:sp>
      <p:sp>
        <p:nvSpPr>
          <p:cNvPr id="5" name="Marcador de pie de página 4">
            <a:extLst>
              <a:ext uri="{FF2B5EF4-FFF2-40B4-BE49-F238E27FC236}">
                <a16:creationId xmlns:a16="http://schemas.microsoft.com/office/drawing/2014/main" id="{91F96DDF-0BEF-4532-9022-77143C58DC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426AA014-FC07-4C8F-B773-DB224B6571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2FB0D5-1430-477B-B517-3A08C08A8E07}" type="slidenum">
              <a:rPr lang="es-CO" smtClean="0"/>
              <a:t>‹Nº›</a:t>
            </a:fld>
            <a:endParaRPr lang="es-CO"/>
          </a:p>
        </p:txBody>
      </p:sp>
    </p:spTree>
    <p:extLst>
      <p:ext uri="{BB962C8B-B14F-4D97-AF65-F5344CB8AC3E}">
        <p14:creationId xmlns:p14="http://schemas.microsoft.com/office/powerpoint/2010/main" val="1943778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pn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gif"/><Relationship Id="rId5" Type="http://schemas.openxmlformats.org/officeDocument/2006/relationships/image" Target="../media/image3.gif"/><Relationship Id="rId10" Type="http://schemas.openxmlformats.org/officeDocument/2006/relationships/image" Target="../media/image8.png"/><Relationship Id="rId4" Type="http://schemas.openxmlformats.org/officeDocument/2006/relationships/image" Target="../media/image2.gif"/><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9.png"/><Relationship Id="rId1" Type="http://schemas.openxmlformats.org/officeDocument/2006/relationships/slideLayout" Target="../slideLayouts/slideLayout28.xml"/><Relationship Id="rId4" Type="http://schemas.openxmlformats.org/officeDocument/2006/relationships/hyperlink" Target="http://riadzany.blogspot.com/2017/06/cities-without-slums-making-progress.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9.png"/><Relationship Id="rId1" Type="http://schemas.openxmlformats.org/officeDocument/2006/relationships/slideLayout" Target="../slideLayouts/slideLayout28.xml"/><Relationship Id="rId5" Type="http://schemas.openxmlformats.org/officeDocument/2006/relationships/hyperlink" Target="https://creativecommons.org/licenses/by-sa/3.0/" TargetMode="External"/><Relationship Id="rId4" Type="http://schemas.openxmlformats.org/officeDocument/2006/relationships/hyperlink" Target="http://nunesjanilton.blogspot.com/2012/04/pobreza.html"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9.png"/><Relationship Id="rId1" Type="http://schemas.openxmlformats.org/officeDocument/2006/relationships/slideLayout" Target="../slideLayouts/slideLayout2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9.png"/><Relationship Id="rId1" Type="http://schemas.openxmlformats.org/officeDocument/2006/relationships/slideLayout" Target="../slideLayouts/slideLayout2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s://paradigmamedia.org/desigualdad-social/" TargetMode="External"/><Relationship Id="rId2" Type="http://schemas.openxmlformats.org/officeDocument/2006/relationships/image" Target="../media/image26.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cepal.org/es/temas/covid-19" TargetMode="Externa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hyperlink" Target="https://www.worldometers.info/coronavirus/" TargetMode="External"/><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54.png"/><Relationship Id="rId5" Type="http://schemas.openxmlformats.org/officeDocument/2006/relationships/image" Target="../media/image29.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s://covid19.patria.org.ve/estadisticas-venezuela/" TargetMode="External"/><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5.xml"/><Relationship Id="rId5" Type="http://schemas.openxmlformats.org/officeDocument/2006/relationships/image" Target="../media/image67.png"/><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34.xml"/><Relationship Id="rId4" Type="http://schemas.openxmlformats.org/officeDocument/2006/relationships/image" Target="../media/image7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13 Rectángulo"/>
          <p:cNvSpPr/>
          <p:nvPr/>
        </p:nvSpPr>
        <p:spPr>
          <a:xfrm>
            <a:off x="6397449" y="212131"/>
            <a:ext cx="5107444" cy="707886"/>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fontAlgn="base">
              <a:spcBef>
                <a:spcPct val="0"/>
              </a:spcBef>
              <a:spcAft>
                <a:spcPct val="0"/>
              </a:spcAft>
              <a:defRPr/>
            </a:pPr>
            <a:r>
              <a:rPr lang="es-ES" sz="2000" b="1" dirty="0">
                <a:ln w="11430"/>
                <a:solidFill>
                  <a:srgbClr val="002060"/>
                </a:solidFill>
                <a:effectLst>
                  <a:outerShdw blurRad="80000" dist="40000" dir="5040000" algn="tl">
                    <a:srgbClr val="000000">
                      <a:alpha val="30000"/>
                    </a:srgbClr>
                  </a:outerShdw>
                </a:effectLst>
                <a:latin typeface="Arial"/>
              </a:rPr>
              <a:t>Organismo Andino de Salud </a:t>
            </a:r>
          </a:p>
          <a:p>
            <a:pPr fontAlgn="base">
              <a:spcBef>
                <a:spcPct val="0"/>
              </a:spcBef>
              <a:spcAft>
                <a:spcPct val="0"/>
              </a:spcAft>
              <a:defRPr/>
            </a:pPr>
            <a:r>
              <a:rPr lang="es-ES" sz="2000" b="1" dirty="0">
                <a:ln w="11430"/>
                <a:solidFill>
                  <a:srgbClr val="002060"/>
                </a:solidFill>
                <a:effectLst>
                  <a:outerShdw blurRad="80000" dist="40000" dir="5040000" algn="tl">
                    <a:srgbClr val="000000">
                      <a:alpha val="30000"/>
                    </a:srgbClr>
                  </a:outerShdw>
                </a:effectLst>
                <a:latin typeface="Arial"/>
              </a:rPr>
              <a:t> Convenio Hipólito Unanue</a:t>
            </a:r>
          </a:p>
        </p:txBody>
      </p:sp>
      <p:grpSp>
        <p:nvGrpSpPr>
          <p:cNvPr id="2" name="Grupo 1"/>
          <p:cNvGrpSpPr/>
          <p:nvPr/>
        </p:nvGrpSpPr>
        <p:grpSpPr>
          <a:xfrm>
            <a:off x="-5583" y="-1"/>
            <a:ext cx="4611147" cy="6858002"/>
            <a:chOff x="32517" y="-1"/>
            <a:chExt cx="4611147" cy="6858002"/>
          </a:xfrm>
        </p:grpSpPr>
        <p:sp>
          <p:nvSpPr>
            <p:cNvPr id="17" name="Rectángulo 16">
              <a:extLst>
                <a:ext uri="{FF2B5EF4-FFF2-40B4-BE49-F238E27FC236}">
                  <a16:creationId xmlns:a16="http://schemas.microsoft.com/office/drawing/2014/main" id="{8C4BC788-6A3B-432F-AC97-94B00F102D14}"/>
                </a:ext>
              </a:extLst>
            </p:cNvPr>
            <p:cNvSpPr/>
            <p:nvPr/>
          </p:nvSpPr>
          <p:spPr>
            <a:xfrm>
              <a:off x="32517" y="0"/>
              <a:ext cx="2682241" cy="685800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E" dirty="0">
                <a:solidFill>
                  <a:srgbClr val="FFFFFF"/>
                </a:solidFill>
                <a:latin typeface="Arial"/>
              </a:endParaRPr>
            </a:p>
          </p:txBody>
        </p:sp>
        <p:sp>
          <p:nvSpPr>
            <p:cNvPr id="18" name="Rectángulo 17">
              <a:extLst>
                <a:ext uri="{FF2B5EF4-FFF2-40B4-BE49-F238E27FC236}">
                  <a16:creationId xmlns:a16="http://schemas.microsoft.com/office/drawing/2014/main" id="{FCF47F82-8A08-46E8-8DCF-B7A011E4384C}"/>
                </a:ext>
              </a:extLst>
            </p:cNvPr>
            <p:cNvSpPr/>
            <p:nvPr/>
          </p:nvSpPr>
          <p:spPr>
            <a:xfrm>
              <a:off x="45593" y="-1"/>
              <a:ext cx="630521" cy="6858001"/>
            </a:xfrm>
            <a:prstGeom prst="rect">
              <a:avLst/>
            </a:prstGeom>
            <a:solidFill>
              <a:srgbClr val="F4B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PE" dirty="0">
                <a:solidFill>
                  <a:srgbClr val="FFFFFF"/>
                </a:solidFill>
                <a:latin typeface="Arial"/>
              </a:endParaRPr>
            </a:p>
          </p:txBody>
        </p:sp>
        <p:pic>
          <p:nvPicPr>
            <p:cNvPr id="2054" name="17 Imagen" descr="america-del-sur-con-andinosok.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57539" y="793048"/>
              <a:ext cx="3286125" cy="5440363"/>
            </a:xfrm>
            <a:prstGeom prst="rect">
              <a:avLst/>
            </a:prstGeom>
            <a:noFill/>
            <a:ln w="9525">
              <a:noFill/>
              <a:miter lim="800000"/>
              <a:headEnd/>
              <a:tailEnd/>
            </a:ln>
          </p:spPr>
        </p:pic>
        <p:pic>
          <p:nvPicPr>
            <p:cNvPr id="2055" name="Picture 28" descr="VEN"/>
            <p:cNvPicPr>
              <a:picLocks noChangeAspect="1" noChangeArrowheads="1" noCrop="1"/>
            </p:cNvPicPr>
            <p:nvPr/>
          </p:nvPicPr>
          <p:blipFill>
            <a:blip r:embed="rId4" cstate="print"/>
            <a:srcRect/>
            <a:stretch>
              <a:fillRect/>
            </a:stretch>
          </p:blipFill>
          <p:spPr bwMode="auto">
            <a:xfrm>
              <a:off x="2533394" y="793269"/>
              <a:ext cx="762000" cy="476250"/>
            </a:xfrm>
            <a:prstGeom prst="rect">
              <a:avLst/>
            </a:prstGeom>
            <a:noFill/>
            <a:ln w="9525">
              <a:noFill/>
              <a:miter lim="800000"/>
              <a:headEnd/>
              <a:tailEnd/>
            </a:ln>
          </p:spPr>
        </p:pic>
        <p:pic>
          <p:nvPicPr>
            <p:cNvPr id="2056" name="Picture 31" descr="clombia"/>
            <p:cNvPicPr>
              <a:picLocks noChangeAspect="1" noChangeArrowheads="1" noCrop="1"/>
            </p:cNvPicPr>
            <p:nvPr/>
          </p:nvPicPr>
          <p:blipFill>
            <a:blip r:embed="rId5" cstate="print"/>
            <a:srcRect/>
            <a:stretch>
              <a:fillRect/>
            </a:stretch>
          </p:blipFill>
          <p:spPr bwMode="auto">
            <a:xfrm>
              <a:off x="1630416" y="1030733"/>
              <a:ext cx="762000" cy="476250"/>
            </a:xfrm>
            <a:prstGeom prst="rect">
              <a:avLst/>
            </a:prstGeom>
            <a:noFill/>
            <a:ln w="9525">
              <a:noFill/>
              <a:miter lim="800000"/>
              <a:headEnd/>
              <a:tailEnd/>
            </a:ln>
          </p:spPr>
        </p:pic>
        <p:pic>
          <p:nvPicPr>
            <p:cNvPr id="2057" name="Picture 33" descr="PkRU"/>
            <p:cNvPicPr>
              <a:picLocks noChangeAspect="1" noChangeArrowheads="1" noCrop="1"/>
            </p:cNvPicPr>
            <p:nvPr/>
          </p:nvPicPr>
          <p:blipFill>
            <a:blip r:embed="rId6" cstate="print"/>
            <a:srcRect/>
            <a:stretch>
              <a:fillRect/>
            </a:stretch>
          </p:blipFill>
          <p:spPr bwMode="auto">
            <a:xfrm>
              <a:off x="1649834" y="2300031"/>
              <a:ext cx="762000" cy="476250"/>
            </a:xfrm>
            <a:prstGeom prst="rect">
              <a:avLst/>
            </a:prstGeom>
            <a:noFill/>
            <a:ln w="9525">
              <a:noFill/>
              <a:miter lim="800000"/>
              <a:headEnd/>
              <a:tailEnd/>
            </a:ln>
          </p:spPr>
        </p:pic>
        <p:pic>
          <p:nvPicPr>
            <p:cNvPr id="2058" name="Picture 38" descr="ECU"/>
            <p:cNvPicPr>
              <a:picLocks noChangeAspect="1" noChangeArrowheads="1" noCrop="1"/>
            </p:cNvPicPr>
            <p:nvPr/>
          </p:nvPicPr>
          <p:blipFill>
            <a:blip r:embed="rId7" cstate="print"/>
            <a:srcRect/>
            <a:stretch>
              <a:fillRect/>
            </a:stretch>
          </p:blipFill>
          <p:spPr bwMode="auto">
            <a:xfrm>
              <a:off x="1582221" y="1520410"/>
              <a:ext cx="762000" cy="476250"/>
            </a:xfrm>
            <a:prstGeom prst="rect">
              <a:avLst/>
            </a:prstGeom>
            <a:noFill/>
            <a:ln w="9525">
              <a:noFill/>
              <a:miter lim="800000"/>
              <a:headEnd/>
              <a:tailEnd/>
            </a:ln>
          </p:spPr>
        </p:pic>
        <p:pic>
          <p:nvPicPr>
            <p:cNvPr id="2059" name="Picture 40" descr="chile-1"/>
            <p:cNvPicPr>
              <a:picLocks noChangeAspect="1" noChangeArrowheads="1" noCrop="1"/>
            </p:cNvPicPr>
            <p:nvPr/>
          </p:nvPicPr>
          <p:blipFill>
            <a:blip r:embed="rId8" cstate="print"/>
            <a:srcRect/>
            <a:stretch>
              <a:fillRect/>
            </a:stretch>
          </p:blipFill>
          <p:spPr bwMode="auto">
            <a:xfrm>
              <a:off x="2087984" y="3837491"/>
              <a:ext cx="647700" cy="476250"/>
            </a:xfrm>
            <a:prstGeom prst="rect">
              <a:avLst/>
            </a:prstGeom>
            <a:noFill/>
            <a:ln w="9525">
              <a:noFill/>
              <a:miter lim="800000"/>
              <a:headEnd/>
              <a:tailEnd/>
            </a:ln>
          </p:spPr>
        </p:pic>
        <p:pic>
          <p:nvPicPr>
            <p:cNvPr id="2060" name="Picture 36" descr="BOL"/>
            <p:cNvPicPr>
              <a:picLocks noChangeAspect="1" noChangeArrowheads="1" noCrop="1"/>
            </p:cNvPicPr>
            <p:nvPr/>
          </p:nvPicPr>
          <p:blipFill>
            <a:blip r:embed="rId9" cstate="print"/>
            <a:srcRect/>
            <a:stretch>
              <a:fillRect/>
            </a:stretch>
          </p:blipFill>
          <p:spPr bwMode="auto">
            <a:xfrm>
              <a:off x="2485220" y="2592511"/>
              <a:ext cx="762000" cy="476250"/>
            </a:xfrm>
            <a:prstGeom prst="rect">
              <a:avLst/>
            </a:prstGeom>
            <a:noFill/>
            <a:ln w="9525">
              <a:noFill/>
              <a:miter lim="800000"/>
              <a:headEnd/>
              <a:tailEnd/>
            </a:ln>
          </p:spPr>
        </p:pic>
      </p:grpSp>
      <p:sp>
        <p:nvSpPr>
          <p:cNvPr id="2062" name="22 CuadroTexto"/>
          <p:cNvSpPr txBox="1">
            <a:spLocks noChangeArrowheads="1"/>
          </p:cNvSpPr>
          <p:nvPr/>
        </p:nvSpPr>
        <p:spPr bwMode="auto">
          <a:xfrm>
            <a:off x="5667372" y="2166832"/>
            <a:ext cx="4572032" cy="1231106"/>
          </a:xfrm>
          <a:prstGeom prst="rect">
            <a:avLst/>
          </a:prstGeom>
          <a:noFill/>
          <a:ln w="9525">
            <a:noFill/>
            <a:miter lim="800000"/>
            <a:headEnd/>
            <a:tailEnd/>
          </a:ln>
        </p:spPr>
        <p:txBody>
          <a:bodyPr wrap="square">
            <a:spAutoFit/>
          </a:bodyPr>
          <a:lstStyle/>
          <a:p>
            <a:pPr algn="ctr" fontAlgn="base">
              <a:spcBef>
                <a:spcPct val="0"/>
              </a:spcBef>
              <a:spcAft>
                <a:spcPct val="0"/>
              </a:spcAft>
              <a:defRPr/>
            </a:pPr>
            <a:endParaRPr lang="es-MX" sz="2200" dirty="0">
              <a:solidFill>
                <a:srgbClr val="0070C0"/>
              </a:solidFill>
              <a:latin typeface="Arial" charset="0"/>
            </a:endParaRPr>
          </a:p>
          <a:p>
            <a:pPr algn="ctr" defTabSz="1433513" fontAlgn="base">
              <a:spcBef>
                <a:spcPct val="0"/>
              </a:spcBef>
              <a:spcAft>
                <a:spcPct val="0"/>
              </a:spcAft>
              <a:defRPr/>
            </a:pPr>
            <a:endParaRPr lang="es-PE" sz="2000" b="1" dirty="0">
              <a:solidFill>
                <a:srgbClr val="0070C0"/>
              </a:solidFill>
              <a:effectLst>
                <a:outerShdw blurRad="38100" dist="38100" dir="2700000" algn="tl">
                  <a:srgbClr val="C0C0C0"/>
                </a:outerShdw>
              </a:effectLst>
              <a:latin typeface="Arial" charset="0"/>
            </a:endParaRPr>
          </a:p>
          <a:p>
            <a:pPr algn="ctr" defTabSz="1433513" fontAlgn="base">
              <a:spcBef>
                <a:spcPct val="0"/>
              </a:spcBef>
              <a:spcAft>
                <a:spcPct val="0"/>
              </a:spcAft>
              <a:defRPr/>
            </a:pPr>
            <a:endParaRPr lang="es-PE" sz="3200" b="1" dirty="0">
              <a:solidFill>
                <a:srgbClr val="0070C0"/>
              </a:solidFill>
              <a:effectLst>
                <a:outerShdw blurRad="38100" dist="38100" dir="2700000" algn="tl">
                  <a:srgbClr val="C0C0C0"/>
                </a:outerShdw>
              </a:effectLst>
              <a:latin typeface="Arial" charset="0"/>
            </a:endParaRPr>
          </a:p>
        </p:txBody>
      </p:sp>
      <p:pic>
        <p:nvPicPr>
          <p:cNvPr id="2063" name="20 Imagen" descr="ORAS SIN FOND.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563262" y="273091"/>
            <a:ext cx="787262" cy="757642"/>
          </a:xfrm>
          <a:prstGeom prst="rect">
            <a:avLst/>
          </a:prstGeom>
          <a:noFill/>
          <a:ln w="9525">
            <a:noFill/>
            <a:miter lim="800000"/>
            <a:headEnd/>
            <a:tailEnd/>
          </a:ln>
        </p:spPr>
      </p:pic>
      <p:sp>
        <p:nvSpPr>
          <p:cNvPr id="3" name="Marcador de contenido 2">
            <a:extLst>
              <a:ext uri="{FF2B5EF4-FFF2-40B4-BE49-F238E27FC236}">
                <a16:creationId xmlns:a16="http://schemas.microsoft.com/office/drawing/2014/main" id="{F28622AE-EAC3-4549-AB17-F2B5DF2D4540}"/>
              </a:ext>
            </a:extLst>
          </p:cNvPr>
          <p:cNvSpPr>
            <a:spLocks noGrp="1"/>
          </p:cNvSpPr>
          <p:nvPr>
            <p:ph idx="1"/>
          </p:nvPr>
        </p:nvSpPr>
        <p:spPr>
          <a:xfrm>
            <a:off x="4977670" y="1348429"/>
            <a:ext cx="6264071" cy="5101389"/>
          </a:xfrm>
        </p:spPr>
        <p:txBody>
          <a:bodyPr>
            <a:normAutofit fontScale="85000" lnSpcReduction="20000"/>
          </a:bodyPr>
          <a:lstStyle/>
          <a:p>
            <a:pPr marL="0" indent="0" algn="ctr">
              <a:buNone/>
            </a:pPr>
            <a:endParaRPr lang="es-PE" sz="2800" b="1" dirty="0">
              <a:solidFill>
                <a:srgbClr val="002060"/>
              </a:solidFill>
            </a:endParaRPr>
          </a:p>
          <a:p>
            <a:pPr lvl="0" algn="ctr">
              <a:buNone/>
            </a:pPr>
            <a:r>
              <a:rPr lang="es-ES" sz="4100" b="1" dirty="0">
                <a:solidFill>
                  <a:srgbClr val="002060"/>
                </a:solidFill>
              </a:rPr>
              <a:t>SITUACIÓN ACTUAL DE LA PANDEMIA COVID-19 A NIVEL MUNDIAL Y EN LOS PAÍSES ANDINOS</a:t>
            </a:r>
            <a:r>
              <a:rPr lang="es-PE" b="1" dirty="0">
                <a:solidFill>
                  <a:srgbClr val="002060"/>
                </a:solidFill>
              </a:rPr>
              <a:t>  </a:t>
            </a:r>
            <a:endParaRPr lang="es-CO" b="1" dirty="0">
              <a:solidFill>
                <a:srgbClr val="002060"/>
              </a:solidFill>
            </a:endParaRPr>
          </a:p>
          <a:p>
            <a:pPr lvl="0" algn="ctr">
              <a:buNone/>
            </a:pPr>
            <a:endParaRPr lang="es-ES" sz="2500" b="1" dirty="0">
              <a:solidFill>
                <a:srgbClr val="002060"/>
              </a:solidFill>
            </a:endParaRPr>
          </a:p>
          <a:p>
            <a:pPr lvl="0" algn="ctr">
              <a:buNone/>
            </a:pPr>
            <a:endParaRPr lang="es-ES" sz="2500" b="1" dirty="0">
              <a:solidFill>
                <a:srgbClr val="002060"/>
              </a:solidFill>
            </a:endParaRPr>
          </a:p>
          <a:p>
            <a:pPr lvl="0" algn="ctr">
              <a:buNone/>
            </a:pPr>
            <a:r>
              <a:rPr lang="es-ES" sz="2500" b="1" dirty="0">
                <a:solidFill>
                  <a:srgbClr val="002060"/>
                </a:solidFill>
              </a:rPr>
              <a:t>Luis Beingolea More</a:t>
            </a:r>
          </a:p>
          <a:p>
            <a:pPr algn="ctr">
              <a:buNone/>
            </a:pPr>
            <a:r>
              <a:rPr lang="es-ES" sz="2500" b="1" dirty="0">
                <a:solidFill>
                  <a:srgbClr val="002060"/>
                </a:solidFill>
              </a:rPr>
              <a:t>Bertha Luz Pineda Restrepo</a:t>
            </a:r>
          </a:p>
          <a:p>
            <a:pPr algn="ctr">
              <a:buNone/>
            </a:pPr>
            <a:r>
              <a:rPr lang="es-ES" sz="2500" b="1" dirty="0">
                <a:solidFill>
                  <a:srgbClr val="002060"/>
                </a:solidFill>
              </a:rPr>
              <a:t> </a:t>
            </a:r>
          </a:p>
          <a:p>
            <a:pPr algn="ctr">
              <a:buNone/>
            </a:pPr>
            <a:r>
              <a:rPr lang="es-ES" sz="2500" b="1" dirty="0">
                <a:solidFill>
                  <a:srgbClr val="002060"/>
                </a:solidFill>
              </a:rPr>
              <a:t> </a:t>
            </a:r>
          </a:p>
          <a:p>
            <a:pPr lvl="0" algn="ctr">
              <a:buNone/>
            </a:pPr>
            <a:endParaRPr lang="es-ES" sz="2500" b="1" dirty="0">
              <a:solidFill>
                <a:srgbClr val="002060"/>
              </a:solidFill>
            </a:endParaRPr>
          </a:p>
          <a:p>
            <a:pPr lvl="0" algn="ctr">
              <a:buNone/>
            </a:pPr>
            <a:r>
              <a:rPr lang="es-ES" sz="2500" b="1" dirty="0">
                <a:solidFill>
                  <a:srgbClr val="002060"/>
                </a:solidFill>
              </a:rPr>
              <a:t>Lima,  24 de mayo de 2021</a:t>
            </a:r>
          </a:p>
        </p:txBody>
      </p:sp>
    </p:spTree>
    <p:extLst>
      <p:ext uri="{BB962C8B-B14F-4D97-AF65-F5344CB8AC3E}">
        <p14:creationId xmlns:p14="http://schemas.microsoft.com/office/powerpoint/2010/main" val="428976035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6">
            <a:extLst>
              <a:ext uri="{FF2B5EF4-FFF2-40B4-BE49-F238E27FC236}">
                <a16:creationId xmlns:a16="http://schemas.microsoft.com/office/drawing/2014/main" id="{532E5C42-0A28-494C-BA90-81F7E69CFA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sp>
        <p:nvSpPr>
          <p:cNvPr id="6" name="Título 1">
            <a:extLst>
              <a:ext uri="{FF2B5EF4-FFF2-40B4-BE49-F238E27FC236}">
                <a16:creationId xmlns:a16="http://schemas.microsoft.com/office/drawing/2014/main" id="{B287A47D-D9CD-4D1D-9EE2-09C3AA2BDBE6}"/>
              </a:ext>
            </a:extLst>
          </p:cNvPr>
          <p:cNvSpPr txBox="1">
            <a:spLocks/>
          </p:cNvSpPr>
          <p:nvPr/>
        </p:nvSpPr>
        <p:spPr>
          <a:xfrm>
            <a:off x="1359408" y="102553"/>
            <a:ext cx="10719465" cy="808353"/>
          </a:xfrm>
          <a:prstGeom prst="rect">
            <a:avLst/>
          </a:prstGeom>
        </p:spPr>
        <p:txBody>
          <a:bodyPr vert="horz" lIns="91440" tIns="45720" rIns="91440" bIns="45720" rtlCol="0" anchor="b">
            <a:noAutofit/>
          </a:bodyPr>
          <a:lstStyle>
            <a:defPPr>
              <a:defRPr lang="es-PE"/>
            </a:defPPr>
            <a:lvl1pPr algn="ctr">
              <a:lnSpc>
                <a:spcPct val="90000"/>
              </a:lnSpc>
              <a:spcBef>
                <a:spcPct val="0"/>
              </a:spcBef>
              <a:buNone/>
              <a:defRPr sz="2400" b="1">
                <a:solidFill>
                  <a:srgbClr val="0070C0"/>
                </a:solidFill>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Gráfico de fallecidos por COVID-19 en </a:t>
            </a:r>
            <a:r>
              <a:rPr lang="es-PE" dirty="0"/>
              <a:t>2</a:t>
            </a: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0 países en el mundo. </a:t>
            </a:r>
          </a:p>
          <a:p>
            <a:pPr marL="0" marR="0" lvl="0" indent="0" algn="ctr" defTabSz="914400" rtl="0" eaLnBrk="1" fontAlgn="auto" latinLnBrk="0" hangingPunct="1">
              <a:lnSpc>
                <a:spcPct val="90000"/>
              </a:lnSpc>
              <a:spcBef>
                <a:spcPct val="0"/>
              </a:spcBef>
              <a:spcAft>
                <a:spcPts val="0"/>
              </a:spcAft>
              <a:buClrTx/>
              <a:buSzTx/>
              <a:buFontTx/>
              <a:buNone/>
              <a:tabLst/>
              <a:defRPr/>
            </a:pPr>
            <a:r>
              <a:rPr lang="es-PE" dirty="0"/>
              <a:t>23</a:t>
            </a: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-05-2021 </a:t>
            </a:r>
          </a:p>
        </p:txBody>
      </p:sp>
      <p:sp>
        <p:nvSpPr>
          <p:cNvPr id="10" name="CuadroTexto 9">
            <a:extLst>
              <a:ext uri="{FF2B5EF4-FFF2-40B4-BE49-F238E27FC236}">
                <a16:creationId xmlns:a16="http://schemas.microsoft.com/office/drawing/2014/main" id="{EA86981A-5482-4BAE-8D12-0BC3B2FE646A}"/>
              </a:ext>
            </a:extLst>
          </p:cNvPr>
          <p:cNvSpPr txBox="1"/>
          <p:nvPr/>
        </p:nvSpPr>
        <p:spPr>
          <a:xfrm>
            <a:off x="1587500" y="6493837"/>
            <a:ext cx="6121400"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https://www.worldometers.info/coronavirus/weekly-trends/</a:t>
            </a:r>
          </a:p>
        </p:txBody>
      </p:sp>
      <p:graphicFrame>
        <p:nvGraphicFramePr>
          <p:cNvPr id="8" name="Gráfico 7">
            <a:extLst>
              <a:ext uri="{FF2B5EF4-FFF2-40B4-BE49-F238E27FC236}">
                <a16:creationId xmlns:a16="http://schemas.microsoft.com/office/drawing/2014/main" id="{C71F559E-10DA-4BB2-AFD6-8ADEE5CCB37B}"/>
              </a:ext>
            </a:extLst>
          </p:cNvPr>
          <p:cNvGraphicFramePr>
            <a:graphicFrameLocks/>
          </p:cNvGraphicFramePr>
          <p:nvPr>
            <p:extLst>
              <p:ext uri="{D42A27DB-BD31-4B8C-83A1-F6EECF244321}">
                <p14:modId xmlns:p14="http://schemas.microsoft.com/office/powerpoint/2010/main" val="568113302"/>
              </p:ext>
            </p:extLst>
          </p:nvPr>
        </p:nvGraphicFramePr>
        <p:xfrm>
          <a:off x="1587500" y="977264"/>
          <a:ext cx="10196830" cy="53320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02605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6">
            <a:extLst>
              <a:ext uri="{FF2B5EF4-FFF2-40B4-BE49-F238E27FC236}">
                <a16:creationId xmlns:a16="http://schemas.microsoft.com/office/drawing/2014/main" id="{532E5C42-0A28-494C-BA90-81F7E69CFA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sp>
        <p:nvSpPr>
          <p:cNvPr id="6" name="Título 1">
            <a:extLst>
              <a:ext uri="{FF2B5EF4-FFF2-40B4-BE49-F238E27FC236}">
                <a16:creationId xmlns:a16="http://schemas.microsoft.com/office/drawing/2014/main" id="{B287A47D-D9CD-4D1D-9EE2-09C3AA2BDBE6}"/>
              </a:ext>
            </a:extLst>
          </p:cNvPr>
          <p:cNvSpPr txBox="1">
            <a:spLocks/>
          </p:cNvSpPr>
          <p:nvPr/>
        </p:nvSpPr>
        <p:spPr>
          <a:xfrm>
            <a:off x="1359408" y="102553"/>
            <a:ext cx="10719465" cy="808353"/>
          </a:xfrm>
          <a:prstGeom prst="rect">
            <a:avLst/>
          </a:prstGeom>
        </p:spPr>
        <p:txBody>
          <a:bodyPr vert="horz" lIns="91440" tIns="45720" rIns="91440" bIns="45720" rtlCol="0" anchor="b">
            <a:noAutofit/>
          </a:bodyPr>
          <a:lstStyle>
            <a:defPPr>
              <a:defRPr lang="es-PE"/>
            </a:defPPr>
            <a:lvl1pPr algn="ctr">
              <a:lnSpc>
                <a:spcPct val="90000"/>
              </a:lnSpc>
              <a:spcBef>
                <a:spcPct val="0"/>
              </a:spcBef>
              <a:buNone/>
              <a:defRPr sz="2400" b="1">
                <a:solidFill>
                  <a:srgbClr val="0070C0"/>
                </a:solidFill>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Gráfico de casos nuevos de COVID-19 </a:t>
            </a:r>
            <a:r>
              <a:rPr lang="es-PE" dirty="0"/>
              <a:t>en los últimos 7 días </a:t>
            </a: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porcentaje de variación en </a:t>
            </a:r>
            <a:r>
              <a:rPr lang="es-PE" dirty="0"/>
              <a:t>2</a:t>
            </a: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0 países en el mundo. 23-05-2021 </a:t>
            </a:r>
          </a:p>
        </p:txBody>
      </p:sp>
      <p:sp>
        <p:nvSpPr>
          <p:cNvPr id="10" name="CuadroTexto 9">
            <a:extLst>
              <a:ext uri="{FF2B5EF4-FFF2-40B4-BE49-F238E27FC236}">
                <a16:creationId xmlns:a16="http://schemas.microsoft.com/office/drawing/2014/main" id="{EA86981A-5482-4BAE-8D12-0BC3B2FE646A}"/>
              </a:ext>
            </a:extLst>
          </p:cNvPr>
          <p:cNvSpPr txBox="1"/>
          <p:nvPr/>
        </p:nvSpPr>
        <p:spPr>
          <a:xfrm>
            <a:off x="1587500" y="6365951"/>
            <a:ext cx="6121400"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https://www.worldometers.info/coronavirus/weekly-trends/</a:t>
            </a:r>
          </a:p>
        </p:txBody>
      </p:sp>
      <p:graphicFrame>
        <p:nvGraphicFramePr>
          <p:cNvPr id="7" name="Gráfico 6">
            <a:extLst>
              <a:ext uri="{FF2B5EF4-FFF2-40B4-BE49-F238E27FC236}">
                <a16:creationId xmlns:a16="http://schemas.microsoft.com/office/drawing/2014/main" id="{69B3679A-F4DA-4C83-BD56-49968616CC7A}"/>
              </a:ext>
            </a:extLst>
          </p:cNvPr>
          <p:cNvGraphicFramePr>
            <a:graphicFrameLocks/>
          </p:cNvGraphicFramePr>
          <p:nvPr>
            <p:extLst>
              <p:ext uri="{D42A27DB-BD31-4B8C-83A1-F6EECF244321}">
                <p14:modId xmlns:p14="http://schemas.microsoft.com/office/powerpoint/2010/main" val="3037700735"/>
              </p:ext>
            </p:extLst>
          </p:nvPr>
        </p:nvGraphicFramePr>
        <p:xfrm>
          <a:off x="1359408" y="971550"/>
          <a:ext cx="10719464" cy="5303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88388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6">
            <a:extLst>
              <a:ext uri="{FF2B5EF4-FFF2-40B4-BE49-F238E27FC236}">
                <a16:creationId xmlns:a16="http://schemas.microsoft.com/office/drawing/2014/main" id="{532E5C42-0A28-494C-BA90-81F7E69CFA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sp>
        <p:nvSpPr>
          <p:cNvPr id="6" name="Título 1">
            <a:extLst>
              <a:ext uri="{FF2B5EF4-FFF2-40B4-BE49-F238E27FC236}">
                <a16:creationId xmlns:a16="http://schemas.microsoft.com/office/drawing/2014/main" id="{B287A47D-D9CD-4D1D-9EE2-09C3AA2BDBE6}"/>
              </a:ext>
            </a:extLst>
          </p:cNvPr>
          <p:cNvSpPr txBox="1">
            <a:spLocks/>
          </p:cNvSpPr>
          <p:nvPr/>
        </p:nvSpPr>
        <p:spPr>
          <a:xfrm>
            <a:off x="1163925" y="102553"/>
            <a:ext cx="11028075" cy="808353"/>
          </a:xfrm>
          <a:prstGeom prst="rect">
            <a:avLst/>
          </a:prstGeom>
        </p:spPr>
        <p:txBody>
          <a:bodyPr vert="horz" lIns="91440" tIns="45720" rIns="91440" bIns="45720" rtlCol="0" anchor="b">
            <a:noAutofit/>
          </a:bodyPr>
          <a:lstStyle>
            <a:defPPr>
              <a:defRPr lang="es-PE"/>
            </a:defPPr>
            <a:lvl1pPr algn="ctr">
              <a:lnSpc>
                <a:spcPct val="90000"/>
              </a:lnSpc>
              <a:spcBef>
                <a:spcPct val="0"/>
              </a:spcBef>
              <a:buNone/>
              <a:defRPr sz="2400" b="1">
                <a:solidFill>
                  <a:srgbClr val="0070C0"/>
                </a:solidFill>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Gráfico de  nuevos fallecidos por COVID-19 de los últimos 7 días y porcentaje de variación en 20  países en el mundo 23-05-2021 </a:t>
            </a:r>
          </a:p>
        </p:txBody>
      </p:sp>
      <p:sp>
        <p:nvSpPr>
          <p:cNvPr id="10" name="CuadroTexto 9">
            <a:extLst>
              <a:ext uri="{FF2B5EF4-FFF2-40B4-BE49-F238E27FC236}">
                <a16:creationId xmlns:a16="http://schemas.microsoft.com/office/drawing/2014/main" id="{0C4658C7-BD65-4994-9A15-F3AC78A76EE7}"/>
              </a:ext>
            </a:extLst>
          </p:cNvPr>
          <p:cNvSpPr txBox="1"/>
          <p:nvPr/>
        </p:nvSpPr>
        <p:spPr>
          <a:xfrm>
            <a:off x="1765140" y="6463348"/>
            <a:ext cx="6169306"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https://www.worldometers.info/coronavirus/weekly-trends/</a:t>
            </a:r>
          </a:p>
        </p:txBody>
      </p:sp>
      <p:graphicFrame>
        <p:nvGraphicFramePr>
          <p:cNvPr id="8" name="Gráfico 7">
            <a:extLst>
              <a:ext uri="{FF2B5EF4-FFF2-40B4-BE49-F238E27FC236}">
                <a16:creationId xmlns:a16="http://schemas.microsoft.com/office/drawing/2014/main" id="{959F658D-C7B2-4156-8D07-F97E9F3837CC}"/>
              </a:ext>
            </a:extLst>
          </p:cNvPr>
          <p:cNvGraphicFramePr>
            <a:graphicFrameLocks/>
          </p:cNvGraphicFramePr>
          <p:nvPr>
            <p:extLst>
              <p:ext uri="{D42A27DB-BD31-4B8C-83A1-F6EECF244321}">
                <p14:modId xmlns:p14="http://schemas.microsoft.com/office/powerpoint/2010/main" val="2545195869"/>
              </p:ext>
            </p:extLst>
          </p:nvPr>
        </p:nvGraphicFramePr>
        <p:xfrm>
          <a:off x="1359408" y="1013459"/>
          <a:ext cx="10562082" cy="53473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1072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6">
            <a:extLst>
              <a:ext uri="{FF2B5EF4-FFF2-40B4-BE49-F238E27FC236}">
                <a16:creationId xmlns:a16="http://schemas.microsoft.com/office/drawing/2014/main" id="{532E5C42-0A28-494C-BA90-81F7E69CFA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sp>
        <p:nvSpPr>
          <p:cNvPr id="6" name="Título 1">
            <a:extLst>
              <a:ext uri="{FF2B5EF4-FFF2-40B4-BE49-F238E27FC236}">
                <a16:creationId xmlns:a16="http://schemas.microsoft.com/office/drawing/2014/main" id="{B287A47D-D9CD-4D1D-9EE2-09C3AA2BDBE6}"/>
              </a:ext>
            </a:extLst>
          </p:cNvPr>
          <p:cNvSpPr txBox="1">
            <a:spLocks/>
          </p:cNvSpPr>
          <p:nvPr/>
        </p:nvSpPr>
        <p:spPr>
          <a:xfrm>
            <a:off x="1359408" y="102553"/>
            <a:ext cx="10733532" cy="808353"/>
          </a:xfrm>
          <a:prstGeom prst="rect">
            <a:avLst/>
          </a:prstGeom>
        </p:spPr>
        <p:txBody>
          <a:bodyPr vert="horz" lIns="91440" tIns="45720" rIns="91440" bIns="45720" rtlCol="0" anchor="b">
            <a:noAutofit/>
          </a:bodyPr>
          <a:lstStyle>
            <a:defPPr>
              <a:defRPr lang="es-PE"/>
            </a:defPPr>
            <a:lvl1pPr algn="ctr">
              <a:lnSpc>
                <a:spcPct val="90000"/>
              </a:lnSpc>
              <a:spcBef>
                <a:spcPct val="0"/>
              </a:spcBef>
              <a:buNone/>
              <a:defRPr sz="2400" b="1">
                <a:solidFill>
                  <a:srgbClr val="0070C0"/>
                </a:solidFill>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Gráfico de casos nuevos y nuevos fallecidos de COVID-19 por millón en el mundo en la última semana 23-05-2021 </a:t>
            </a:r>
          </a:p>
        </p:txBody>
      </p:sp>
      <p:sp>
        <p:nvSpPr>
          <p:cNvPr id="11" name="CuadroTexto 10">
            <a:extLst>
              <a:ext uri="{FF2B5EF4-FFF2-40B4-BE49-F238E27FC236}">
                <a16:creationId xmlns:a16="http://schemas.microsoft.com/office/drawing/2014/main" id="{CADB6B21-9475-43C9-8149-D3B860446FD5}"/>
              </a:ext>
            </a:extLst>
          </p:cNvPr>
          <p:cNvSpPr txBox="1"/>
          <p:nvPr/>
        </p:nvSpPr>
        <p:spPr>
          <a:xfrm>
            <a:off x="1765140" y="6463348"/>
            <a:ext cx="6169306"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https://www.worldometers.info/coronavirus/weekly-trends/</a:t>
            </a:r>
          </a:p>
        </p:txBody>
      </p:sp>
      <p:graphicFrame>
        <p:nvGraphicFramePr>
          <p:cNvPr id="8" name="Gráfico 7">
            <a:extLst>
              <a:ext uri="{FF2B5EF4-FFF2-40B4-BE49-F238E27FC236}">
                <a16:creationId xmlns:a16="http://schemas.microsoft.com/office/drawing/2014/main" id="{626AC2EE-D75C-4391-A7BF-723F79A88C41}"/>
              </a:ext>
            </a:extLst>
          </p:cNvPr>
          <p:cNvGraphicFramePr>
            <a:graphicFrameLocks/>
          </p:cNvGraphicFramePr>
          <p:nvPr>
            <p:extLst>
              <p:ext uri="{D42A27DB-BD31-4B8C-83A1-F6EECF244321}">
                <p14:modId xmlns:p14="http://schemas.microsoft.com/office/powerpoint/2010/main" val="805999857"/>
              </p:ext>
            </p:extLst>
          </p:nvPr>
        </p:nvGraphicFramePr>
        <p:xfrm>
          <a:off x="1359408" y="1013459"/>
          <a:ext cx="10733532" cy="53187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72829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6">
            <a:extLst>
              <a:ext uri="{FF2B5EF4-FFF2-40B4-BE49-F238E27FC236}">
                <a16:creationId xmlns:a16="http://schemas.microsoft.com/office/drawing/2014/main" id="{532E5C42-0A28-494C-BA90-81F7E69CFA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sp>
        <p:nvSpPr>
          <p:cNvPr id="6" name="Título 1">
            <a:extLst>
              <a:ext uri="{FF2B5EF4-FFF2-40B4-BE49-F238E27FC236}">
                <a16:creationId xmlns:a16="http://schemas.microsoft.com/office/drawing/2014/main" id="{B287A47D-D9CD-4D1D-9EE2-09C3AA2BDBE6}"/>
              </a:ext>
            </a:extLst>
          </p:cNvPr>
          <p:cNvSpPr txBox="1">
            <a:spLocks/>
          </p:cNvSpPr>
          <p:nvPr/>
        </p:nvSpPr>
        <p:spPr>
          <a:xfrm>
            <a:off x="1359408" y="102553"/>
            <a:ext cx="10710672" cy="808353"/>
          </a:xfrm>
          <a:prstGeom prst="rect">
            <a:avLst/>
          </a:prstGeom>
        </p:spPr>
        <p:txBody>
          <a:bodyPr vert="horz" lIns="91440" tIns="45720" rIns="91440" bIns="45720" rtlCol="0" anchor="b">
            <a:noAutofit/>
          </a:bodyPr>
          <a:lstStyle>
            <a:defPPr>
              <a:defRPr lang="es-PE"/>
            </a:defPPr>
            <a:lvl1pPr algn="ctr">
              <a:lnSpc>
                <a:spcPct val="90000"/>
              </a:lnSpc>
              <a:spcBef>
                <a:spcPct val="0"/>
              </a:spcBef>
              <a:buNone/>
              <a:defRPr sz="2400" b="1">
                <a:solidFill>
                  <a:srgbClr val="0070C0"/>
                </a:solidFill>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Gráfico </a:t>
            </a:r>
            <a:r>
              <a:rPr lang="es-PE" dirty="0"/>
              <a:t>con países con más</a:t>
            </a: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 casos nuevos por millón de COVID-19 en el mundo 23-05-2021 </a:t>
            </a:r>
          </a:p>
        </p:txBody>
      </p:sp>
      <p:pic>
        <p:nvPicPr>
          <p:cNvPr id="3" name="Imagen 2">
            <a:extLst>
              <a:ext uri="{FF2B5EF4-FFF2-40B4-BE49-F238E27FC236}">
                <a16:creationId xmlns:a16="http://schemas.microsoft.com/office/drawing/2014/main" id="{66806930-B1C7-4D93-81A5-A3652599D1D5}"/>
              </a:ext>
            </a:extLst>
          </p:cNvPr>
          <p:cNvPicPr>
            <a:picLocks noChangeAspect="1"/>
          </p:cNvPicPr>
          <p:nvPr/>
        </p:nvPicPr>
        <p:blipFill rotWithShape="1">
          <a:blip r:embed="rId3"/>
          <a:srcRect l="18187" t="13282" r="15063" b="20333"/>
          <a:stretch/>
        </p:blipFill>
        <p:spPr>
          <a:xfrm>
            <a:off x="1725930" y="888711"/>
            <a:ext cx="10058400" cy="5498968"/>
          </a:xfrm>
          <a:prstGeom prst="rect">
            <a:avLst/>
          </a:prstGeom>
        </p:spPr>
      </p:pic>
      <p:sp>
        <p:nvSpPr>
          <p:cNvPr id="9" name="CuadroTexto 8">
            <a:extLst>
              <a:ext uri="{FF2B5EF4-FFF2-40B4-BE49-F238E27FC236}">
                <a16:creationId xmlns:a16="http://schemas.microsoft.com/office/drawing/2014/main" id="{B9450DE9-73F4-4A43-BBC8-BCBBC3D2BB63}"/>
              </a:ext>
            </a:extLst>
          </p:cNvPr>
          <p:cNvSpPr txBox="1"/>
          <p:nvPr/>
        </p:nvSpPr>
        <p:spPr>
          <a:xfrm>
            <a:off x="1725930" y="6488668"/>
            <a:ext cx="6126480"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https://ourworldindata.org/covid-cases</a:t>
            </a:r>
          </a:p>
        </p:txBody>
      </p:sp>
      <p:pic>
        <p:nvPicPr>
          <p:cNvPr id="8" name="Imagen 7">
            <a:extLst>
              <a:ext uri="{FF2B5EF4-FFF2-40B4-BE49-F238E27FC236}">
                <a16:creationId xmlns:a16="http://schemas.microsoft.com/office/drawing/2014/main" id="{8B2178AE-3A30-4338-851C-E37E38270E7A}"/>
              </a:ext>
            </a:extLst>
          </p:cNvPr>
          <p:cNvPicPr>
            <a:picLocks noChangeAspect="1"/>
          </p:cNvPicPr>
          <p:nvPr/>
        </p:nvPicPr>
        <p:blipFill rotWithShape="1">
          <a:blip r:embed="rId4"/>
          <a:srcRect l="66750" t="42166" r="22844" b="29334"/>
          <a:stretch/>
        </p:blipFill>
        <p:spPr>
          <a:xfrm>
            <a:off x="2410037" y="922295"/>
            <a:ext cx="2139103" cy="3295375"/>
          </a:xfrm>
          <a:prstGeom prst="rect">
            <a:avLst/>
          </a:prstGeom>
        </p:spPr>
      </p:pic>
    </p:spTree>
    <p:extLst>
      <p:ext uri="{BB962C8B-B14F-4D97-AF65-F5344CB8AC3E}">
        <p14:creationId xmlns:p14="http://schemas.microsoft.com/office/powerpoint/2010/main" val="2426550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6">
            <a:extLst>
              <a:ext uri="{FF2B5EF4-FFF2-40B4-BE49-F238E27FC236}">
                <a16:creationId xmlns:a16="http://schemas.microsoft.com/office/drawing/2014/main" id="{532E5C42-0A28-494C-BA90-81F7E69CFA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sp>
        <p:nvSpPr>
          <p:cNvPr id="6" name="Título 1">
            <a:extLst>
              <a:ext uri="{FF2B5EF4-FFF2-40B4-BE49-F238E27FC236}">
                <a16:creationId xmlns:a16="http://schemas.microsoft.com/office/drawing/2014/main" id="{B287A47D-D9CD-4D1D-9EE2-09C3AA2BDBE6}"/>
              </a:ext>
            </a:extLst>
          </p:cNvPr>
          <p:cNvSpPr txBox="1">
            <a:spLocks/>
          </p:cNvSpPr>
          <p:nvPr/>
        </p:nvSpPr>
        <p:spPr>
          <a:xfrm>
            <a:off x="1163925" y="102553"/>
            <a:ext cx="11028075" cy="808353"/>
          </a:xfrm>
          <a:prstGeom prst="rect">
            <a:avLst/>
          </a:prstGeom>
        </p:spPr>
        <p:txBody>
          <a:bodyPr vert="horz" lIns="91440" tIns="45720" rIns="91440" bIns="45720" rtlCol="0" anchor="b">
            <a:noAutofit/>
          </a:bodyPr>
          <a:lstStyle>
            <a:defPPr>
              <a:defRPr lang="es-PE"/>
            </a:defPPr>
            <a:lvl1pPr algn="ctr">
              <a:lnSpc>
                <a:spcPct val="90000"/>
              </a:lnSpc>
              <a:spcBef>
                <a:spcPct val="0"/>
              </a:spcBef>
              <a:buNone/>
              <a:defRPr sz="2400" b="1">
                <a:solidFill>
                  <a:srgbClr val="0070C0"/>
                </a:solidFill>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Gráfico con mas fallecidos nuevos por millón de COVID-19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en el mundo 23-05-2021 </a:t>
            </a:r>
          </a:p>
        </p:txBody>
      </p:sp>
      <p:sp>
        <p:nvSpPr>
          <p:cNvPr id="11" name="CuadroTexto 10">
            <a:extLst>
              <a:ext uri="{FF2B5EF4-FFF2-40B4-BE49-F238E27FC236}">
                <a16:creationId xmlns:a16="http://schemas.microsoft.com/office/drawing/2014/main" id="{3E22A05A-1BDF-4496-826F-0E788AE1061F}"/>
              </a:ext>
            </a:extLst>
          </p:cNvPr>
          <p:cNvSpPr txBox="1"/>
          <p:nvPr/>
        </p:nvSpPr>
        <p:spPr>
          <a:xfrm>
            <a:off x="1753661" y="6493837"/>
            <a:ext cx="6121400"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https://ourworldindata.org/covid-deaths</a:t>
            </a:r>
          </a:p>
        </p:txBody>
      </p:sp>
      <p:pic>
        <p:nvPicPr>
          <p:cNvPr id="7" name="Imagen 6">
            <a:extLst>
              <a:ext uri="{FF2B5EF4-FFF2-40B4-BE49-F238E27FC236}">
                <a16:creationId xmlns:a16="http://schemas.microsoft.com/office/drawing/2014/main" id="{64A60F23-6152-4F4E-B585-A23D7DEE0372}"/>
              </a:ext>
            </a:extLst>
          </p:cNvPr>
          <p:cNvPicPr>
            <a:picLocks noChangeAspect="1"/>
          </p:cNvPicPr>
          <p:nvPr/>
        </p:nvPicPr>
        <p:blipFill rotWithShape="1">
          <a:blip r:embed="rId3"/>
          <a:srcRect l="16312" t="22500" r="1751" b="5310"/>
          <a:stretch/>
        </p:blipFill>
        <p:spPr>
          <a:xfrm>
            <a:off x="1366099" y="1013460"/>
            <a:ext cx="10612541" cy="5480378"/>
          </a:xfrm>
          <a:prstGeom prst="rect">
            <a:avLst/>
          </a:prstGeom>
        </p:spPr>
      </p:pic>
      <p:pic>
        <p:nvPicPr>
          <p:cNvPr id="9" name="Imagen 8">
            <a:extLst>
              <a:ext uri="{FF2B5EF4-FFF2-40B4-BE49-F238E27FC236}">
                <a16:creationId xmlns:a16="http://schemas.microsoft.com/office/drawing/2014/main" id="{67347C05-FC04-4BEB-AE2A-25743AF17BCC}"/>
              </a:ext>
            </a:extLst>
          </p:cNvPr>
          <p:cNvPicPr>
            <a:picLocks noChangeAspect="1"/>
          </p:cNvPicPr>
          <p:nvPr/>
        </p:nvPicPr>
        <p:blipFill rotWithShape="1">
          <a:blip r:embed="rId4"/>
          <a:srcRect l="69188" t="42333" r="15625" b="24000"/>
          <a:stretch/>
        </p:blipFill>
        <p:spPr>
          <a:xfrm>
            <a:off x="3440430" y="1029385"/>
            <a:ext cx="2511108" cy="3131135"/>
          </a:xfrm>
          <a:prstGeom prst="rect">
            <a:avLst/>
          </a:prstGeom>
        </p:spPr>
      </p:pic>
    </p:spTree>
    <p:extLst>
      <p:ext uri="{BB962C8B-B14F-4D97-AF65-F5344CB8AC3E}">
        <p14:creationId xmlns:p14="http://schemas.microsoft.com/office/powerpoint/2010/main" val="1053755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6">
            <a:extLst>
              <a:ext uri="{FF2B5EF4-FFF2-40B4-BE49-F238E27FC236}">
                <a16:creationId xmlns:a16="http://schemas.microsoft.com/office/drawing/2014/main" id="{532E5C42-0A28-494C-BA90-81F7E69CFA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sp>
        <p:nvSpPr>
          <p:cNvPr id="6" name="Título 1">
            <a:extLst>
              <a:ext uri="{FF2B5EF4-FFF2-40B4-BE49-F238E27FC236}">
                <a16:creationId xmlns:a16="http://schemas.microsoft.com/office/drawing/2014/main" id="{B287A47D-D9CD-4D1D-9EE2-09C3AA2BDBE6}"/>
              </a:ext>
            </a:extLst>
          </p:cNvPr>
          <p:cNvSpPr txBox="1">
            <a:spLocks/>
          </p:cNvSpPr>
          <p:nvPr/>
        </p:nvSpPr>
        <p:spPr>
          <a:xfrm>
            <a:off x="1177290" y="102553"/>
            <a:ext cx="10719465" cy="808353"/>
          </a:xfrm>
          <a:prstGeom prst="rect">
            <a:avLst/>
          </a:prstGeom>
        </p:spPr>
        <p:txBody>
          <a:bodyPr vert="horz" lIns="91440" tIns="45720" rIns="91440" bIns="45720" rtlCol="0" anchor="b">
            <a:noAutofit/>
          </a:bodyPr>
          <a:lstStyle>
            <a:defPPr>
              <a:defRPr lang="es-PE"/>
            </a:defPPr>
            <a:lvl1pPr algn="ctr">
              <a:lnSpc>
                <a:spcPct val="90000"/>
              </a:lnSpc>
              <a:spcBef>
                <a:spcPct val="0"/>
              </a:spcBef>
              <a:buNone/>
              <a:defRPr sz="2400" b="1">
                <a:solidFill>
                  <a:srgbClr val="0070C0"/>
                </a:solidFill>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Gráfico de casos nuevos de COVID-19 de la última semana 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porcentaje de variación en Suramérica. 23-05-2021 </a:t>
            </a:r>
          </a:p>
        </p:txBody>
      </p:sp>
      <p:sp>
        <p:nvSpPr>
          <p:cNvPr id="10" name="CuadroTexto 9">
            <a:extLst>
              <a:ext uri="{FF2B5EF4-FFF2-40B4-BE49-F238E27FC236}">
                <a16:creationId xmlns:a16="http://schemas.microsoft.com/office/drawing/2014/main" id="{CBA4AFCB-2B2B-46CF-B261-866195E4B48E}"/>
              </a:ext>
            </a:extLst>
          </p:cNvPr>
          <p:cNvSpPr txBox="1"/>
          <p:nvPr/>
        </p:nvSpPr>
        <p:spPr>
          <a:xfrm>
            <a:off x="1359408" y="6493837"/>
            <a:ext cx="6121400"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https://www.worldometers.info/coronavirus/weekly-trends/</a:t>
            </a:r>
          </a:p>
        </p:txBody>
      </p:sp>
      <p:graphicFrame>
        <p:nvGraphicFramePr>
          <p:cNvPr id="8" name="Gráfico 7">
            <a:extLst>
              <a:ext uri="{FF2B5EF4-FFF2-40B4-BE49-F238E27FC236}">
                <a16:creationId xmlns:a16="http://schemas.microsoft.com/office/drawing/2014/main" id="{69B3679A-F4DA-4C83-BD56-49968616CC7A}"/>
              </a:ext>
            </a:extLst>
          </p:cNvPr>
          <p:cNvGraphicFramePr>
            <a:graphicFrameLocks/>
          </p:cNvGraphicFramePr>
          <p:nvPr>
            <p:extLst>
              <p:ext uri="{D42A27DB-BD31-4B8C-83A1-F6EECF244321}">
                <p14:modId xmlns:p14="http://schemas.microsoft.com/office/powerpoint/2010/main" val="3775810933"/>
              </p:ext>
            </p:extLst>
          </p:nvPr>
        </p:nvGraphicFramePr>
        <p:xfrm>
          <a:off x="1463040" y="949113"/>
          <a:ext cx="10433715" cy="55447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0994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6">
            <a:extLst>
              <a:ext uri="{FF2B5EF4-FFF2-40B4-BE49-F238E27FC236}">
                <a16:creationId xmlns:a16="http://schemas.microsoft.com/office/drawing/2014/main" id="{532E5C42-0A28-494C-BA90-81F7E69CFA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sp>
        <p:nvSpPr>
          <p:cNvPr id="6" name="Título 1">
            <a:extLst>
              <a:ext uri="{FF2B5EF4-FFF2-40B4-BE49-F238E27FC236}">
                <a16:creationId xmlns:a16="http://schemas.microsoft.com/office/drawing/2014/main" id="{B287A47D-D9CD-4D1D-9EE2-09C3AA2BDBE6}"/>
              </a:ext>
            </a:extLst>
          </p:cNvPr>
          <p:cNvSpPr txBox="1">
            <a:spLocks/>
          </p:cNvSpPr>
          <p:nvPr/>
        </p:nvSpPr>
        <p:spPr>
          <a:xfrm>
            <a:off x="1163925" y="102553"/>
            <a:ext cx="11028075" cy="808353"/>
          </a:xfrm>
          <a:prstGeom prst="rect">
            <a:avLst/>
          </a:prstGeom>
        </p:spPr>
        <p:txBody>
          <a:bodyPr vert="horz" lIns="91440" tIns="45720" rIns="91440" bIns="45720" rtlCol="0" anchor="b">
            <a:noAutofit/>
          </a:bodyPr>
          <a:lstStyle>
            <a:defPPr>
              <a:defRPr lang="es-PE"/>
            </a:defPPr>
            <a:lvl1pPr algn="ctr">
              <a:lnSpc>
                <a:spcPct val="90000"/>
              </a:lnSpc>
              <a:spcBef>
                <a:spcPct val="0"/>
              </a:spcBef>
              <a:buNone/>
              <a:defRPr sz="2400" b="1">
                <a:solidFill>
                  <a:srgbClr val="0070C0"/>
                </a:solidFill>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Gráfico de  nuevos fallecidos por COVID-19 de la última semana y porcentaje de variación en países de Suramérica 23-05-2021 </a:t>
            </a:r>
          </a:p>
        </p:txBody>
      </p:sp>
      <p:sp>
        <p:nvSpPr>
          <p:cNvPr id="10" name="CuadroTexto 9">
            <a:extLst>
              <a:ext uri="{FF2B5EF4-FFF2-40B4-BE49-F238E27FC236}">
                <a16:creationId xmlns:a16="http://schemas.microsoft.com/office/drawing/2014/main" id="{3B00AC22-BD86-4A87-A73E-0CCA04A956CD}"/>
              </a:ext>
            </a:extLst>
          </p:cNvPr>
          <p:cNvSpPr txBox="1"/>
          <p:nvPr/>
        </p:nvSpPr>
        <p:spPr>
          <a:xfrm>
            <a:off x="1502410" y="6493837"/>
            <a:ext cx="6121400"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https://www.worldometers.info/coronavirus/weekly-trends/</a:t>
            </a:r>
          </a:p>
        </p:txBody>
      </p:sp>
      <p:graphicFrame>
        <p:nvGraphicFramePr>
          <p:cNvPr id="8" name="Gráfico 7">
            <a:extLst>
              <a:ext uri="{FF2B5EF4-FFF2-40B4-BE49-F238E27FC236}">
                <a16:creationId xmlns:a16="http://schemas.microsoft.com/office/drawing/2014/main" id="{959F658D-C7B2-4156-8D07-F97E9F3837CC}"/>
              </a:ext>
            </a:extLst>
          </p:cNvPr>
          <p:cNvGraphicFramePr>
            <a:graphicFrameLocks/>
          </p:cNvGraphicFramePr>
          <p:nvPr>
            <p:extLst>
              <p:ext uri="{D42A27DB-BD31-4B8C-83A1-F6EECF244321}">
                <p14:modId xmlns:p14="http://schemas.microsoft.com/office/powerpoint/2010/main" val="1752670305"/>
              </p:ext>
            </p:extLst>
          </p:nvPr>
        </p:nvGraphicFramePr>
        <p:xfrm>
          <a:off x="1502410" y="1013459"/>
          <a:ext cx="10441940" cy="53759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93804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6">
            <a:extLst>
              <a:ext uri="{FF2B5EF4-FFF2-40B4-BE49-F238E27FC236}">
                <a16:creationId xmlns:a16="http://schemas.microsoft.com/office/drawing/2014/main" id="{532E5C42-0A28-494C-BA90-81F7E69CFA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sp>
        <p:nvSpPr>
          <p:cNvPr id="6" name="Título 1">
            <a:extLst>
              <a:ext uri="{FF2B5EF4-FFF2-40B4-BE49-F238E27FC236}">
                <a16:creationId xmlns:a16="http://schemas.microsoft.com/office/drawing/2014/main" id="{B287A47D-D9CD-4D1D-9EE2-09C3AA2BDBE6}"/>
              </a:ext>
            </a:extLst>
          </p:cNvPr>
          <p:cNvSpPr txBox="1">
            <a:spLocks/>
          </p:cNvSpPr>
          <p:nvPr/>
        </p:nvSpPr>
        <p:spPr>
          <a:xfrm>
            <a:off x="1383030" y="102553"/>
            <a:ext cx="10808970" cy="808353"/>
          </a:xfrm>
          <a:prstGeom prst="rect">
            <a:avLst/>
          </a:prstGeom>
        </p:spPr>
        <p:txBody>
          <a:bodyPr vert="horz" lIns="91440" tIns="45720" rIns="91440" bIns="45720" rtlCol="0" anchor="b">
            <a:noAutofit/>
          </a:bodyPr>
          <a:lstStyle>
            <a:defPPr>
              <a:defRPr lang="es-PE"/>
            </a:defPPr>
            <a:lvl1pPr algn="ctr">
              <a:lnSpc>
                <a:spcPct val="90000"/>
              </a:lnSpc>
              <a:spcBef>
                <a:spcPct val="0"/>
              </a:spcBef>
              <a:buNone/>
              <a:defRPr sz="2400" b="1">
                <a:solidFill>
                  <a:srgbClr val="0070C0"/>
                </a:solidFill>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Gráfico de  casos y fallecidos por millón por COVID-19 de la última semana en países de Suramérica 23-05-2021 </a:t>
            </a:r>
          </a:p>
        </p:txBody>
      </p:sp>
      <p:sp>
        <p:nvSpPr>
          <p:cNvPr id="10" name="CuadroTexto 9">
            <a:extLst>
              <a:ext uri="{FF2B5EF4-FFF2-40B4-BE49-F238E27FC236}">
                <a16:creationId xmlns:a16="http://schemas.microsoft.com/office/drawing/2014/main" id="{3B00AC22-BD86-4A87-A73E-0CCA04A956CD}"/>
              </a:ext>
            </a:extLst>
          </p:cNvPr>
          <p:cNvSpPr txBox="1"/>
          <p:nvPr/>
        </p:nvSpPr>
        <p:spPr>
          <a:xfrm>
            <a:off x="1406652" y="6360160"/>
            <a:ext cx="6121400"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https://www.worldometers.info/coronavirus/weekly-trends/</a:t>
            </a:r>
          </a:p>
        </p:txBody>
      </p:sp>
      <p:graphicFrame>
        <p:nvGraphicFramePr>
          <p:cNvPr id="7" name="Gráfico 6">
            <a:extLst>
              <a:ext uri="{FF2B5EF4-FFF2-40B4-BE49-F238E27FC236}">
                <a16:creationId xmlns:a16="http://schemas.microsoft.com/office/drawing/2014/main" id="{E0A83BFF-C479-4F6F-B9E9-A9256B560563}"/>
              </a:ext>
            </a:extLst>
          </p:cNvPr>
          <p:cNvGraphicFramePr>
            <a:graphicFrameLocks/>
          </p:cNvGraphicFramePr>
          <p:nvPr>
            <p:extLst>
              <p:ext uri="{D42A27DB-BD31-4B8C-83A1-F6EECF244321}">
                <p14:modId xmlns:p14="http://schemas.microsoft.com/office/powerpoint/2010/main" val="4049151392"/>
              </p:ext>
            </p:extLst>
          </p:nvPr>
        </p:nvGraphicFramePr>
        <p:xfrm>
          <a:off x="1406652" y="1062990"/>
          <a:ext cx="10629138" cy="51320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8926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186D76-46A9-4307-B76A-2F177D95FCE8}"/>
              </a:ext>
            </a:extLst>
          </p:cNvPr>
          <p:cNvSpPr>
            <a:spLocks noGrp="1"/>
          </p:cNvSpPr>
          <p:nvPr>
            <p:ph type="title"/>
          </p:nvPr>
        </p:nvSpPr>
        <p:spPr>
          <a:xfrm>
            <a:off x="1737360" y="2273935"/>
            <a:ext cx="9490710" cy="1325563"/>
          </a:xfrm>
        </p:spPr>
        <p:txBody>
          <a:bodyPr>
            <a:normAutofit fontScale="90000"/>
          </a:bodyPr>
          <a:lstStyle/>
          <a:p>
            <a:pPr algn="ctr"/>
            <a:r>
              <a:rPr lang="es-PE" sz="4000" b="1" dirty="0">
                <a:solidFill>
                  <a:schemeClr val="accent1">
                    <a:lumMod val="75000"/>
                  </a:schemeClr>
                </a:solidFill>
                <a:latin typeface="Arial" panose="020B0604020202020204" pitchFamily="34" charset="0"/>
                <a:cs typeface="Arial" panose="020B0604020202020204" pitchFamily="34" charset="0"/>
              </a:rPr>
              <a:t>El COVID-19 y la crisis socioeconómica en el mundo, AL y el Caribe</a:t>
            </a:r>
          </a:p>
        </p:txBody>
      </p:sp>
      <p:pic>
        <p:nvPicPr>
          <p:cNvPr id="3" name="Imagen 2">
            <a:extLst>
              <a:ext uri="{FF2B5EF4-FFF2-40B4-BE49-F238E27FC236}">
                <a16:creationId xmlns:a16="http://schemas.microsoft.com/office/drawing/2014/main" id="{4D2937D2-97FA-4351-9837-E83BF289AC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866" y="0"/>
            <a:ext cx="1359408" cy="6858000"/>
          </a:xfrm>
          <a:prstGeom prst="rect">
            <a:avLst/>
          </a:prstGeom>
          <a:effectLst>
            <a:outerShdw blurRad="50800" dist="50800" dir="5400000" algn="ctr" rotWithShape="0">
              <a:schemeClr val="bg1"/>
            </a:outerShdw>
          </a:effectLst>
        </p:spPr>
      </p:pic>
    </p:spTree>
    <p:extLst>
      <p:ext uri="{BB962C8B-B14F-4D97-AF65-F5344CB8AC3E}">
        <p14:creationId xmlns:p14="http://schemas.microsoft.com/office/powerpoint/2010/main" val="1040538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35DDA199-3231-4D28-B790-82729436DFA5}"/>
              </a:ext>
            </a:extLst>
          </p:cNvPr>
          <p:cNvGraphicFramePr>
            <a:graphicFrameLocks noGrp="1"/>
          </p:cNvGraphicFramePr>
          <p:nvPr>
            <p:ph idx="1"/>
            <p:extLst>
              <p:ext uri="{D42A27DB-BD31-4B8C-83A1-F6EECF244321}">
                <p14:modId xmlns:p14="http://schemas.microsoft.com/office/powerpoint/2010/main" val="2126554574"/>
              </p:ext>
            </p:extLst>
          </p:nvPr>
        </p:nvGraphicFramePr>
        <p:xfrm>
          <a:off x="1550706" y="1253331"/>
          <a:ext cx="1038598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6">
            <a:extLst>
              <a:ext uri="{FF2B5EF4-FFF2-40B4-BE49-F238E27FC236}">
                <a16:creationId xmlns:a16="http://schemas.microsoft.com/office/drawing/2014/main" id="{E4DC85E9-E8FB-490D-900F-90A2A62B904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sp>
        <p:nvSpPr>
          <p:cNvPr id="6" name="Título 1">
            <a:extLst>
              <a:ext uri="{FF2B5EF4-FFF2-40B4-BE49-F238E27FC236}">
                <a16:creationId xmlns:a16="http://schemas.microsoft.com/office/drawing/2014/main" id="{C1398A69-A258-49A7-9644-06049D1F6490}"/>
              </a:ext>
            </a:extLst>
          </p:cNvPr>
          <p:cNvSpPr txBox="1">
            <a:spLocks noGrp="1"/>
          </p:cNvSpPr>
          <p:nvPr>
            <p:ph type="title"/>
          </p:nvPr>
        </p:nvSpPr>
        <p:spPr>
          <a:xfrm>
            <a:off x="1484934" y="335281"/>
            <a:ext cx="10385987" cy="97303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32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Situación de la Pandemia en el mundo al  </a:t>
            </a:r>
            <a:br>
              <a:rPr kumimoji="0" lang="es-PE" sz="32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br>
            <a:r>
              <a:rPr kumimoji="0" lang="es-PE" sz="32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24-05-2021.  08:50</a:t>
            </a:r>
          </a:p>
        </p:txBody>
      </p:sp>
      <p:sp>
        <p:nvSpPr>
          <p:cNvPr id="8" name="CuadroTexto 7">
            <a:extLst>
              <a:ext uri="{FF2B5EF4-FFF2-40B4-BE49-F238E27FC236}">
                <a16:creationId xmlns:a16="http://schemas.microsoft.com/office/drawing/2014/main" id="{FD33525C-DC64-4025-A12F-DDBB838D1365}"/>
              </a:ext>
            </a:extLst>
          </p:cNvPr>
          <p:cNvSpPr txBox="1"/>
          <p:nvPr/>
        </p:nvSpPr>
        <p:spPr>
          <a:xfrm>
            <a:off x="1359408" y="6488668"/>
            <a:ext cx="6126480"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https://www.worldometers.info/coronavirus/weekly-trends/</a:t>
            </a:r>
          </a:p>
        </p:txBody>
      </p:sp>
    </p:spTree>
    <p:extLst>
      <p:ext uri="{BB962C8B-B14F-4D97-AF65-F5344CB8AC3E}">
        <p14:creationId xmlns:p14="http://schemas.microsoft.com/office/powerpoint/2010/main" val="2027663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5B005B9-77A4-41BA-9683-4520615632FB}"/>
              </a:ext>
            </a:extLst>
          </p:cNvPr>
          <p:cNvSpPr>
            <a:spLocks noGrp="1"/>
          </p:cNvSpPr>
          <p:nvPr>
            <p:ph type="title"/>
          </p:nvPr>
        </p:nvSpPr>
        <p:spPr>
          <a:xfrm>
            <a:off x="4667856" y="667512"/>
            <a:ext cx="6894576" cy="660654"/>
          </a:xfrm>
        </p:spPr>
        <p:txBody>
          <a:bodyPr vert="horz" lIns="91440" tIns="45720" rIns="91440" bIns="45720" rtlCol="0" anchor="b">
            <a:normAutofit/>
          </a:bodyPr>
          <a:lstStyle/>
          <a:p>
            <a:pPr algn="ctr">
              <a:spcAft>
                <a:spcPts val="600"/>
              </a:spcAft>
            </a:pPr>
            <a:r>
              <a:rPr lang="en-US" sz="4000" b="1" kern="1200" dirty="0">
                <a:solidFill>
                  <a:schemeClr val="tx1"/>
                </a:solidFill>
                <a:latin typeface="Arial" panose="020B0604020202020204" pitchFamily="34" charset="0"/>
                <a:cs typeface="Arial" panose="020B0604020202020204" pitchFamily="34" charset="0"/>
              </a:rPr>
              <a:t> </a:t>
            </a:r>
            <a:r>
              <a:rPr lang="en-US" sz="4000" b="1" kern="1200" dirty="0" err="1">
                <a:solidFill>
                  <a:schemeClr val="tx1"/>
                </a:solidFill>
                <a:latin typeface="Arial" panose="020B0604020202020204" pitchFamily="34" charset="0"/>
                <a:cs typeface="Arial" panose="020B0604020202020204" pitchFamily="34" charset="0"/>
              </a:rPr>
              <a:t>Pobreza</a:t>
            </a:r>
            <a:r>
              <a:rPr lang="en-US" sz="4000" b="1" kern="1200" dirty="0">
                <a:solidFill>
                  <a:schemeClr val="tx1"/>
                </a:solidFill>
                <a:latin typeface="Arial" panose="020B0604020202020204" pitchFamily="34" charset="0"/>
                <a:cs typeface="Arial" panose="020B0604020202020204" pitchFamily="34" charset="0"/>
              </a:rPr>
              <a:t> Extrema </a:t>
            </a:r>
          </a:p>
        </p:txBody>
      </p:sp>
      <p:pic>
        <p:nvPicPr>
          <p:cNvPr id="5" name="Imagen 4">
            <a:extLst>
              <a:ext uri="{FF2B5EF4-FFF2-40B4-BE49-F238E27FC236}">
                <a16:creationId xmlns:a16="http://schemas.microsoft.com/office/drawing/2014/main" id="{4B8B4A7A-7A87-4814-98E7-30447A281BB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79505"/>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18"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n 9" descr="Imagen que contiene edificio, exterior, artículos, barco&#10;&#10;Descripción generada automáticamente">
            <a:extLst>
              <a:ext uri="{FF2B5EF4-FFF2-40B4-BE49-F238E27FC236}">
                <a16:creationId xmlns:a16="http://schemas.microsoft.com/office/drawing/2014/main" id="{E68D2467-202C-4373-B336-87D004C62F9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41" r="28777"/>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15" name="CuadroTexto 14">
            <a:extLst>
              <a:ext uri="{FF2B5EF4-FFF2-40B4-BE49-F238E27FC236}">
                <a16:creationId xmlns:a16="http://schemas.microsoft.com/office/drawing/2014/main" id="{8D99D339-5B40-47F8-868C-DD3D8561F34C}"/>
              </a:ext>
            </a:extLst>
          </p:cNvPr>
          <p:cNvSpPr txBox="1"/>
          <p:nvPr/>
        </p:nvSpPr>
        <p:spPr>
          <a:xfrm>
            <a:off x="4423981" y="2656332"/>
            <a:ext cx="6894576" cy="2800767"/>
          </a:xfrm>
          <a:prstGeom prst="rect">
            <a:avLst/>
          </a:prstGeom>
          <a:noFill/>
        </p:spPr>
        <p:txBody>
          <a:bodyPr wrap="square">
            <a:spAutoFit/>
          </a:bodyPr>
          <a:lstStyle/>
          <a:p>
            <a:pPr marL="342900" indent="-342900" algn="just">
              <a:buFont typeface="Arial" panose="020B0604020202020204" pitchFamily="34" charset="0"/>
              <a:buChar char="•"/>
            </a:pPr>
            <a:r>
              <a:rPr lang="es-ES" sz="2200" dirty="0">
                <a:latin typeface="Arial" panose="020B0604020202020204" pitchFamily="34" charset="0"/>
                <a:cs typeface="Arial" panose="020B0604020202020204" pitchFamily="34" charset="0"/>
              </a:rPr>
              <a:t>La tasa de pobreza extrema mundial disminuyó del 10,1 % en 2015 al 9,2 % en 2017, equivale a 689 millones de personas que vivían con menos de USD 1,90 al día. </a:t>
            </a:r>
            <a:br>
              <a:rPr lang="es-ES" sz="2200" dirty="0">
                <a:latin typeface="Arial" panose="020B0604020202020204" pitchFamily="34" charset="0"/>
                <a:cs typeface="Arial" panose="020B0604020202020204" pitchFamily="34" charset="0"/>
              </a:rPr>
            </a:br>
            <a:endParaRPr lang="es-ES" sz="22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ES" sz="2200" dirty="0">
                <a:latin typeface="Arial" panose="020B0604020202020204" pitchFamily="34" charset="0"/>
                <a:cs typeface="Arial" panose="020B0604020202020204" pitchFamily="34" charset="0"/>
              </a:rPr>
              <a:t>En 2017, en las líneas de pobreza más altas, el 24,1 % del mundo vivía con menos de USD 3,20 al día y el 43,6 % con menos de USD 5,50.</a:t>
            </a:r>
            <a:endParaRPr lang="es-PE" sz="2200" dirty="0">
              <a:latin typeface="Arial" panose="020B0604020202020204" pitchFamily="34" charset="0"/>
              <a:cs typeface="Arial" panose="020B0604020202020204" pitchFamily="34" charset="0"/>
            </a:endParaRPr>
          </a:p>
        </p:txBody>
      </p:sp>
      <p:sp>
        <p:nvSpPr>
          <p:cNvPr id="17" name="CuadroTexto 16">
            <a:extLst>
              <a:ext uri="{FF2B5EF4-FFF2-40B4-BE49-F238E27FC236}">
                <a16:creationId xmlns:a16="http://schemas.microsoft.com/office/drawing/2014/main" id="{A228EAC0-5007-4FA5-BC69-FE4FCA5478E2}"/>
              </a:ext>
            </a:extLst>
          </p:cNvPr>
          <p:cNvSpPr txBox="1"/>
          <p:nvPr/>
        </p:nvSpPr>
        <p:spPr>
          <a:xfrm>
            <a:off x="4822317" y="6072911"/>
            <a:ext cx="6097904"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https://www.bancomundial.org/es/topic/poverty/overview</a:t>
            </a:r>
          </a:p>
        </p:txBody>
      </p:sp>
    </p:spTree>
    <p:extLst>
      <p:ext uri="{BB962C8B-B14F-4D97-AF65-F5344CB8AC3E}">
        <p14:creationId xmlns:p14="http://schemas.microsoft.com/office/powerpoint/2010/main" val="4132725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4230981-25AC-443A-97D4-A0A8728D453B}"/>
              </a:ext>
            </a:extLst>
          </p:cNvPr>
          <p:cNvSpPr>
            <a:spLocks noGrp="1"/>
          </p:cNvSpPr>
          <p:nvPr>
            <p:ph type="title"/>
          </p:nvPr>
        </p:nvSpPr>
        <p:spPr>
          <a:xfrm>
            <a:off x="640080" y="329184"/>
            <a:ext cx="6894576" cy="1783080"/>
          </a:xfrm>
        </p:spPr>
        <p:txBody>
          <a:bodyPr vert="horz" lIns="91440" tIns="45720" rIns="91440" bIns="45720" rtlCol="0" anchor="b">
            <a:normAutofit/>
          </a:bodyPr>
          <a:lstStyle/>
          <a:p>
            <a:pPr algn="ctr"/>
            <a:r>
              <a:rPr lang="en-US" sz="4000" kern="1200" dirty="0" err="1">
                <a:solidFill>
                  <a:schemeClr val="tx1"/>
                </a:solidFill>
                <a:latin typeface="Arial" panose="020B0604020202020204" pitchFamily="34" charset="0"/>
                <a:cs typeface="Arial" panose="020B0604020202020204" pitchFamily="34" charset="0"/>
              </a:rPr>
              <a:t>Pobreza</a:t>
            </a:r>
            <a:r>
              <a:rPr lang="en-US" sz="4000" kern="1200" dirty="0">
                <a:solidFill>
                  <a:schemeClr val="tx1"/>
                </a:solidFill>
                <a:latin typeface="Arial" panose="020B0604020202020204" pitchFamily="34" charset="0"/>
                <a:cs typeface="Arial" panose="020B0604020202020204" pitchFamily="34" charset="0"/>
              </a:rPr>
              <a:t> extrema </a:t>
            </a:r>
            <a:r>
              <a:rPr lang="en-US" sz="4000" kern="1200" dirty="0" err="1">
                <a:solidFill>
                  <a:schemeClr val="tx1"/>
                </a:solidFill>
                <a:latin typeface="Arial" panose="020B0604020202020204" pitchFamily="34" charset="0"/>
                <a:cs typeface="Arial" panose="020B0604020202020204" pitchFamily="34" charset="0"/>
              </a:rPr>
              <a:t>en</a:t>
            </a:r>
            <a:r>
              <a:rPr lang="en-US" sz="4000" kern="1200" dirty="0">
                <a:solidFill>
                  <a:schemeClr val="tx1"/>
                </a:solidFill>
                <a:latin typeface="Arial" panose="020B0604020202020204" pitchFamily="34" charset="0"/>
                <a:cs typeface="Arial" panose="020B0604020202020204" pitchFamily="34" charset="0"/>
              </a:rPr>
              <a:t> el </a:t>
            </a:r>
            <a:r>
              <a:rPr lang="en-US" sz="4000" kern="1200" dirty="0" err="1">
                <a:solidFill>
                  <a:schemeClr val="tx1"/>
                </a:solidFill>
                <a:latin typeface="Arial" panose="020B0604020202020204" pitchFamily="34" charset="0"/>
                <a:cs typeface="Arial" panose="020B0604020202020204" pitchFamily="34" charset="0"/>
              </a:rPr>
              <a:t>mundo</a:t>
            </a:r>
            <a:endParaRPr lang="en-US" sz="4000" kern="1200" dirty="0">
              <a:solidFill>
                <a:schemeClr val="tx1"/>
              </a:solidFill>
              <a:latin typeface="Arial" panose="020B0604020202020204" pitchFamily="34" charset="0"/>
              <a:cs typeface="Arial" panose="020B0604020202020204" pitchFamily="34" charset="0"/>
            </a:endParaRPr>
          </a:p>
        </p:txBody>
      </p:sp>
      <p:sp>
        <p:nvSpPr>
          <p:cNvPr id="15"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03B172A8-911C-4830-B0A7-8490A1FED556}"/>
              </a:ext>
            </a:extLst>
          </p:cNvPr>
          <p:cNvSpPr txBox="1"/>
          <p:nvPr/>
        </p:nvSpPr>
        <p:spPr>
          <a:xfrm>
            <a:off x="640080" y="2706624"/>
            <a:ext cx="6894576" cy="3483864"/>
          </a:xfrm>
          <a:prstGeom prst="rect">
            <a:avLst/>
          </a:prstGeom>
        </p:spPr>
        <p:txBody>
          <a:bodyPr vert="horz" lIns="91440" tIns="45720" rIns="91440" bIns="45720" rtlCol="0">
            <a:normAutofit/>
          </a:bodyPr>
          <a:lstStyle/>
          <a:p>
            <a:pPr marL="342900" indent="-342900">
              <a:lnSpc>
                <a:spcPct val="90000"/>
              </a:lnSpc>
              <a:spcAft>
                <a:spcPts val="600"/>
              </a:spcAft>
              <a:buFont typeface="Arial" panose="020B0604020202020204" pitchFamily="34" charset="0"/>
              <a:buChar char="•"/>
            </a:pPr>
            <a:r>
              <a:rPr lang="es-PE" sz="2200" dirty="0">
                <a:latin typeface="Arial" panose="020B0604020202020204" pitchFamily="34" charset="0"/>
                <a:cs typeface="Arial" panose="020B0604020202020204" pitchFamily="34" charset="0"/>
              </a:rPr>
              <a:t>En 2018, de cada cinco personas por debajo de la línea internacional de pobreza, cuatro vivían en zonas rurales.</a:t>
            </a:r>
          </a:p>
          <a:p>
            <a:pPr marL="342900" indent="-342900">
              <a:lnSpc>
                <a:spcPct val="90000"/>
              </a:lnSpc>
              <a:spcAft>
                <a:spcPts val="600"/>
              </a:spcAft>
              <a:buFont typeface="Arial" panose="020B0604020202020204" pitchFamily="34" charset="0"/>
              <a:buChar char="•"/>
            </a:pPr>
            <a:endParaRPr lang="es-PE" sz="2200" dirty="0">
              <a:latin typeface="Arial" panose="020B0604020202020204" pitchFamily="34" charset="0"/>
              <a:cs typeface="Arial" panose="020B0604020202020204" pitchFamily="34" charset="0"/>
            </a:endParaRPr>
          </a:p>
          <a:p>
            <a:pPr marL="342900" indent="-342900" algn="just">
              <a:lnSpc>
                <a:spcPct val="90000"/>
              </a:lnSpc>
              <a:spcAft>
                <a:spcPts val="600"/>
              </a:spcAft>
              <a:buFont typeface="Arial" panose="020B0604020202020204" pitchFamily="34" charset="0"/>
              <a:buChar char="•"/>
            </a:pPr>
            <a:r>
              <a:rPr lang="es-PE" sz="2200" dirty="0">
                <a:latin typeface="Arial" panose="020B0604020202020204" pitchFamily="34" charset="0"/>
                <a:cs typeface="Arial" panose="020B0604020202020204" pitchFamily="34" charset="0"/>
              </a:rPr>
              <a:t>La mitad de los pobres son niños. Las mujeres representan la mayoría de los pobres en la mayor parte de las regiones y en algunos grupos de edad. De la población mundial pobre de 15 años o más, alrededor del 70 % no tiene ninguna formación o solo una instrucción básica.</a:t>
            </a:r>
          </a:p>
        </p:txBody>
      </p:sp>
      <p:pic>
        <p:nvPicPr>
          <p:cNvPr id="5" name="Imagen 4">
            <a:extLst>
              <a:ext uri="{FF2B5EF4-FFF2-40B4-BE49-F238E27FC236}">
                <a16:creationId xmlns:a16="http://schemas.microsoft.com/office/drawing/2014/main" id="{98FB9568-955F-4E64-BEAD-55BB46B195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79549"/>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7" name="Imagen 6" descr="Imagen que contiene edificio, exterior, agua, mujer&#10;&#10;Descripción generada automáticamente">
            <a:extLst>
              <a:ext uri="{FF2B5EF4-FFF2-40B4-BE49-F238E27FC236}">
                <a16:creationId xmlns:a16="http://schemas.microsoft.com/office/drawing/2014/main" id="{340D1B0F-E8DA-4BFA-8528-EC9FA842021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 b="4107"/>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
        <p:nvSpPr>
          <p:cNvPr id="8" name="CuadroTexto 7">
            <a:extLst>
              <a:ext uri="{FF2B5EF4-FFF2-40B4-BE49-F238E27FC236}">
                <a16:creationId xmlns:a16="http://schemas.microsoft.com/office/drawing/2014/main" id="{C5444A4D-793B-4139-B318-B5929C702408}"/>
              </a:ext>
            </a:extLst>
          </p:cNvPr>
          <p:cNvSpPr txBox="1"/>
          <p:nvPr/>
        </p:nvSpPr>
        <p:spPr>
          <a:xfrm>
            <a:off x="9857708" y="6657945"/>
            <a:ext cx="2334292" cy="200055"/>
          </a:xfrm>
          <a:prstGeom prst="rect">
            <a:avLst/>
          </a:prstGeom>
          <a:solidFill>
            <a:srgbClr val="000000"/>
          </a:solidFill>
        </p:spPr>
        <p:txBody>
          <a:bodyPr wrap="none" rtlCol="0">
            <a:spAutoFit/>
          </a:bodyPr>
          <a:lstStyle/>
          <a:p>
            <a:pPr algn="r">
              <a:spcAft>
                <a:spcPts val="600"/>
              </a:spcAft>
            </a:pPr>
            <a:r>
              <a:rPr lang="es-PE" sz="700">
                <a:solidFill>
                  <a:srgbClr val="FFFFFF"/>
                </a:solidFill>
                <a:hlinkClick r:id="rId4" tooltip="http://nunesjanilton.blogspot.com/2012/04/pobreza.html">
                  <a:extLst>
                    <a:ext uri="{A12FA001-AC4F-418D-AE19-62706E023703}">
                      <ahyp:hlinkClr xmlns:ahyp="http://schemas.microsoft.com/office/drawing/2018/hyperlinkcolor" val="tx"/>
                    </a:ext>
                  </a:extLst>
                </a:hlinkClick>
              </a:rPr>
              <a:t>Esta foto</a:t>
            </a:r>
            <a:r>
              <a:rPr lang="es-PE" sz="700">
                <a:solidFill>
                  <a:srgbClr val="FFFFFF"/>
                </a:solidFill>
              </a:rPr>
              <a:t> de Autor desconocido está bajo licencia </a:t>
            </a:r>
            <a:r>
              <a:rPr lang="es-PE"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s-PE" sz="700">
              <a:solidFill>
                <a:srgbClr val="FFFFFF"/>
              </a:solidFill>
            </a:endParaRPr>
          </a:p>
        </p:txBody>
      </p:sp>
      <p:sp>
        <p:nvSpPr>
          <p:cNvPr id="12" name="CuadroTexto 11">
            <a:extLst>
              <a:ext uri="{FF2B5EF4-FFF2-40B4-BE49-F238E27FC236}">
                <a16:creationId xmlns:a16="http://schemas.microsoft.com/office/drawing/2014/main" id="{EB5B1A99-8DC0-41C9-BAE5-76A4AC0B1B90}"/>
              </a:ext>
            </a:extLst>
          </p:cNvPr>
          <p:cNvSpPr txBox="1"/>
          <p:nvPr/>
        </p:nvSpPr>
        <p:spPr>
          <a:xfrm>
            <a:off x="637031" y="6190488"/>
            <a:ext cx="6097904"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https://www.bancomundial.org/es/topic/poverty/overview</a:t>
            </a:r>
          </a:p>
        </p:txBody>
      </p:sp>
    </p:spTree>
    <p:extLst>
      <p:ext uri="{BB962C8B-B14F-4D97-AF65-F5344CB8AC3E}">
        <p14:creationId xmlns:p14="http://schemas.microsoft.com/office/powerpoint/2010/main" val="3859118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AF34570-4FCE-4670-A12F-9FCB2E409E53}"/>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b="1" kern="1200" dirty="0" err="1">
                <a:solidFill>
                  <a:srgbClr val="FFFFFF"/>
                </a:solidFill>
                <a:latin typeface="Arial" panose="020B0604020202020204" pitchFamily="34" charset="0"/>
                <a:cs typeface="Arial" panose="020B0604020202020204" pitchFamily="34" charset="0"/>
              </a:rPr>
              <a:t>Pobreza</a:t>
            </a:r>
            <a:r>
              <a:rPr lang="en-US" sz="4000" b="1" kern="1200" dirty="0">
                <a:solidFill>
                  <a:srgbClr val="FFFFFF"/>
                </a:solidFill>
                <a:latin typeface="Arial" panose="020B0604020202020204" pitchFamily="34" charset="0"/>
                <a:cs typeface="Arial" panose="020B0604020202020204" pitchFamily="34" charset="0"/>
              </a:rPr>
              <a:t> </a:t>
            </a:r>
            <a:r>
              <a:rPr lang="en-US" sz="4000" b="1" kern="1200" dirty="0" err="1">
                <a:solidFill>
                  <a:srgbClr val="FFFFFF"/>
                </a:solidFill>
                <a:latin typeface="Arial" panose="020B0604020202020204" pitchFamily="34" charset="0"/>
                <a:cs typeface="Arial" panose="020B0604020202020204" pitchFamily="34" charset="0"/>
              </a:rPr>
              <a:t>inducida</a:t>
            </a:r>
            <a:r>
              <a:rPr lang="en-US" sz="4000" b="1" kern="1200" dirty="0">
                <a:solidFill>
                  <a:srgbClr val="FFFFFF"/>
                </a:solidFill>
                <a:latin typeface="Arial" panose="020B0604020202020204" pitchFamily="34" charset="0"/>
                <a:cs typeface="Arial" panose="020B0604020202020204" pitchFamily="34" charset="0"/>
              </a:rPr>
              <a:t> por el COVID-19 </a:t>
            </a:r>
            <a:r>
              <a:rPr lang="en-US" sz="4000" b="1" kern="1200" dirty="0" err="1">
                <a:solidFill>
                  <a:srgbClr val="FFFFFF"/>
                </a:solidFill>
                <a:latin typeface="Arial" panose="020B0604020202020204" pitchFamily="34" charset="0"/>
                <a:cs typeface="Arial" panose="020B0604020202020204" pitchFamily="34" charset="0"/>
              </a:rPr>
              <a:t>en</a:t>
            </a:r>
            <a:r>
              <a:rPr lang="en-US" sz="4000" b="1" kern="1200" dirty="0">
                <a:solidFill>
                  <a:srgbClr val="FFFFFF"/>
                </a:solidFill>
                <a:latin typeface="Arial" panose="020B0604020202020204" pitchFamily="34" charset="0"/>
                <a:cs typeface="Arial" panose="020B0604020202020204" pitchFamily="34" charset="0"/>
              </a:rPr>
              <a:t> el </a:t>
            </a:r>
            <a:r>
              <a:rPr lang="en-US" sz="4000" b="1" kern="1200" dirty="0" err="1">
                <a:solidFill>
                  <a:srgbClr val="FFFFFF"/>
                </a:solidFill>
                <a:latin typeface="Arial" panose="020B0604020202020204" pitchFamily="34" charset="0"/>
                <a:cs typeface="Arial" panose="020B0604020202020204" pitchFamily="34" charset="0"/>
              </a:rPr>
              <a:t>mundo</a:t>
            </a:r>
            <a:endParaRPr lang="en-US" sz="4000" b="1" kern="1200" dirty="0">
              <a:solidFill>
                <a:srgbClr val="FFFFFF"/>
              </a:solidFill>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A3A8126F-6BFB-4887-ACA3-499E7C0D87A9}"/>
              </a:ext>
            </a:extLst>
          </p:cNvPr>
          <p:cNvSpPr txBox="1"/>
          <p:nvPr/>
        </p:nvSpPr>
        <p:spPr>
          <a:xfrm>
            <a:off x="4374786" y="655975"/>
            <a:ext cx="5920516" cy="5546047"/>
          </a:xfrm>
          <a:prstGeom prst="rect">
            <a:avLst/>
          </a:prstGeom>
        </p:spPr>
        <p:txBody>
          <a:bodyPr vert="horz" lIns="91440" tIns="45720" rIns="91440" bIns="45720" rtlCol="0" anchor="ctr">
            <a:noAutofit/>
          </a:bodyPr>
          <a:lstStyle/>
          <a:p>
            <a:pPr marL="342900" indent="-228600" algn="just">
              <a:lnSpc>
                <a:spcPct val="90000"/>
              </a:lnSpc>
              <a:spcAft>
                <a:spcPts val="600"/>
              </a:spcAft>
              <a:buFont typeface="Arial" panose="020B0604020202020204" pitchFamily="34" charset="0"/>
              <a:buChar char="•"/>
            </a:pPr>
            <a:r>
              <a:rPr lang="es-PE" sz="2200" dirty="0">
                <a:latin typeface="Arial" panose="020B0604020202020204" pitchFamily="34" charset="0"/>
                <a:cs typeface="Arial" panose="020B0604020202020204" pitchFamily="34" charset="0"/>
              </a:rPr>
              <a:t>Muchas de las personas que apenas habían escapado de la pobreza extrema podrían recaer en ella como consecuencia de la convergencia de la pandemia de COVID-19, los conflictos y el cambio climático. </a:t>
            </a:r>
            <a:br>
              <a:rPr lang="es-PE" sz="2200" dirty="0">
                <a:latin typeface="Arial" panose="020B0604020202020204" pitchFamily="34" charset="0"/>
                <a:cs typeface="Arial" panose="020B0604020202020204" pitchFamily="34" charset="0"/>
              </a:rPr>
            </a:br>
            <a:endParaRPr lang="es-PE" sz="2200" dirty="0">
              <a:latin typeface="Arial" panose="020B0604020202020204" pitchFamily="34" charset="0"/>
              <a:cs typeface="Arial" panose="020B0604020202020204" pitchFamily="34" charset="0"/>
            </a:endParaRPr>
          </a:p>
          <a:p>
            <a:pPr marL="342900" indent="-228600" algn="just">
              <a:lnSpc>
                <a:spcPct val="90000"/>
              </a:lnSpc>
              <a:spcAft>
                <a:spcPts val="600"/>
              </a:spcAft>
              <a:buFont typeface="Arial" panose="020B0604020202020204" pitchFamily="34" charset="0"/>
              <a:buChar char="•"/>
            </a:pPr>
            <a:r>
              <a:rPr lang="es-PE" sz="2200" dirty="0">
                <a:latin typeface="Arial" panose="020B0604020202020204" pitchFamily="34" charset="0"/>
                <a:cs typeface="Arial" panose="020B0604020202020204" pitchFamily="34" charset="0"/>
              </a:rPr>
              <a:t>Según un “pronóstico inmediato” (estimación preliminar) sobre 2020, se calcula que esta empujará a entre 88 millones y 115 millones más de personas a la pobreza extrema, con lo que el total se situará entre 703 millones y 729 millones.</a:t>
            </a:r>
          </a:p>
        </p:txBody>
      </p:sp>
      <p:pic>
        <p:nvPicPr>
          <p:cNvPr id="5" name="Imagen 4">
            <a:extLst>
              <a:ext uri="{FF2B5EF4-FFF2-40B4-BE49-F238E27FC236}">
                <a16:creationId xmlns:a16="http://schemas.microsoft.com/office/drawing/2014/main" id="{754B1CBD-07D1-4882-BD72-BC9926DAB7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39203" y="23822"/>
            <a:ext cx="1349749" cy="6834178"/>
          </a:xfrm>
          <a:prstGeom prst="rect">
            <a:avLst/>
          </a:prstGeom>
        </p:spPr>
      </p:pic>
      <p:sp>
        <p:nvSpPr>
          <p:cNvPr id="19" name="CuadroTexto 18">
            <a:extLst>
              <a:ext uri="{FF2B5EF4-FFF2-40B4-BE49-F238E27FC236}">
                <a16:creationId xmlns:a16="http://schemas.microsoft.com/office/drawing/2014/main" id="{CC7A4E2A-4AA5-4960-BB96-C0591B72DADD}"/>
              </a:ext>
            </a:extLst>
          </p:cNvPr>
          <p:cNvSpPr txBox="1"/>
          <p:nvPr/>
        </p:nvSpPr>
        <p:spPr>
          <a:xfrm>
            <a:off x="4404339" y="6406834"/>
            <a:ext cx="6097904"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https://www.bancomundial.org/es/topic/poverty/overview</a:t>
            </a:r>
          </a:p>
        </p:txBody>
      </p:sp>
    </p:spTree>
    <p:extLst>
      <p:ext uri="{BB962C8B-B14F-4D97-AF65-F5344CB8AC3E}">
        <p14:creationId xmlns:p14="http://schemas.microsoft.com/office/powerpoint/2010/main" val="530040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D8A24E-AB44-4B68-842E-CC24FDBADA7A}"/>
              </a:ext>
            </a:extLst>
          </p:cNvPr>
          <p:cNvSpPr>
            <a:spLocks noGrp="1"/>
          </p:cNvSpPr>
          <p:nvPr>
            <p:ph type="title"/>
          </p:nvPr>
        </p:nvSpPr>
        <p:spPr/>
        <p:txBody>
          <a:bodyPr/>
          <a:lstStyle/>
          <a:p>
            <a:endParaRPr lang="es-PE"/>
          </a:p>
        </p:txBody>
      </p:sp>
      <p:pic>
        <p:nvPicPr>
          <p:cNvPr id="3" name="Imagen 2">
            <a:extLst>
              <a:ext uri="{FF2B5EF4-FFF2-40B4-BE49-F238E27FC236}">
                <a16:creationId xmlns:a16="http://schemas.microsoft.com/office/drawing/2014/main" id="{FA94522C-1691-4F12-BF4A-1A76E0AA53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156" y="0"/>
            <a:ext cx="1359408" cy="6858000"/>
          </a:xfrm>
          <a:prstGeom prst="rect">
            <a:avLst/>
          </a:prstGeom>
          <a:effectLst>
            <a:outerShdw blurRad="50800" dist="50800" dir="5400000" algn="ctr" rotWithShape="0">
              <a:schemeClr val="bg1"/>
            </a:outerShdw>
          </a:effectLst>
        </p:spPr>
      </p:pic>
      <p:pic>
        <p:nvPicPr>
          <p:cNvPr id="5" name="Imagen 4">
            <a:extLst>
              <a:ext uri="{FF2B5EF4-FFF2-40B4-BE49-F238E27FC236}">
                <a16:creationId xmlns:a16="http://schemas.microsoft.com/office/drawing/2014/main" id="{66904BA2-7E8D-47F0-8E70-29919F9EFF4D}"/>
              </a:ext>
            </a:extLst>
          </p:cNvPr>
          <p:cNvPicPr>
            <a:picLocks noChangeAspect="1"/>
          </p:cNvPicPr>
          <p:nvPr/>
        </p:nvPicPr>
        <p:blipFill rotWithShape="1">
          <a:blip r:embed="rId3"/>
          <a:srcRect l="14906" t="13333" r="7937" b="11833"/>
          <a:stretch/>
        </p:blipFill>
        <p:spPr>
          <a:xfrm>
            <a:off x="1291252" y="122481"/>
            <a:ext cx="10607040" cy="4883859"/>
          </a:xfrm>
          <a:prstGeom prst="rect">
            <a:avLst/>
          </a:prstGeom>
        </p:spPr>
      </p:pic>
      <p:sp>
        <p:nvSpPr>
          <p:cNvPr id="7" name="CuadroTexto 6">
            <a:extLst>
              <a:ext uri="{FF2B5EF4-FFF2-40B4-BE49-F238E27FC236}">
                <a16:creationId xmlns:a16="http://schemas.microsoft.com/office/drawing/2014/main" id="{F6112FC4-4EF2-4796-A32A-CE66BD577A70}"/>
              </a:ext>
            </a:extLst>
          </p:cNvPr>
          <p:cNvSpPr txBox="1"/>
          <p:nvPr/>
        </p:nvSpPr>
        <p:spPr>
          <a:xfrm>
            <a:off x="1388745" y="6528445"/>
            <a:ext cx="616077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https://www.cepal.org/sites/default/files/publication/files/45602/S2000313_es.pdf</a:t>
            </a:r>
          </a:p>
        </p:txBody>
      </p:sp>
      <p:sp>
        <p:nvSpPr>
          <p:cNvPr id="9" name="CuadroTexto 8">
            <a:extLst>
              <a:ext uri="{FF2B5EF4-FFF2-40B4-BE49-F238E27FC236}">
                <a16:creationId xmlns:a16="http://schemas.microsoft.com/office/drawing/2014/main" id="{A57D5639-BB1C-409B-9834-DA03C48A83F0}"/>
              </a:ext>
            </a:extLst>
          </p:cNvPr>
          <p:cNvSpPr txBox="1"/>
          <p:nvPr/>
        </p:nvSpPr>
        <p:spPr>
          <a:xfrm>
            <a:off x="1388745" y="5279171"/>
            <a:ext cx="10607040" cy="923330"/>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Paraguay y el Perú tenían niveles de endeudamiento inferiores al 25% del PIB a finales de 2019, Argentina el 89,4% en la, Brasil el 75,8%  y Costa Rica el 61,3% .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El peso de la deuda es notorio en los gobiernos centrales  sino también en las empresas públicas no financieras.</a:t>
            </a:r>
            <a:endParaRPr kumimoji="0" lang="es-P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659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D8A24E-AB44-4B68-842E-CC24FDBADA7A}"/>
              </a:ext>
            </a:extLst>
          </p:cNvPr>
          <p:cNvSpPr>
            <a:spLocks noGrp="1"/>
          </p:cNvSpPr>
          <p:nvPr>
            <p:ph type="title"/>
          </p:nvPr>
        </p:nvSpPr>
        <p:spPr/>
        <p:txBody>
          <a:bodyPr/>
          <a:lstStyle/>
          <a:p>
            <a:endParaRPr lang="es-PE"/>
          </a:p>
        </p:txBody>
      </p:sp>
      <p:pic>
        <p:nvPicPr>
          <p:cNvPr id="3" name="Imagen 2">
            <a:extLst>
              <a:ext uri="{FF2B5EF4-FFF2-40B4-BE49-F238E27FC236}">
                <a16:creationId xmlns:a16="http://schemas.microsoft.com/office/drawing/2014/main" id="{FA94522C-1691-4F12-BF4A-1A76E0AA53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61726" y="0"/>
            <a:ext cx="1359408" cy="6858000"/>
          </a:xfrm>
          <a:prstGeom prst="rect">
            <a:avLst/>
          </a:prstGeom>
          <a:effectLst>
            <a:outerShdw blurRad="50800" dist="50800" dir="5400000" algn="ctr" rotWithShape="0">
              <a:schemeClr val="bg1"/>
            </a:outerShdw>
          </a:effectLst>
        </p:spPr>
      </p:pic>
      <p:pic>
        <p:nvPicPr>
          <p:cNvPr id="6" name="Imagen 5">
            <a:extLst>
              <a:ext uri="{FF2B5EF4-FFF2-40B4-BE49-F238E27FC236}">
                <a16:creationId xmlns:a16="http://schemas.microsoft.com/office/drawing/2014/main" id="{B743D94C-23F6-4147-8F56-012EAB821AD9}"/>
              </a:ext>
            </a:extLst>
          </p:cNvPr>
          <p:cNvPicPr>
            <a:picLocks noChangeAspect="1"/>
          </p:cNvPicPr>
          <p:nvPr/>
        </p:nvPicPr>
        <p:blipFill rotWithShape="1">
          <a:blip r:embed="rId3"/>
          <a:srcRect l="7594" t="13833" r="15531" b="9833"/>
          <a:stretch/>
        </p:blipFill>
        <p:spPr>
          <a:xfrm>
            <a:off x="183345" y="274319"/>
            <a:ext cx="10539059" cy="6218555"/>
          </a:xfrm>
          <a:prstGeom prst="rect">
            <a:avLst/>
          </a:prstGeom>
        </p:spPr>
      </p:pic>
      <p:sp>
        <p:nvSpPr>
          <p:cNvPr id="8" name="CuadroTexto 7">
            <a:extLst>
              <a:ext uri="{FF2B5EF4-FFF2-40B4-BE49-F238E27FC236}">
                <a16:creationId xmlns:a16="http://schemas.microsoft.com/office/drawing/2014/main" id="{FFCD7046-9F95-4D9A-9080-D7DCB9A88306}"/>
              </a:ext>
            </a:extLst>
          </p:cNvPr>
          <p:cNvSpPr txBox="1"/>
          <p:nvPr/>
        </p:nvSpPr>
        <p:spPr>
          <a:xfrm>
            <a:off x="1388745" y="6528445"/>
            <a:ext cx="616077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https://www.cepal.org/sites/default/files/publication/files/45602/S2000313_es.pdf</a:t>
            </a:r>
          </a:p>
        </p:txBody>
      </p:sp>
    </p:spTree>
    <p:extLst>
      <p:ext uri="{BB962C8B-B14F-4D97-AF65-F5344CB8AC3E}">
        <p14:creationId xmlns:p14="http://schemas.microsoft.com/office/powerpoint/2010/main" val="257499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78E511-7C9E-44C1-A881-6EF848015753}"/>
              </a:ext>
            </a:extLst>
          </p:cNvPr>
          <p:cNvSpPr>
            <a:spLocks noGrp="1"/>
          </p:cNvSpPr>
          <p:nvPr>
            <p:ph type="title"/>
          </p:nvPr>
        </p:nvSpPr>
        <p:spPr/>
        <p:txBody>
          <a:bodyPr/>
          <a:lstStyle/>
          <a:p>
            <a:endParaRPr lang="es-PE"/>
          </a:p>
        </p:txBody>
      </p:sp>
      <p:pic>
        <p:nvPicPr>
          <p:cNvPr id="5" name="Imagen 4">
            <a:extLst>
              <a:ext uri="{FF2B5EF4-FFF2-40B4-BE49-F238E27FC236}">
                <a16:creationId xmlns:a16="http://schemas.microsoft.com/office/drawing/2014/main" id="{BEEBA4B1-0D08-4FC3-BD09-062959B113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156" y="0"/>
            <a:ext cx="1359408" cy="6858000"/>
          </a:xfrm>
          <a:prstGeom prst="rect">
            <a:avLst/>
          </a:prstGeom>
          <a:effectLst>
            <a:outerShdw blurRad="50800" dist="50800" dir="5400000" algn="ctr" rotWithShape="0">
              <a:schemeClr val="bg1"/>
            </a:outerShdw>
          </a:effectLst>
        </p:spPr>
      </p:pic>
      <p:pic>
        <p:nvPicPr>
          <p:cNvPr id="8" name="Imagen 7">
            <a:extLst>
              <a:ext uri="{FF2B5EF4-FFF2-40B4-BE49-F238E27FC236}">
                <a16:creationId xmlns:a16="http://schemas.microsoft.com/office/drawing/2014/main" id="{6418F986-4617-4610-8573-B9D6A54917ED}"/>
              </a:ext>
            </a:extLst>
          </p:cNvPr>
          <p:cNvPicPr>
            <a:picLocks noChangeAspect="1"/>
          </p:cNvPicPr>
          <p:nvPr/>
        </p:nvPicPr>
        <p:blipFill rotWithShape="1">
          <a:blip r:embed="rId3"/>
          <a:srcRect l="11812" t="16500" r="10750" b="11833"/>
          <a:stretch/>
        </p:blipFill>
        <p:spPr>
          <a:xfrm>
            <a:off x="1213883" y="0"/>
            <a:ext cx="10978117" cy="6652260"/>
          </a:xfrm>
          <a:prstGeom prst="rect">
            <a:avLst/>
          </a:prstGeom>
        </p:spPr>
      </p:pic>
    </p:spTree>
    <p:extLst>
      <p:ext uri="{BB962C8B-B14F-4D97-AF65-F5344CB8AC3E}">
        <p14:creationId xmlns:p14="http://schemas.microsoft.com/office/powerpoint/2010/main" val="2266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AF34570-4FCE-4670-A12F-9FCB2E409E53}"/>
              </a:ext>
            </a:extLst>
          </p:cNvPr>
          <p:cNvSpPr>
            <a:spLocks noGrp="1"/>
          </p:cNvSpPr>
          <p:nvPr>
            <p:ph type="title"/>
          </p:nvPr>
        </p:nvSpPr>
        <p:spPr>
          <a:xfrm>
            <a:off x="524741" y="620392"/>
            <a:ext cx="3808268" cy="5504688"/>
          </a:xfrm>
        </p:spPr>
        <p:txBody>
          <a:bodyPr vert="horz" lIns="91440" tIns="45720" rIns="91440" bIns="45720" rtlCol="0" anchor="ctr">
            <a:normAutofit/>
          </a:bodyPr>
          <a:lstStyle/>
          <a:p>
            <a:r>
              <a:rPr lang="en-US" sz="6000" b="1" kern="1200">
                <a:solidFill>
                  <a:schemeClr val="bg1"/>
                </a:solidFill>
                <a:latin typeface="+mj-lt"/>
                <a:ea typeface="+mj-ea"/>
                <a:cs typeface="+mj-cs"/>
              </a:rPr>
              <a:t>Pobreza inducida por el COVID-19</a:t>
            </a:r>
          </a:p>
        </p:txBody>
      </p:sp>
      <p:pic>
        <p:nvPicPr>
          <p:cNvPr id="5" name="Imagen 4" descr="Forma&#10;&#10;Descripción generada automáticamente">
            <a:extLst>
              <a:ext uri="{FF2B5EF4-FFF2-40B4-BE49-F238E27FC236}">
                <a16:creationId xmlns:a16="http://schemas.microsoft.com/office/drawing/2014/main" id="{754B1CBD-07D1-4882-BD72-BC9926DAB7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39203" y="23822"/>
            <a:ext cx="1349749" cy="6834178"/>
          </a:xfrm>
          <a:prstGeom prst="rect">
            <a:avLst/>
          </a:prstGeom>
        </p:spPr>
      </p:pic>
      <p:sp>
        <p:nvSpPr>
          <p:cNvPr id="19" name="CuadroTexto 18">
            <a:extLst>
              <a:ext uri="{FF2B5EF4-FFF2-40B4-BE49-F238E27FC236}">
                <a16:creationId xmlns:a16="http://schemas.microsoft.com/office/drawing/2014/main" id="{CC7A4E2A-4AA5-4960-BB96-C0591B72DADD}"/>
              </a:ext>
            </a:extLst>
          </p:cNvPr>
          <p:cNvSpPr txBox="1"/>
          <p:nvPr/>
        </p:nvSpPr>
        <p:spPr>
          <a:xfrm>
            <a:off x="5199143" y="6567014"/>
            <a:ext cx="6097904" cy="261610"/>
          </a:xfrm>
          <a:prstGeom prst="rect">
            <a:avLst/>
          </a:prstGeom>
          <a:noFill/>
        </p:spPr>
        <p:txBody>
          <a:bodyPr wrap="square">
            <a:spAutoFit/>
          </a:bodyPr>
          <a:lstStyle/>
          <a:p>
            <a:pPr>
              <a:spcAft>
                <a:spcPts val="600"/>
              </a:spcAft>
            </a:pPr>
            <a:r>
              <a:rPr lang="es-PE" sz="1100" dirty="0">
                <a:latin typeface="Arial" panose="020B0604020202020204" pitchFamily="34" charset="0"/>
                <a:cs typeface="Arial" panose="020B0604020202020204" pitchFamily="34" charset="0"/>
              </a:rPr>
              <a:t>https://www.bancomundial.org/es/topic/poverty/overview</a:t>
            </a:r>
            <a:endParaRPr lang="es-PE" sz="1100">
              <a:latin typeface="Arial" panose="020B0604020202020204" pitchFamily="34" charset="0"/>
              <a:cs typeface="Arial" panose="020B0604020202020204" pitchFamily="34" charset="0"/>
            </a:endParaRPr>
          </a:p>
        </p:txBody>
      </p:sp>
      <p:graphicFrame>
        <p:nvGraphicFramePr>
          <p:cNvPr id="22" name="CuadroTexto 3">
            <a:extLst>
              <a:ext uri="{FF2B5EF4-FFF2-40B4-BE49-F238E27FC236}">
                <a16:creationId xmlns:a16="http://schemas.microsoft.com/office/drawing/2014/main" id="{670D0115-D56B-4A9E-BCEE-162559A3CF96}"/>
              </a:ext>
            </a:extLst>
          </p:cNvPr>
          <p:cNvGraphicFramePr/>
          <p:nvPr>
            <p:extLst>
              <p:ext uri="{D42A27DB-BD31-4B8C-83A1-F6EECF244321}">
                <p14:modId xmlns:p14="http://schemas.microsoft.com/office/powerpoint/2010/main" val="512379670"/>
              </p:ext>
            </p:extLst>
          </p:nvPr>
        </p:nvGraphicFramePr>
        <p:xfrm>
          <a:off x="4575563" y="1032951"/>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CuadroTexto 20">
            <a:extLst>
              <a:ext uri="{FF2B5EF4-FFF2-40B4-BE49-F238E27FC236}">
                <a16:creationId xmlns:a16="http://schemas.microsoft.com/office/drawing/2014/main" id="{8B11F164-0706-4804-A508-A217956C6538}"/>
              </a:ext>
            </a:extLst>
          </p:cNvPr>
          <p:cNvSpPr txBox="1"/>
          <p:nvPr/>
        </p:nvSpPr>
        <p:spPr>
          <a:xfrm>
            <a:off x="5093208" y="250925"/>
            <a:ext cx="6097904" cy="461665"/>
          </a:xfrm>
          <a:prstGeom prst="rect">
            <a:avLst/>
          </a:prstGeom>
          <a:noFill/>
        </p:spPr>
        <p:txBody>
          <a:bodyPr wrap="square">
            <a:spAutoFit/>
          </a:bodyPr>
          <a:lstStyle/>
          <a:p>
            <a:r>
              <a:rPr lang="es-PE" sz="2400" b="1" dirty="0">
                <a:latin typeface="Arial" panose="020B0604020202020204" pitchFamily="34" charset="0"/>
                <a:cs typeface="Arial" panose="020B0604020202020204" pitchFamily="34" charset="0"/>
              </a:rPr>
              <a:t>Los “nuevos pobres” probablemente:</a:t>
            </a:r>
          </a:p>
        </p:txBody>
      </p:sp>
    </p:spTree>
    <p:extLst>
      <p:ext uri="{BB962C8B-B14F-4D97-AF65-F5344CB8AC3E}">
        <p14:creationId xmlns:p14="http://schemas.microsoft.com/office/powerpoint/2010/main" val="2473228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AF34570-4FCE-4670-A12F-9FCB2E409E53}"/>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b="1" kern="1200">
                <a:solidFill>
                  <a:srgbClr val="FFFFFF"/>
                </a:solidFill>
                <a:latin typeface="+mj-lt"/>
                <a:ea typeface="+mj-ea"/>
                <a:cs typeface="+mj-cs"/>
              </a:rPr>
              <a:t>Pobreza inducida por el COVID-19</a:t>
            </a:r>
          </a:p>
        </p:txBody>
      </p:sp>
      <p:sp>
        <p:nvSpPr>
          <p:cNvPr id="42" name="Arc 4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CuadroTexto 18">
            <a:extLst>
              <a:ext uri="{FF2B5EF4-FFF2-40B4-BE49-F238E27FC236}">
                <a16:creationId xmlns:a16="http://schemas.microsoft.com/office/drawing/2014/main" id="{CC7A4E2A-4AA5-4960-BB96-C0591B72DADD}"/>
              </a:ext>
            </a:extLst>
          </p:cNvPr>
          <p:cNvSpPr txBox="1"/>
          <p:nvPr/>
        </p:nvSpPr>
        <p:spPr>
          <a:xfrm>
            <a:off x="3055920" y="6455410"/>
            <a:ext cx="6097904" cy="24304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100" dirty="0">
                <a:latin typeface="Arial" panose="020B0604020202020204" pitchFamily="34" charset="0"/>
                <a:cs typeface="Arial" panose="020B0604020202020204" pitchFamily="34" charset="0"/>
              </a:rPr>
              <a:t>https://www.bancomundial.org/es/topic/poverty/overview</a:t>
            </a:r>
          </a:p>
        </p:txBody>
      </p:sp>
      <p:pic>
        <p:nvPicPr>
          <p:cNvPr id="5" name="Imagen 4" descr="Forma&#10;&#10;Descripción generada automáticamente">
            <a:extLst>
              <a:ext uri="{FF2B5EF4-FFF2-40B4-BE49-F238E27FC236}">
                <a16:creationId xmlns:a16="http://schemas.microsoft.com/office/drawing/2014/main" id="{754B1CBD-07D1-4882-BD72-BC9926DAB7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39203" y="23822"/>
            <a:ext cx="1349749" cy="6834178"/>
          </a:xfrm>
          <a:prstGeom prst="rect">
            <a:avLst/>
          </a:prstGeom>
        </p:spPr>
      </p:pic>
      <p:sp>
        <p:nvSpPr>
          <p:cNvPr id="37" name="CuadroTexto 7">
            <a:extLst>
              <a:ext uri="{FF2B5EF4-FFF2-40B4-BE49-F238E27FC236}">
                <a16:creationId xmlns:a16="http://schemas.microsoft.com/office/drawing/2014/main" id="{548B4BA8-283F-4FFD-AC4F-2E50549A73A8}"/>
              </a:ext>
            </a:extLst>
          </p:cNvPr>
          <p:cNvSpPr txBox="1"/>
          <p:nvPr/>
        </p:nvSpPr>
        <p:spPr>
          <a:xfrm>
            <a:off x="4407121" y="488494"/>
            <a:ext cx="6097904" cy="5478423"/>
          </a:xfrm>
          <a:prstGeom prst="rect">
            <a:avLst/>
          </a:prstGeom>
          <a:noFill/>
        </p:spPr>
        <p:txBody>
          <a:bodyPr wrap="square">
            <a:spAutoFit/>
          </a:bodyPr>
          <a:lstStyle/>
          <a:p>
            <a:pPr marL="285750" indent="-285750" algn="just">
              <a:spcAft>
                <a:spcPts val="600"/>
              </a:spcAft>
              <a:buFont typeface="Arial" panose="020B0604020202020204" pitchFamily="34" charset="0"/>
              <a:buChar char="•"/>
            </a:pPr>
            <a:r>
              <a:rPr lang="es-ES" sz="2200" dirty="0">
                <a:latin typeface="Arial" panose="020B0604020202020204" pitchFamily="34" charset="0"/>
                <a:cs typeface="Arial" panose="020B0604020202020204" pitchFamily="34" charset="0"/>
              </a:rPr>
              <a:t>Las últimas investigaciones sugieren que, casi con toda seguridad, los efectos de la actual crisis se harán sentir en la mayoría de los países hasta 2030. </a:t>
            </a:r>
          </a:p>
          <a:p>
            <a:pPr algn="just">
              <a:spcAft>
                <a:spcPts val="600"/>
              </a:spcAft>
            </a:pPr>
            <a:endParaRPr lang="es-ES" sz="2200" dirty="0">
              <a:latin typeface="Arial" panose="020B0604020202020204" pitchFamily="34" charset="0"/>
              <a:cs typeface="Arial" panose="020B0604020202020204" pitchFamily="34" charset="0"/>
            </a:endParaRPr>
          </a:p>
          <a:p>
            <a:pPr marL="285750" indent="-285750" algn="just">
              <a:spcAft>
                <a:spcPts val="600"/>
              </a:spcAft>
              <a:buFont typeface="Arial" panose="020B0604020202020204" pitchFamily="34" charset="0"/>
              <a:buChar char="•"/>
            </a:pPr>
            <a:r>
              <a:rPr lang="es-ES" sz="2200" dirty="0">
                <a:latin typeface="Arial" panose="020B0604020202020204" pitchFamily="34" charset="0"/>
                <a:cs typeface="Arial" panose="020B0604020202020204" pitchFamily="34" charset="0"/>
              </a:rPr>
              <a:t>Reducir la tasa absoluta mundial de pobreza a menos del 3 % para 2030 —que ya se encontraba comprometido antes de la crisis— es ahora inalcanzable si no se adoptan medidas políticas rápidas, significativas y sustanciales.</a:t>
            </a:r>
          </a:p>
          <a:p>
            <a:pPr marL="285750" indent="-285750" algn="just">
              <a:spcAft>
                <a:spcPts val="600"/>
              </a:spcAft>
              <a:buFont typeface="Arial" panose="020B0604020202020204" pitchFamily="34" charset="0"/>
              <a:buChar char="•"/>
            </a:pPr>
            <a:endParaRPr lang="es-ES" sz="2200" dirty="0">
              <a:latin typeface="Arial" panose="020B0604020202020204" pitchFamily="34" charset="0"/>
              <a:cs typeface="Arial" panose="020B0604020202020204" pitchFamily="34" charset="0"/>
            </a:endParaRPr>
          </a:p>
          <a:p>
            <a:pPr marL="285750" indent="-285750" algn="just">
              <a:spcAft>
                <a:spcPts val="600"/>
              </a:spcAft>
              <a:buFont typeface="Arial" panose="020B0604020202020204" pitchFamily="34" charset="0"/>
              <a:buChar char="•"/>
            </a:pPr>
            <a:r>
              <a:rPr lang="es-ES" sz="2200" dirty="0">
                <a:latin typeface="Arial" panose="020B0604020202020204" pitchFamily="34" charset="0"/>
                <a:cs typeface="Arial" panose="020B0604020202020204" pitchFamily="34" charset="0"/>
              </a:rPr>
              <a:t>La historia demuestra que actuar sin dilación y de forma colectiva puede ayudar a enfrentar esta crisis</a:t>
            </a:r>
            <a:endParaRPr lang="es-PE"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4273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BB45B98E-FF20-419D-908B-2F41CE18C627}"/>
              </a:ext>
            </a:extLst>
          </p:cNvPr>
          <p:cNvSpPr>
            <a:spLocks noGrp="1"/>
          </p:cNvSpPr>
          <p:nvPr>
            <p:ph type="title"/>
          </p:nvPr>
        </p:nvSpPr>
        <p:spPr>
          <a:xfrm>
            <a:off x="524741" y="620392"/>
            <a:ext cx="3808268" cy="5504688"/>
          </a:xfrm>
        </p:spPr>
        <p:txBody>
          <a:bodyPr vert="horz" lIns="91440" tIns="45720" rIns="91440" bIns="45720" rtlCol="0" anchor="ctr">
            <a:normAutofit/>
          </a:bodyPr>
          <a:lstStyle/>
          <a:p>
            <a:r>
              <a:rPr lang="en-US" sz="4200" b="1" kern="1200">
                <a:solidFill>
                  <a:schemeClr val="bg1"/>
                </a:solidFill>
                <a:latin typeface="+mj-lt"/>
                <a:ea typeface="+mj-ea"/>
                <a:cs typeface="+mj-cs"/>
              </a:rPr>
              <a:t>Problemas relacionados con los sistemas</a:t>
            </a:r>
            <a:br>
              <a:rPr lang="en-US" sz="4200" b="1" kern="1200">
                <a:solidFill>
                  <a:schemeClr val="bg1"/>
                </a:solidFill>
                <a:latin typeface="+mj-lt"/>
                <a:ea typeface="+mj-ea"/>
                <a:cs typeface="+mj-cs"/>
              </a:rPr>
            </a:br>
            <a:r>
              <a:rPr lang="en-US" sz="4200" b="1" kern="1200">
                <a:solidFill>
                  <a:schemeClr val="bg1"/>
                </a:solidFill>
                <a:latin typeface="+mj-lt"/>
                <a:ea typeface="+mj-ea"/>
                <a:cs typeface="+mj-cs"/>
              </a:rPr>
              <a:t>de protección social acentúan efectos de pandemia</a:t>
            </a:r>
          </a:p>
        </p:txBody>
      </p:sp>
      <p:pic>
        <p:nvPicPr>
          <p:cNvPr id="3" name="Imagen 2" descr="Forma&#10;&#10;Descripción generada automáticamente">
            <a:extLst>
              <a:ext uri="{FF2B5EF4-FFF2-40B4-BE49-F238E27FC236}">
                <a16:creationId xmlns:a16="http://schemas.microsoft.com/office/drawing/2014/main" id="{C8E2219A-08D6-47F9-95A3-087AB52399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39203" y="23822"/>
            <a:ext cx="1349749" cy="6834178"/>
          </a:xfrm>
          <a:prstGeom prst="rect">
            <a:avLst/>
          </a:prstGeom>
        </p:spPr>
      </p:pic>
      <p:graphicFrame>
        <p:nvGraphicFramePr>
          <p:cNvPr id="22" name="CuadroTexto 10">
            <a:extLst>
              <a:ext uri="{FF2B5EF4-FFF2-40B4-BE49-F238E27FC236}">
                <a16:creationId xmlns:a16="http://schemas.microsoft.com/office/drawing/2014/main" id="{F26CFA4D-9A45-4743-833D-12C5B2D3053E}"/>
              </a:ext>
            </a:extLst>
          </p:cNvPr>
          <p:cNvGraphicFramePr/>
          <p:nvPr>
            <p:extLst>
              <p:ext uri="{D42A27DB-BD31-4B8C-83A1-F6EECF244321}">
                <p14:modId xmlns:p14="http://schemas.microsoft.com/office/powerpoint/2010/main" val="495914546"/>
              </p:ext>
            </p:extLst>
          </p:nvPr>
        </p:nvGraphicFramePr>
        <p:xfrm>
          <a:off x="4999759" y="132123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4538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6464EAB-1ECF-4B50-8E87-C3D7F6E528B7}"/>
              </a:ext>
            </a:extLst>
          </p:cNvPr>
          <p:cNvSpPr>
            <a:spLocks noGrp="1"/>
          </p:cNvSpPr>
          <p:nvPr>
            <p:ph type="title"/>
          </p:nvPr>
        </p:nvSpPr>
        <p:spPr>
          <a:xfrm>
            <a:off x="572493" y="247129"/>
            <a:ext cx="11018520" cy="1434415"/>
          </a:xfrm>
        </p:spPr>
        <p:txBody>
          <a:bodyPr vert="horz" lIns="91440" tIns="45720" rIns="91440" bIns="45720" rtlCol="0" anchor="b">
            <a:normAutofit/>
          </a:bodyPr>
          <a:lstStyle/>
          <a:p>
            <a:pPr algn="ctr">
              <a:spcAft>
                <a:spcPts val="600"/>
              </a:spcAft>
            </a:pPr>
            <a:r>
              <a:rPr lang="en-US" sz="4100" b="1" dirty="0">
                <a:latin typeface="Arial" panose="020B0604020202020204" pitchFamily="34" charset="0"/>
                <a:cs typeface="Arial" panose="020B0604020202020204" pitchFamily="34" charset="0"/>
              </a:rPr>
              <a:t> </a:t>
            </a:r>
            <a:r>
              <a:rPr lang="en-US" sz="4100" b="1" dirty="0" err="1">
                <a:latin typeface="Arial" panose="020B0604020202020204" pitchFamily="34" charset="0"/>
                <a:cs typeface="Arial" panose="020B0604020202020204" pitchFamily="34" charset="0"/>
              </a:rPr>
              <a:t>Medidas</a:t>
            </a:r>
            <a:r>
              <a:rPr lang="en-US" sz="4100" b="1" dirty="0">
                <a:latin typeface="Arial" panose="020B0604020202020204" pitchFamily="34" charset="0"/>
                <a:cs typeface="Arial" panose="020B0604020202020204" pitchFamily="34" charset="0"/>
              </a:rPr>
              <a:t> para </a:t>
            </a:r>
            <a:r>
              <a:rPr lang="en-US" sz="4100" b="1" dirty="0" err="1">
                <a:latin typeface="Arial" panose="020B0604020202020204" pitchFamily="34" charset="0"/>
                <a:cs typeface="Arial" panose="020B0604020202020204" pitchFamily="34" charset="0"/>
              </a:rPr>
              <a:t>enfrentar</a:t>
            </a:r>
            <a:r>
              <a:rPr lang="en-US" sz="4100" b="1" dirty="0">
                <a:latin typeface="Arial" panose="020B0604020202020204" pitchFamily="34" charset="0"/>
                <a:cs typeface="Arial" panose="020B0604020202020204" pitchFamily="34" charset="0"/>
              </a:rPr>
              <a:t> la </a:t>
            </a:r>
            <a:r>
              <a:rPr lang="en-US" sz="4100" b="1" dirty="0" err="1">
                <a:latin typeface="Arial" panose="020B0604020202020204" pitchFamily="34" charset="0"/>
                <a:cs typeface="Arial" panose="020B0604020202020204" pitchFamily="34" charset="0"/>
              </a:rPr>
              <a:t>desigualdad</a:t>
            </a:r>
            <a:r>
              <a:rPr lang="en-US" sz="4100" b="1" dirty="0">
                <a:latin typeface="Arial" panose="020B0604020202020204" pitchFamily="34" charset="0"/>
                <a:cs typeface="Arial" panose="020B0604020202020204" pitchFamily="34" charset="0"/>
              </a:rPr>
              <a:t> (Banco Mundial) </a:t>
            </a:r>
          </a:p>
        </p:txBody>
      </p:sp>
      <p:sp>
        <p:nvSpPr>
          <p:cNvPr id="1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12A59E59-C571-4E7A-B454-6EDA0F7AF7E9}"/>
              </a:ext>
            </a:extLst>
          </p:cNvPr>
          <p:cNvSpPr txBox="1"/>
          <p:nvPr/>
        </p:nvSpPr>
        <p:spPr>
          <a:xfrm>
            <a:off x="160021" y="1819856"/>
            <a:ext cx="7515637" cy="4603804"/>
          </a:xfrm>
          <a:prstGeom prst="rect">
            <a:avLst/>
          </a:prstGeom>
        </p:spPr>
        <p:txBody>
          <a:bodyPr vert="horz" lIns="91440" tIns="45720" rIns="91440" bIns="45720" rtlCol="0" anchor="t">
            <a:noAutofit/>
          </a:bodyPr>
          <a:lstStyle/>
          <a:p>
            <a:pPr marL="571500" indent="-457200" algn="just">
              <a:lnSpc>
                <a:spcPct val="90000"/>
              </a:lnSpc>
              <a:spcAft>
                <a:spcPts val="600"/>
              </a:spcAft>
              <a:buFont typeface="+mj-lt"/>
              <a:buAutoNum type="arabicPeriod"/>
            </a:pPr>
            <a:r>
              <a:rPr lang="es-PE" sz="2000" dirty="0">
                <a:latin typeface="Arial" panose="020B0604020202020204" pitchFamily="34" charset="0"/>
                <a:cs typeface="Arial" panose="020B0604020202020204" pitchFamily="34" charset="0"/>
              </a:rPr>
              <a:t>Intervenciones de nutrición y desarrollo en la primera infancia</a:t>
            </a:r>
          </a:p>
          <a:p>
            <a:pPr marL="457200" indent="-457200" algn="just">
              <a:lnSpc>
                <a:spcPct val="90000"/>
              </a:lnSpc>
              <a:spcAft>
                <a:spcPts val="600"/>
              </a:spcAft>
              <a:buFont typeface="+mj-lt"/>
              <a:buAutoNum type="arabicPeriod"/>
            </a:pPr>
            <a:endParaRPr lang="es-PE" sz="2000" dirty="0">
              <a:latin typeface="Arial" panose="020B0604020202020204" pitchFamily="34" charset="0"/>
              <a:cs typeface="Arial" panose="020B0604020202020204" pitchFamily="34" charset="0"/>
            </a:endParaRPr>
          </a:p>
          <a:p>
            <a:pPr marL="571500" indent="-457200" algn="just">
              <a:lnSpc>
                <a:spcPct val="90000"/>
              </a:lnSpc>
              <a:spcAft>
                <a:spcPts val="600"/>
              </a:spcAft>
              <a:buFont typeface="+mj-lt"/>
              <a:buAutoNum type="arabicPeriod"/>
            </a:pPr>
            <a:r>
              <a:rPr lang="es-PE" sz="2000" dirty="0">
                <a:latin typeface="Arial" panose="020B0604020202020204" pitchFamily="34" charset="0"/>
                <a:cs typeface="Arial" panose="020B0604020202020204" pitchFamily="34" charset="0"/>
              </a:rPr>
              <a:t>Cobertura sanitaria universal</a:t>
            </a:r>
          </a:p>
          <a:p>
            <a:pPr marL="457200" indent="-457200" algn="just">
              <a:lnSpc>
                <a:spcPct val="90000"/>
              </a:lnSpc>
              <a:spcAft>
                <a:spcPts val="600"/>
              </a:spcAft>
              <a:buFont typeface="+mj-lt"/>
              <a:buAutoNum type="arabicPeriod"/>
            </a:pPr>
            <a:endParaRPr lang="es-PE" sz="2000" dirty="0">
              <a:latin typeface="Arial" panose="020B0604020202020204" pitchFamily="34" charset="0"/>
              <a:cs typeface="Arial" panose="020B0604020202020204" pitchFamily="34" charset="0"/>
            </a:endParaRPr>
          </a:p>
          <a:p>
            <a:pPr marL="571500" indent="-457200" algn="just">
              <a:lnSpc>
                <a:spcPct val="90000"/>
              </a:lnSpc>
              <a:spcAft>
                <a:spcPts val="600"/>
              </a:spcAft>
              <a:buFont typeface="+mj-lt"/>
              <a:buAutoNum type="arabicPeriod"/>
            </a:pPr>
            <a:r>
              <a:rPr lang="es-PE" sz="2000" dirty="0">
                <a:latin typeface="Arial" panose="020B0604020202020204" pitchFamily="34" charset="0"/>
                <a:cs typeface="Arial" panose="020B0604020202020204" pitchFamily="34" charset="0"/>
              </a:rPr>
              <a:t>Acceso universal a una educación de calidad</a:t>
            </a:r>
          </a:p>
          <a:p>
            <a:pPr marL="457200" indent="-457200" algn="just">
              <a:lnSpc>
                <a:spcPct val="90000"/>
              </a:lnSpc>
              <a:spcAft>
                <a:spcPts val="600"/>
              </a:spcAft>
              <a:buFont typeface="+mj-lt"/>
              <a:buAutoNum type="arabicPeriod"/>
            </a:pPr>
            <a:endParaRPr lang="es-PE" sz="2000" dirty="0">
              <a:latin typeface="Arial" panose="020B0604020202020204" pitchFamily="34" charset="0"/>
              <a:cs typeface="Arial" panose="020B0604020202020204" pitchFamily="34" charset="0"/>
            </a:endParaRPr>
          </a:p>
          <a:p>
            <a:pPr marL="571500" indent="-457200" algn="just">
              <a:lnSpc>
                <a:spcPct val="90000"/>
              </a:lnSpc>
              <a:spcAft>
                <a:spcPts val="600"/>
              </a:spcAft>
              <a:buFont typeface="+mj-lt"/>
              <a:buAutoNum type="arabicPeriod"/>
            </a:pPr>
            <a:r>
              <a:rPr lang="es-PE" sz="2000" dirty="0">
                <a:latin typeface="Arial" panose="020B0604020202020204" pitchFamily="34" charset="0"/>
                <a:cs typeface="Arial" panose="020B0604020202020204" pitchFamily="34" charset="0"/>
              </a:rPr>
              <a:t>Transferencias de efectivo a familias pobres</a:t>
            </a:r>
          </a:p>
          <a:p>
            <a:pPr marL="457200" indent="-457200" algn="just">
              <a:lnSpc>
                <a:spcPct val="90000"/>
              </a:lnSpc>
              <a:spcAft>
                <a:spcPts val="600"/>
              </a:spcAft>
              <a:buFont typeface="+mj-lt"/>
              <a:buAutoNum type="arabicPeriod"/>
            </a:pPr>
            <a:endParaRPr lang="es-PE" sz="2000" dirty="0">
              <a:latin typeface="Arial" panose="020B0604020202020204" pitchFamily="34" charset="0"/>
              <a:cs typeface="Arial" panose="020B0604020202020204" pitchFamily="34" charset="0"/>
            </a:endParaRPr>
          </a:p>
          <a:p>
            <a:pPr marL="571500" indent="-457200" algn="just">
              <a:lnSpc>
                <a:spcPct val="90000"/>
              </a:lnSpc>
              <a:spcAft>
                <a:spcPts val="600"/>
              </a:spcAft>
              <a:buFont typeface="+mj-lt"/>
              <a:buAutoNum type="arabicPeriod"/>
            </a:pPr>
            <a:r>
              <a:rPr lang="es-PE" sz="2000" dirty="0">
                <a:latin typeface="Arial" panose="020B0604020202020204" pitchFamily="34" charset="0"/>
                <a:cs typeface="Arial" panose="020B0604020202020204" pitchFamily="34" charset="0"/>
              </a:rPr>
              <a:t>Infraestructura rural, especialmente carreteras y electrificación</a:t>
            </a:r>
          </a:p>
          <a:p>
            <a:pPr marL="457200" indent="-457200" algn="just">
              <a:lnSpc>
                <a:spcPct val="90000"/>
              </a:lnSpc>
              <a:spcAft>
                <a:spcPts val="600"/>
              </a:spcAft>
              <a:buFont typeface="+mj-lt"/>
              <a:buAutoNum type="arabicPeriod"/>
            </a:pPr>
            <a:endParaRPr lang="es-PE" sz="2000" dirty="0">
              <a:latin typeface="Arial" panose="020B0604020202020204" pitchFamily="34" charset="0"/>
              <a:cs typeface="Arial" panose="020B0604020202020204" pitchFamily="34" charset="0"/>
            </a:endParaRPr>
          </a:p>
          <a:p>
            <a:pPr marL="571500" indent="-457200" algn="just">
              <a:lnSpc>
                <a:spcPct val="90000"/>
              </a:lnSpc>
              <a:spcAft>
                <a:spcPts val="600"/>
              </a:spcAft>
              <a:buFont typeface="+mj-lt"/>
              <a:buAutoNum type="arabicPeriod"/>
            </a:pPr>
            <a:r>
              <a:rPr lang="es-PE" sz="2000" dirty="0">
                <a:latin typeface="Arial" panose="020B0604020202020204" pitchFamily="34" charset="0"/>
                <a:cs typeface="Arial" panose="020B0604020202020204" pitchFamily="34" charset="0"/>
              </a:rPr>
              <a:t>Fiscalidad progresiva</a:t>
            </a:r>
          </a:p>
          <a:p>
            <a:pPr marL="285750" indent="-228600" algn="just">
              <a:lnSpc>
                <a:spcPct val="90000"/>
              </a:lnSpc>
              <a:spcAft>
                <a:spcPts val="600"/>
              </a:spcAft>
              <a:buFont typeface="Arial" panose="020B0604020202020204" pitchFamily="34" charset="0"/>
              <a:buChar char="•"/>
            </a:pPr>
            <a:endParaRPr lang="es-PE" sz="2000" dirty="0">
              <a:latin typeface="Arial" panose="020B0604020202020204" pitchFamily="34" charset="0"/>
              <a:cs typeface="Arial" panose="020B0604020202020204" pitchFamily="34" charset="0"/>
            </a:endParaRPr>
          </a:p>
        </p:txBody>
      </p:sp>
      <p:pic>
        <p:nvPicPr>
          <p:cNvPr id="7" name="Imagen 6" descr="Forma&#10;&#10;Descripción generada automáticamente">
            <a:extLst>
              <a:ext uri="{FF2B5EF4-FFF2-40B4-BE49-F238E27FC236}">
                <a16:creationId xmlns:a16="http://schemas.microsoft.com/office/drawing/2014/main" id="{EA03A6A4-CA37-4F7D-8A24-D8185A38AC27}"/>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0771" b="3629"/>
          <a:stretch/>
        </p:blipFill>
        <p:spPr>
          <a:xfrm>
            <a:off x="7675658" y="2093976"/>
            <a:ext cx="4268692" cy="4214016"/>
          </a:xfrm>
          <a:prstGeom prst="rect">
            <a:avLst/>
          </a:prstGeom>
        </p:spPr>
      </p:pic>
      <p:sp>
        <p:nvSpPr>
          <p:cNvPr id="5" name="CuadroTexto 4">
            <a:extLst>
              <a:ext uri="{FF2B5EF4-FFF2-40B4-BE49-F238E27FC236}">
                <a16:creationId xmlns:a16="http://schemas.microsoft.com/office/drawing/2014/main" id="{60DA9727-ED27-4C67-8490-B907DC117309}"/>
              </a:ext>
            </a:extLst>
          </p:cNvPr>
          <p:cNvSpPr txBox="1"/>
          <p:nvPr/>
        </p:nvSpPr>
        <p:spPr>
          <a:xfrm>
            <a:off x="868887" y="6551528"/>
            <a:ext cx="6097904" cy="261610"/>
          </a:xfrm>
          <a:prstGeom prst="rect">
            <a:avLst/>
          </a:prstGeom>
          <a:noFill/>
        </p:spPr>
        <p:txBody>
          <a:bodyPr wrap="square">
            <a:spAutoFit/>
          </a:bodyPr>
          <a:lstStyle/>
          <a:p>
            <a:pPr>
              <a:spcAft>
                <a:spcPts val="600"/>
              </a:spcAft>
            </a:pPr>
            <a:r>
              <a:rPr lang="es-PE" sz="1100" dirty="0">
                <a:latin typeface="Arial" panose="020B0604020202020204" pitchFamily="34" charset="0"/>
                <a:cs typeface="Arial" panose="020B0604020202020204" pitchFamily="34" charset="0"/>
              </a:rPr>
              <a:t>https://www.worldbank.org/en/publication/poverty-and-shared-prosperity-2016</a:t>
            </a:r>
          </a:p>
        </p:txBody>
      </p:sp>
    </p:spTree>
    <p:extLst>
      <p:ext uri="{BB962C8B-B14F-4D97-AF65-F5344CB8AC3E}">
        <p14:creationId xmlns:p14="http://schemas.microsoft.com/office/powerpoint/2010/main" val="2778985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6">
            <a:extLst>
              <a:ext uri="{FF2B5EF4-FFF2-40B4-BE49-F238E27FC236}">
                <a16:creationId xmlns:a16="http://schemas.microsoft.com/office/drawing/2014/main" id="{E4DC85E9-E8FB-490D-900F-90A2A62B90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sp>
        <p:nvSpPr>
          <p:cNvPr id="6" name="Título 1">
            <a:extLst>
              <a:ext uri="{FF2B5EF4-FFF2-40B4-BE49-F238E27FC236}">
                <a16:creationId xmlns:a16="http://schemas.microsoft.com/office/drawing/2014/main" id="{C1398A69-A258-49A7-9644-06049D1F6490}"/>
              </a:ext>
            </a:extLst>
          </p:cNvPr>
          <p:cNvSpPr txBox="1">
            <a:spLocks noGrp="1"/>
          </p:cNvSpPr>
          <p:nvPr>
            <p:ph type="title"/>
          </p:nvPr>
        </p:nvSpPr>
        <p:spPr>
          <a:xfrm>
            <a:off x="1359408" y="331471"/>
            <a:ext cx="10832592" cy="97684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32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Evolución de los casos nuevos en la Pandemia de COVID-19 en el mundo al 24-05-2021.  09:11</a:t>
            </a:r>
          </a:p>
        </p:txBody>
      </p:sp>
      <p:graphicFrame>
        <p:nvGraphicFramePr>
          <p:cNvPr id="8" name="Diagrama 7">
            <a:extLst>
              <a:ext uri="{FF2B5EF4-FFF2-40B4-BE49-F238E27FC236}">
                <a16:creationId xmlns:a16="http://schemas.microsoft.com/office/drawing/2014/main" id="{115BA21B-6911-4C88-BA39-A6CA4EF8F9D7}"/>
              </a:ext>
            </a:extLst>
          </p:cNvPr>
          <p:cNvGraphicFramePr/>
          <p:nvPr>
            <p:extLst>
              <p:ext uri="{D42A27DB-BD31-4B8C-83A1-F6EECF244321}">
                <p14:modId xmlns:p14="http://schemas.microsoft.com/office/powerpoint/2010/main" val="1364116771"/>
              </p:ext>
            </p:extLst>
          </p:nvPr>
        </p:nvGraphicFramePr>
        <p:xfrm>
          <a:off x="1484934" y="1308318"/>
          <a:ext cx="10276536" cy="4830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C8D69828-F081-4672-961C-28F3577FE3B9}"/>
              </a:ext>
            </a:extLst>
          </p:cNvPr>
          <p:cNvSpPr txBox="1"/>
          <p:nvPr/>
        </p:nvSpPr>
        <p:spPr>
          <a:xfrm>
            <a:off x="1908810" y="6341863"/>
            <a:ext cx="6126480"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https://www.worldometers.info/coronavirus/weekly-trends/</a:t>
            </a:r>
          </a:p>
        </p:txBody>
      </p:sp>
    </p:spTree>
    <p:extLst>
      <p:ext uri="{BB962C8B-B14F-4D97-AF65-F5344CB8AC3E}">
        <p14:creationId xmlns:p14="http://schemas.microsoft.com/office/powerpoint/2010/main" val="8688651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55D8D0-4EDC-485F-B863-4A7113CECE02}"/>
              </a:ext>
            </a:extLst>
          </p:cNvPr>
          <p:cNvSpPr>
            <a:spLocks noGrp="1"/>
          </p:cNvSpPr>
          <p:nvPr>
            <p:ph type="title"/>
          </p:nvPr>
        </p:nvSpPr>
        <p:spPr>
          <a:xfrm>
            <a:off x="838200" y="307975"/>
            <a:ext cx="10515600" cy="846455"/>
          </a:xfrm>
        </p:spPr>
        <p:txBody>
          <a:bodyPr/>
          <a:lstStyle/>
          <a:p>
            <a:pPr algn="ctr"/>
            <a:r>
              <a:rPr lang="es-PE" dirty="0">
                <a:solidFill>
                  <a:schemeClr val="accent1">
                    <a:lumMod val="75000"/>
                  </a:schemeClr>
                </a:solidFill>
                <a:latin typeface="Arial" panose="020B0604020202020204" pitchFamily="34" charset="0"/>
                <a:cs typeface="Arial" panose="020B0604020202020204" pitchFamily="34" charset="0"/>
              </a:rPr>
              <a:t>Observatorio de la CEPAL</a:t>
            </a:r>
          </a:p>
        </p:txBody>
      </p:sp>
      <p:sp>
        <p:nvSpPr>
          <p:cNvPr id="4" name="CuadroTexto 3">
            <a:extLst>
              <a:ext uri="{FF2B5EF4-FFF2-40B4-BE49-F238E27FC236}">
                <a16:creationId xmlns:a16="http://schemas.microsoft.com/office/drawing/2014/main" id="{AF58176E-D57E-4ACE-B02F-0CC7E565634D}"/>
              </a:ext>
            </a:extLst>
          </p:cNvPr>
          <p:cNvSpPr txBox="1"/>
          <p:nvPr/>
        </p:nvSpPr>
        <p:spPr>
          <a:xfrm>
            <a:off x="1645920" y="3105835"/>
            <a:ext cx="7500937" cy="369332"/>
          </a:xfrm>
          <a:prstGeom prst="rect">
            <a:avLst/>
          </a:prstGeom>
          <a:noFill/>
        </p:spPr>
        <p:txBody>
          <a:bodyPr wrap="square">
            <a:spAutoFit/>
          </a:bodyPr>
          <a:lstStyle/>
          <a:p>
            <a:r>
              <a:rPr lang="es-ES" dirty="0">
                <a:hlinkClick r:id="rId2"/>
              </a:rPr>
              <a:t>COVID-19 | Comisión Económica para América Latina y el Caribe (cepal.org)</a:t>
            </a:r>
            <a:endParaRPr lang="es-PE" dirty="0"/>
          </a:p>
        </p:txBody>
      </p:sp>
      <p:pic>
        <p:nvPicPr>
          <p:cNvPr id="5" name="Imagen 4" descr="Forma&#10;&#10;Descripción generada automáticamente">
            <a:extLst>
              <a:ext uri="{FF2B5EF4-FFF2-40B4-BE49-F238E27FC236}">
                <a16:creationId xmlns:a16="http://schemas.microsoft.com/office/drawing/2014/main" id="{BF84E79A-67F0-4C3A-A988-7088E47867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39203" y="23822"/>
            <a:ext cx="1349749" cy="6834178"/>
          </a:xfrm>
          <a:prstGeom prst="rect">
            <a:avLst/>
          </a:prstGeom>
        </p:spPr>
      </p:pic>
    </p:spTree>
    <p:extLst>
      <p:ext uri="{BB962C8B-B14F-4D97-AF65-F5344CB8AC3E}">
        <p14:creationId xmlns:p14="http://schemas.microsoft.com/office/powerpoint/2010/main" val="2063826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Vista de un lago&#10;&#10;Descripción generada automáticamente">
            <a:extLst>
              <a:ext uri="{FF2B5EF4-FFF2-40B4-BE49-F238E27FC236}">
                <a16:creationId xmlns:a16="http://schemas.microsoft.com/office/drawing/2014/main" id="{3B2F3306-E888-4A6C-A967-C50FD4A9315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0930"/>
            <a:ext cx="12192000" cy="6959860"/>
          </a:xfrm>
          <a:prstGeom prst="rect">
            <a:avLst/>
          </a:prstGeom>
        </p:spPr>
      </p:pic>
      <p:sp>
        <p:nvSpPr>
          <p:cNvPr id="4" name="Título 1">
            <a:extLst>
              <a:ext uri="{FF2B5EF4-FFF2-40B4-BE49-F238E27FC236}">
                <a16:creationId xmlns:a16="http://schemas.microsoft.com/office/drawing/2014/main" id="{9B7D6BB1-B31F-404A-AA02-547C018B096D}"/>
              </a:ext>
            </a:extLst>
          </p:cNvPr>
          <p:cNvSpPr txBox="1">
            <a:spLocks/>
          </p:cNvSpPr>
          <p:nvPr/>
        </p:nvSpPr>
        <p:spPr>
          <a:xfrm>
            <a:off x="4164037" y="6355492"/>
            <a:ext cx="6810233" cy="8080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x-none" sz="2000" b="1" i="0" u="none" strike="noStrike" kern="1200" cap="none" spc="0" normalizeH="0" baseline="0" noProof="0" dirty="0">
                <a:ln>
                  <a:noFill/>
                </a:ln>
                <a:solidFill>
                  <a:prstClr val="white"/>
                </a:solidFill>
                <a:effectLst/>
                <a:uLnTx/>
                <a:uFillTx/>
                <a:latin typeface="Calibri" panose="020F0502020204030204"/>
                <a:ea typeface="+mj-ea"/>
                <a:cs typeface="+mj-cs"/>
              </a:rPr>
              <a:t>Río Amazonas  </a:t>
            </a:r>
            <a:r>
              <a:rPr kumimoji="0" lang="es-ES" sz="2000" b="1" i="0" u="none" strike="noStrike" kern="1200" cap="none" spc="0" normalizeH="0" baseline="0" noProof="0" dirty="0">
                <a:ln>
                  <a:noFill/>
                </a:ln>
                <a:solidFill>
                  <a:prstClr val="white"/>
                </a:solidFill>
                <a:effectLst/>
                <a:uLnTx/>
                <a:uFillTx/>
                <a:latin typeface="Calibri" panose="020F0502020204030204"/>
                <a:ea typeface="+mj-ea"/>
                <a:cs typeface="+mj-cs"/>
              </a:rPr>
              <a:t>Perú,  Colombia y Brasil</a:t>
            </a:r>
            <a:endParaRPr kumimoji="0" lang="es-CO" sz="20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5" name="CuadroTexto 4">
            <a:extLst>
              <a:ext uri="{FF2B5EF4-FFF2-40B4-BE49-F238E27FC236}">
                <a16:creationId xmlns:a16="http://schemas.microsoft.com/office/drawing/2014/main" id="{DB633E62-2654-4169-8743-41EDD00B3D66}"/>
              </a:ext>
            </a:extLst>
          </p:cNvPr>
          <p:cNvSpPr txBox="1"/>
          <p:nvPr/>
        </p:nvSpPr>
        <p:spPr>
          <a:xfrm>
            <a:off x="0" y="4231834"/>
            <a:ext cx="12365501"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Pts val="2500"/>
              <a:buFontTx/>
              <a:buNone/>
              <a:tabLst/>
              <a:defRPr/>
            </a:pPr>
            <a:r>
              <a:rPr kumimoji="0" lang="es-ES" sz="4400" b="1" i="0" u="none" strike="noStrike" kern="1200" cap="none" spc="0" normalizeH="0" baseline="0" noProof="0" dirty="0">
                <a:ln>
                  <a:noFill/>
                </a:ln>
                <a:solidFill>
                  <a:prstClr val="white"/>
                </a:solidFill>
                <a:effectLst/>
                <a:uLnTx/>
                <a:uFillTx/>
                <a:latin typeface="Arial Black" panose="020B0A04020102020204" pitchFamily="34" charset="0"/>
                <a:ea typeface="Arial"/>
                <a:cs typeface="Arial"/>
                <a:sym typeface="Arial"/>
              </a:rPr>
              <a:t>Situación epidemiológica y </a:t>
            </a:r>
          </a:p>
          <a:p>
            <a:pPr marL="0" marR="0" lvl="0" indent="0" algn="ctr" defTabSz="914400" rtl="0" eaLnBrk="1" fontAlgn="auto" latinLnBrk="0" hangingPunct="1">
              <a:lnSpc>
                <a:spcPct val="100000"/>
              </a:lnSpc>
              <a:spcBef>
                <a:spcPts val="0"/>
              </a:spcBef>
              <a:spcAft>
                <a:spcPts val="0"/>
              </a:spcAft>
              <a:buClr>
                <a:srgbClr val="0070C0"/>
              </a:buClr>
              <a:buSzPts val="2500"/>
              <a:buFontTx/>
              <a:buNone/>
              <a:tabLst/>
              <a:defRPr/>
            </a:pPr>
            <a:r>
              <a:rPr kumimoji="0" lang="es-ES" sz="4400" b="1" i="0" u="none" strike="noStrike" kern="1200" cap="none" spc="0" normalizeH="0" baseline="0" noProof="0" dirty="0">
                <a:ln>
                  <a:noFill/>
                </a:ln>
                <a:solidFill>
                  <a:prstClr val="white"/>
                </a:solidFill>
                <a:effectLst/>
                <a:uLnTx/>
                <a:uFillTx/>
                <a:latin typeface="Arial Black" panose="020B0A04020102020204" pitchFamily="34" charset="0"/>
                <a:ea typeface="Arial"/>
                <a:cs typeface="Arial"/>
                <a:sym typeface="Arial"/>
              </a:rPr>
              <a:t>a</a:t>
            </a:r>
            <a:r>
              <a:rPr kumimoji="0" lang="es-ES" sz="4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a:sym typeface="Arial"/>
              </a:rPr>
              <a:t>vances de vacunación</a:t>
            </a:r>
            <a:endParaRPr kumimoji="0" lang="es-ES" sz="4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97722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F387078-E8E3-41FC-AB67-65AC54AA7612}"/>
              </a:ext>
            </a:extLst>
          </p:cNvPr>
          <p:cNvSpPr/>
          <p:nvPr/>
        </p:nvSpPr>
        <p:spPr>
          <a:xfrm>
            <a:off x="804719" y="6135925"/>
            <a:ext cx="1058256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Elaborado ORAS-CONHU a partir de datos de  </a:t>
            </a: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https://www.worldometers.info/coronavirus/</a:t>
            </a: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Institutos Nacionales de Estadística de los países andinos</a:t>
            </a:r>
          </a:p>
        </p:txBody>
      </p:sp>
      <p:graphicFrame>
        <p:nvGraphicFramePr>
          <p:cNvPr id="8" name="Tabla 7">
            <a:extLst>
              <a:ext uri="{FF2B5EF4-FFF2-40B4-BE49-F238E27FC236}">
                <a16:creationId xmlns:a16="http://schemas.microsoft.com/office/drawing/2014/main" id="{5EB0F1E0-60FA-42AA-9A25-C85B984D56C3}"/>
              </a:ext>
            </a:extLst>
          </p:cNvPr>
          <p:cNvGraphicFramePr>
            <a:graphicFrameLocks noGrp="1"/>
          </p:cNvGraphicFramePr>
          <p:nvPr/>
        </p:nvGraphicFramePr>
        <p:xfrm>
          <a:off x="336527" y="1252033"/>
          <a:ext cx="11639886" cy="4930269"/>
        </p:xfrm>
        <a:graphic>
          <a:graphicData uri="http://schemas.openxmlformats.org/drawingml/2006/table">
            <a:tbl>
              <a:tblPr firstRow="1" firstCol="1" bandRow="1">
                <a:tableStyleId>{69012ECD-51FC-41F1-AA8D-1B2483CD663E}</a:tableStyleId>
              </a:tblPr>
              <a:tblGrid>
                <a:gridCol w="2178673">
                  <a:extLst>
                    <a:ext uri="{9D8B030D-6E8A-4147-A177-3AD203B41FA5}">
                      <a16:colId xmlns:a16="http://schemas.microsoft.com/office/drawing/2014/main" val="1067858858"/>
                    </a:ext>
                  </a:extLst>
                </a:gridCol>
                <a:gridCol w="1561130">
                  <a:extLst>
                    <a:ext uri="{9D8B030D-6E8A-4147-A177-3AD203B41FA5}">
                      <a16:colId xmlns:a16="http://schemas.microsoft.com/office/drawing/2014/main" val="362800782"/>
                    </a:ext>
                  </a:extLst>
                </a:gridCol>
                <a:gridCol w="1991427">
                  <a:extLst>
                    <a:ext uri="{9D8B030D-6E8A-4147-A177-3AD203B41FA5}">
                      <a16:colId xmlns:a16="http://schemas.microsoft.com/office/drawing/2014/main" val="825911723"/>
                    </a:ext>
                  </a:extLst>
                </a:gridCol>
                <a:gridCol w="2084012">
                  <a:extLst>
                    <a:ext uri="{9D8B030D-6E8A-4147-A177-3AD203B41FA5}">
                      <a16:colId xmlns:a16="http://schemas.microsoft.com/office/drawing/2014/main" val="3911272892"/>
                    </a:ext>
                  </a:extLst>
                </a:gridCol>
                <a:gridCol w="2067442">
                  <a:extLst>
                    <a:ext uri="{9D8B030D-6E8A-4147-A177-3AD203B41FA5}">
                      <a16:colId xmlns:a16="http://schemas.microsoft.com/office/drawing/2014/main" val="1133948901"/>
                    </a:ext>
                  </a:extLst>
                </a:gridCol>
                <a:gridCol w="1757202">
                  <a:extLst>
                    <a:ext uri="{9D8B030D-6E8A-4147-A177-3AD203B41FA5}">
                      <a16:colId xmlns:a16="http://schemas.microsoft.com/office/drawing/2014/main" val="1280588341"/>
                    </a:ext>
                  </a:extLst>
                </a:gridCol>
              </a:tblGrid>
              <a:tr h="980224">
                <a:tc>
                  <a:txBody>
                    <a:bodyPr/>
                    <a:lstStyle/>
                    <a:p>
                      <a:pPr algn="ctr">
                        <a:lnSpc>
                          <a:spcPct val="107000"/>
                        </a:lnSpc>
                        <a:spcAft>
                          <a:spcPts val="800"/>
                        </a:spcAft>
                      </a:pPr>
                      <a:endParaRPr lang="es-CO" sz="2400" b="1" dirty="0">
                        <a:effectLst/>
                      </a:endParaRPr>
                    </a:p>
                    <a:p>
                      <a:pPr algn="ctr">
                        <a:lnSpc>
                          <a:spcPct val="107000"/>
                        </a:lnSpc>
                        <a:spcAft>
                          <a:spcPts val="800"/>
                        </a:spcAft>
                      </a:pPr>
                      <a:r>
                        <a:rPr lang="es-CO" sz="2400" b="1" dirty="0">
                          <a:effectLst/>
                        </a:rPr>
                        <a:t>País</a:t>
                      </a:r>
                      <a:endParaRPr lang="es-CO" sz="2400" b="1" dirty="0">
                        <a:effectLst/>
                        <a:latin typeface="+mn-lt"/>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800"/>
                        </a:spcAft>
                      </a:pPr>
                      <a:r>
                        <a:rPr lang="es-CO" sz="2400" b="1" dirty="0">
                          <a:effectLst/>
                        </a:rPr>
                        <a:t>Casos </a:t>
                      </a:r>
                    </a:p>
                    <a:p>
                      <a:pPr algn="ctr">
                        <a:lnSpc>
                          <a:spcPct val="107000"/>
                        </a:lnSpc>
                        <a:spcAft>
                          <a:spcPts val="800"/>
                        </a:spcAft>
                      </a:pPr>
                      <a:r>
                        <a:rPr lang="es-CO" sz="2400" b="1" dirty="0">
                          <a:effectLst/>
                        </a:rPr>
                        <a:t>Totales</a:t>
                      </a:r>
                      <a:endParaRPr lang="es-CO" sz="2400" b="1" dirty="0">
                        <a:effectLst/>
                        <a:latin typeface="+mn-lt"/>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800"/>
                        </a:spcAft>
                      </a:pPr>
                      <a:r>
                        <a:rPr lang="es-CO" sz="2400" b="1" dirty="0">
                          <a:effectLst/>
                        </a:rPr>
                        <a:t>Muertes             </a:t>
                      </a:r>
                    </a:p>
                    <a:p>
                      <a:pPr algn="ctr">
                        <a:lnSpc>
                          <a:spcPct val="107000"/>
                        </a:lnSpc>
                        <a:spcAft>
                          <a:spcPts val="800"/>
                        </a:spcAft>
                      </a:pPr>
                      <a:r>
                        <a:rPr lang="es-CO" sz="2400" b="1" dirty="0">
                          <a:effectLst/>
                        </a:rPr>
                        <a:t>totales</a:t>
                      </a:r>
                      <a:endParaRPr lang="es-CO" sz="2400" b="1" dirty="0">
                        <a:effectLst/>
                        <a:latin typeface="+mn-lt"/>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800"/>
                        </a:spcAft>
                      </a:pPr>
                      <a:r>
                        <a:rPr lang="es-CO" sz="2400" b="1" dirty="0">
                          <a:effectLst/>
                        </a:rPr>
                        <a:t>Total</a:t>
                      </a:r>
                      <a:br>
                        <a:rPr lang="es-CO" sz="2400" b="1" dirty="0">
                          <a:effectLst/>
                        </a:rPr>
                      </a:br>
                      <a:r>
                        <a:rPr lang="es-CO" sz="2400" b="1" dirty="0">
                          <a:effectLst/>
                        </a:rPr>
                        <a:t>recuperados</a:t>
                      </a:r>
                      <a:endParaRPr lang="es-CO" sz="2400" b="1" dirty="0">
                        <a:effectLst/>
                        <a:latin typeface="+mn-lt"/>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800"/>
                        </a:spcAft>
                      </a:pPr>
                      <a:r>
                        <a:rPr lang="es-CO" sz="2400" b="1" dirty="0">
                          <a:effectLst/>
                        </a:rPr>
                        <a:t>Total Casos/ </a:t>
                      </a:r>
                      <a:br>
                        <a:rPr lang="es-CO" sz="2400" b="1" dirty="0">
                          <a:effectLst/>
                        </a:rPr>
                      </a:br>
                      <a:r>
                        <a:rPr lang="es-CO" sz="2400" b="1" dirty="0">
                          <a:effectLst/>
                        </a:rPr>
                        <a:t>1 millón de habitantes</a:t>
                      </a:r>
                      <a:endParaRPr lang="es-CO" sz="2400" b="1" dirty="0">
                        <a:effectLst/>
                        <a:latin typeface="+mn-lt"/>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800"/>
                        </a:spcAft>
                      </a:pPr>
                      <a:r>
                        <a:rPr lang="es-CO" sz="2400" b="1" dirty="0">
                          <a:effectLst/>
                        </a:rPr>
                        <a:t>Muertes /</a:t>
                      </a:r>
                      <a:br>
                        <a:rPr lang="es-CO" sz="2400" b="1" dirty="0">
                          <a:effectLst/>
                        </a:rPr>
                      </a:br>
                      <a:r>
                        <a:rPr lang="es-CO" sz="2400" b="1" dirty="0">
                          <a:effectLst/>
                        </a:rPr>
                        <a:t>1 millón habitantes</a:t>
                      </a:r>
                      <a:endParaRPr lang="es-CO" sz="2400" b="1" dirty="0">
                        <a:effectLst/>
                        <a:latin typeface="+mn-lt"/>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642622691"/>
                  </a:ext>
                </a:extLst>
              </a:tr>
              <a:tr h="536989">
                <a:tc>
                  <a:txBody>
                    <a:bodyPr/>
                    <a:lstStyle/>
                    <a:p>
                      <a:pPr algn="l"/>
                      <a:r>
                        <a:rPr lang="x-none" sz="2400" b="1" dirty="0"/>
                        <a:t>Bolivia</a:t>
                      </a:r>
                      <a:endParaRPr lang="es-CO" sz="2400" b="1" dirty="0">
                        <a:latin typeface="+mn-lt"/>
                        <a:cs typeface="Calibri" panose="020F0502020204030204" pitchFamily="34" charset="0"/>
                      </a:endParaRPr>
                    </a:p>
                  </a:txBody>
                  <a:tcPr/>
                </a:tc>
                <a:tc>
                  <a:txBody>
                    <a:bodyPr/>
                    <a:lstStyle/>
                    <a:p>
                      <a:pPr algn="r" fontAlgn="ctr"/>
                      <a:r>
                        <a:rPr lang="es-CO" sz="2400" b="0" i="0" u="none" strike="noStrike" dirty="0">
                          <a:solidFill>
                            <a:srgbClr val="000000"/>
                          </a:solidFill>
                          <a:effectLst/>
                          <a:latin typeface="Calibri" panose="020F0502020204030204" pitchFamily="34" charset="0"/>
                        </a:rPr>
                        <a:t>349,653</a:t>
                      </a:r>
                    </a:p>
                  </a:txBody>
                  <a:tcPr marL="9525" marR="9525" marT="9525" marB="0" anchor="ctr"/>
                </a:tc>
                <a:tc>
                  <a:txBody>
                    <a:bodyPr/>
                    <a:lstStyle/>
                    <a:p>
                      <a:pPr algn="r" fontAlgn="ctr"/>
                      <a:r>
                        <a:rPr lang="es-CO" sz="2400" b="0" i="0" u="none" strike="noStrike">
                          <a:solidFill>
                            <a:srgbClr val="000000"/>
                          </a:solidFill>
                          <a:effectLst/>
                          <a:latin typeface="Calibri" panose="020F0502020204030204" pitchFamily="34" charset="0"/>
                        </a:rPr>
                        <a:t>13,965</a:t>
                      </a:r>
                    </a:p>
                  </a:txBody>
                  <a:tcPr marL="9525" marR="9525" marT="9525" marB="0" anchor="ctr"/>
                </a:tc>
                <a:tc>
                  <a:txBody>
                    <a:bodyPr/>
                    <a:lstStyle/>
                    <a:p>
                      <a:pPr algn="r" fontAlgn="ctr"/>
                      <a:r>
                        <a:rPr lang="es-CO" sz="2400" b="0" i="0" u="none" strike="noStrike">
                          <a:solidFill>
                            <a:srgbClr val="000000"/>
                          </a:solidFill>
                          <a:effectLst/>
                          <a:latin typeface="Calibri" panose="020F0502020204030204" pitchFamily="34" charset="0"/>
                        </a:rPr>
                        <a:t>282,010</a:t>
                      </a:r>
                    </a:p>
                  </a:txBody>
                  <a:tcPr marL="9525" marR="9525" marT="9525" marB="0" anchor="ctr"/>
                </a:tc>
                <a:tc>
                  <a:txBody>
                    <a:bodyPr/>
                    <a:lstStyle/>
                    <a:p>
                      <a:pPr algn="ctr" fontAlgn="ctr"/>
                      <a:r>
                        <a:rPr lang="es-CO" sz="2400" b="0" i="0" u="none" strike="noStrike">
                          <a:solidFill>
                            <a:srgbClr val="000000"/>
                          </a:solidFill>
                          <a:effectLst/>
                          <a:latin typeface="Calibri" panose="020F0502020204030204" pitchFamily="34" charset="0"/>
                        </a:rPr>
                        <a:t>29,595</a:t>
                      </a:r>
                    </a:p>
                  </a:txBody>
                  <a:tcPr marL="9525" marR="9525" marT="9525" marB="0" anchor="ctr"/>
                </a:tc>
                <a:tc>
                  <a:txBody>
                    <a:bodyPr/>
                    <a:lstStyle/>
                    <a:p>
                      <a:pPr algn="ctr" fontAlgn="ctr"/>
                      <a:r>
                        <a:rPr lang="es-CO" sz="2400" b="0" i="0" u="none" strike="noStrike">
                          <a:solidFill>
                            <a:srgbClr val="000000"/>
                          </a:solidFill>
                          <a:effectLst/>
                          <a:latin typeface="Calibri" panose="020F0502020204030204" pitchFamily="34" charset="0"/>
                        </a:rPr>
                        <a:t>1,182</a:t>
                      </a:r>
                    </a:p>
                  </a:txBody>
                  <a:tcPr marL="9525" marR="9525" marT="9525" marB="0" anchor="ctr"/>
                </a:tc>
                <a:extLst>
                  <a:ext uri="{0D108BD9-81ED-4DB2-BD59-A6C34878D82A}">
                    <a16:rowId xmlns:a16="http://schemas.microsoft.com/office/drawing/2014/main" val="1860598304"/>
                  </a:ext>
                </a:extLst>
              </a:tr>
              <a:tr h="536989">
                <a:tc>
                  <a:txBody>
                    <a:bodyPr/>
                    <a:lstStyle/>
                    <a:p>
                      <a:pPr algn="l"/>
                      <a:r>
                        <a:rPr lang="x-none" sz="2400" b="1" dirty="0"/>
                        <a:t>Chile</a:t>
                      </a:r>
                      <a:endParaRPr lang="es-CO" sz="2400" b="1" dirty="0">
                        <a:latin typeface="+mn-lt"/>
                        <a:cs typeface="Calibri" panose="020F0502020204030204" pitchFamily="34" charset="0"/>
                      </a:endParaRPr>
                    </a:p>
                  </a:txBody>
                  <a:tcPr/>
                </a:tc>
                <a:tc>
                  <a:txBody>
                    <a:bodyPr/>
                    <a:lstStyle/>
                    <a:p>
                      <a:pPr algn="r" fontAlgn="ctr"/>
                      <a:r>
                        <a:rPr lang="es-CO" sz="2400" b="0" i="0" u="none" strike="noStrike">
                          <a:solidFill>
                            <a:srgbClr val="000000"/>
                          </a:solidFill>
                          <a:effectLst/>
                          <a:latin typeface="Calibri" panose="020F0502020204030204" pitchFamily="34" charset="0"/>
                        </a:rPr>
                        <a:t>1,329,918</a:t>
                      </a:r>
                    </a:p>
                  </a:txBody>
                  <a:tcPr marL="9525" marR="9525" marT="9525" marB="0" anchor="ctr"/>
                </a:tc>
                <a:tc>
                  <a:txBody>
                    <a:bodyPr/>
                    <a:lstStyle/>
                    <a:p>
                      <a:pPr algn="r" fontAlgn="ctr"/>
                      <a:r>
                        <a:rPr lang="es-CO" sz="2400" b="0" i="0" u="none" strike="noStrike">
                          <a:solidFill>
                            <a:srgbClr val="000000"/>
                          </a:solidFill>
                          <a:effectLst/>
                          <a:latin typeface="Calibri" panose="020F0502020204030204" pitchFamily="34" charset="0"/>
                        </a:rPr>
                        <a:t>28,518</a:t>
                      </a:r>
                    </a:p>
                  </a:txBody>
                  <a:tcPr marL="9525" marR="9525" marT="9525" marB="0" anchor="ctr"/>
                </a:tc>
                <a:tc>
                  <a:txBody>
                    <a:bodyPr/>
                    <a:lstStyle/>
                    <a:p>
                      <a:pPr algn="r" fontAlgn="ctr"/>
                      <a:r>
                        <a:rPr lang="es-CO" sz="2400" b="0" i="0" u="none" strike="noStrike" dirty="0">
                          <a:solidFill>
                            <a:srgbClr val="000000"/>
                          </a:solidFill>
                          <a:effectLst/>
                          <a:latin typeface="Calibri" panose="020F0502020204030204" pitchFamily="34" charset="0"/>
                        </a:rPr>
                        <a:t>1,259,080</a:t>
                      </a:r>
                    </a:p>
                  </a:txBody>
                  <a:tcPr marL="9525" marR="9525" marT="9525" marB="0" anchor="ctr"/>
                </a:tc>
                <a:tc>
                  <a:txBody>
                    <a:bodyPr/>
                    <a:lstStyle/>
                    <a:p>
                      <a:pPr algn="ctr" fontAlgn="ctr"/>
                      <a:r>
                        <a:rPr lang="es-CO" sz="2400" b="0" i="0" u="none" strike="noStrike">
                          <a:solidFill>
                            <a:srgbClr val="000000"/>
                          </a:solidFill>
                          <a:effectLst/>
                          <a:latin typeface="Calibri" panose="020F0502020204030204" pitchFamily="34" charset="0"/>
                        </a:rPr>
                        <a:t>69,042 </a:t>
                      </a:r>
                    </a:p>
                  </a:txBody>
                  <a:tcPr marL="9525" marR="9525" marT="9525" marB="0" anchor="ctr"/>
                </a:tc>
                <a:tc>
                  <a:txBody>
                    <a:bodyPr/>
                    <a:lstStyle/>
                    <a:p>
                      <a:pPr algn="ctr" fontAlgn="ctr"/>
                      <a:r>
                        <a:rPr lang="es-CO" sz="2400" b="0" i="0" u="none" strike="noStrike">
                          <a:solidFill>
                            <a:srgbClr val="000000"/>
                          </a:solidFill>
                          <a:effectLst/>
                          <a:latin typeface="Calibri" panose="020F0502020204030204" pitchFamily="34" charset="0"/>
                        </a:rPr>
                        <a:t>1,481 </a:t>
                      </a:r>
                    </a:p>
                  </a:txBody>
                  <a:tcPr marL="9525" marR="9525" marT="9525" marB="0" anchor="ctr"/>
                </a:tc>
                <a:extLst>
                  <a:ext uri="{0D108BD9-81ED-4DB2-BD59-A6C34878D82A}">
                    <a16:rowId xmlns:a16="http://schemas.microsoft.com/office/drawing/2014/main" val="3344298591"/>
                  </a:ext>
                </a:extLst>
              </a:tr>
              <a:tr h="544304">
                <a:tc>
                  <a:txBody>
                    <a:bodyPr/>
                    <a:lstStyle/>
                    <a:p>
                      <a:pPr algn="l"/>
                      <a:r>
                        <a:rPr lang="x-none" sz="2400" b="1" dirty="0"/>
                        <a:t>Colombia</a:t>
                      </a:r>
                      <a:endParaRPr lang="es-CO" sz="2400" b="1" dirty="0">
                        <a:latin typeface="+mn-lt"/>
                        <a:cs typeface="Calibri" panose="020F0502020204030204" pitchFamily="34" charset="0"/>
                      </a:endParaRPr>
                    </a:p>
                  </a:txBody>
                  <a:tcPr/>
                </a:tc>
                <a:tc>
                  <a:txBody>
                    <a:bodyPr/>
                    <a:lstStyle/>
                    <a:p>
                      <a:pPr algn="r" fontAlgn="ctr"/>
                      <a:r>
                        <a:rPr lang="es-CO" sz="2400" b="0" i="0" u="none" strike="noStrike" dirty="0">
                          <a:solidFill>
                            <a:srgbClr val="000000"/>
                          </a:solidFill>
                          <a:effectLst/>
                          <a:latin typeface="Calibri" panose="020F0502020204030204" pitchFamily="34" charset="0"/>
                        </a:rPr>
                        <a:t>3,232,456</a:t>
                      </a:r>
                    </a:p>
                  </a:txBody>
                  <a:tcPr marL="9525" marR="9525" marT="9525" marB="0" anchor="ctr"/>
                </a:tc>
                <a:tc>
                  <a:txBody>
                    <a:bodyPr/>
                    <a:lstStyle/>
                    <a:p>
                      <a:pPr algn="r" fontAlgn="ctr"/>
                      <a:r>
                        <a:rPr lang="es-CO" sz="2400" b="0" i="0" u="none" strike="noStrike" dirty="0">
                          <a:solidFill>
                            <a:srgbClr val="000000"/>
                          </a:solidFill>
                          <a:effectLst/>
                          <a:latin typeface="Calibri" panose="020F0502020204030204" pitchFamily="34" charset="0"/>
                        </a:rPr>
                        <a:t>84,724</a:t>
                      </a:r>
                    </a:p>
                  </a:txBody>
                  <a:tcPr marL="9525" marR="9525" marT="9525" marB="0" anchor="ctr"/>
                </a:tc>
                <a:tc>
                  <a:txBody>
                    <a:bodyPr/>
                    <a:lstStyle/>
                    <a:p>
                      <a:pPr algn="r" fontAlgn="ctr"/>
                      <a:r>
                        <a:rPr lang="es-CO" sz="2400" b="0" i="0" u="none" strike="noStrike">
                          <a:solidFill>
                            <a:srgbClr val="000000"/>
                          </a:solidFill>
                          <a:effectLst/>
                          <a:latin typeface="Calibri" panose="020F0502020204030204" pitchFamily="34" charset="0"/>
                        </a:rPr>
                        <a:t>3,026,277</a:t>
                      </a:r>
                    </a:p>
                  </a:txBody>
                  <a:tcPr marL="9525" marR="9525" marT="9525" marB="0" anchor="ctr"/>
                </a:tc>
                <a:tc>
                  <a:txBody>
                    <a:bodyPr/>
                    <a:lstStyle/>
                    <a:p>
                      <a:pPr algn="ctr" fontAlgn="ctr"/>
                      <a:r>
                        <a:rPr lang="es-CO" sz="2400" b="0" i="0" u="none" strike="noStrike">
                          <a:solidFill>
                            <a:srgbClr val="000000"/>
                          </a:solidFill>
                          <a:effectLst/>
                          <a:latin typeface="Calibri" panose="020F0502020204030204" pitchFamily="34" charset="0"/>
                        </a:rPr>
                        <a:t>62,930</a:t>
                      </a:r>
                    </a:p>
                  </a:txBody>
                  <a:tcPr marL="9525" marR="9525" marT="9525" marB="0" anchor="ctr"/>
                </a:tc>
                <a:tc>
                  <a:txBody>
                    <a:bodyPr/>
                    <a:lstStyle/>
                    <a:p>
                      <a:pPr algn="ctr" fontAlgn="ctr"/>
                      <a:r>
                        <a:rPr lang="es-CO" sz="2400" b="0" i="0" u="none" strike="noStrike">
                          <a:solidFill>
                            <a:srgbClr val="000000"/>
                          </a:solidFill>
                          <a:effectLst/>
                          <a:latin typeface="Calibri" panose="020F0502020204030204" pitchFamily="34" charset="0"/>
                        </a:rPr>
                        <a:t>1,649</a:t>
                      </a:r>
                    </a:p>
                  </a:txBody>
                  <a:tcPr marL="9525" marR="9525" marT="9525" marB="0" anchor="ctr"/>
                </a:tc>
                <a:extLst>
                  <a:ext uri="{0D108BD9-81ED-4DB2-BD59-A6C34878D82A}">
                    <a16:rowId xmlns:a16="http://schemas.microsoft.com/office/drawing/2014/main" val="1473469343"/>
                  </a:ext>
                </a:extLst>
              </a:tr>
              <a:tr h="544304">
                <a:tc>
                  <a:txBody>
                    <a:bodyPr/>
                    <a:lstStyle/>
                    <a:p>
                      <a:pPr algn="l"/>
                      <a:r>
                        <a:rPr lang="x-none" sz="2400" b="1" dirty="0"/>
                        <a:t>Ecuador</a:t>
                      </a:r>
                      <a:endParaRPr lang="es-CO" sz="2400" b="1" dirty="0">
                        <a:latin typeface="+mn-lt"/>
                        <a:cs typeface="Calibri" panose="020F0502020204030204" pitchFamily="34" charset="0"/>
                      </a:endParaRPr>
                    </a:p>
                  </a:txBody>
                  <a:tcPr/>
                </a:tc>
                <a:tc>
                  <a:txBody>
                    <a:bodyPr/>
                    <a:lstStyle/>
                    <a:p>
                      <a:pPr algn="r" fontAlgn="ctr"/>
                      <a:r>
                        <a:rPr lang="es-CO" sz="2400" b="0" i="0" u="none" strike="noStrike">
                          <a:solidFill>
                            <a:srgbClr val="000000"/>
                          </a:solidFill>
                          <a:effectLst/>
                          <a:latin typeface="Calibri" panose="020F0502020204030204" pitchFamily="34" charset="0"/>
                        </a:rPr>
                        <a:t>418,851</a:t>
                      </a:r>
                    </a:p>
                  </a:txBody>
                  <a:tcPr marL="9525" marR="9525" marT="9525" marB="0" anchor="ctr"/>
                </a:tc>
                <a:tc>
                  <a:txBody>
                    <a:bodyPr/>
                    <a:lstStyle/>
                    <a:p>
                      <a:pPr algn="r" fontAlgn="ctr"/>
                      <a:r>
                        <a:rPr lang="es-CO" sz="2400" b="0" i="0" u="none" strike="noStrike">
                          <a:solidFill>
                            <a:srgbClr val="000000"/>
                          </a:solidFill>
                          <a:effectLst/>
                          <a:latin typeface="Calibri" panose="020F0502020204030204" pitchFamily="34" charset="0"/>
                        </a:rPr>
                        <a:t>20,193</a:t>
                      </a:r>
                    </a:p>
                  </a:txBody>
                  <a:tcPr marL="9525" marR="9525" marT="9525" marB="0" anchor="ctr"/>
                </a:tc>
                <a:tc>
                  <a:txBody>
                    <a:bodyPr/>
                    <a:lstStyle/>
                    <a:p>
                      <a:pPr algn="r" fontAlgn="ctr"/>
                      <a:r>
                        <a:rPr lang="es-CO" sz="2400" b="0" i="0" u="none" strike="noStrike">
                          <a:solidFill>
                            <a:srgbClr val="000000"/>
                          </a:solidFill>
                          <a:effectLst/>
                          <a:latin typeface="Calibri" panose="020F0502020204030204" pitchFamily="34" charset="0"/>
                        </a:rPr>
                        <a:t>354,499</a:t>
                      </a:r>
                    </a:p>
                  </a:txBody>
                  <a:tcPr marL="9525" marR="9525" marT="9525" marB="0" anchor="ctr"/>
                </a:tc>
                <a:tc>
                  <a:txBody>
                    <a:bodyPr/>
                    <a:lstStyle/>
                    <a:p>
                      <a:pPr algn="ctr" fontAlgn="ctr"/>
                      <a:r>
                        <a:rPr lang="es-CO" sz="2400" b="0" i="0" u="none" strike="noStrike" dirty="0">
                          <a:solidFill>
                            <a:srgbClr val="000000"/>
                          </a:solidFill>
                          <a:effectLst/>
                          <a:latin typeface="Calibri" panose="020F0502020204030204" pitchFamily="34" charset="0"/>
                        </a:rPr>
                        <a:t>23,424</a:t>
                      </a:r>
                    </a:p>
                  </a:txBody>
                  <a:tcPr marL="9525" marR="9525" marT="9525" marB="0" anchor="ctr"/>
                </a:tc>
                <a:tc>
                  <a:txBody>
                    <a:bodyPr/>
                    <a:lstStyle/>
                    <a:p>
                      <a:pPr algn="ctr" fontAlgn="ctr"/>
                      <a:r>
                        <a:rPr lang="es-CO" sz="2400" b="0" i="0" u="none" strike="noStrike" dirty="0">
                          <a:solidFill>
                            <a:srgbClr val="000000"/>
                          </a:solidFill>
                          <a:effectLst/>
                          <a:latin typeface="Calibri" panose="020F0502020204030204" pitchFamily="34" charset="0"/>
                        </a:rPr>
                        <a:t>1,129</a:t>
                      </a:r>
                    </a:p>
                  </a:txBody>
                  <a:tcPr marL="9525" marR="9525" marT="9525" marB="0" anchor="ctr"/>
                </a:tc>
                <a:extLst>
                  <a:ext uri="{0D108BD9-81ED-4DB2-BD59-A6C34878D82A}">
                    <a16:rowId xmlns:a16="http://schemas.microsoft.com/office/drawing/2014/main" val="2970733747"/>
                  </a:ext>
                </a:extLst>
              </a:tr>
              <a:tr h="536989">
                <a:tc>
                  <a:txBody>
                    <a:bodyPr/>
                    <a:lstStyle/>
                    <a:p>
                      <a:pPr algn="l"/>
                      <a:r>
                        <a:rPr lang="x-none" sz="2400" b="1" dirty="0"/>
                        <a:t>Perú</a:t>
                      </a:r>
                      <a:endParaRPr lang="es-CO" sz="2400" b="1" dirty="0">
                        <a:latin typeface="+mn-lt"/>
                        <a:cs typeface="Calibri" panose="020F0502020204030204" pitchFamily="34" charset="0"/>
                      </a:endParaRPr>
                    </a:p>
                  </a:txBody>
                  <a:tcPr/>
                </a:tc>
                <a:tc>
                  <a:txBody>
                    <a:bodyPr/>
                    <a:lstStyle/>
                    <a:p>
                      <a:pPr algn="r" fontAlgn="ctr"/>
                      <a:r>
                        <a:rPr lang="es-CO" sz="2400" b="0" i="0" u="none" strike="noStrike">
                          <a:solidFill>
                            <a:srgbClr val="000000"/>
                          </a:solidFill>
                          <a:effectLst/>
                          <a:latin typeface="Calibri" panose="020F0502020204030204" pitchFamily="34" charset="0"/>
                        </a:rPr>
                        <a:t>1,925,289</a:t>
                      </a:r>
                    </a:p>
                  </a:txBody>
                  <a:tcPr marL="9525" marR="9525" marT="9525" marB="0" anchor="ctr"/>
                </a:tc>
                <a:tc>
                  <a:txBody>
                    <a:bodyPr/>
                    <a:lstStyle/>
                    <a:p>
                      <a:pPr algn="r" fontAlgn="ctr"/>
                      <a:r>
                        <a:rPr lang="es-CO" sz="2400" b="0" i="0" u="none" strike="noStrike">
                          <a:solidFill>
                            <a:srgbClr val="000000"/>
                          </a:solidFill>
                          <a:effectLst/>
                          <a:latin typeface="Calibri" panose="020F0502020204030204" pitchFamily="34" charset="0"/>
                        </a:rPr>
                        <a:t>68,053</a:t>
                      </a:r>
                    </a:p>
                  </a:txBody>
                  <a:tcPr marL="9525" marR="9525" marT="9525" marB="0" anchor="ctr"/>
                </a:tc>
                <a:tc>
                  <a:txBody>
                    <a:bodyPr/>
                    <a:lstStyle/>
                    <a:p>
                      <a:pPr algn="r" fontAlgn="ctr"/>
                      <a:r>
                        <a:rPr lang="es-CO" sz="2400" b="0" i="0" u="none" strike="noStrike">
                          <a:solidFill>
                            <a:srgbClr val="000000"/>
                          </a:solidFill>
                          <a:effectLst/>
                          <a:latin typeface="Calibri" panose="020F0502020204030204" pitchFamily="34" charset="0"/>
                        </a:rPr>
                        <a:t>1,720,665</a:t>
                      </a:r>
                    </a:p>
                  </a:txBody>
                  <a:tcPr marL="9525" marR="9525" marT="9525" marB="0" anchor="ctr"/>
                </a:tc>
                <a:tc>
                  <a:txBody>
                    <a:bodyPr/>
                    <a:lstStyle/>
                    <a:p>
                      <a:pPr algn="ctr" fontAlgn="ctr"/>
                      <a:r>
                        <a:rPr lang="es-CO" sz="2400" b="0" i="0" u="none" strike="noStrike">
                          <a:solidFill>
                            <a:srgbClr val="000000"/>
                          </a:solidFill>
                          <a:effectLst/>
                          <a:latin typeface="Calibri" panose="020F0502020204030204" pitchFamily="34" charset="0"/>
                        </a:rPr>
                        <a:t>57,677 </a:t>
                      </a:r>
                    </a:p>
                  </a:txBody>
                  <a:tcPr marL="9525" marR="9525" marT="9525" marB="0" anchor="ctr"/>
                </a:tc>
                <a:tc>
                  <a:txBody>
                    <a:bodyPr/>
                    <a:lstStyle/>
                    <a:p>
                      <a:pPr algn="ctr" fontAlgn="ctr"/>
                      <a:r>
                        <a:rPr lang="es-CO" sz="2400" b="0" i="0" u="none" strike="noStrike" dirty="0">
                          <a:solidFill>
                            <a:srgbClr val="000000"/>
                          </a:solidFill>
                          <a:effectLst/>
                          <a:latin typeface="Calibri" panose="020F0502020204030204" pitchFamily="34" charset="0"/>
                        </a:rPr>
                        <a:t>2,039 </a:t>
                      </a:r>
                    </a:p>
                  </a:txBody>
                  <a:tcPr marL="9525" marR="9525" marT="9525" marB="0" anchor="ctr"/>
                </a:tc>
                <a:extLst>
                  <a:ext uri="{0D108BD9-81ED-4DB2-BD59-A6C34878D82A}">
                    <a16:rowId xmlns:a16="http://schemas.microsoft.com/office/drawing/2014/main" val="3429084561"/>
                  </a:ext>
                </a:extLst>
              </a:tr>
              <a:tr h="536989">
                <a:tc>
                  <a:txBody>
                    <a:bodyPr/>
                    <a:lstStyle/>
                    <a:p>
                      <a:pPr algn="l"/>
                      <a:r>
                        <a:rPr lang="x-none" sz="2400" b="1" dirty="0"/>
                        <a:t>Venezuela</a:t>
                      </a:r>
                      <a:endParaRPr lang="es-CO" sz="2400" b="1" dirty="0">
                        <a:latin typeface="+mn-lt"/>
                        <a:cs typeface="Calibri" panose="020F0502020204030204" pitchFamily="34" charset="0"/>
                      </a:endParaRPr>
                    </a:p>
                  </a:txBody>
                  <a:tcPr/>
                </a:tc>
                <a:tc>
                  <a:txBody>
                    <a:bodyPr/>
                    <a:lstStyle/>
                    <a:p>
                      <a:pPr algn="r" fontAlgn="ctr"/>
                      <a:r>
                        <a:rPr lang="es-CO" sz="2400" b="0" i="0" u="none" strike="noStrike">
                          <a:solidFill>
                            <a:srgbClr val="000000"/>
                          </a:solidFill>
                          <a:effectLst/>
                          <a:latin typeface="Calibri" panose="020F0502020204030204" pitchFamily="34" charset="0"/>
                        </a:rPr>
                        <a:t>223,345</a:t>
                      </a:r>
                    </a:p>
                  </a:txBody>
                  <a:tcPr marL="9525" marR="9525" marT="9525" marB="0" anchor="ctr"/>
                </a:tc>
                <a:tc>
                  <a:txBody>
                    <a:bodyPr/>
                    <a:lstStyle/>
                    <a:p>
                      <a:pPr algn="r" fontAlgn="ctr"/>
                      <a:r>
                        <a:rPr lang="es-CO" sz="2400" b="0" i="0" u="none" strike="noStrike">
                          <a:solidFill>
                            <a:srgbClr val="000000"/>
                          </a:solidFill>
                          <a:effectLst/>
                          <a:latin typeface="Calibri" panose="020F0502020204030204" pitchFamily="34" charset="0"/>
                        </a:rPr>
                        <a:t>2,513</a:t>
                      </a:r>
                    </a:p>
                  </a:txBody>
                  <a:tcPr marL="9525" marR="9525" marT="9525" marB="0" anchor="ctr"/>
                </a:tc>
                <a:tc>
                  <a:txBody>
                    <a:bodyPr/>
                    <a:lstStyle/>
                    <a:p>
                      <a:pPr algn="r" fontAlgn="ctr"/>
                      <a:r>
                        <a:rPr lang="es-CO" sz="2400" b="0" i="0" u="none" strike="noStrike">
                          <a:solidFill>
                            <a:srgbClr val="000000"/>
                          </a:solidFill>
                          <a:effectLst/>
                          <a:latin typeface="Calibri" panose="020F0502020204030204" pitchFamily="34" charset="0"/>
                        </a:rPr>
                        <a:t>206,921</a:t>
                      </a:r>
                    </a:p>
                  </a:txBody>
                  <a:tcPr marL="9525" marR="9525" marT="9525" marB="0" anchor="ctr"/>
                </a:tc>
                <a:tc>
                  <a:txBody>
                    <a:bodyPr/>
                    <a:lstStyle/>
                    <a:p>
                      <a:pPr algn="ctr" fontAlgn="ctr"/>
                      <a:r>
                        <a:rPr lang="es-CO" sz="2400" b="0" i="0" u="none" strike="noStrike">
                          <a:solidFill>
                            <a:srgbClr val="000000"/>
                          </a:solidFill>
                          <a:effectLst/>
                          <a:latin typeface="Calibri" panose="020F0502020204030204" pitchFamily="34" charset="0"/>
                        </a:rPr>
                        <a:t>7,874 </a:t>
                      </a:r>
                    </a:p>
                  </a:txBody>
                  <a:tcPr marL="9525" marR="9525" marT="9525" marB="0" anchor="ctr"/>
                </a:tc>
                <a:tc>
                  <a:txBody>
                    <a:bodyPr/>
                    <a:lstStyle/>
                    <a:p>
                      <a:pPr algn="ctr" fontAlgn="ctr"/>
                      <a:r>
                        <a:rPr lang="es-CO" sz="2400" b="0" i="0" u="none" strike="noStrike" dirty="0">
                          <a:solidFill>
                            <a:srgbClr val="000000"/>
                          </a:solidFill>
                          <a:effectLst/>
                          <a:latin typeface="Calibri" panose="020F0502020204030204" pitchFamily="34" charset="0"/>
                        </a:rPr>
                        <a:t>89</a:t>
                      </a:r>
                    </a:p>
                  </a:txBody>
                  <a:tcPr marL="9525" marR="9525" marT="9525" marB="0" anchor="ctr"/>
                </a:tc>
                <a:extLst>
                  <a:ext uri="{0D108BD9-81ED-4DB2-BD59-A6C34878D82A}">
                    <a16:rowId xmlns:a16="http://schemas.microsoft.com/office/drawing/2014/main" val="2868380434"/>
                  </a:ext>
                </a:extLst>
              </a:tr>
              <a:tr h="536989">
                <a:tc>
                  <a:txBody>
                    <a:bodyPr/>
                    <a:lstStyle/>
                    <a:p>
                      <a:pPr algn="ctr"/>
                      <a:r>
                        <a:rPr lang="es-419" sz="2400" b="1" dirty="0">
                          <a:solidFill>
                            <a:srgbClr val="FF0000"/>
                          </a:solidFill>
                        </a:rPr>
                        <a:t>Total</a:t>
                      </a:r>
                      <a:endParaRPr lang="es-CO" sz="2400" b="1" dirty="0">
                        <a:solidFill>
                          <a:srgbClr val="FF0000"/>
                        </a:solidFill>
                        <a:latin typeface="+mn-lt"/>
                        <a:cs typeface="Calibri" panose="020F0502020204030204" pitchFamily="34" charset="0"/>
                      </a:endParaRPr>
                    </a:p>
                  </a:txBody>
                  <a:tcPr/>
                </a:tc>
                <a:tc>
                  <a:txBody>
                    <a:bodyPr/>
                    <a:lstStyle/>
                    <a:p>
                      <a:pPr algn="ctr" fontAlgn="ctr"/>
                      <a:r>
                        <a:rPr lang="es-CO" sz="2400" b="1" i="0" u="none" strike="noStrike">
                          <a:solidFill>
                            <a:srgbClr val="000000"/>
                          </a:solidFill>
                          <a:effectLst/>
                          <a:latin typeface="Calibri" panose="020F0502020204030204" pitchFamily="34" charset="0"/>
                        </a:rPr>
                        <a:t>7,479,512</a:t>
                      </a:r>
                    </a:p>
                  </a:txBody>
                  <a:tcPr marL="9525" marR="9525" marT="9525" marB="0" anchor="ctr"/>
                </a:tc>
                <a:tc>
                  <a:txBody>
                    <a:bodyPr/>
                    <a:lstStyle/>
                    <a:p>
                      <a:pPr algn="ctr" fontAlgn="ctr"/>
                      <a:r>
                        <a:rPr lang="es-CO" sz="2400" b="1" i="0" u="none" strike="noStrike">
                          <a:solidFill>
                            <a:srgbClr val="000000"/>
                          </a:solidFill>
                          <a:effectLst/>
                          <a:latin typeface="Calibri" panose="020F0502020204030204" pitchFamily="34" charset="0"/>
                        </a:rPr>
                        <a:t>217,966</a:t>
                      </a:r>
                    </a:p>
                  </a:txBody>
                  <a:tcPr marL="9525" marR="9525" marT="9525" marB="0" anchor="ctr"/>
                </a:tc>
                <a:tc>
                  <a:txBody>
                    <a:bodyPr/>
                    <a:lstStyle/>
                    <a:p>
                      <a:pPr algn="ctr" fontAlgn="ctr"/>
                      <a:r>
                        <a:rPr lang="es-CO" sz="2400" b="1" i="0" u="none" strike="noStrike">
                          <a:solidFill>
                            <a:srgbClr val="000000"/>
                          </a:solidFill>
                          <a:effectLst/>
                          <a:latin typeface="Calibri" panose="020F0502020204030204" pitchFamily="34" charset="0"/>
                        </a:rPr>
                        <a:t>6,849,452</a:t>
                      </a:r>
                    </a:p>
                  </a:txBody>
                  <a:tcPr marL="9525" marR="9525" marT="9525" marB="0" anchor="ctr"/>
                </a:tc>
                <a:tc>
                  <a:txBody>
                    <a:bodyPr/>
                    <a:lstStyle/>
                    <a:p>
                      <a:pPr algn="ctr" fontAlgn="ctr"/>
                      <a:r>
                        <a:rPr lang="es-CO" sz="2400" b="1" i="0" u="none" strike="noStrike">
                          <a:solidFill>
                            <a:srgbClr val="000000"/>
                          </a:solidFill>
                          <a:effectLst/>
                          <a:latin typeface="Calibri" panose="020F0502020204030204" pitchFamily="34" charset="0"/>
                        </a:rPr>
                        <a:t>45,748</a:t>
                      </a:r>
                    </a:p>
                  </a:txBody>
                  <a:tcPr marL="9525" marR="9525" marT="9525" marB="0" anchor="ctr"/>
                </a:tc>
                <a:tc>
                  <a:txBody>
                    <a:bodyPr/>
                    <a:lstStyle/>
                    <a:p>
                      <a:pPr algn="ctr" fontAlgn="ctr"/>
                      <a:r>
                        <a:rPr lang="es-CO" sz="2400" b="1" i="0" u="none" strike="noStrike" dirty="0">
                          <a:solidFill>
                            <a:srgbClr val="000000"/>
                          </a:solidFill>
                          <a:effectLst/>
                          <a:latin typeface="Calibri" panose="020F0502020204030204" pitchFamily="34" charset="0"/>
                        </a:rPr>
                        <a:t>1,333</a:t>
                      </a:r>
                    </a:p>
                  </a:txBody>
                  <a:tcPr marL="9525" marR="9525" marT="9525" marB="0" anchor="ctr"/>
                </a:tc>
                <a:extLst>
                  <a:ext uri="{0D108BD9-81ED-4DB2-BD59-A6C34878D82A}">
                    <a16:rowId xmlns:a16="http://schemas.microsoft.com/office/drawing/2014/main" val="1173177034"/>
                  </a:ext>
                </a:extLst>
              </a:tr>
            </a:tbl>
          </a:graphicData>
        </a:graphic>
      </p:graphicFrame>
      <p:pic>
        <p:nvPicPr>
          <p:cNvPr id="3" name="Imagen 2">
            <a:extLst>
              <a:ext uri="{FF2B5EF4-FFF2-40B4-BE49-F238E27FC236}">
                <a16:creationId xmlns:a16="http://schemas.microsoft.com/office/drawing/2014/main" id="{5E2ADAE8-D631-4311-8E6C-6C03116D71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846" y="-37903"/>
            <a:ext cx="12083319" cy="1780186"/>
          </a:xfrm>
          <a:prstGeom prst="rect">
            <a:avLst/>
          </a:prstGeom>
        </p:spPr>
      </p:pic>
      <p:sp>
        <p:nvSpPr>
          <p:cNvPr id="2" name="Título 1"/>
          <p:cNvSpPr>
            <a:spLocks noGrp="1"/>
          </p:cNvSpPr>
          <p:nvPr>
            <p:ph type="title"/>
          </p:nvPr>
        </p:nvSpPr>
        <p:spPr>
          <a:xfrm>
            <a:off x="-896941" y="75744"/>
            <a:ext cx="11380109" cy="815609"/>
          </a:xfrm>
        </p:spPr>
        <p:txBody>
          <a:bodyPr>
            <a:noAutofit/>
          </a:bodyPr>
          <a:lstStyle/>
          <a:p>
            <a:pPr algn="ctr"/>
            <a:r>
              <a:rPr lang="es-ES" sz="3000" b="1" dirty="0">
                <a:solidFill>
                  <a:schemeClr val="bg1"/>
                </a:solidFill>
                <a:latin typeface="Arial Black" panose="020B0A04020102020204" pitchFamily="34" charset="0"/>
                <a:cs typeface="Arial" panose="020B0604020202020204" pitchFamily="34" charset="0"/>
              </a:rPr>
              <a:t>COVID-19 en los países andinos</a:t>
            </a:r>
            <a:br>
              <a:rPr lang="es-ES" sz="3000" b="1" dirty="0">
                <a:solidFill>
                  <a:schemeClr val="bg1"/>
                </a:solidFill>
                <a:latin typeface="Arial Black" panose="020B0A04020102020204" pitchFamily="34" charset="0"/>
                <a:cs typeface="Arial" panose="020B0604020202020204" pitchFamily="34" charset="0"/>
              </a:rPr>
            </a:br>
            <a:r>
              <a:rPr lang="es-ES" sz="2000" dirty="0">
                <a:solidFill>
                  <a:srgbClr val="FFFF00"/>
                </a:solidFill>
                <a:latin typeface="Arial Black" panose="020B0A04020102020204" pitchFamily="34" charset="0"/>
                <a:cs typeface="Arial" panose="020B0604020202020204" pitchFamily="34" charset="0"/>
              </a:rPr>
              <a:t>24 de mayo 2021 –  Hora 8:30</a:t>
            </a:r>
            <a:endParaRPr lang="es-PE" sz="2000" dirty="0">
              <a:solidFill>
                <a:srgbClr val="FFFF00"/>
              </a:solidFill>
              <a:latin typeface="Arial Black" panose="020B0A040201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7873A64F-335A-4937-A436-0E84C58CFA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38733" y="272418"/>
            <a:ext cx="737680" cy="707197"/>
          </a:xfrm>
          <a:prstGeom prst="rect">
            <a:avLst/>
          </a:prstGeom>
        </p:spPr>
      </p:pic>
    </p:spTree>
    <p:extLst>
      <p:ext uri="{BB962C8B-B14F-4D97-AF65-F5344CB8AC3E}">
        <p14:creationId xmlns:p14="http://schemas.microsoft.com/office/powerpoint/2010/main" val="274341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2" name="Imagen 1">
            <a:extLst>
              <a:ext uri="{FF2B5EF4-FFF2-40B4-BE49-F238E27FC236}">
                <a16:creationId xmlns:a16="http://schemas.microsoft.com/office/drawing/2014/main" id="{15D7CFB7-134C-4267-AFE9-3F80CD231A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671" y="-60794"/>
            <a:ext cx="12083319" cy="1780186"/>
          </a:xfrm>
          <a:prstGeom prst="rect">
            <a:avLst/>
          </a:prstGeom>
        </p:spPr>
      </p:pic>
      <p:sp>
        <p:nvSpPr>
          <p:cNvPr id="8" name="CuadroTexto 7">
            <a:extLst>
              <a:ext uri="{FF2B5EF4-FFF2-40B4-BE49-F238E27FC236}">
                <a16:creationId xmlns:a16="http://schemas.microsoft.com/office/drawing/2014/main" id="{646FE3AB-7180-4BC7-91E1-EBC3B62DE2EA}"/>
              </a:ext>
            </a:extLst>
          </p:cNvPr>
          <p:cNvSpPr txBox="1"/>
          <p:nvPr/>
        </p:nvSpPr>
        <p:spPr>
          <a:xfrm>
            <a:off x="1994848" y="6280894"/>
            <a:ext cx="820230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rgbClr val="0070C0"/>
                </a:solidFill>
                <a:effectLst/>
                <a:uLnTx/>
                <a:uFillTx/>
                <a:latin typeface="Calibri" panose="020F0502020204030204"/>
                <a:ea typeface="+mn-ea"/>
                <a:cs typeface="+mn-cs"/>
              </a:rPr>
              <a:t>Fuente: OurWorldInData  y The New York Times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rgbClr val="0070C0"/>
                </a:solidFill>
                <a:effectLst/>
                <a:uLnTx/>
                <a:uFillTx/>
                <a:latin typeface="Calibri" panose="020F0502020204030204"/>
                <a:ea typeface="+mn-ea"/>
                <a:cs typeface="+mn-cs"/>
              </a:rPr>
              <a:t>https://www.nytimes.com/interactive/2021/world/covid-vaccinations-tracker.html</a:t>
            </a:r>
          </a:p>
        </p:txBody>
      </p:sp>
      <p:sp>
        <p:nvSpPr>
          <p:cNvPr id="16" name="CuadroTexto 15">
            <a:extLst>
              <a:ext uri="{FF2B5EF4-FFF2-40B4-BE49-F238E27FC236}">
                <a16:creationId xmlns:a16="http://schemas.microsoft.com/office/drawing/2014/main" id="{15FFE6C7-CEB9-427A-967B-F1BF03CE7AAC}"/>
              </a:ext>
            </a:extLst>
          </p:cNvPr>
          <p:cNvSpPr txBox="1"/>
          <p:nvPr/>
        </p:nvSpPr>
        <p:spPr>
          <a:xfrm>
            <a:off x="366552" y="-39762"/>
            <a:ext cx="962230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Avances en la vacunación contra el coronavirus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Arial" panose="020B0604020202020204" pitchFamily="34" charset="0"/>
              </a:rPr>
              <a:t>Países Andinos 24 de mayo 2021 –  Hora 9:00</a:t>
            </a:r>
            <a:endParaRPr kumimoji="0" lang="es-CO" sz="2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pic>
        <p:nvPicPr>
          <p:cNvPr id="9" name="Imagen 8">
            <a:extLst>
              <a:ext uri="{FF2B5EF4-FFF2-40B4-BE49-F238E27FC236}">
                <a16:creationId xmlns:a16="http://schemas.microsoft.com/office/drawing/2014/main" id="{3F2AFBD2-68D0-422C-A242-52F9A28FCE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38733" y="272418"/>
            <a:ext cx="737680" cy="707197"/>
          </a:xfrm>
          <a:prstGeom prst="rect">
            <a:avLst/>
          </a:prstGeom>
        </p:spPr>
      </p:pic>
      <p:graphicFrame>
        <p:nvGraphicFramePr>
          <p:cNvPr id="4" name="Tabla 3">
            <a:extLst>
              <a:ext uri="{FF2B5EF4-FFF2-40B4-BE49-F238E27FC236}">
                <a16:creationId xmlns:a16="http://schemas.microsoft.com/office/drawing/2014/main" id="{766A58DA-5949-4017-BC06-9096C720D2FD}"/>
              </a:ext>
            </a:extLst>
          </p:cNvPr>
          <p:cNvGraphicFramePr>
            <a:graphicFrameLocks noGrp="1"/>
          </p:cNvGraphicFramePr>
          <p:nvPr/>
        </p:nvGraphicFramePr>
        <p:xfrm>
          <a:off x="290352" y="1467571"/>
          <a:ext cx="11439193" cy="4729931"/>
        </p:xfrm>
        <a:graphic>
          <a:graphicData uri="http://schemas.openxmlformats.org/drawingml/2006/table">
            <a:tbl>
              <a:tblPr firstRow="1" firstCol="1" bandRow="1">
                <a:tableStyleId>{69012ECD-51FC-41F1-AA8D-1B2483CD663E}</a:tableStyleId>
              </a:tblPr>
              <a:tblGrid>
                <a:gridCol w="3170300">
                  <a:extLst>
                    <a:ext uri="{9D8B030D-6E8A-4147-A177-3AD203B41FA5}">
                      <a16:colId xmlns:a16="http://schemas.microsoft.com/office/drawing/2014/main" val="483931672"/>
                    </a:ext>
                  </a:extLst>
                </a:gridCol>
                <a:gridCol w="1322467">
                  <a:extLst>
                    <a:ext uri="{9D8B030D-6E8A-4147-A177-3AD203B41FA5}">
                      <a16:colId xmlns:a16="http://schemas.microsoft.com/office/drawing/2014/main" val="744320914"/>
                    </a:ext>
                  </a:extLst>
                </a:gridCol>
                <a:gridCol w="2771232">
                  <a:extLst>
                    <a:ext uri="{9D8B030D-6E8A-4147-A177-3AD203B41FA5}">
                      <a16:colId xmlns:a16="http://schemas.microsoft.com/office/drawing/2014/main" val="2707689820"/>
                    </a:ext>
                  </a:extLst>
                </a:gridCol>
                <a:gridCol w="1700758">
                  <a:extLst>
                    <a:ext uri="{9D8B030D-6E8A-4147-A177-3AD203B41FA5}">
                      <a16:colId xmlns:a16="http://schemas.microsoft.com/office/drawing/2014/main" val="1759632572"/>
                    </a:ext>
                  </a:extLst>
                </a:gridCol>
                <a:gridCol w="2474436">
                  <a:extLst>
                    <a:ext uri="{9D8B030D-6E8A-4147-A177-3AD203B41FA5}">
                      <a16:colId xmlns:a16="http://schemas.microsoft.com/office/drawing/2014/main" val="3636485112"/>
                    </a:ext>
                  </a:extLst>
                </a:gridCol>
              </a:tblGrid>
              <a:tr h="209943">
                <a:tc rowSpan="2">
                  <a:txBody>
                    <a:bodyPr/>
                    <a:lstStyle/>
                    <a:p>
                      <a:pPr algn="ctr">
                        <a:lnSpc>
                          <a:spcPct val="107000"/>
                        </a:lnSpc>
                        <a:spcAft>
                          <a:spcPts val="800"/>
                        </a:spcAft>
                      </a:pPr>
                      <a:r>
                        <a:rPr lang="es-CO" sz="1800">
                          <a:effectLst/>
                        </a:rPr>
                        <a:t> </a:t>
                      </a:r>
                    </a:p>
                    <a:p>
                      <a:pPr algn="ctr">
                        <a:lnSpc>
                          <a:spcPct val="107000"/>
                        </a:lnSpc>
                        <a:spcAft>
                          <a:spcPts val="800"/>
                        </a:spcAft>
                      </a:pPr>
                      <a:r>
                        <a:rPr lang="es-CO" sz="1800">
                          <a:effectLst/>
                        </a:rPr>
                        <a:t>Países</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800"/>
                        </a:spcAft>
                      </a:pPr>
                      <a:r>
                        <a:rPr lang="es-CO" sz="1800">
                          <a:effectLst/>
                        </a:rPr>
                        <a:t>Dosis administradas</a:t>
                      </a:r>
                    </a:p>
                    <a:p>
                      <a:pPr algn="ctr">
                        <a:lnSpc>
                          <a:spcPct val="107000"/>
                        </a:lnSpc>
                        <a:spcAft>
                          <a:spcPts val="800"/>
                        </a:spcAft>
                      </a:pPr>
                      <a:r>
                        <a:rPr lang="es-CO" sz="1800">
                          <a:effectLst/>
                        </a:rPr>
                        <a:t> </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CO"/>
                    </a:p>
                  </a:txBody>
                  <a:tcPr/>
                </a:tc>
                <a:tc gridSpan="2">
                  <a:txBody>
                    <a:bodyPr/>
                    <a:lstStyle/>
                    <a:p>
                      <a:pPr algn="ctr">
                        <a:lnSpc>
                          <a:spcPct val="107000"/>
                        </a:lnSpc>
                        <a:spcAft>
                          <a:spcPts val="800"/>
                        </a:spcAft>
                      </a:pPr>
                      <a:r>
                        <a:rPr lang="es-CO" sz="1800">
                          <a:effectLst/>
                        </a:rPr>
                        <a:t>% de población</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CO"/>
                    </a:p>
                  </a:txBody>
                  <a:tcPr/>
                </a:tc>
                <a:extLst>
                  <a:ext uri="{0D108BD9-81ED-4DB2-BD59-A6C34878D82A}">
                    <a16:rowId xmlns:a16="http://schemas.microsoft.com/office/drawing/2014/main" val="3097500069"/>
                  </a:ext>
                </a:extLst>
              </a:tr>
              <a:tr h="556326">
                <a:tc vMerge="1">
                  <a:txBody>
                    <a:bodyPr/>
                    <a:lstStyle/>
                    <a:p>
                      <a:endParaRPr lang="es-CO"/>
                    </a:p>
                  </a:txBody>
                  <a:tcPr/>
                </a:tc>
                <a:tc>
                  <a:txBody>
                    <a:bodyPr/>
                    <a:lstStyle/>
                    <a:p>
                      <a:pPr algn="ctr">
                        <a:lnSpc>
                          <a:spcPct val="107000"/>
                        </a:lnSpc>
                        <a:spcAft>
                          <a:spcPts val="800"/>
                        </a:spcAft>
                      </a:pPr>
                      <a:r>
                        <a:rPr lang="es-CO" sz="1800" kern="1200">
                          <a:effectLst/>
                        </a:rPr>
                        <a:t>Por 100 personas</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800" kern="1200">
                          <a:effectLst/>
                        </a:rPr>
                        <a:t>Total</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800" kern="1200" dirty="0">
                          <a:effectLst/>
                        </a:rPr>
                        <a:t>Vacunado 1 dosis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800" kern="1200" dirty="0">
                          <a:effectLst/>
                        </a:rPr>
                        <a:t>Total 2 dosis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24204276"/>
                  </a:ext>
                </a:extLst>
              </a:tr>
              <a:tr h="0">
                <a:tc>
                  <a:txBody>
                    <a:bodyPr/>
                    <a:lstStyle/>
                    <a:p>
                      <a:pPr>
                        <a:lnSpc>
                          <a:spcPct val="107000"/>
                        </a:lnSpc>
                        <a:spcAft>
                          <a:spcPts val="800"/>
                        </a:spcAft>
                      </a:pPr>
                      <a:r>
                        <a:rPr lang="es-CO" sz="1800" dirty="0">
                          <a:effectLst/>
                        </a:rPr>
                        <a:t>Mundo</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s-CO" sz="1800" b="1" dirty="0">
                        <a:solidFill>
                          <a:srgbClr val="0070C0"/>
                        </a:solidFill>
                        <a:effectLst/>
                      </a:endParaRPr>
                    </a:p>
                    <a:p>
                      <a:pPr algn="ctr">
                        <a:lnSpc>
                          <a:spcPct val="107000"/>
                        </a:lnSpc>
                        <a:spcAft>
                          <a:spcPts val="800"/>
                        </a:spcAft>
                      </a:pPr>
                      <a:r>
                        <a:rPr lang="es-CO" sz="1800" b="1" dirty="0">
                          <a:solidFill>
                            <a:srgbClr val="0070C0"/>
                          </a:solidFill>
                          <a:effectLst/>
                        </a:rPr>
                        <a:t>22</a:t>
                      </a:r>
                      <a:endParaRPr lang="es-CO"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b="1" dirty="0">
                          <a:solidFill>
                            <a:srgbClr val="0070C0"/>
                          </a:solidFill>
                          <a:effectLst/>
                        </a:rPr>
                        <a:t>1,672,042,151</a:t>
                      </a:r>
                      <a:endParaRPr lang="es-CO"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800" dirty="0">
                          <a:effectLst/>
                        </a:rPr>
                        <a:t>-</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93243897"/>
                  </a:ext>
                </a:extLst>
              </a:tr>
              <a:tr h="114938">
                <a:tc>
                  <a:txBody>
                    <a:bodyPr/>
                    <a:lstStyle/>
                    <a:p>
                      <a:pPr>
                        <a:lnSpc>
                          <a:spcPct val="107000"/>
                        </a:lnSpc>
                        <a:spcAft>
                          <a:spcPts val="800"/>
                        </a:spcAft>
                      </a:pPr>
                      <a:r>
                        <a:rPr lang="es-CO" sz="1800" dirty="0">
                          <a:effectLst/>
                        </a:rPr>
                        <a:t>1. Emiratos Árabes Unidos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800">
                          <a:effectLst/>
                        </a:rPr>
                        <a:t>124</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12,104,525</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36119320"/>
                  </a:ext>
                </a:extLst>
              </a:tr>
              <a:tr h="271888">
                <a:tc>
                  <a:txBody>
                    <a:bodyPr/>
                    <a:lstStyle/>
                    <a:p>
                      <a:pPr>
                        <a:lnSpc>
                          <a:spcPct val="107000"/>
                        </a:lnSpc>
                        <a:spcAft>
                          <a:spcPts val="800"/>
                        </a:spcAft>
                      </a:pPr>
                      <a:r>
                        <a:rPr lang="es-CO" sz="1800" dirty="0">
                          <a:effectLst/>
                        </a:rPr>
                        <a:t>2. Israel</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800">
                          <a:effectLst/>
                        </a:rPr>
                        <a:t>117</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10,558,057</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60%</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57%</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351108607"/>
                  </a:ext>
                </a:extLst>
              </a:tr>
              <a:tr h="271888">
                <a:tc>
                  <a:txBody>
                    <a:bodyPr/>
                    <a:lstStyle/>
                    <a:p>
                      <a:pPr>
                        <a:lnSpc>
                          <a:spcPct val="107000"/>
                        </a:lnSpc>
                        <a:spcAft>
                          <a:spcPts val="800"/>
                        </a:spcAft>
                      </a:pPr>
                      <a:r>
                        <a:rPr lang="es-CO" sz="1800" dirty="0">
                          <a:effectLst/>
                        </a:rPr>
                        <a:t>3. Aruba</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800">
                          <a:effectLst/>
                        </a:rPr>
                        <a:t>102</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108,269</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58%</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44%</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995101464"/>
                  </a:ext>
                </a:extLst>
              </a:tr>
              <a:tr h="271888">
                <a:tc>
                  <a:txBody>
                    <a:bodyPr/>
                    <a:lstStyle/>
                    <a:p>
                      <a:pPr>
                        <a:lnSpc>
                          <a:spcPct val="107000"/>
                        </a:lnSpc>
                        <a:spcAft>
                          <a:spcPts val="800"/>
                        </a:spcAft>
                      </a:pPr>
                      <a:r>
                        <a:rPr lang="es-CO" sz="1800" dirty="0">
                          <a:effectLst/>
                        </a:rPr>
                        <a:t>4. Bahréin</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800">
                          <a:effectLst/>
                        </a:rPr>
                        <a:t>96</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1,580,103</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54%</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43%</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934687494"/>
                  </a:ext>
                </a:extLst>
              </a:tr>
              <a:tr h="271888">
                <a:tc>
                  <a:txBody>
                    <a:bodyPr/>
                    <a:lstStyle/>
                    <a:p>
                      <a:pPr>
                        <a:lnSpc>
                          <a:spcPct val="107000"/>
                        </a:lnSpc>
                        <a:spcAft>
                          <a:spcPts val="800"/>
                        </a:spcAft>
                      </a:pPr>
                      <a:r>
                        <a:rPr lang="es-CO" sz="1800" dirty="0">
                          <a:effectLst/>
                        </a:rPr>
                        <a:t>5. Malta</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800">
                          <a:effectLst/>
                        </a:rPr>
                        <a:t>93</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468,829</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60%</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35%</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673358190"/>
                  </a:ext>
                </a:extLst>
              </a:tr>
              <a:tr h="271888">
                <a:tc>
                  <a:txBody>
                    <a:bodyPr/>
                    <a:lstStyle/>
                    <a:p>
                      <a:pPr>
                        <a:lnSpc>
                          <a:spcPct val="107000"/>
                        </a:lnSpc>
                        <a:spcAft>
                          <a:spcPts val="800"/>
                        </a:spcAft>
                      </a:pPr>
                      <a:r>
                        <a:rPr lang="es-CO" sz="1800" dirty="0">
                          <a:effectLst/>
                        </a:rPr>
                        <a:t>6. Chile</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800">
                          <a:effectLst/>
                        </a:rPr>
                        <a:t>91</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17,318,719</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51%</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41%</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705426285"/>
                  </a:ext>
                </a:extLst>
              </a:tr>
              <a:tr h="271888">
                <a:tc>
                  <a:txBody>
                    <a:bodyPr/>
                    <a:lstStyle/>
                    <a:p>
                      <a:pPr>
                        <a:lnSpc>
                          <a:spcPct val="107000"/>
                        </a:lnSpc>
                        <a:spcAft>
                          <a:spcPts val="800"/>
                        </a:spcAft>
                      </a:pPr>
                      <a:r>
                        <a:rPr lang="es-CO" sz="1800" dirty="0">
                          <a:effectLst/>
                        </a:rPr>
                        <a:t>7. Curazao</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800">
                          <a:effectLst/>
                        </a:rPr>
                        <a:t>91</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142,902</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52%</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38%</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83449363"/>
                  </a:ext>
                </a:extLst>
              </a:tr>
              <a:tr h="271888">
                <a:tc>
                  <a:txBody>
                    <a:bodyPr/>
                    <a:lstStyle/>
                    <a:p>
                      <a:pPr>
                        <a:lnSpc>
                          <a:spcPct val="107000"/>
                        </a:lnSpc>
                        <a:spcAft>
                          <a:spcPts val="800"/>
                        </a:spcAft>
                      </a:pPr>
                      <a:r>
                        <a:rPr lang="es-CO" sz="1800" dirty="0">
                          <a:effectLst/>
                        </a:rPr>
                        <a:t>8. Reino Unido</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800">
                          <a:effectLst/>
                        </a:rPr>
                        <a:t>91</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60,587,098</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dirty="0">
                          <a:effectLst/>
                        </a:rPr>
                        <a:t>57%</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34%</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18522059"/>
                  </a:ext>
                </a:extLst>
              </a:tr>
              <a:tr h="271888">
                <a:tc>
                  <a:txBody>
                    <a:bodyPr/>
                    <a:lstStyle/>
                    <a:p>
                      <a:pPr>
                        <a:lnSpc>
                          <a:spcPct val="107000"/>
                        </a:lnSpc>
                        <a:spcAft>
                          <a:spcPts val="800"/>
                        </a:spcAft>
                      </a:pPr>
                      <a:r>
                        <a:rPr lang="es-CO" sz="1800" dirty="0">
                          <a:effectLst/>
                        </a:rPr>
                        <a:t>9. Maldivas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800">
                          <a:effectLst/>
                        </a:rPr>
                        <a:t>87</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461,852</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58%</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29%</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777610362"/>
                  </a:ext>
                </a:extLst>
              </a:tr>
              <a:tr h="271888">
                <a:tc>
                  <a:txBody>
                    <a:bodyPr/>
                    <a:lstStyle/>
                    <a:p>
                      <a:pPr>
                        <a:lnSpc>
                          <a:spcPct val="107000"/>
                        </a:lnSpc>
                        <a:spcAft>
                          <a:spcPts val="800"/>
                        </a:spcAft>
                      </a:pPr>
                      <a:r>
                        <a:rPr lang="es-CO" sz="1800" dirty="0">
                          <a:effectLst/>
                        </a:rPr>
                        <a:t>10. Estados Unidos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800">
                          <a:effectLst/>
                        </a:rPr>
                        <a:t>86</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285,720,586</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a:effectLst/>
                        </a:rPr>
                        <a:t>49%</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s-CO" sz="1800" dirty="0">
                          <a:effectLst/>
                        </a:rPr>
                        <a:t>39%</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64993653"/>
                  </a:ext>
                </a:extLst>
              </a:tr>
            </a:tbl>
          </a:graphicData>
        </a:graphic>
      </p:graphicFrame>
    </p:spTree>
    <p:extLst>
      <p:ext uri="{BB962C8B-B14F-4D97-AF65-F5344CB8AC3E}">
        <p14:creationId xmlns:p14="http://schemas.microsoft.com/office/powerpoint/2010/main" val="1031900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2" name="Imagen 1">
            <a:extLst>
              <a:ext uri="{FF2B5EF4-FFF2-40B4-BE49-F238E27FC236}">
                <a16:creationId xmlns:a16="http://schemas.microsoft.com/office/drawing/2014/main" id="{15D7CFB7-134C-4267-AFE9-3F80CD231A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7871" y="-39762"/>
            <a:ext cx="12083319" cy="1780186"/>
          </a:xfrm>
          <a:prstGeom prst="rect">
            <a:avLst/>
          </a:prstGeom>
        </p:spPr>
      </p:pic>
      <p:sp>
        <p:nvSpPr>
          <p:cNvPr id="8" name="CuadroTexto 7">
            <a:extLst>
              <a:ext uri="{FF2B5EF4-FFF2-40B4-BE49-F238E27FC236}">
                <a16:creationId xmlns:a16="http://schemas.microsoft.com/office/drawing/2014/main" id="{646FE3AB-7180-4BC7-91E1-EBC3B62DE2EA}"/>
              </a:ext>
            </a:extLst>
          </p:cNvPr>
          <p:cNvSpPr txBox="1"/>
          <p:nvPr/>
        </p:nvSpPr>
        <p:spPr>
          <a:xfrm>
            <a:off x="1994848" y="6280894"/>
            <a:ext cx="820230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rgbClr val="0070C0"/>
                </a:solidFill>
                <a:effectLst/>
                <a:uLnTx/>
                <a:uFillTx/>
                <a:latin typeface="Calibri" panose="020F0502020204030204"/>
                <a:ea typeface="+mn-ea"/>
                <a:cs typeface="+mn-cs"/>
              </a:rPr>
              <a:t>Fuente: Ministerios de Salud Andinos, OurWorldInData  y The New York Times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rgbClr val="0070C0"/>
                </a:solidFill>
                <a:effectLst/>
                <a:uLnTx/>
                <a:uFillTx/>
                <a:latin typeface="Calibri" panose="020F0502020204030204"/>
                <a:ea typeface="+mn-ea"/>
                <a:cs typeface="+mn-cs"/>
              </a:rPr>
              <a:t>https://www.nytimes.com/interactive/2021/world/covid-vaccinations-tracker.html</a:t>
            </a:r>
          </a:p>
        </p:txBody>
      </p:sp>
      <p:sp>
        <p:nvSpPr>
          <p:cNvPr id="16" name="CuadroTexto 15">
            <a:extLst>
              <a:ext uri="{FF2B5EF4-FFF2-40B4-BE49-F238E27FC236}">
                <a16:creationId xmlns:a16="http://schemas.microsoft.com/office/drawing/2014/main" id="{15FFE6C7-CEB9-427A-967B-F1BF03CE7AAC}"/>
              </a:ext>
            </a:extLst>
          </p:cNvPr>
          <p:cNvSpPr txBox="1"/>
          <p:nvPr/>
        </p:nvSpPr>
        <p:spPr>
          <a:xfrm>
            <a:off x="366552" y="-39762"/>
            <a:ext cx="962230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Avances en la vacunación contra el coronavirus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Arial" panose="020B0604020202020204" pitchFamily="34" charset="0"/>
              </a:rPr>
              <a:t>24 de mayo 2021 –  Hora 9:30</a:t>
            </a:r>
            <a:endParaRPr kumimoji="0" lang="es-CO" sz="2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pic>
        <p:nvPicPr>
          <p:cNvPr id="9" name="Imagen 8">
            <a:extLst>
              <a:ext uri="{FF2B5EF4-FFF2-40B4-BE49-F238E27FC236}">
                <a16:creationId xmlns:a16="http://schemas.microsoft.com/office/drawing/2014/main" id="{3F2AFBD2-68D0-422C-A242-52F9A28FCE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38733" y="272418"/>
            <a:ext cx="737680" cy="707197"/>
          </a:xfrm>
          <a:prstGeom prst="rect">
            <a:avLst/>
          </a:prstGeom>
        </p:spPr>
      </p:pic>
      <p:sp>
        <p:nvSpPr>
          <p:cNvPr id="10" name="CuadroTexto 9">
            <a:extLst>
              <a:ext uri="{FF2B5EF4-FFF2-40B4-BE49-F238E27FC236}">
                <a16:creationId xmlns:a16="http://schemas.microsoft.com/office/drawing/2014/main" id="{B9A843C2-DF1E-4CBC-AC06-6AFF5F264DB9}"/>
              </a:ext>
            </a:extLst>
          </p:cNvPr>
          <p:cNvSpPr txBox="1"/>
          <p:nvPr/>
        </p:nvSpPr>
        <p:spPr>
          <a:xfrm>
            <a:off x="4150453" y="5851246"/>
            <a:ext cx="4515245"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5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Dosis aplicadas: </a:t>
            </a:r>
            <a:r>
              <a:rPr kumimoji="0" lang="es-CO" sz="25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mn-cs"/>
              </a:rPr>
              <a:t>32,253,731</a:t>
            </a:r>
            <a:r>
              <a:rPr kumimoji="0" lang="es-CO" sz="25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p>
        </p:txBody>
      </p:sp>
      <p:graphicFrame>
        <p:nvGraphicFramePr>
          <p:cNvPr id="3" name="Tabla 2">
            <a:extLst>
              <a:ext uri="{FF2B5EF4-FFF2-40B4-BE49-F238E27FC236}">
                <a16:creationId xmlns:a16="http://schemas.microsoft.com/office/drawing/2014/main" id="{3225867B-F0BA-4213-AE04-294E729B062A}"/>
              </a:ext>
            </a:extLst>
          </p:cNvPr>
          <p:cNvGraphicFramePr>
            <a:graphicFrameLocks noGrp="1"/>
          </p:cNvGraphicFramePr>
          <p:nvPr/>
        </p:nvGraphicFramePr>
        <p:xfrm>
          <a:off x="366553" y="1291795"/>
          <a:ext cx="11609861" cy="4576945"/>
        </p:xfrm>
        <a:graphic>
          <a:graphicData uri="http://schemas.openxmlformats.org/drawingml/2006/table">
            <a:tbl>
              <a:tblPr firstRow="1" firstCol="1" bandRow="1">
                <a:tableStyleId>{69012ECD-51FC-41F1-AA8D-1B2483CD663E}</a:tableStyleId>
              </a:tblPr>
              <a:tblGrid>
                <a:gridCol w="1430692">
                  <a:extLst>
                    <a:ext uri="{9D8B030D-6E8A-4147-A177-3AD203B41FA5}">
                      <a16:colId xmlns:a16="http://schemas.microsoft.com/office/drawing/2014/main" val="1867259113"/>
                    </a:ext>
                  </a:extLst>
                </a:gridCol>
                <a:gridCol w="1479989">
                  <a:extLst>
                    <a:ext uri="{9D8B030D-6E8A-4147-A177-3AD203B41FA5}">
                      <a16:colId xmlns:a16="http://schemas.microsoft.com/office/drawing/2014/main" val="880626077"/>
                    </a:ext>
                  </a:extLst>
                </a:gridCol>
                <a:gridCol w="2209576">
                  <a:extLst>
                    <a:ext uri="{9D8B030D-6E8A-4147-A177-3AD203B41FA5}">
                      <a16:colId xmlns:a16="http://schemas.microsoft.com/office/drawing/2014/main" val="1738084220"/>
                    </a:ext>
                  </a:extLst>
                </a:gridCol>
                <a:gridCol w="1765909">
                  <a:extLst>
                    <a:ext uri="{9D8B030D-6E8A-4147-A177-3AD203B41FA5}">
                      <a16:colId xmlns:a16="http://schemas.microsoft.com/office/drawing/2014/main" val="794843630"/>
                    </a:ext>
                  </a:extLst>
                </a:gridCol>
                <a:gridCol w="1765909">
                  <a:extLst>
                    <a:ext uri="{9D8B030D-6E8A-4147-A177-3AD203B41FA5}">
                      <a16:colId xmlns:a16="http://schemas.microsoft.com/office/drawing/2014/main" val="4224492908"/>
                    </a:ext>
                  </a:extLst>
                </a:gridCol>
                <a:gridCol w="1493134">
                  <a:extLst>
                    <a:ext uri="{9D8B030D-6E8A-4147-A177-3AD203B41FA5}">
                      <a16:colId xmlns:a16="http://schemas.microsoft.com/office/drawing/2014/main" val="2720253931"/>
                    </a:ext>
                  </a:extLst>
                </a:gridCol>
                <a:gridCol w="1464652">
                  <a:extLst>
                    <a:ext uri="{9D8B030D-6E8A-4147-A177-3AD203B41FA5}">
                      <a16:colId xmlns:a16="http://schemas.microsoft.com/office/drawing/2014/main" val="3560539775"/>
                    </a:ext>
                  </a:extLst>
                </a:gridCol>
              </a:tblGrid>
              <a:tr h="678272">
                <a:tc rowSpan="2">
                  <a:txBody>
                    <a:bodyPr/>
                    <a:lstStyle/>
                    <a:p>
                      <a:pPr>
                        <a:lnSpc>
                          <a:spcPct val="107000"/>
                        </a:lnSpc>
                        <a:spcAft>
                          <a:spcPts val="800"/>
                        </a:spcAft>
                      </a:pPr>
                      <a:r>
                        <a:rPr lang="es-CO" sz="1700" dirty="0">
                          <a:effectLst/>
                        </a:rPr>
                        <a:t>Puesto</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nSpc>
                          <a:spcPct val="107000"/>
                        </a:lnSpc>
                        <a:spcAft>
                          <a:spcPts val="800"/>
                        </a:spcAft>
                      </a:pPr>
                      <a:r>
                        <a:rPr lang="es-CO" sz="1700">
                          <a:effectLst/>
                        </a:rPr>
                        <a:t>Países</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nSpc>
                          <a:spcPct val="107000"/>
                        </a:lnSpc>
                        <a:spcAft>
                          <a:spcPts val="800"/>
                        </a:spcAft>
                      </a:pPr>
                      <a:r>
                        <a:rPr lang="es-CO" sz="1700" dirty="0">
                          <a:effectLst/>
                        </a:rPr>
                        <a:t>Principales vacunas </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800"/>
                        </a:spcAft>
                      </a:pPr>
                      <a:r>
                        <a:rPr lang="es-CO" sz="1700" dirty="0">
                          <a:effectLst/>
                        </a:rPr>
                        <a:t>Dosis administradas</a:t>
                      </a:r>
                    </a:p>
                    <a:p>
                      <a:pPr algn="ctr">
                        <a:lnSpc>
                          <a:spcPct val="107000"/>
                        </a:lnSpc>
                        <a:spcAft>
                          <a:spcPts val="800"/>
                        </a:spcAft>
                      </a:pPr>
                      <a:r>
                        <a:rPr lang="es-CO" sz="1700" dirty="0">
                          <a:effectLst/>
                        </a:rPr>
                        <a:t> </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CO"/>
                    </a:p>
                  </a:txBody>
                  <a:tcPr/>
                </a:tc>
                <a:tc gridSpan="2">
                  <a:txBody>
                    <a:bodyPr/>
                    <a:lstStyle/>
                    <a:p>
                      <a:pPr algn="ctr">
                        <a:lnSpc>
                          <a:spcPct val="107000"/>
                        </a:lnSpc>
                        <a:spcAft>
                          <a:spcPts val="800"/>
                        </a:spcAft>
                      </a:pPr>
                      <a:r>
                        <a:rPr lang="es-CO" sz="1700">
                          <a:effectLst/>
                        </a:rPr>
                        <a:t>% de población</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CO"/>
                    </a:p>
                  </a:txBody>
                  <a:tcPr/>
                </a:tc>
                <a:extLst>
                  <a:ext uri="{0D108BD9-81ED-4DB2-BD59-A6C34878D82A}">
                    <a16:rowId xmlns:a16="http://schemas.microsoft.com/office/drawing/2014/main" val="668791732"/>
                  </a:ext>
                </a:extLst>
              </a:tr>
              <a:tr h="678272">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lnSpc>
                          <a:spcPct val="107000"/>
                        </a:lnSpc>
                        <a:spcAft>
                          <a:spcPts val="800"/>
                        </a:spcAft>
                      </a:pPr>
                      <a:r>
                        <a:rPr lang="es-CO" sz="1700" kern="1200">
                          <a:effectLst/>
                        </a:rPr>
                        <a:t>Por 100 personas</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700" kern="1200">
                          <a:effectLst/>
                        </a:rPr>
                        <a:t>Total</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700">
                          <a:effectLst/>
                        </a:rPr>
                        <a:t>Vacunado 1 dosis</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700" kern="1200">
                          <a:effectLst/>
                        </a:rPr>
                        <a:t>Vacunado</a:t>
                      </a:r>
                      <a:endParaRPr lang="es-CO" sz="1700">
                        <a:effectLst/>
                      </a:endParaRPr>
                    </a:p>
                    <a:p>
                      <a:pPr algn="ctr">
                        <a:lnSpc>
                          <a:spcPct val="107000"/>
                        </a:lnSpc>
                        <a:spcAft>
                          <a:spcPts val="800"/>
                        </a:spcAft>
                      </a:pPr>
                      <a:r>
                        <a:rPr lang="es-CO" sz="1700" kern="1200">
                          <a:effectLst/>
                        </a:rPr>
                        <a:t>2 dosis</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32064045"/>
                  </a:ext>
                </a:extLst>
              </a:tr>
              <a:tr h="733970">
                <a:tc>
                  <a:txBody>
                    <a:bodyPr/>
                    <a:lstStyle/>
                    <a:p>
                      <a:pPr>
                        <a:lnSpc>
                          <a:spcPct val="107000"/>
                        </a:lnSpc>
                        <a:spcAft>
                          <a:spcPts val="800"/>
                        </a:spcAft>
                      </a:pPr>
                      <a:r>
                        <a:rPr lang="es-CO" sz="1700">
                          <a:effectLst/>
                        </a:rPr>
                        <a:t>84</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a:effectLst/>
                        </a:rPr>
                        <a:t>Bolivia</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700">
                          <a:effectLst/>
                        </a:rPr>
                        <a:t>Oxford / AstraZeneca, Sinopharm / Sputnik V</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dirty="0">
                          <a:effectLst/>
                        </a:rPr>
                        <a:t>12</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dirty="0">
                          <a:effectLst/>
                        </a:rPr>
                        <a:t>1,371,216</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a:effectLst/>
                        </a:rPr>
                        <a:t>9.3%</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a:effectLst/>
                        </a:rPr>
                        <a:t>2.6%</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663221660"/>
                  </a:ext>
                </a:extLst>
              </a:tr>
              <a:tr h="661157">
                <a:tc>
                  <a:txBody>
                    <a:bodyPr/>
                    <a:lstStyle/>
                    <a:p>
                      <a:pPr>
                        <a:lnSpc>
                          <a:spcPct val="107000"/>
                        </a:lnSpc>
                        <a:spcAft>
                          <a:spcPts val="800"/>
                        </a:spcAft>
                      </a:pPr>
                      <a:r>
                        <a:rPr lang="es-CO" sz="1700">
                          <a:effectLst/>
                        </a:rPr>
                        <a:t>6</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a:effectLst/>
                        </a:rPr>
                        <a:t>Chile</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a:effectLst/>
                        </a:rPr>
                        <a:t>Pfizer / BioNTech, Sinovac</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dirty="0">
                          <a:effectLst/>
                        </a:rPr>
                        <a:t>91</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dirty="0">
                          <a:effectLst/>
                        </a:rPr>
                        <a:t>17,318,719</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a:effectLst/>
                        </a:rPr>
                        <a:t>51%</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a:effectLst/>
                        </a:rPr>
                        <a:t>41%</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103326769"/>
                  </a:ext>
                </a:extLst>
              </a:tr>
              <a:tr h="358705">
                <a:tc>
                  <a:txBody>
                    <a:bodyPr/>
                    <a:lstStyle/>
                    <a:p>
                      <a:pPr>
                        <a:lnSpc>
                          <a:spcPct val="107000"/>
                        </a:lnSpc>
                        <a:spcAft>
                          <a:spcPts val="800"/>
                        </a:spcAft>
                      </a:pPr>
                      <a:r>
                        <a:rPr lang="es-CO" sz="1700">
                          <a:effectLst/>
                        </a:rPr>
                        <a:t>76</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a:effectLst/>
                        </a:rPr>
                        <a:t>Colombia</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a:effectLst/>
                        </a:rPr>
                        <a:t>Pfizer/BioNTech, Sinovac</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dirty="0">
                          <a:effectLst/>
                        </a:rPr>
                        <a:t>16</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a:effectLst/>
                        </a:rPr>
                        <a:t>8,235,482</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a:effectLst/>
                        </a:rPr>
                        <a:t>10%</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a:effectLst/>
                        </a:rPr>
                        <a:t>6.2%</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507691218"/>
                  </a:ext>
                </a:extLst>
              </a:tr>
              <a:tr h="358705">
                <a:tc>
                  <a:txBody>
                    <a:bodyPr/>
                    <a:lstStyle/>
                    <a:p>
                      <a:pPr>
                        <a:lnSpc>
                          <a:spcPct val="107000"/>
                        </a:lnSpc>
                        <a:spcAft>
                          <a:spcPts val="800"/>
                        </a:spcAft>
                      </a:pPr>
                      <a:r>
                        <a:rPr lang="es-CO" sz="1700">
                          <a:effectLst/>
                        </a:rPr>
                        <a:t>86</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a:effectLst/>
                        </a:rPr>
                        <a:t>Ecuador</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a:effectLst/>
                        </a:rPr>
                        <a:t>Pfizer/BioNTech</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a:effectLst/>
                        </a:rPr>
                        <a:t>11</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dirty="0">
                          <a:effectLst/>
                        </a:rPr>
                        <a:t>1,893,053</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a:effectLst/>
                        </a:rPr>
                        <a:t>8.1%</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a:effectLst/>
                        </a:rPr>
                        <a:t>2.8%</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74200704"/>
                  </a:ext>
                </a:extLst>
              </a:tr>
              <a:tr h="565637">
                <a:tc>
                  <a:txBody>
                    <a:bodyPr/>
                    <a:lstStyle/>
                    <a:p>
                      <a:pPr>
                        <a:lnSpc>
                          <a:spcPct val="107000"/>
                        </a:lnSpc>
                        <a:spcAft>
                          <a:spcPts val="800"/>
                        </a:spcAft>
                      </a:pPr>
                      <a:r>
                        <a:rPr lang="es-CO" sz="1700">
                          <a:effectLst/>
                        </a:rPr>
                        <a:t>95</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a:effectLst/>
                        </a:rPr>
                        <a:t>Perú</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a:effectLst/>
                        </a:rPr>
                        <a:t>Pfizer / BioNTech, Sinopharm / </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a:effectLst/>
                        </a:rPr>
                        <a:t>9.6</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dirty="0">
                          <a:effectLst/>
                        </a:rPr>
                        <a:t>3,179,795</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dirty="0">
                          <a:effectLst/>
                        </a:rPr>
                        <a:t>6.7%</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a:effectLst/>
                        </a:rPr>
                        <a:t>2.9%</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26721365"/>
                  </a:ext>
                </a:extLst>
              </a:tr>
              <a:tr h="358705">
                <a:tc>
                  <a:txBody>
                    <a:bodyPr/>
                    <a:lstStyle/>
                    <a:p>
                      <a:pPr>
                        <a:lnSpc>
                          <a:spcPct val="107000"/>
                        </a:lnSpc>
                        <a:spcAft>
                          <a:spcPts val="800"/>
                        </a:spcAft>
                      </a:pPr>
                      <a:r>
                        <a:rPr lang="es-CO" sz="1700">
                          <a:effectLst/>
                        </a:rPr>
                        <a:t>151</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a:effectLst/>
                        </a:rPr>
                        <a:t>Venezuela</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a:effectLst/>
                        </a:rPr>
                        <a:t>Sputnik V</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700">
                          <a:effectLst/>
                        </a:rPr>
                        <a:t>1.1</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dirty="0">
                          <a:effectLst/>
                        </a:rPr>
                        <a:t>316,000</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a:effectLst/>
                        </a:rPr>
                        <a:t>1.1%</a:t>
                      </a:r>
                      <a:endParaRPr lang="es-CO" sz="17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s-CO" sz="1700" dirty="0">
                          <a:effectLst/>
                        </a:rPr>
                        <a:t>–</a:t>
                      </a:r>
                      <a:endParaRPr lang="es-C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151418255"/>
                  </a:ext>
                </a:extLst>
              </a:tr>
            </a:tbl>
          </a:graphicData>
        </a:graphic>
      </p:graphicFrame>
    </p:spTree>
    <p:extLst>
      <p:ext uri="{BB962C8B-B14F-4D97-AF65-F5344CB8AC3E}">
        <p14:creationId xmlns:p14="http://schemas.microsoft.com/office/powerpoint/2010/main" val="2555478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56A6EAE-4A09-4FAB-A14B-D0B509F1BA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DFD5C2E1-CE7B-4FA4-A0B1-D7DC1D7A87AE}"/>
              </a:ext>
            </a:extLst>
          </p:cNvPr>
          <p:cNvSpPr txBox="1"/>
          <p:nvPr/>
        </p:nvSpPr>
        <p:spPr>
          <a:xfrm>
            <a:off x="896010" y="2290743"/>
            <a:ext cx="1085014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Pts val="2500"/>
              <a:buFontTx/>
              <a:buNone/>
              <a:tabLst/>
              <a:defRPr/>
            </a:pPr>
            <a:r>
              <a:rPr kumimoji="0" lang="es-E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a:sym typeface="Arial"/>
              </a:rPr>
              <a:t>BOLIVIA</a:t>
            </a:r>
            <a:endParaRPr kumimoji="0" lang="es-ES" sz="6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6" name="CuadroTexto 5">
            <a:extLst>
              <a:ext uri="{FF2B5EF4-FFF2-40B4-BE49-F238E27FC236}">
                <a16:creationId xmlns:a16="http://schemas.microsoft.com/office/drawing/2014/main" id="{DD90B2BE-1E5C-426F-A712-E031648E69D3}"/>
              </a:ext>
            </a:extLst>
          </p:cNvPr>
          <p:cNvSpPr txBox="1"/>
          <p:nvPr/>
        </p:nvSpPr>
        <p:spPr>
          <a:xfrm>
            <a:off x="5393020" y="6245816"/>
            <a:ext cx="381802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white"/>
                </a:solidFill>
                <a:effectLst/>
                <a:uLnTx/>
                <a:uFillTx/>
                <a:latin typeface="Calibri" panose="020F0502020204030204"/>
                <a:ea typeface="+mn-ea"/>
                <a:cs typeface="+mn-cs"/>
              </a:rPr>
              <a:t>Salar de Uyuni</a:t>
            </a:r>
          </a:p>
        </p:txBody>
      </p:sp>
    </p:spTree>
    <p:extLst>
      <p:ext uri="{BB962C8B-B14F-4D97-AF65-F5344CB8AC3E}">
        <p14:creationId xmlns:p14="http://schemas.microsoft.com/office/powerpoint/2010/main" val="1200710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uadroTexto 7">
            <a:extLst>
              <a:ext uri="{FF2B5EF4-FFF2-40B4-BE49-F238E27FC236}">
                <a16:creationId xmlns:a16="http://schemas.microsoft.com/office/drawing/2014/main" id="{24A151A9-DC0D-4B20-9946-B72D56C2BF03}"/>
              </a:ext>
            </a:extLst>
          </p:cNvPr>
          <p:cNvSpPr txBox="1"/>
          <p:nvPr/>
        </p:nvSpPr>
        <p:spPr>
          <a:xfrm>
            <a:off x="2936283" y="6362380"/>
            <a:ext cx="609337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https://www.minsalud.gob.bo/</a:t>
            </a:r>
            <a:endParaRPr kumimoji="0" lang="es-PE"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2" name="Imagen 1">
            <a:extLst>
              <a:ext uri="{FF2B5EF4-FFF2-40B4-BE49-F238E27FC236}">
                <a16:creationId xmlns:a16="http://schemas.microsoft.com/office/drawing/2014/main" id="{173199F4-DA4F-47B6-8494-0882CBE8972A}"/>
              </a:ext>
            </a:extLst>
          </p:cNvPr>
          <p:cNvPicPr>
            <a:picLocks noChangeAspect="1"/>
          </p:cNvPicPr>
          <p:nvPr/>
        </p:nvPicPr>
        <p:blipFill>
          <a:blip r:embed="rId3"/>
          <a:stretch>
            <a:fillRect/>
          </a:stretch>
        </p:blipFill>
        <p:spPr>
          <a:xfrm>
            <a:off x="1239226" y="126288"/>
            <a:ext cx="9487486" cy="6272282"/>
          </a:xfrm>
          <a:prstGeom prst="rect">
            <a:avLst/>
          </a:prstGeom>
        </p:spPr>
      </p:pic>
    </p:spTree>
    <p:extLst>
      <p:ext uri="{BB962C8B-B14F-4D97-AF65-F5344CB8AC3E}">
        <p14:creationId xmlns:p14="http://schemas.microsoft.com/office/powerpoint/2010/main" val="34873683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F533B4B-A424-4E2B-AFE8-71E22EFFC3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3214" y="-43304"/>
            <a:ext cx="12089416" cy="1780186"/>
          </a:xfrm>
          <a:prstGeom prst="rect">
            <a:avLst/>
          </a:prstGeom>
        </p:spPr>
      </p:pic>
      <p:sp>
        <p:nvSpPr>
          <p:cNvPr id="11" name="Título 1">
            <a:extLst>
              <a:ext uri="{FF2B5EF4-FFF2-40B4-BE49-F238E27FC236}">
                <a16:creationId xmlns:a16="http://schemas.microsoft.com/office/drawing/2014/main" id="{F68A0DC1-FC2D-4A69-83F1-43A6A5641D90}"/>
              </a:ext>
            </a:extLst>
          </p:cNvPr>
          <p:cNvSpPr txBox="1">
            <a:spLocks/>
          </p:cNvSpPr>
          <p:nvPr/>
        </p:nvSpPr>
        <p:spPr>
          <a:xfrm>
            <a:off x="-1216650" y="876359"/>
            <a:ext cx="9881938" cy="2326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panose="020B0604020202020204" pitchFamily="34" charset="0"/>
              </a:rPr>
              <a:t>Avances vacunación COVID-19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panose="020B0604020202020204" pitchFamily="34" charset="0"/>
              </a:rPr>
              <a:t> Bolivia</a:t>
            </a:r>
            <a:br>
              <a:rPr kumimoji="0" lang="es-ES" sz="2800" b="1"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panose="020B0604020202020204" pitchFamily="34" charset="0"/>
              </a:rPr>
            </a:br>
            <a:br>
              <a:rPr kumimoji="0" lang="es-ES" sz="2800" b="1"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panose="020B0604020202020204" pitchFamily="34" charset="0"/>
              </a:rPr>
            </a:br>
            <a:br>
              <a:rPr kumimoji="0" lang="es-ES" sz="2800" b="1" i="0" u="none" strike="noStrike" kern="1200" cap="none" spc="0" normalizeH="0" baseline="0" noProof="0" dirty="0">
                <a:ln>
                  <a:noFill/>
                </a:ln>
                <a:solidFill>
                  <a:srgbClr val="FFFF00"/>
                </a:solidFill>
                <a:effectLst/>
                <a:uLnTx/>
                <a:uFillTx/>
                <a:latin typeface="Arial Black" panose="020B0A04020102020204" pitchFamily="34" charset="0"/>
                <a:ea typeface="+mj-ea"/>
                <a:cs typeface="Arial" panose="020B0604020202020204" pitchFamily="34" charset="0"/>
              </a:rPr>
            </a:br>
            <a:endParaRPr kumimoji="0" lang="es-PE" sz="2800" b="1" i="0" u="none" strike="noStrike" kern="1200" cap="none" spc="0" normalizeH="0" baseline="0" noProof="0" dirty="0">
              <a:ln>
                <a:noFill/>
              </a:ln>
              <a:solidFill>
                <a:srgbClr val="FFFF00"/>
              </a:solidFill>
              <a:effectLst/>
              <a:uLnTx/>
              <a:uFillTx/>
              <a:latin typeface="Arial Black" panose="020B0A04020102020204" pitchFamily="34" charset="0"/>
              <a:ea typeface="+mj-ea"/>
              <a:cs typeface="Arial" panose="020B0604020202020204" pitchFamily="34" charset="0"/>
            </a:endParaRPr>
          </a:p>
        </p:txBody>
      </p:sp>
      <p:pic>
        <p:nvPicPr>
          <p:cNvPr id="9" name="Imagen 8">
            <a:extLst>
              <a:ext uri="{FF2B5EF4-FFF2-40B4-BE49-F238E27FC236}">
                <a16:creationId xmlns:a16="http://schemas.microsoft.com/office/drawing/2014/main" id="{BD9BD975-55A1-45A8-9B46-DDD4EA32A4A0}"/>
              </a:ext>
            </a:extLst>
          </p:cNvPr>
          <p:cNvPicPr>
            <a:picLocks noChangeAspect="1"/>
          </p:cNvPicPr>
          <p:nvPr/>
        </p:nvPicPr>
        <p:blipFill>
          <a:blip r:embed="rId4"/>
          <a:stretch>
            <a:fillRect/>
          </a:stretch>
        </p:blipFill>
        <p:spPr>
          <a:xfrm>
            <a:off x="7178151" y="-48752"/>
            <a:ext cx="4857750" cy="933450"/>
          </a:xfrm>
          <a:prstGeom prst="rect">
            <a:avLst/>
          </a:prstGeom>
        </p:spPr>
      </p:pic>
      <p:sp>
        <p:nvSpPr>
          <p:cNvPr id="7" name="CuadroTexto 6">
            <a:extLst>
              <a:ext uri="{FF2B5EF4-FFF2-40B4-BE49-F238E27FC236}">
                <a16:creationId xmlns:a16="http://schemas.microsoft.com/office/drawing/2014/main" id="{96E3C0E5-BD3E-4295-A948-A8A2BDFCC84B}"/>
              </a:ext>
            </a:extLst>
          </p:cNvPr>
          <p:cNvSpPr txBox="1"/>
          <p:nvPr/>
        </p:nvSpPr>
        <p:spPr>
          <a:xfrm>
            <a:off x="830134" y="6403869"/>
            <a:ext cx="67032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https://www.boliviasegura.gob.bo/index.php/category/estadistica/</a:t>
            </a:r>
          </a:p>
        </p:txBody>
      </p:sp>
      <p:sp>
        <p:nvSpPr>
          <p:cNvPr id="10" name="CuadroTexto 9">
            <a:extLst>
              <a:ext uri="{FF2B5EF4-FFF2-40B4-BE49-F238E27FC236}">
                <a16:creationId xmlns:a16="http://schemas.microsoft.com/office/drawing/2014/main" id="{396F74B8-E3BB-4173-BE53-314DEEF930AB}"/>
              </a:ext>
            </a:extLst>
          </p:cNvPr>
          <p:cNvSpPr txBox="1"/>
          <p:nvPr/>
        </p:nvSpPr>
        <p:spPr>
          <a:xfrm>
            <a:off x="8447933" y="6383800"/>
            <a:ext cx="333610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https://</a:t>
            </a:r>
            <a:r>
              <a:rPr kumimoji="0" lang="es-CO" sz="1800" b="0" i="0" u="none" strike="noStrike" kern="1200" cap="none" spc="0" normalizeH="0" baseline="0" noProof="0" dirty="0" err="1">
                <a:ln>
                  <a:noFill/>
                </a:ln>
                <a:solidFill>
                  <a:srgbClr val="0070C0"/>
                </a:solidFill>
                <a:effectLst/>
                <a:uLnTx/>
                <a:uFillTx/>
                <a:latin typeface="Calibri" panose="020F0502020204030204"/>
                <a:ea typeface="+mn-ea"/>
                <a:cs typeface="+mn-cs"/>
              </a:rPr>
              <a:t>www.minsalud.gob.bo</a:t>
            </a: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a:t>
            </a:r>
          </a:p>
        </p:txBody>
      </p:sp>
      <p:sp>
        <p:nvSpPr>
          <p:cNvPr id="12" name="CuadroTexto 11">
            <a:extLst>
              <a:ext uri="{FF2B5EF4-FFF2-40B4-BE49-F238E27FC236}">
                <a16:creationId xmlns:a16="http://schemas.microsoft.com/office/drawing/2014/main" id="{EDCC9E62-746B-4880-8585-E29881FA7658}"/>
              </a:ext>
            </a:extLst>
          </p:cNvPr>
          <p:cNvSpPr txBox="1"/>
          <p:nvPr/>
        </p:nvSpPr>
        <p:spPr>
          <a:xfrm>
            <a:off x="7547456" y="1530109"/>
            <a:ext cx="4169512" cy="4770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5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n 1">
            <a:extLst>
              <a:ext uri="{FF2B5EF4-FFF2-40B4-BE49-F238E27FC236}">
                <a16:creationId xmlns:a16="http://schemas.microsoft.com/office/drawing/2014/main" id="{4F0C766B-590F-4DA5-9529-EE1CC350D742}"/>
              </a:ext>
            </a:extLst>
          </p:cNvPr>
          <p:cNvPicPr>
            <a:picLocks noChangeAspect="1"/>
          </p:cNvPicPr>
          <p:nvPr/>
        </p:nvPicPr>
        <p:blipFill>
          <a:blip r:embed="rId5"/>
          <a:stretch>
            <a:fillRect/>
          </a:stretch>
        </p:blipFill>
        <p:spPr>
          <a:xfrm>
            <a:off x="1263818" y="876359"/>
            <a:ext cx="9664364" cy="5336230"/>
          </a:xfrm>
          <a:prstGeom prst="rect">
            <a:avLst/>
          </a:prstGeom>
        </p:spPr>
      </p:pic>
    </p:spTree>
    <p:extLst>
      <p:ext uri="{BB962C8B-B14F-4D97-AF65-F5344CB8AC3E}">
        <p14:creationId xmlns:p14="http://schemas.microsoft.com/office/powerpoint/2010/main" val="4171332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C21651-06B1-412D-83BB-4FEF2250057F}"/>
              </a:ext>
            </a:extLst>
          </p:cNvPr>
          <p:cNvSpPr>
            <a:spLocks noGrp="1"/>
          </p:cNvSpPr>
          <p:nvPr>
            <p:ph type="title"/>
          </p:nvPr>
        </p:nvSpPr>
        <p:spPr/>
        <p:txBody>
          <a:bodyPr/>
          <a:lstStyle/>
          <a:p>
            <a:endParaRPr lang="es-CO" dirty="0"/>
          </a:p>
        </p:txBody>
      </p:sp>
      <p:sp>
        <p:nvSpPr>
          <p:cNvPr id="3" name="Marcador de texto 2">
            <a:extLst>
              <a:ext uri="{FF2B5EF4-FFF2-40B4-BE49-F238E27FC236}">
                <a16:creationId xmlns:a16="http://schemas.microsoft.com/office/drawing/2014/main" id="{DB5596B6-7739-4AA9-88FE-E973782BFD0E}"/>
              </a:ext>
            </a:extLst>
          </p:cNvPr>
          <p:cNvSpPr>
            <a:spLocks noGrp="1"/>
          </p:cNvSpPr>
          <p:nvPr>
            <p:ph type="body" idx="1"/>
          </p:nvPr>
        </p:nvSpPr>
        <p:spPr/>
        <p:txBody>
          <a:bodyPr/>
          <a:lstStyle/>
          <a:p>
            <a:endParaRPr lang="es-CO"/>
          </a:p>
        </p:txBody>
      </p:sp>
      <p:pic>
        <p:nvPicPr>
          <p:cNvPr id="4" name="Imagen 3">
            <a:extLst>
              <a:ext uri="{FF2B5EF4-FFF2-40B4-BE49-F238E27FC236}">
                <a16:creationId xmlns:a16="http://schemas.microsoft.com/office/drawing/2014/main" id="{BAC7F877-0B45-4D4F-8F46-716EFBAF7A4C}"/>
              </a:ext>
            </a:extLst>
          </p:cNvPr>
          <p:cNvPicPr>
            <a:picLocks noChangeAspect="1"/>
          </p:cNvPicPr>
          <p:nvPr/>
        </p:nvPicPr>
        <p:blipFill>
          <a:blip r:embed="rId3"/>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07577E6D-DCB5-4A67-9FFC-E8EF5478DC72}"/>
              </a:ext>
            </a:extLst>
          </p:cNvPr>
          <p:cNvSpPr txBox="1"/>
          <p:nvPr/>
        </p:nvSpPr>
        <p:spPr>
          <a:xfrm>
            <a:off x="4920915" y="1459760"/>
            <a:ext cx="218327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white"/>
                </a:solidFill>
                <a:effectLst/>
                <a:uLnTx/>
                <a:uFillTx/>
                <a:latin typeface="Calibri" panose="020F0502020204030204"/>
                <a:ea typeface="+mn-ea"/>
                <a:cs typeface="+mn-cs"/>
              </a:rPr>
              <a:t>Salto del Laja, Chile</a:t>
            </a:r>
          </a:p>
        </p:txBody>
      </p:sp>
      <p:sp>
        <p:nvSpPr>
          <p:cNvPr id="7" name="CuadroTexto 6">
            <a:extLst>
              <a:ext uri="{FF2B5EF4-FFF2-40B4-BE49-F238E27FC236}">
                <a16:creationId xmlns:a16="http://schemas.microsoft.com/office/drawing/2014/main" id="{69F424B2-8AB5-404C-BA14-B4804B589FCA}"/>
              </a:ext>
            </a:extLst>
          </p:cNvPr>
          <p:cNvSpPr txBox="1"/>
          <p:nvPr/>
        </p:nvSpPr>
        <p:spPr>
          <a:xfrm>
            <a:off x="-6351" y="444097"/>
            <a:ext cx="11135560" cy="1015663"/>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
                <a:srgbClr val="0070C0"/>
              </a:buClr>
              <a:buSzPts val="2500"/>
              <a:buFont typeface="Arial" panose="020B0604020202020204" pitchFamily="34" charset="0"/>
              <a:buChar char="•"/>
              <a:tabLst/>
              <a:defRPr/>
            </a:pPr>
            <a:r>
              <a:rPr kumimoji="0" lang="es-ES" sz="6000" b="0" i="0" u="none" strike="noStrike" kern="1200" cap="none" spc="0" normalizeH="0" baseline="0" noProof="0" dirty="0">
                <a:ln>
                  <a:noFill/>
                </a:ln>
                <a:solidFill>
                  <a:prstClr val="white"/>
                </a:solidFill>
                <a:effectLst/>
                <a:uLnTx/>
                <a:uFillTx/>
                <a:latin typeface="Arial Black" panose="020B0A04020102020204" pitchFamily="34" charset="0"/>
                <a:ea typeface="Arial"/>
                <a:cs typeface="Arial"/>
                <a:sym typeface="Arial"/>
              </a:rPr>
              <a:t>CHILE</a:t>
            </a:r>
          </a:p>
        </p:txBody>
      </p:sp>
    </p:spTree>
    <p:extLst>
      <p:ext uri="{BB962C8B-B14F-4D97-AF65-F5344CB8AC3E}">
        <p14:creationId xmlns:p14="http://schemas.microsoft.com/office/powerpoint/2010/main" val="191597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2EA421D9-1037-45E9-8C04-5C2487AF6707}"/>
              </a:ext>
            </a:extLst>
          </p:cNvPr>
          <p:cNvSpPr txBox="1"/>
          <p:nvPr/>
        </p:nvSpPr>
        <p:spPr>
          <a:xfrm>
            <a:off x="4287129" y="6377912"/>
            <a:ext cx="463178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https://</a:t>
            </a:r>
            <a:r>
              <a:rPr kumimoji="0" lang="es-CO" sz="1800" b="0" i="0" u="none" strike="noStrike" kern="1200" cap="none" spc="0" normalizeH="0" baseline="0" noProof="0" dirty="0" err="1">
                <a:ln>
                  <a:noFill/>
                </a:ln>
                <a:solidFill>
                  <a:srgbClr val="0070C0"/>
                </a:solidFill>
                <a:effectLst/>
                <a:uLnTx/>
                <a:uFillTx/>
                <a:latin typeface="Calibri" panose="020F0502020204030204"/>
                <a:ea typeface="+mn-ea"/>
                <a:cs typeface="+mn-cs"/>
              </a:rPr>
              <a:t>www.gob.cl</a:t>
            </a: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/coronavirus/</a:t>
            </a:r>
            <a:r>
              <a:rPr kumimoji="0" lang="es-CO" sz="1800" b="0" i="0" u="none" strike="noStrike" kern="1200" cap="none" spc="0" normalizeH="0" baseline="0" noProof="0" dirty="0" err="1">
                <a:ln>
                  <a:noFill/>
                </a:ln>
                <a:solidFill>
                  <a:srgbClr val="0070C0"/>
                </a:solidFill>
                <a:effectLst/>
                <a:uLnTx/>
                <a:uFillTx/>
                <a:latin typeface="Calibri" panose="020F0502020204030204"/>
                <a:ea typeface="+mn-ea"/>
                <a:cs typeface="+mn-cs"/>
              </a:rPr>
              <a:t>cifrasoficiales</a:t>
            </a: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a:t>
            </a:r>
          </a:p>
        </p:txBody>
      </p:sp>
      <p:pic>
        <p:nvPicPr>
          <p:cNvPr id="3" name="Imagen 2">
            <a:extLst>
              <a:ext uri="{FF2B5EF4-FFF2-40B4-BE49-F238E27FC236}">
                <a16:creationId xmlns:a16="http://schemas.microsoft.com/office/drawing/2014/main" id="{6DD3472B-CC07-49C2-9F8D-C1B22C6BE932}"/>
              </a:ext>
            </a:extLst>
          </p:cNvPr>
          <p:cNvPicPr>
            <a:picLocks noChangeAspect="1"/>
          </p:cNvPicPr>
          <p:nvPr/>
        </p:nvPicPr>
        <p:blipFill>
          <a:blip r:embed="rId3"/>
          <a:stretch>
            <a:fillRect/>
          </a:stretch>
        </p:blipFill>
        <p:spPr>
          <a:xfrm>
            <a:off x="344805" y="525852"/>
            <a:ext cx="5609351" cy="5486203"/>
          </a:xfrm>
          <a:prstGeom prst="rect">
            <a:avLst/>
          </a:prstGeom>
        </p:spPr>
      </p:pic>
      <p:pic>
        <p:nvPicPr>
          <p:cNvPr id="6" name="Imagen 5">
            <a:extLst>
              <a:ext uri="{FF2B5EF4-FFF2-40B4-BE49-F238E27FC236}">
                <a16:creationId xmlns:a16="http://schemas.microsoft.com/office/drawing/2014/main" id="{C851D153-35C9-49FF-B8EA-B5059DFB02C6}"/>
              </a:ext>
            </a:extLst>
          </p:cNvPr>
          <p:cNvPicPr>
            <a:picLocks noChangeAspect="1"/>
          </p:cNvPicPr>
          <p:nvPr/>
        </p:nvPicPr>
        <p:blipFill>
          <a:blip r:embed="rId4"/>
          <a:stretch>
            <a:fillRect/>
          </a:stretch>
        </p:blipFill>
        <p:spPr>
          <a:xfrm>
            <a:off x="6095999" y="525852"/>
            <a:ext cx="5751195" cy="5486203"/>
          </a:xfrm>
          <a:prstGeom prst="rect">
            <a:avLst/>
          </a:prstGeom>
        </p:spPr>
      </p:pic>
    </p:spTree>
    <p:extLst>
      <p:ext uri="{BB962C8B-B14F-4D97-AF65-F5344CB8AC3E}">
        <p14:creationId xmlns:p14="http://schemas.microsoft.com/office/powerpoint/2010/main" val="3545556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6">
            <a:extLst>
              <a:ext uri="{FF2B5EF4-FFF2-40B4-BE49-F238E27FC236}">
                <a16:creationId xmlns:a16="http://schemas.microsoft.com/office/drawing/2014/main" id="{E4DC85E9-E8FB-490D-900F-90A2A62B90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sp>
        <p:nvSpPr>
          <p:cNvPr id="6" name="Título 1">
            <a:extLst>
              <a:ext uri="{FF2B5EF4-FFF2-40B4-BE49-F238E27FC236}">
                <a16:creationId xmlns:a16="http://schemas.microsoft.com/office/drawing/2014/main" id="{C1398A69-A258-49A7-9644-06049D1F6490}"/>
              </a:ext>
            </a:extLst>
          </p:cNvPr>
          <p:cNvSpPr txBox="1">
            <a:spLocks noGrp="1"/>
          </p:cNvSpPr>
          <p:nvPr>
            <p:ph type="title"/>
          </p:nvPr>
        </p:nvSpPr>
        <p:spPr>
          <a:xfrm>
            <a:off x="1359408" y="331471"/>
            <a:ext cx="10832592" cy="97684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32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Fallecido</a:t>
            </a:r>
            <a:r>
              <a:rPr lang="es-PE" sz="3200" b="1" dirty="0">
                <a:solidFill>
                  <a:srgbClr val="0070C0"/>
                </a:solidFill>
                <a:latin typeface="Arial" panose="020B0604020202020204" pitchFamily="34" charset="0"/>
                <a:cs typeface="Arial" panose="020B0604020202020204" pitchFamily="34" charset="0"/>
              </a:rPr>
              <a:t>s por </a:t>
            </a:r>
            <a:r>
              <a:rPr kumimoji="0" lang="es-PE" sz="32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COVID-19 en el mundo </a:t>
            </a:r>
            <a:br>
              <a:rPr kumimoji="0" lang="es-PE" sz="32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br>
            <a:r>
              <a:rPr kumimoji="0" lang="es-PE" sz="32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al 24-05-2021.  09:16</a:t>
            </a:r>
          </a:p>
        </p:txBody>
      </p:sp>
      <p:graphicFrame>
        <p:nvGraphicFramePr>
          <p:cNvPr id="8" name="Diagrama 7">
            <a:extLst>
              <a:ext uri="{FF2B5EF4-FFF2-40B4-BE49-F238E27FC236}">
                <a16:creationId xmlns:a16="http://schemas.microsoft.com/office/drawing/2014/main" id="{115BA21B-6911-4C88-BA39-A6CA4EF8F9D7}"/>
              </a:ext>
            </a:extLst>
          </p:cNvPr>
          <p:cNvGraphicFramePr/>
          <p:nvPr>
            <p:extLst>
              <p:ext uri="{D42A27DB-BD31-4B8C-83A1-F6EECF244321}">
                <p14:modId xmlns:p14="http://schemas.microsoft.com/office/powerpoint/2010/main" val="1515192856"/>
              </p:ext>
            </p:extLst>
          </p:nvPr>
        </p:nvGraphicFramePr>
        <p:xfrm>
          <a:off x="1484934" y="1308318"/>
          <a:ext cx="10276536" cy="4830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6DC066F9-5DBD-42FF-8B44-95F1DD088182}"/>
              </a:ext>
            </a:extLst>
          </p:cNvPr>
          <p:cNvSpPr txBox="1"/>
          <p:nvPr/>
        </p:nvSpPr>
        <p:spPr>
          <a:xfrm>
            <a:off x="1908810" y="6341863"/>
            <a:ext cx="6126480"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https://www.worldometers.info/coronavirus/weekly-trends/</a:t>
            </a:r>
          </a:p>
        </p:txBody>
      </p:sp>
    </p:spTree>
    <p:extLst>
      <p:ext uri="{BB962C8B-B14F-4D97-AF65-F5344CB8AC3E}">
        <p14:creationId xmlns:p14="http://schemas.microsoft.com/office/powerpoint/2010/main" val="1009408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A6096E7B-6FAD-422A-A95D-9653161FD209}"/>
              </a:ext>
            </a:extLst>
          </p:cNvPr>
          <p:cNvSpPr txBox="1"/>
          <p:nvPr/>
        </p:nvSpPr>
        <p:spPr>
          <a:xfrm>
            <a:off x="298825" y="2857280"/>
            <a:ext cx="4670474" cy="144655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mn-cs"/>
              </a:rPr>
              <a:t>17,318,719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Dosis aplicadas</a:t>
            </a:r>
            <a:endParaRPr kumimoji="0" lang="es-CO"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agen 6">
            <a:extLst>
              <a:ext uri="{FF2B5EF4-FFF2-40B4-BE49-F238E27FC236}">
                <a16:creationId xmlns:a16="http://schemas.microsoft.com/office/drawing/2014/main" id="{D610DE5A-254B-483C-98A1-83E58CEC19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339" y="-16042"/>
            <a:ext cx="12089416" cy="1780674"/>
          </a:xfrm>
          <a:prstGeom prst="rect">
            <a:avLst/>
          </a:prstGeom>
        </p:spPr>
      </p:pic>
      <p:sp>
        <p:nvSpPr>
          <p:cNvPr id="8" name="Título 1">
            <a:extLst>
              <a:ext uri="{FF2B5EF4-FFF2-40B4-BE49-F238E27FC236}">
                <a16:creationId xmlns:a16="http://schemas.microsoft.com/office/drawing/2014/main" id="{E1BD6F32-5F34-4531-8F1F-30B89C56E8F9}"/>
              </a:ext>
            </a:extLst>
          </p:cNvPr>
          <p:cNvSpPr>
            <a:spLocks noGrp="1"/>
          </p:cNvSpPr>
          <p:nvPr>
            <p:ph type="title"/>
          </p:nvPr>
        </p:nvSpPr>
        <p:spPr>
          <a:xfrm>
            <a:off x="115460" y="1548064"/>
            <a:ext cx="9881938" cy="232610"/>
          </a:xfrm>
        </p:spPr>
        <p:txBody>
          <a:bodyPr>
            <a:noAutofit/>
          </a:bodyPr>
          <a:lstStyle/>
          <a:p>
            <a:pPr algn="ctr"/>
            <a:r>
              <a:rPr lang="es-ES" sz="2800" b="1" dirty="0">
                <a:solidFill>
                  <a:schemeClr val="bg1"/>
                </a:solidFill>
                <a:latin typeface="Arial Black" panose="020B0A04020102020204" pitchFamily="34" charset="0"/>
                <a:cs typeface="Arial" panose="020B0604020202020204" pitchFamily="34" charset="0"/>
              </a:rPr>
              <a:t>Avances vacunación COVID-19 - Chile</a:t>
            </a:r>
            <a:br>
              <a:rPr lang="es-ES" sz="2800" b="1" dirty="0">
                <a:solidFill>
                  <a:schemeClr val="bg1"/>
                </a:solidFill>
                <a:latin typeface="Arial Black" panose="020B0A04020102020204" pitchFamily="34" charset="0"/>
                <a:cs typeface="Arial" panose="020B0604020202020204" pitchFamily="34" charset="0"/>
              </a:rPr>
            </a:br>
            <a:br>
              <a:rPr lang="es-ES" sz="2800" b="1" dirty="0">
                <a:solidFill>
                  <a:schemeClr val="bg1"/>
                </a:solidFill>
                <a:latin typeface="Arial Black" panose="020B0A04020102020204" pitchFamily="34" charset="0"/>
                <a:cs typeface="Arial" panose="020B0604020202020204" pitchFamily="34" charset="0"/>
              </a:rPr>
            </a:br>
            <a:br>
              <a:rPr lang="es-ES" sz="2800" b="1" dirty="0">
                <a:solidFill>
                  <a:srgbClr val="FFFF00"/>
                </a:solidFill>
                <a:latin typeface="Arial Black" panose="020B0A04020102020204" pitchFamily="34" charset="0"/>
                <a:cs typeface="Arial" panose="020B0604020202020204" pitchFamily="34" charset="0"/>
              </a:rPr>
            </a:br>
            <a:endParaRPr lang="es-PE" sz="2800" b="1" dirty="0">
              <a:solidFill>
                <a:srgbClr val="FFFF00"/>
              </a:solidFill>
              <a:latin typeface="Arial Black" panose="020B0A040201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9A536373-B6EE-4051-A610-603FE78B3B34}"/>
              </a:ext>
            </a:extLst>
          </p:cNvPr>
          <p:cNvSpPr txBox="1"/>
          <p:nvPr/>
        </p:nvSpPr>
        <p:spPr>
          <a:xfrm>
            <a:off x="4518937" y="6451894"/>
            <a:ext cx="61922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70C0"/>
                </a:solidFill>
                <a:effectLst/>
                <a:uLnTx/>
                <a:uFillTx/>
                <a:latin typeface="Calibri" panose="020F0502020204030204"/>
                <a:ea typeface="+mn-ea"/>
                <a:cs typeface="+mn-cs"/>
              </a:rPr>
              <a:t>https://www.gob.cl/yomevacuno/</a:t>
            </a:r>
          </a:p>
        </p:txBody>
      </p:sp>
      <p:sp>
        <p:nvSpPr>
          <p:cNvPr id="10" name="Google Shape;564;p27">
            <a:extLst>
              <a:ext uri="{FF2B5EF4-FFF2-40B4-BE49-F238E27FC236}">
                <a16:creationId xmlns:a16="http://schemas.microsoft.com/office/drawing/2014/main" id="{FB7F0CA6-9226-4CB7-A3ED-EB34FF9A0B5C}"/>
              </a:ext>
            </a:extLst>
          </p:cNvPr>
          <p:cNvSpPr txBox="1"/>
          <p:nvPr/>
        </p:nvSpPr>
        <p:spPr>
          <a:xfrm>
            <a:off x="158445" y="4831841"/>
            <a:ext cx="5131304"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600" b="0" i="0" u="none" strike="noStrike" kern="1200" cap="none" spc="0" normalizeH="0" baseline="0" noProof="0" dirty="0">
                <a:ln>
                  <a:noFill/>
                </a:ln>
                <a:solidFill>
                  <a:srgbClr val="262626"/>
                </a:solidFill>
                <a:effectLst/>
                <a:uLnTx/>
                <a:uFillTx/>
                <a:latin typeface="Arial"/>
                <a:ea typeface="Arial"/>
                <a:cs typeface="Arial"/>
                <a:sym typeface="Arial"/>
              </a:rPr>
              <a:t>Chile comenzó vacunación en diciembre de 2020</a:t>
            </a:r>
            <a:endParaRPr kumimoji="0" sz="1600" b="0" i="0" u="none" strike="noStrike" kern="1200" cap="none" spc="0" normalizeH="0" baseline="0" noProof="0" dirty="0">
              <a:ln>
                <a:noFill/>
              </a:ln>
              <a:solidFill>
                <a:prstClr val="black"/>
              </a:solidFill>
              <a:effectLst/>
              <a:uLnTx/>
              <a:uFillTx/>
              <a:latin typeface="Arial"/>
              <a:ea typeface="Arial"/>
              <a:cs typeface="Arial"/>
              <a:sym typeface="Arial"/>
            </a:endParaRPr>
          </a:p>
        </p:txBody>
      </p:sp>
      <p:pic>
        <p:nvPicPr>
          <p:cNvPr id="11" name="Imagen 10">
            <a:extLst>
              <a:ext uri="{FF2B5EF4-FFF2-40B4-BE49-F238E27FC236}">
                <a16:creationId xmlns:a16="http://schemas.microsoft.com/office/drawing/2014/main" id="{B4419045-B256-4F8B-BF94-D2A2C0E129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38733" y="272418"/>
            <a:ext cx="737680" cy="707197"/>
          </a:xfrm>
          <a:prstGeom prst="rect">
            <a:avLst/>
          </a:prstGeom>
        </p:spPr>
      </p:pic>
      <p:sp>
        <p:nvSpPr>
          <p:cNvPr id="14" name="Flecha: a la derecha 13">
            <a:extLst>
              <a:ext uri="{FF2B5EF4-FFF2-40B4-BE49-F238E27FC236}">
                <a16:creationId xmlns:a16="http://schemas.microsoft.com/office/drawing/2014/main" id="{19B601BB-3A5C-4431-AD5F-3E5C3EA0F571}"/>
              </a:ext>
            </a:extLst>
          </p:cNvPr>
          <p:cNvSpPr/>
          <p:nvPr/>
        </p:nvSpPr>
        <p:spPr>
          <a:xfrm>
            <a:off x="495773" y="3003565"/>
            <a:ext cx="531654" cy="548028"/>
          </a:xfrm>
          <a:prstGeom prst="rightArrow">
            <a:avLst>
              <a:gd name="adj1" fmla="val 50000"/>
              <a:gd name="adj2" fmla="val 52646"/>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E89B49CE-06A2-4E84-A92C-9D50B09D37BF}"/>
              </a:ext>
            </a:extLst>
          </p:cNvPr>
          <p:cNvPicPr>
            <a:picLocks noChangeAspect="1"/>
          </p:cNvPicPr>
          <p:nvPr/>
        </p:nvPicPr>
        <p:blipFill>
          <a:blip r:embed="rId5"/>
          <a:stretch>
            <a:fillRect/>
          </a:stretch>
        </p:blipFill>
        <p:spPr>
          <a:xfrm>
            <a:off x="5166247" y="1139919"/>
            <a:ext cx="6877050" cy="2895600"/>
          </a:xfrm>
          <a:prstGeom prst="rect">
            <a:avLst/>
          </a:prstGeom>
        </p:spPr>
      </p:pic>
      <p:pic>
        <p:nvPicPr>
          <p:cNvPr id="6" name="Imagen 5">
            <a:extLst>
              <a:ext uri="{FF2B5EF4-FFF2-40B4-BE49-F238E27FC236}">
                <a16:creationId xmlns:a16="http://schemas.microsoft.com/office/drawing/2014/main" id="{3D295076-3C20-4027-BADA-72CB3C8358FB}"/>
              </a:ext>
            </a:extLst>
          </p:cNvPr>
          <p:cNvPicPr>
            <a:picLocks noChangeAspect="1"/>
          </p:cNvPicPr>
          <p:nvPr/>
        </p:nvPicPr>
        <p:blipFill>
          <a:blip r:embed="rId6"/>
          <a:stretch>
            <a:fillRect/>
          </a:stretch>
        </p:blipFill>
        <p:spPr>
          <a:xfrm>
            <a:off x="5235457" y="4073841"/>
            <a:ext cx="6807839" cy="2178200"/>
          </a:xfrm>
          <a:prstGeom prst="rect">
            <a:avLst/>
          </a:prstGeom>
        </p:spPr>
      </p:pic>
    </p:spTree>
    <p:extLst>
      <p:ext uri="{BB962C8B-B14F-4D97-AF65-F5344CB8AC3E}">
        <p14:creationId xmlns:p14="http://schemas.microsoft.com/office/powerpoint/2010/main" val="31729672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1DEAC6-1657-410A-8A97-A92FE5176C6E}"/>
              </a:ext>
            </a:extLst>
          </p:cNvPr>
          <p:cNvSpPr>
            <a:spLocks noGrp="1"/>
          </p:cNvSpPr>
          <p:nvPr>
            <p:ph type="title"/>
          </p:nvPr>
        </p:nvSpPr>
        <p:spPr/>
        <p:txBody>
          <a:bodyPr/>
          <a:lstStyle/>
          <a:p>
            <a:endParaRPr lang="es-CO"/>
          </a:p>
        </p:txBody>
      </p:sp>
      <p:sp>
        <p:nvSpPr>
          <p:cNvPr id="3" name="Marcador de contenido 2">
            <a:extLst>
              <a:ext uri="{FF2B5EF4-FFF2-40B4-BE49-F238E27FC236}">
                <a16:creationId xmlns:a16="http://schemas.microsoft.com/office/drawing/2014/main" id="{0787ECFE-9B34-476D-B353-E5E213EE0370}"/>
              </a:ext>
            </a:extLst>
          </p:cNvPr>
          <p:cNvSpPr>
            <a:spLocks noGrp="1"/>
          </p:cNvSpPr>
          <p:nvPr>
            <p:ph idx="1"/>
          </p:nvPr>
        </p:nvSpPr>
        <p:spPr/>
        <p:txBody>
          <a:bodyPr/>
          <a:lstStyle/>
          <a:p>
            <a:endParaRPr lang="es-CO"/>
          </a:p>
        </p:txBody>
      </p:sp>
      <p:pic>
        <p:nvPicPr>
          <p:cNvPr id="4" name="Imagen 3">
            <a:extLst>
              <a:ext uri="{FF2B5EF4-FFF2-40B4-BE49-F238E27FC236}">
                <a16:creationId xmlns:a16="http://schemas.microsoft.com/office/drawing/2014/main" id="{0B28153A-1DF2-408F-B574-5AB6673567B6}"/>
              </a:ext>
            </a:extLst>
          </p:cNvPr>
          <p:cNvPicPr>
            <a:picLocks noChangeAspect="1"/>
          </p:cNvPicPr>
          <p:nvPr/>
        </p:nvPicPr>
        <p:blipFill>
          <a:blip r:embed="rId3"/>
          <a:stretch>
            <a:fillRect/>
          </a:stretch>
        </p:blipFill>
        <p:spPr>
          <a:xfrm>
            <a:off x="-1" y="0"/>
            <a:ext cx="12282985" cy="6858000"/>
          </a:xfrm>
          <a:prstGeom prst="rect">
            <a:avLst/>
          </a:prstGeom>
        </p:spPr>
      </p:pic>
      <p:sp>
        <p:nvSpPr>
          <p:cNvPr id="7" name="CuadroTexto 6">
            <a:extLst>
              <a:ext uri="{FF2B5EF4-FFF2-40B4-BE49-F238E27FC236}">
                <a16:creationId xmlns:a16="http://schemas.microsoft.com/office/drawing/2014/main" id="{089A6F85-B135-4FEE-89D2-402A5E643786}"/>
              </a:ext>
            </a:extLst>
          </p:cNvPr>
          <p:cNvSpPr txBox="1"/>
          <p:nvPr/>
        </p:nvSpPr>
        <p:spPr>
          <a:xfrm>
            <a:off x="7534192" y="183793"/>
            <a:ext cx="62390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white"/>
                </a:solidFill>
                <a:effectLst/>
                <a:uLnTx/>
                <a:uFillTx/>
                <a:latin typeface="Calibri" panose="020F0502020204030204"/>
                <a:ea typeface="+mn-ea"/>
                <a:cs typeface="+mn-cs"/>
              </a:rPr>
              <a:t>Parque Nacional Natural Sumapaz. Colombia</a:t>
            </a:r>
          </a:p>
        </p:txBody>
      </p:sp>
      <p:sp>
        <p:nvSpPr>
          <p:cNvPr id="8" name="CuadroTexto 7">
            <a:extLst>
              <a:ext uri="{FF2B5EF4-FFF2-40B4-BE49-F238E27FC236}">
                <a16:creationId xmlns:a16="http://schemas.microsoft.com/office/drawing/2014/main" id="{4FFDA7AD-6636-4DCB-8249-BDDA763BBAF5}"/>
              </a:ext>
            </a:extLst>
          </p:cNvPr>
          <p:cNvSpPr txBox="1"/>
          <p:nvPr/>
        </p:nvSpPr>
        <p:spPr>
          <a:xfrm>
            <a:off x="393031" y="4127903"/>
            <a:ext cx="1140593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Pts val="2500"/>
              <a:buFontTx/>
              <a:buNone/>
              <a:tabLst/>
              <a:defRPr/>
            </a:pPr>
            <a:r>
              <a:rPr kumimoji="0" lang="es-ES" sz="6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COLOMBIA</a:t>
            </a:r>
          </a:p>
        </p:txBody>
      </p:sp>
    </p:spTree>
    <p:extLst>
      <p:ext uri="{BB962C8B-B14F-4D97-AF65-F5344CB8AC3E}">
        <p14:creationId xmlns:p14="http://schemas.microsoft.com/office/powerpoint/2010/main" val="15748789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11E0507-F5E0-4B54-9193-E128ADF0622B}"/>
              </a:ext>
            </a:extLst>
          </p:cNvPr>
          <p:cNvSpPr/>
          <p:nvPr/>
        </p:nvSpPr>
        <p:spPr>
          <a:xfrm>
            <a:off x="8349490" y="6354776"/>
            <a:ext cx="184730" cy="3231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ángulo 2">
            <a:extLst>
              <a:ext uri="{FF2B5EF4-FFF2-40B4-BE49-F238E27FC236}">
                <a16:creationId xmlns:a16="http://schemas.microsoft.com/office/drawing/2014/main" id="{15E22447-8E53-4210-AD40-806AB4B9E0B5}"/>
              </a:ext>
            </a:extLst>
          </p:cNvPr>
          <p:cNvSpPr/>
          <p:nvPr/>
        </p:nvSpPr>
        <p:spPr>
          <a:xfrm>
            <a:off x="67457" y="6423108"/>
            <a:ext cx="8466763"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300" b="0" i="0" u="none" strike="noStrike" kern="1200" cap="none" spc="0" normalizeH="0" baseline="0" noProof="0" dirty="0">
                <a:ln>
                  <a:noFill/>
                </a:ln>
                <a:solidFill>
                  <a:srgbClr val="0070C0"/>
                </a:solidFill>
                <a:effectLst/>
                <a:uLnTx/>
                <a:uFillTx/>
                <a:latin typeface="Calibri" panose="020F0502020204030204"/>
                <a:ea typeface="+mn-ea"/>
                <a:cs typeface="+mn-cs"/>
              </a:rPr>
              <a:t>https://www.minsalud.gov.co/salud/publica/PET/Paginas/Covid-19_copia.aspx</a:t>
            </a:r>
          </a:p>
        </p:txBody>
      </p:sp>
      <p:sp>
        <p:nvSpPr>
          <p:cNvPr id="10" name="Rectángulo 9">
            <a:extLst>
              <a:ext uri="{FF2B5EF4-FFF2-40B4-BE49-F238E27FC236}">
                <a16:creationId xmlns:a16="http://schemas.microsoft.com/office/drawing/2014/main" id="{BCBA9BF2-02AE-4F96-907E-99196EA2E7C6}"/>
              </a:ext>
            </a:extLst>
          </p:cNvPr>
          <p:cNvSpPr/>
          <p:nvPr/>
        </p:nvSpPr>
        <p:spPr>
          <a:xfrm>
            <a:off x="5726204" y="6405116"/>
            <a:ext cx="3987951" cy="2923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300" b="0" i="0" u="none" strike="noStrike" kern="1200" cap="none" spc="0" normalizeH="0" baseline="0" noProof="0" dirty="0">
                <a:ln>
                  <a:noFill/>
                </a:ln>
                <a:solidFill>
                  <a:srgbClr val="0070C0"/>
                </a:solidFill>
                <a:effectLst/>
                <a:uLnTx/>
                <a:uFillTx/>
                <a:latin typeface="Calibri" panose="020F0502020204030204"/>
                <a:ea typeface="+mn-ea"/>
                <a:cs typeface="+mn-cs"/>
              </a:rPr>
              <a:t>https://coronaviruscolombia.gov.co/Covid19/index.html</a:t>
            </a:r>
          </a:p>
        </p:txBody>
      </p:sp>
      <p:sp>
        <p:nvSpPr>
          <p:cNvPr id="2" name="AutoShape 2" descr="reporte">
            <a:extLst>
              <a:ext uri="{FF2B5EF4-FFF2-40B4-BE49-F238E27FC236}">
                <a16:creationId xmlns:a16="http://schemas.microsoft.com/office/drawing/2014/main" id="{68FAEC81-567F-46CE-8788-9D33746E4CA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AutoShape 2">
            <a:extLst>
              <a:ext uri="{FF2B5EF4-FFF2-40B4-BE49-F238E27FC236}">
                <a16:creationId xmlns:a16="http://schemas.microsoft.com/office/drawing/2014/main" id="{66841D24-E940-44BF-8A13-47D2D8FC3AD8}"/>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Marcador de contenido 2">
            <a:extLst>
              <a:ext uri="{FF2B5EF4-FFF2-40B4-BE49-F238E27FC236}">
                <a16:creationId xmlns:a16="http://schemas.microsoft.com/office/drawing/2014/main" id="{18EC96F3-2CD9-4091-94C0-F90036E79F6F}"/>
              </a:ext>
            </a:extLst>
          </p:cNvPr>
          <p:cNvSpPr txBox="1">
            <a:spLocks/>
          </p:cNvSpPr>
          <p:nvPr/>
        </p:nvSpPr>
        <p:spPr>
          <a:xfrm>
            <a:off x="5387000" y="1965565"/>
            <a:ext cx="5077513" cy="42579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Contexto más afectado</a:t>
            </a:r>
          </a:p>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28600" marR="0" lvl="0" indent="-228600" algn="l" defTabSz="914400" rtl="0" eaLnBrk="1" fontAlgn="base" latinLnBrk="0" hangingPunct="1">
              <a:lnSpc>
                <a:spcPct val="90000"/>
              </a:lnSpc>
              <a:spcBef>
                <a:spcPts val="1000"/>
              </a:spcBef>
              <a:spcAft>
                <a:spcPts val="0"/>
              </a:spcAft>
              <a:buClrTx/>
              <a:buSzTx/>
              <a:buFont typeface="Wingdings" panose="05000000000000000000" pitchFamily="2" charset="2"/>
              <a:buChar char="v"/>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Bogotá 		903,121		</a:t>
            </a:r>
          </a:p>
          <a:p>
            <a:pPr marL="228600" marR="0" lvl="0" indent="-228600" algn="l" defTabSz="914400" rtl="0" eaLnBrk="1" fontAlgn="base" latinLnBrk="0" hangingPunct="1">
              <a:lnSpc>
                <a:spcPct val="90000"/>
              </a:lnSpc>
              <a:spcBef>
                <a:spcPts val="1000"/>
              </a:spcBef>
              <a:spcAft>
                <a:spcPts val="0"/>
              </a:spcAft>
              <a:buClrTx/>
              <a:buSzTx/>
              <a:buFont typeface="Wingdings" panose="05000000000000000000" pitchFamily="2" charset="2"/>
              <a:buChar char="v"/>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Antioquia (Medellín)	518,811	</a:t>
            </a:r>
          </a:p>
          <a:p>
            <a:pPr marL="228600" marR="0" lvl="0" indent="-228600" algn="l" defTabSz="914400" rtl="0" eaLnBrk="1" fontAlgn="base" latinLnBrk="0" hangingPunct="1">
              <a:lnSpc>
                <a:spcPct val="90000"/>
              </a:lnSpc>
              <a:spcBef>
                <a:spcPts val="1000"/>
              </a:spcBef>
              <a:spcAft>
                <a:spcPts val="0"/>
              </a:spcAft>
              <a:buClrTx/>
              <a:buSzTx/>
              <a:buFont typeface="Wingdings" panose="05000000000000000000" pitchFamily="2" charset="2"/>
              <a:buChar char="v"/>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Atlántico (Barranquilla)	266,065	</a:t>
            </a:r>
          </a:p>
          <a:p>
            <a:pPr marL="228600" marR="0" lvl="0" indent="-228600" algn="l" defTabSz="914400" rtl="0" eaLnBrk="1" fontAlgn="base" latinLnBrk="0" hangingPunct="1">
              <a:lnSpc>
                <a:spcPct val="90000"/>
              </a:lnSpc>
              <a:spcBef>
                <a:spcPts val="1000"/>
              </a:spcBef>
              <a:spcAft>
                <a:spcPts val="0"/>
              </a:spcAft>
              <a:buClrTx/>
              <a:buSzTx/>
              <a:buFont typeface="Wingdings" panose="05000000000000000000" pitchFamily="2" charset="2"/>
              <a:buChar char="v"/>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Valle del Cauca (Cali) 	258,125	</a:t>
            </a:r>
          </a:p>
          <a:p>
            <a:pPr marL="228600" marR="0" lvl="0" indent="-228600" algn="l" defTabSz="914400" rtl="0" eaLnBrk="1" fontAlgn="base" latinLnBrk="0" hangingPunct="1">
              <a:lnSpc>
                <a:spcPct val="90000"/>
              </a:lnSpc>
              <a:spcBef>
                <a:spcPts val="1000"/>
              </a:spcBef>
              <a:spcAft>
                <a:spcPts val="0"/>
              </a:spcAft>
              <a:buClrTx/>
              <a:buSzTx/>
              <a:buFont typeface="Wingdings" panose="05000000000000000000" pitchFamily="2" charset="2"/>
              <a:buChar char="v"/>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Cundinamarca (sin Bogotá)	162,516	</a:t>
            </a:r>
          </a:p>
          <a:p>
            <a:pPr marL="228600" marR="0" lvl="0" indent="-228600" algn="l" defTabSz="914400" rtl="0" eaLnBrk="1" fontAlgn="base" latinLnBrk="0" hangingPunct="1">
              <a:lnSpc>
                <a:spcPct val="90000"/>
              </a:lnSpc>
              <a:spcBef>
                <a:spcPts val="1000"/>
              </a:spcBef>
              <a:spcAft>
                <a:spcPts val="0"/>
              </a:spcAft>
              <a:buClrTx/>
              <a:buSzTx/>
              <a:buFont typeface="Wingdings" panose="05000000000000000000" pitchFamily="2" charset="2"/>
              <a:buChar char="v"/>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Santander (Cúcuta)	124,270	</a:t>
            </a:r>
          </a:p>
          <a:p>
            <a:pPr marL="228600" marR="0" lvl="0" indent="-228600" algn="l" defTabSz="914400" rtl="0" eaLnBrk="1" fontAlgn="base" latinLnBrk="0" hangingPunct="1">
              <a:lnSpc>
                <a:spcPct val="90000"/>
              </a:lnSpc>
              <a:spcBef>
                <a:spcPts val="1000"/>
              </a:spcBef>
              <a:spcAft>
                <a:spcPts val="0"/>
              </a:spcAft>
              <a:buClrTx/>
              <a:buSzTx/>
              <a:buFont typeface="Wingdings" panose="05000000000000000000" pitchFamily="2" charset="2"/>
              <a:buChar char="v"/>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Bolívar (Cartagena)  	    98,677	</a:t>
            </a:r>
          </a:p>
        </p:txBody>
      </p:sp>
      <p:pic>
        <p:nvPicPr>
          <p:cNvPr id="6" name="Imagen 5">
            <a:extLst>
              <a:ext uri="{FF2B5EF4-FFF2-40B4-BE49-F238E27FC236}">
                <a16:creationId xmlns:a16="http://schemas.microsoft.com/office/drawing/2014/main" id="{0CE49DEA-0E6E-4281-973F-D1B8DD0C7E57}"/>
              </a:ext>
            </a:extLst>
          </p:cNvPr>
          <p:cNvPicPr>
            <a:picLocks noChangeAspect="1"/>
          </p:cNvPicPr>
          <p:nvPr/>
        </p:nvPicPr>
        <p:blipFill>
          <a:blip r:embed="rId3"/>
          <a:stretch>
            <a:fillRect/>
          </a:stretch>
        </p:blipFill>
        <p:spPr>
          <a:xfrm>
            <a:off x="222375" y="1771796"/>
            <a:ext cx="4886325" cy="3905250"/>
          </a:xfrm>
          <a:prstGeom prst="rect">
            <a:avLst/>
          </a:prstGeom>
        </p:spPr>
      </p:pic>
      <p:pic>
        <p:nvPicPr>
          <p:cNvPr id="11" name="Imagen 10">
            <a:extLst>
              <a:ext uri="{FF2B5EF4-FFF2-40B4-BE49-F238E27FC236}">
                <a16:creationId xmlns:a16="http://schemas.microsoft.com/office/drawing/2014/main" id="{7212DFE8-20F4-486C-A7A1-2B7BD47D51ED}"/>
              </a:ext>
            </a:extLst>
          </p:cNvPr>
          <p:cNvPicPr>
            <a:picLocks noChangeAspect="1"/>
          </p:cNvPicPr>
          <p:nvPr/>
        </p:nvPicPr>
        <p:blipFill>
          <a:blip r:embed="rId4"/>
          <a:stretch>
            <a:fillRect/>
          </a:stretch>
        </p:blipFill>
        <p:spPr>
          <a:xfrm>
            <a:off x="256156" y="-2909"/>
            <a:ext cx="9324975" cy="1628775"/>
          </a:xfrm>
          <a:prstGeom prst="rect">
            <a:avLst/>
          </a:prstGeom>
        </p:spPr>
      </p:pic>
      <p:pic>
        <p:nvPicPr>
          <p:cNvPr id="13" name="Imagen 12">
            <a:extLst>
              <a:ext uri="{FF2B5EF4-FFF2-40B4-BE49-F238E27FC236}">
                <a16:creationId xmlns:a16="http://schemas.microsoft.com/office/drawing/2014/main" id="{C19B5523-E234-475D-A1C4-9B5CD700BD89}"/>
              </a:ext>
            </a:extLst>
          </p:cNvPr>
          <p:cNvPicPr>
            <a:picLocks noChangeAspect="1"/>
          </p:cNvPicPr>
          <p:nvPr/>
        </p:nvPicPr>
        <p:blipFill>
          <a:blip r:embed="rId5"/>
          <a:stretch>
            <a:fillRect/>
          </a:stretch>
        </p:blipFill>
        <p:spPr>
          <a:xfrm>
            <a:off x="10403379" y="-82757"/>
            <a:ext cx="1864390" cy="6858000"/>
          </a:xfrm>
          <a:prstGeom prst="rect">
            <a:avLst/>
          </a:prstGeom>
        </p:spPr>
      </p:pic>
      <p:pic>
        <p:nvPicPr>
          <p:cNvPr id="16" name="Imagen 15">
            <a:extLst>
              <a:ext uri="{FF2B5EF4-FFF2-40B4-BE49-F238E27FC236}">
                <a16:creationId xmlns:a16="http://schemas.microsoft.com/office/drawing/2014/main" id="{1467B9AC-38AD-4D50-9785-B7622B86B70C}"/>
              </a:ext>
            </a:extLst>
          </p:cNvPr>
          <p:cNvPicPr>
            <a:picLocks noChangeAspect="1"/>
          </p:cNvPicPr>
          <p:nvPr/>
        </p:nvPicPr>
        <p:blipFill>
          <a:blip r:embed="rId6"/>
          <a:stretch>
            <a:fillRect/>
          </a:stretch>
        </p:blipFill>
        <p:spPr>
          <a:xfrm>
            <a:off x="9781375" y="6405116"/>
            <a:ext cx="554784" cy="585267"/>
          </a:xfrm>
          <a:prstGeom prst="rect">
            <a:avLst/>
          </a:prstGeom>
        </p:spPr>
      </p:pic>
    </p:spTree>
    <p:extLst>
      <p:ext uri="{BB962C8B-B14F-4D97-AF65-F5344CB8AC3E}">
        <p14:creationId xmlns:p14="http://schemas.microsoft.com/office/powerpoint/2010/main" val="1936486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610DE5A-254B-483C-98A1-83E58CEC19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339" y="-32084"/>
            <a:ext cx="12089416" cy="1298561"/>
          </a:xfrm>
          <a:prstGeom prst="rect">
            <a:avLst/>
          </a:prstGeom>
        </p:spPr>
      </p:pic>
      <p:sp>
        <p:nvSpPr>
          <p:cNvPr id="8" name="Título 1">
            <a:extLst>
              <a:ext uri="{FF2B5EF4-FFF2-40B4-BE49-F238E27FC236}">
                <a16:creationId xmlns:a16="http://schemas.microsoft.com/office/drawing/2014/main" id="{E1BD6F32-5F34-4531-8F1F-30B89C56E8F9}"/>
              </a:ext>
            </a:extLst>
          </p:cNvPr>
          <p:cNvSpPr>
            <a:spLocks noGrp="1"/>
          </p:cNvSpPr>
          <p:nvPr>
            <p:ph type="title"/>
          </p:nvPr>
        </p:nvSpPr>
        <p:spPr>
          <a:xfrm>
            <a:off x="129995" y="466672"/>
            <a:ext cx="9785684" cy="815609"/>
          </a:xfrm>
        </p:spPr>
        <p:txBody>
          <a:bodyPr>
            <a:noAutofit/>
          </a:bodyPr>
          <a:lstStyle/>
          <a:p>
            <a:pPr algn="ctr"/>
            <a:r>
              <a:rPr lang="es-ES" sz="2800" b="1" dirty="0">
                <a:solidFill>
                  <a:schemeClr val="bg1"/>
                </a:solidFill>
                <a:latin typeface="Arial Black" panose="020B0A04020102020204" pitchFamily="34" charset="0"/>
                <a:cs typeface="Arial" panose="020B0604020202020204" pitchFamily="34" charset="0"/>
              </a:rPr>
              <a:t>Avances vacunación COVID-19 - Colombia</a:t>
            </a:r>
            <a:br>
              <a:rPr lang="es-ES" sz="2800" b="1" dirty="0">
                <a:solidFill>
                  <a:schemeClr val="bg1"/>
                </a:solidFill>
                <a:latin typeface="Arial Black" panose="020B0A04020102020204" pitchFamily="34" charset="0"/>
                <a:cs typeface="Arial" panose="020B0604020202020204" pitchFamily="34" charset="0"/>
              </a:rPr>
            </a:br>
            <a:br>
              <a:rPr lang="es-ES" sz="2800" b="1" dirty="0">
                <a:solidFill>
                  <a:srgbClr val="FFFF00"/>
                </a:solidFill>
                <a:latin typeface="Arial Black" panose="020B0A04020102020204" pitchFamily="34" charset="0"/>
                <a:cs typeface="Arial" panose="020B0604020202020204" pitchFamily="34" charset="0"/>
              </a:rPr>
            </a:br>
            <a:endParaRPr lang="es-PE" sz="2800" b="1" dirty="0">
              <a:solidFill>
                <a:srgbClr val="FFFF00"/>
              </a:solidFill>
              <a:latin typeface="Arial Black" panose="020B0A040201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5629695A-CDA4-49B5-BC6A-F2986B89CDB0}"/>
              </a:ext>
            </a:extLst>
          </p:cNvPr>
          <p:cNvSpPr txBox="1"/>
          <p:nvPr/>
        </p:nvSpPr>
        <p:spPr>
          <a:xfrm>
            <a:off x="1819032" y="6534835"/>
            <a:ext cx="9419702"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500" b="1" i="0" u="none" strike="noStrike" kern="1200" cap="none" spc="0" normalizeH="0" baseline="0" noProof="0" dirty="0">
                <a:ln>
                  <a:noFill/>
                </a:ln>
                <a:solidFill>
                  <a:srgbClr val="0070C0"/>
                </a:solidFill>
                <a:effectLst/>
                <a:uLnTx/>
                <a:uFillTx/>
                <a:latin typeface="Calibri" panose="020F0502020204030204"/>
                <a:ea typeface="+mn-ea"/>
                <a:cs typeface="+mn-cs"/>
              </a:rPr>
              <a:t>https://www.minsalud.gov.co/salud/publica/Vacunacion/Paginas/Vacunacion-covid-19.aspx</a:t>
            </a:r>
          </a:p>
        </p:txBody>
      </p:sp>
      <p:pic>
        <p:nvPicPr>
          <p:cNvPr id="9" name="Imagen 8">
            <a:extLst>
              <a:ext uri="{FF2B5EF4-FFF2-40B4-BE49-F238E27FC236}">
                <a16:creationId xmlns:a16="http://schemas.microsoft.com/office/drawing/2014/main" id="{32296FF4-F80A-4E58-93CE-319A8977AC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38733" y="272418"/>
            <a:ext cx="737680" cy="707197"/>
          </a:xfrm>
          <a:prstGeom prst="rect">
            <a:avLst/>
          </a:prstGeom>
        </p:spPr>
      </p:pic>
      <p:sp>
        <p:nvSpPr>
          <p:cNvPr id="15" name="CuadroTexto 14">
            <a:extLst>
              <a:ext uri="{FF2B5EF4-FFF2-40B4-BE49-F238E27FC236}">
                <a16:creationId xmlns:a16="http://schemas.microsoft.com/office/drawing/2014/main" id="{551AA4D4-3545-4A07-B78A-B7F2F83B6C24}"/>
              </a:ext>
            </a:extLst>
          </p:cNvPr>
          <p:cNvSpPr txBox="1"/>
          <p:nvPr/>
        </p:nvSpPr>
        <p:spPr>
          <a:xfrm>
            <a:off x="3010486" y="6264063"/>
            <a:ext cx="712494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70C0"/>
                </a:solidFill>
                <a:effectLst/>
                <a:uLnTx/>
                <a:uFillTx/>
                <a:latin typeface="Calibri" panose="020F0502020204030204"/>
                <a:ea typeface="+mn-ea"/>
                <a:cs typeface="+mn-cs"/>
              </a:rPr>
              <a:t>https://www.minsalud.gov.co/Paginas/default.aspx</a:t>
            </a:r>
          </a:p>
        </p:txBody>
      </p:sp>
      <p:sp>
        <p:nvSpPr>
          <p:cNvPr id="16" name="CuadroTexto 15">
            <a:extLst>
              <a:ext uri="{FF2B5EF4-FFF2-40B4-BE49-F238E27FC236}">
                <a16:creationId xmlns:a16="http://schemas.microsoft.com/office/drawing/2014/main" id="{07BFFC39-490D-40F2-94B8-AD44ABC00083}"/>
              </a:ext>
            </a:extLst>
          </p:cNvPr>
          <p:cNvSpPr txBox="1"/>
          <p:nvPr/>
        </p:nvSpPr>
        <p:spPr>
          <a:xfrm>
            <a:off x="6275178" y="3486547"/>
            <a:ext cx="533239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2060"/>
                </a:solidFill>
                <a:effectLst/>
                <a:uLnTx/>
                <a:uFillTx/>
                <a:latin typeface="Calibri" panose="020F0502020204030204"/>
                <a:ea typeface="+mn-ea"/>
                <a:cs typeface="+mn-cs"/>
              </a:rPr>
              <a:t>Mira las entrevistas con otros expertos</a:t>
            </a:r>
          </a:p>
        </p:txBody>
      </p:sp>
      <p:pic>
        <p:nvPicPr>
          <p:cNvPr id="10" name="Imagen 9">
            <a:extLst>
              <a:ext uri="{FF2B5EF4-FFF2-40B4-BE49-F238E27FC236}">
                <a16:creationId xmlns:a16="http://schemas.microsoft.com/office/drawing/2014/main" id="{D074EF66-5BDA-49C1-A34C-F3E0F8D88A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94488" y="970999"/>
            <a:ext cx="3664767" cy="2478689"/>
          </a:xfrm>
          <a:prstGeom prst="rect">
            <a:avLst/>
          </a:prstGeom>
        </p:spPr>
      </p:pic>
      <p:sp>
        <p:nvSpPr>
          <p:cNvPr id="11" name="CuadroTexto 10">
            <a:extLst>
              <a:ext uri="{FF2B5EF4-FFF2-40B4-BE49-F238E27FC236}">
                <a16:creationId xmlns:a16="http://schemas.microsoft.com/office/drawing/2014/main" id="{F86EBF2D-58EA-4D8F-98A1-3F813DD6FB28}"/>
              </a:ext>
            </a:extLst>
          </p:cNvPr>
          <p:cNvSpPr txBox="1"/>
          <p:nvPr/>
        </p:nvSpPr>
        <p:spPr>
          <a:xfrm>
            <a:off x="6176992" y="4656233"/>
            <a:ext cx="6189784" cy="86177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500" b="1" i="0" u="none" strike="noStrike" kern="1200" cap="none" spc="0" normalizeH="0" baseline="0" noProof="0" dirty="0">
                <a:ln>
                  <a:noFill/>
                </a:ln>
                <a:solidFill>
                  <a:prstClr val="black"/>
                </a:solidFill>
                <a:effectLst/>
                <a:uLnTx/>
                <a:uFillTx/>
                <a:latin typeface="Calibri" panose="020F0502020204030204"/>
                <a:ea typeface="+mn-ea"/>
                <a:cs typeface="+mn-cs"/>
              </a:rPr>
              <a:t>Dosis aplicadas en total: </a:t>
            </a:r>
            <a:r>
              <a:rPr kumimoji="0" lang="es-ES" sz="2500" b="0" i="0" u="none" strike="noStrike" kern="1200" cap="none" spc="0" normalizeH="0" baseline="0" noProof="0" dirty="0">
                <a:ln>
                  <a:noFill/>
                </a:ln>
                <a:solidFill>
                  <a:prstClr val="black"/>
                </a:solidFill>
                <a:effectLst/>
                <a:uLnTx/>
                <a:uFillTx/>
                <a:latin typeface="Calibri" panose="020F0502020204030204"/>
                <a:ea typeface="+mn-ea"/>
                <a:cs typeface="+mn-cs"/>
              </a:rPr>
              <a:t>8,235,482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500" b="1" i="0" u="none" strike="noStrike" kern="1200" cap="none" spc="0" normalizeH="0" baseline="0" noProof="0" dirty="0">
                <a:ln>
                  <a:noFill/>
                </a:ln>
                <a:solidFill>
                  <a:prstClr val="black"/>
                </a:solidFill>
                <a:effectLst/>
                <a:uLnTx/>
                <a:uFillTx/>
                <a:latin typeface="Calibri" panose="020F0502020204030204"/>
                <a:ea typeface="+mn-ea"/>
                <a:cs typeface="+mn-cs"/>
              </a:rPr>
              <a:t>Total segundas dosis: </a:t>
            </a:r>
            <a:r>
              <a:rPr kumimoji="0" lang="es-ES" sz="2500" b="0" i="0" u="none" strike="noStrike" kern="1200" cap="none" spc="0" normalizeH="0" baseline="0" noProof="0" dirty="0">
                <a:ln>
                  <a:noFill/>
                </a:ln>
                <a:solidFill>
                  <a:prstClr val="black"/>
                </a:solidFill>
                <a:effectLst/>
                <a:uLnTx/>
                <a:uFillTx/>
                <a:latin typeface="Calibri" panose="020F0502020204030204"/>
                <a:ea typeface="+mn-ea"/>
                <a:cs typeface="+mn-cs"/>
              </a:rPr>
              <a:t>3,109,420</a:t>
            </a:r>
          </a:p>
        </p:txBody>
      </p:sp>
      <p:pic>
        <p:nvPicPr>
          <p:cNvPr id="4" name="Imagen 3">
            <a:extLst>
              <a:ext uri="{FF2B5EF4-FFF2-40B4-BE49-F238E27FC236}">
                <a16:creationId xmlns:a16="http://schemas.microsoft.com/office/drawing/2014/main" id="{6724E7B8-0A02-44CF-92EF-A31A8049F4AA}"/>
              </a:ext>
            </a:extLst>
          </p:cNvPr>
          <p:cNvPicPr>
            <a:picLocks noChangeAspect="1"/>
          </p:cNvPicPr>
          <p:nvPr/>
        </p:nvPicPr>
        <p:blipFill>
          <a:blip r:embed="rId6"/>
          <a:stretch>
            <a:fillRect/>
          </a:stretch>
        </p:blipFill>
        <p:spPr>
          <a:xfrm>
            <a:off x="577049" y="909367"/>
            <a:ext cx="5437961" cy="5080641"/>
          </a:xfrm>
          <a:prstGeom prst="rect">
            <a:avLst/>
          </a:prstGeom>
        </p:spPr>
      </p:pic>
      <p:sp>
        <p:nvSpPr>
          <p:cNvPr id="17" name="CuadroTexto 16">
            <a:extLst>
              <a:ext uri="{FF2B5EF4-FFF2-40B4-BE49-F238E27FC236}">
                <a16:creationId xmlns:a16="http://schemas.microsoft.com/office/drawing/2014/main" id="{4E6BFC91-C965-4C05-ABBF-E62F76115EFF}"/>
              </a:ext>
            </a:extLst>
          </p:cNvPr>
          <p:cNvSpPr txBox="1"/>
          <p:nvPr/>
        </p:nvSpPr>
        <p:spPr>
          <a:xfrm>
            <a:off x="6586450" y="3826412"/>
            <a:ext cx="47098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https://www.youtube.com/</a:t>
            </a:r>
            <a:r>
              <a:rPr kumimoji="0" lang="es-CO" sz="1800" b="0" i="0" u="none" strike="noStrike" kern="1200" cap="none" spc="0" normalizeH="0" baseline="0" noProof="0" dirty="0" err="1">
                <a:ln>
                  <a:noFill/>
                </a:ln>
                <a:solidFill>
                  <a:srgbClr val="0070C0"/>
                </a:solidFill>
                <a:effectLst/>
                <a:uLnTx/>
                <a:uFillTx/>
                <a:latin typeface="Calibri" panose="020F0502020204030204"/>
                <a:ea typeface="+mn-ea"/>
                <a:cs typeface="+mn-cs"/>
              </a:rPr>
              <a:t>watch?v</a:t>
            </a: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a:t>
            </a:r>
            <a:r>
              <a:rPr kumimoji="0" lang="es-CO" sz="1800" b="0" i="0" u="none" strike="noStrike" kern="1200" cap="none" spc="0" normalizeH="0" baseline="0" noProof="0" dirty="0" err="1">
                <a:ln>
                  <a:noFill/>
                </a:ln>
                <a:solidFill>
                  <a:srgbClr val="0070C0"/>
                </a:solidFill>
                <a:effectLst/>
                <a:uLnTx/>
                <a:uFillTx/>
                <a:latin typeface="Calibri" panose="020F0502020204030204"/>
                <a:ea typeface="+mn-ea"/>
                <a:cs typeface="+mn-cs"/>
              </a:rPr>
              <a:t>xSSijqFjxKg</a:t>
            </a:r>
            <a:endPar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029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84F1FC-5B2E-496C-A898-E4492538D508}"/>
              </a:ext>
            </a:extLst>
          </p:cNvPr>
          <p:cNvSpPr>
            <a:spLocks noGrp="1"/>
          </p:cNvSpPr>
          <p:nvPr>
            <p:ph type="title"/>
          </p:nvPr>
        </p:nvSpPr>
        <p:spPr/>
        <p:txBody>
          <a:bodyPr/>
          <a:lstStyle/>
          <a:p>
            <a:endParaRPr lang="es-CO"/>
          </a:p>
        </p:txBody>
      </p:sp>
      <p:pic>
        <p:nvPicPr>
          <p:cNvPr id="4" name="Imagen 3">
            <a:extLst>
              <a:ext uri="{FF2B5EF4-FFF2-40B4-BE49-F238E27FC236}">
                <a16:creationId xmlns:a16="http://schemas.microsoft.com/office/drawing/2014/main" id="{BE2CD55F-75E0-4B2E-B270-A3D38951BC97}"/>
              </a:ext>
            </a:extLst>
          </p:cNvPr>
          <p:cNvPicPr>
            <a:picLocks noChangeAspect="1"/>
          </p:cNvPicPr>
          <p:nvPr/>
        </p:nvPicPr>
        <p:blipFill>
          <a:blip r:embed="rId3"/>
          <a:stretch>
            <a:fillRect/>
          </a:stretch>
        </p:blipFill>
        <p:spPr>
          <a:xfrm>
            <a:off x="0" y="0"/>
            <a:ext cx="12191999" cy="6858000"/>
          </a:xfrm>
          <a:prstGeom prst="rect">
            <a:avLst/>
          </a:prstGeom>
        </p:spPr>
      </p:pic>
      <p:sp>
        <p:nvSpPr>
          <p:cNvPr id="6" name="CuadroTexto 5">
            <a:extLst>
              <a:ext uri="{FF2B5EF4-FFF2-40B4-BE49-F238E27FC236}">
                <a16:creationId xmlns:a16="http://schemas.microsoft.com/office/drawing/2014/main" id="{D84A5E8F-96EF-427C-8035-E8E7804DD4A9}"/>
              </a:ext>
            </a:extLst>
          </p:cNvPr>
          <p:cNvSpPr txBox="1"/>
          <p:nvPr/>
        </p:nvSpPr>
        <p:spPr>
          <a:xfrm>
            <a:off x="4393325" y="6308209"/>
            <a:ext cx="620829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Mindo: El País de la Aves, Ecuador</a:t>
            </a:r>
            <a:endParaRPr kumimoji="0" lang="es-CO"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Imagen 6">
            <a:extLst>
              <a:ext uri="{FF2B5EF4-FFF2-40B4-BE49-F238E27FC236}">
                <a16:creationId xmlns:a16="http://schemas.microsoft.com/office/drawing/2014/main" id="{83FC724F-603D-4515-8576-BF347C6DCE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9429" y="2627306"/>
            <a:ext cx="11693141" cy="1603387"/>
          </a:xfrm>
          <a:prstGeom prst="rect">
            <a:avLst/>
          </a:prstGeom>
        </p:spPr>
      </p:pic>
    </p:spTree>
    <p:extLst>
      <p:ext uri="{BB962C8B-B14F-4D97-AF65-F5344CB8AC3E}">
        <p14:creationId xmlns:p14="http://schemas.microsoft.com/office/powerpoint/2010/main" val="10398397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A0E21428-1929-4355-993E-7CD1415A6E4B}"/>
              </a:ext>
            </a:extLst>
          </p:cNvPr>
          <p:cNvSpPr txBox="1"/>
          <p:nvPr/>
        </p:nvSpPr>
        <p:spPr>
          <a:xfrm>
            <a:off x="3599185" y="6203341"/>
            <a:ext cx="6376981"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500" b="0" i="0" u="none" strike="noStrike" kern="1200" cap="none" spc="0" normalizeH="0" baseline="0" noProof="0" dirty="0">
                <a:ln>
                  <a:noFill/>
                </a:ln>
                <a:solidFill>
                  <a:srgbClr val="0070C0"/>
                </a:solidFill>
                <a:effectLst/>
                <a:uLnTx/>
                <a:uFillTx/>
                <a:latin typeface="Calibri" panose="020F0502020204030204"/>
                <a:ea typeface="+mn-ea"/>
                <a:cs typeface="+mn-cs"/>
              </a:rPr>
              <a:t>https://www.salud.gob.ec/actualizacion-de-casos-de-coronavirus-en-ecuador/</a:t>
            </a:r>
          </a:p>
        </p:txBody>
      </p:sp>
      <p:sp>
        <p:nvSpPr>
          <p:cNvPr id="10" name="CuadroTexto 9">
            <a:extLst>
              <a:ext uri="{FF2B5EF4-FFF2-40B4-BE49-F238E27FC236}">
                <a16:creationId xmlns:a16="http://schemas.microsoft.com/office/drawing/2014/main" id="{0DC580A1-01BC-4BE2-8A4C-71B08FDF3D15}"/>
              </a:ext>
            </a:extLst>
          </p:cNvPr>
          <p:cNvSpPr txBox="1"/>
          <p:nvPr/>
        </p:nvSpPr>
        <p:spPr>
          <a:xfrm>
            <a:off x="1130749" y="6488667"/>
            <a:ext cx="1083259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70C0"/>
                </a:solidFill>
                <a:effectLst/>
                <a:uLnTx/>
                <a:uFillTx/>
                <a:latin typeface="Calibri" panose="020F0502020204030204"/>
                <a:ea typeface="+mn-ea"/>
                <a:cs typeface="+mn-cs"/>
              </a:rPr>
              <a:t>https://www.gestionderiesgos.gob.ec/informes-de-situacion-covid-19-desde-el-13-de-marzo-del-2020/</a:t>
            </a:r>
          </a:p>
        </p:txBody>
      </p:sp>
      <p:pic>
        <p:nvPicPr>
          <p:cNvPr id="4" name="Imagen 3">
            <a:extLst>
              <a:ext uri="{FF2B5EF4-FFF2-40B4-BE49-F238E27FC236}">
                <a16:creationId xmlns:a16="http://schemas.microsoft.com/office/drawing/2014/main" id="{241F830B-56DA-4F57-BFF3-8F899E8AE265}"/>
              </a:ext>
            </a:extLst>
          </p:cNvPr>
          <p:cNvPicPr>
            <a:picLocks noChangeAspect="1"/>
          </p:cNvPicPr>
          <p:nvPr/>
        </p:nvPicPr>
        <p:blipFill>
          <a:blip r:embed="rId3"/>
          <a:stretch>
            <a:fillRect/>
          </a:stretch>
        </p:blipFill>
        <p:spPr>
          <a:xfrm>
            <a:off x="326011" y="0"/>
            <a:ext cx="11539978" cy="6203341"/>
          </a:xfrm>
          <a:prstGeom prst="rect">
            <a:avLst/>
          </a:prstGeom>
        </p:spPr>
      </p:pic>
    </p:spTree>
    <p:extLst>
      <p:ext uri="{BB962C8B-B14F-4D97-AF65-F5344CB8AC3E}">
        <p14:creationId xmlns:p14="http://schemas.microsoft.com/office/powerpoint/2010/main" val="24594932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1A7E5FA-3D3F-4AF3-927C-1EAACDFAEE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7445" y="1139483"/>
            <a:ext cx="5157709" cy="5570806"/>
          </a:xfrm>
          <a:prstGeom prst="rect">
            <a:avLst/>
          </a:prstGeom>
        </p:spPr>
      </p:pic>
      <p:pic>
        <p:nvPicPr>
          <p:cNvPr id="7" name="Imagen 6">
            <a:extLst>
              <a:ext uri="{FF2B5EF4-FFF2-40B4-BE49-F238E27FC236}">
                <a16:creationId xmlns:a16="http://schemas.microsoft.com/office/drawing/2014/main" id="{D610DE5A-254B-483C-98A1-83E58CEC19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9339" y="-32084"/>
            <a:ext cx="12089416" cy="1780674"/>
          </a:xfrm>
          <a:prstGeom prst="rect">
            <a:avLst/>
          </a:prstGeom>
        </p:spPr>
      </p:pic>
      <p:sp>
        <p:nvSpPr>
          <p:cNvPr id="8" name="Título 1">
            <a:extLst>
              <a:ext uri="{FF2B5EF4-FFF2-40B4-BE49-F238E27FC236}">
                <a16:creationId xmlns:a16="http://schemas.microsoft.com/office/drawing/2014/main" id="{E1BD6F32-5F34-4531-8F1F-30B89C56E8F9}"/>
              </a:ext>
            </a:extLst>
          </p:cNvPr>
          <p:cNvSpPr>
            <a:spLocks noGrp="1"/>
          </p:cNvSpPr>
          <p:nvPr>
            <p:ph type="title"/>
          </p:nvPr>
        </p:nvSpPr>
        <p:spPr>
          <a:xfrm>
            <a:off x="115460" y="1548064"/>
            <a:ext cx="9881938" cy="232610"/>
          </a:xfrm>
        </p:spPr>
        <p:txBody>
          <a:bodyPr>
            <a:noAutofit/>
          </a:bodyPr>
          <a:lstStyle/>
          <a:p>
            <a:pPr algn="ctr"/>
            <a:r>
              <a:rPr lang="es-ES" sz="2800" b="1" dirty="0">
                <a:solidFill>
                  <a:schemeClr val="bg1"/>
                </a:solidFill>
                <a:latin typeface="Arial Black" panose="020B0A04020102020204" pitchFamily="34" charset="0"/>
                <a:cs typeface="Arial" panose="020B0604020202020204" pitchFamily="34" charset="0"/>
              </a:rPr>
              <a:t>Avances vacunación COVID-19 - Ecuador</a:t>
            </a:r>
            <a:br>
              <a:rPr lang="es-ES" sz="2800" b="1" dirty="0">
                <a:solidFill>
                  <a:schemeClr val="bg1"/>
                </a:solidFill>
                <a:latin typeface="Arial Black" panose="020B0A04020102020204" pitchFamily="34" charset="0"/>
                <a:cs typeface="Arial" panose="020B0604020202020204" pitchFamily="34" charset="0"/>
              </a:rPr>
            </a:br>
            <a:br>
              <a:rPr lang="es-ES" sz="2800" b="1" dirty="0">
                <a:solidFill>
                  <a:schemeClr val="bg1"/>
                </a:solidFill>
                <a:latin typeface="Arial Black" panose="020B0A04020102020204" pitchFamily="34" charset="0"/>
                <a:cs typeface="Arial" panose="020B0604020202020204" pitchFamily="34" charset="0"/>
              </a:rPr>
            </a:br>
            <a:br>
              <a:rPr lang="es-ES" sz="2600" b="1" dirty="0">
                <a:solidFill>
                  <a:srgbClr val="FFFF00"/>
                </a:solidFill>
                <a:latin typeface="Arial Black" panose="020B0A04020102020204" pitchFamily="34" charset="0"/>
                <a:cs typeface="Arial" panose="020B0604020202020204" pitchFamily="34" charset="0"/>
              </a:rPr>
            </a:br>
            <a:endParaRPr lang="es-PE" sz="2600" b="1" dirty="0">
              <a:solidFill>
                <a:srgbClr val="FFFF00"/>
              </a:solidFill>
              <a:latin typeface="Arial Black" panose="020B0A040201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E144D029-F9EB-4749-A9F8-6E6DD0AB9698}"/>
              </a:ext>
            </a:extLst>
          </p:cNvPr>
          <p:cNvSpPr txBox="1"/>
          <p:nvPr/>
        </p:nvSpPr>
        <p:spPr>
          <a:xfrm>
            <a:off x="1329479" y="6010112"/>
            <a:ext cx="61922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70C0"/>
                </a:solidFill>
                <a:effectLst/>
                <a:uLnTx/>
                <a:uFillTx/>
                <a:latin typeface="Calibri" panose="020F0502020204030204"/>
                <a:ea typeface="+mn-ea"/>
                <a:cs typeface="+mn-cs"/>
              </a:rPr>
              <a:t>https://www.coronavirusecuador.com/</a:t>
            </a:r>
          </a:p>
        </p:txBody>
      </p:sp>
      <p:pic>
        <p:nvPicPr>
          <p:cNvPr id="11" name="Imagen 10">
            <a:extLst>
              <a:ext uri="{FF2B5EF4-FFF2-40B4-BE49-F238E27FC236}">
                <a16:creationId xmlns:a16="http://schemas.microsoft.com/office/drawing/2014/main" id="{44BA8B03-1C27-4732-A8F4-09570FC346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38733" y="272418"/>
            <a:ext cx="737680" cy="707197"/>
          </a:xfrm>
          <a:prstGeom prst="rect">
            <a:avLst/>
          </a:prstGeom>
        </p:spPr>
      </p:pic>
      <p:sp>
        <p:nvSpPr>
          <p:cNvPr id="10" name="CuadroTexto 9">
            <a:extLst>
              <a:ext uri="{FF2B5EF4-FFF2-40B4-BE49-F238E27FC236}">
                <a16:creationId xmlns:a16="http://schemas.microsoft.com/office/drawing/2014/main" id="{D2B4510E-AFB9-4114-9F0E-BB7FEA2E9E81}"/>
              </a:ext>
            </a:extLst>
          </p:cNvPr>
          <p:cNvSpPr txBox="1"/>
          <p:nvPr/>
        </p:nvSpPr>
        <p:spPr>
          <a:xfrm>
            <a:off x="1582472" y="5608696"/>
            <a:ext cx="475497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70C0"/>
                </a:solidFill>
                <a:effectLst/>
                <a:uLnTx/>
                <a:uFillTx/>
                <a:latin typeface="Calibri" panose="020F0502020204030204"/>
                <a:ea typeface="+mn-ea"/>
                <a:cs typeface="+mn-cs"/>
              </a:rPr>
              <a:t>https://www.planvacunarse.ec/</a:t>
            </a:r>
          </a:p>
        </p:txBody>
      </p:sp>
      <p:sp>
        <p:nvSpPr>
          <p:cNvPr id="12" name="CuadroTexto 11">
            <a:extLst>
              <a:ext uri="{FF2B5EF4-FFF2-40B4-BE49-F238E27FC236}">
                <a16:creationId xmlns:a16="http://schemas.microsoft.com/office/drawing/2014/main" id="{3B01D519-DE1B-4DBA-AC66-E5F0FCEFBDAD}"/>
              </a:ext>
            </a:extLst>
          </p:cNvPr>
          <p:cNvSpPr txBox="1"/>
          <p:nvPr/>
        </p:nvSpPr>
        <p:spPr>
          <a:xfrm>
            <a:off x="361333" y="2877194"/>
            <a:ext cx="5730240" cy="19389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0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s-CO" sz="3000" b="1" i="0" u="none" strike="noStrike" kern="1200" cap="none" spc="0" normalizeH="0" baseline="0" noProof="0" dirty="0" err="1">
                <a:ln>
                  <a:noFill/>
                </a:ln>
                <a:solidFill>
                  <a:prstClr val="black"/>
                </a:solidFill>
                <a:effectLst/>
                <a:uLnTx/>
                <a:uFillTx/>
                <a:latin typeface="Calibri" panose="020F0502020204030204"/>
                <a:ea typeface="+mn-ea"/>
                <a:cs typeface="+mn-cs"/>
              </a:rPr>
              <a:t>EcuadorSeVacuna</a:t>
            </a:r>
            <a:endParaRPr kumimoji="0" lang="es-CO" sz="3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3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000" b="1" i="0" u="none" strike="noStrike" kern="1200" cap="none" spc="0" normalizeH="0" baseline="0" noProof="0" dirty="0">
                <a:ln>
                  <a:noFill/>
                </a:ln>
                <a:solidFill>
                  <a:prstClr val="black"/>
                </a:solidFill>
                <a:effectLst/>
                <a:uLnTx/>
                <a:uFillTx/>
                <a:latin typeface="Calibri" panose="020F0502020204030204"/>
                <a:ea typeface="+mn-ea"/>
                <a:cs typeface="+mn-cs"/>
              </a:rPr>
              <a:t>1,893,104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000" b="1" i="0" u="none" strike="noStrike" kern="1200" cap="none" spc="0" normalizeH="0" baseline="0" noProof="0" dirty="0">
                <a:ln>
                  <a:noFill/>
                </a:ln>
                <a:solidFill>
                  <a:prstClr val="black"/>
                </a:solidFill>
                <a:effectLst/>
                <a:uLnTx/>
                <a:uFillTx/>
                <a:latin typeface="Calibri" panose="020F0502020204030204"/>
                <a:ea typeface="+mn-ea"/>
                <a:cs typeface="+mn-cs"/>
              </a:rPr>
              <a:t>Dosis aplicadas en Ecuador</a:t>
            </a:r>
          </a:p>
        </p:txBody>
      </p:sp>
      <p:pic>
        <p:nvPicPr>
          <p:cNvPr id="5" name="Imagen 4">
            <a:extLst>
              <a:ext uri="{FF2B5EF4-FFF2-40B4-BE49-F238E27FC236}">
                <a16:creationId xmlns:a16="http://schemas.microsoft.com/office/drawing/2014/main" id="{A76E85FC-5E03-4087-A773-5B324D6497B6}"/>
              </a:ext>
            </a:extLst>
          </p:cNvPr>
          <p:cNvPicPr>
            <a:picLocks noChangeAspect="1"/>
          </p:cNvPicPr>
          <p:nvPr/>
        </p:nvPicPr>
        <p:blipFill>
          <a:blip r:embed="rId6"/>
          <a:stretch>
            <a:fillRect/>
          </a:stretch>
        </p:blipFill>
        <p:spPr>
          <a:xfrm>
            <a:off x="168927" y="1420837"/>
            <a:ext cx="5922645" cy="1240109"/>
          </a:xfrm>
          <a:prstGeom prst="rect">
            <a:avLst/>
          </a:prstGeom>
        </p:spPr>
      </p:pic>
    </p:spTree>
    <p:extLst>
      <p:ext uri="{BB962C8B-B14F-4D97-AF65-F5344CB8AC3E}">
        <p14:creationId xmlns:p14="http://schemas.microsoft.com/office/powerpoint/2010/main" val="14533151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BD60BA4-0279-4F93-9157-19DFEB0845E5}"/>
              </a:ext>
            </a:extLst>
          </p:cNvPr>
          <p:cNvPicPr>
            <a:picLocks noChangeAspect="1"/>
          </p:cNvPicPr>
          <p:nvPr/>
        </p:nvPicPr>
        <p:blipFill>
          <a:blip r:embed="rId3"/>
          <a:stretch>
            <a:fillRect/>
          </a:stretch>
        </p:blipFill>
        <p:spPr>
          <a:xfrm>
            <a:off x="0" y="0"/>
            <a:ext cx="12192000" cy="8270067"/>
          </a:xfrm>
          <a:prstGeom prst="rect">
            <a:avLst/>
          </a:prstGeom>
        </p:spPr>
      </p:pic>
      <p:sp>
        <p:nvSpPr>
          <p:cNvPr id="6" name="CuadroTexto 5">
            <a:extLst>
              <a:ext uri="{FF2B5EF4-FFF2-40B4-BE49-F238E27FC236}">
                <a16:creationId xmlns:a16="http://schemas.microsoft.com/office/drawing/2014/main" id="{E1021A28-1576-4EDE-B005-E49B630D0E4F}"/>
              </a:ext>
            </a:extLst>
          </p:cNvPr>
          <p:cNvSpPr txBox="1"/>
          <p:nvPr/>
        </p:nvSpPr>
        <p:spPr>
          <a:xfrm>
            <a:off x="3319975" y="4919863"/>
            <a:ext cx="846554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Laguna </a:t>
            </a:r>
            <a:r>
              <a:rPr kumimoji="0" lang="es-ES" sz="1800" b="1" i="0" u="none" strike="noStrike" kern="1200" cap="none" spc="0" normalizeH="0" baseline="0" noProof="0" dirty="0" err="1">
                <a:ln>
                  <a:noFill/>
                </a:ln>
                <a:solidFill>
                  <a:prstClr val="white"/>
                </a:solidFill>
                <a:effectLst/>
                <a:uLnTx/>
                <a:uFillTx/>
                <a:latin typeface="Calibri" panose="020F0502020204030204"/>
                <a:ea typeface="+mn-ea"/>
                <a:cs typeface="+mn-cs"/>
              </a:rPr>
              <a:t>Chinancocha</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s-ES" sz="1800" b="1" i="0" u="none" strike="noStrike" kern="1200" cap="none" spc="0" normalizeH="0" baseline="0" noProof="0" dirty="0" err="1">
                <a:ln>
                  <a:noFill/>
                </a:ln>
                <a:solidFill>
                  <a:prstClr val="white"/>
                </a:solidFill>
                <a:effectLst/>
                <a:uLnTx/>
                <a:uFillTx/>
                <a:latin typeface="Calibri" panose="020F0502020204030204"/>
                <a:ea typeface="+mn-ea"/>
                <a:cs typeface="+mn-cs"/>
              </a:rPr>
              <a:t>Llanganuco</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 sz="1800" b="1" i="0" u="none" strike="noStrike" kern="1200" cap="none" spc="0" normalizeH="0" baseline="0" noProof="0" dirty="0">
                <a:ln>
                  <a:noFill/>
                </a:ln>
                <a:solidFill>
                  <a:prstClr val="white"/>
                </a:solidFill>
                <a:effectLst/>
                <a:uLnTx/>
                <a:uFillTx/>
                <a:latin typeface="FF_Clan_OT_News"/>
                <a:ea typeface="+mn-ea"/>
                <a:cs typeface="+mn-cs"/>
              </a:rPr>
              <a:t>Parque Nacional Huascarán </a:t>
            </a:r>
            <a:endParaRPr kumimoji="0" lang="es-CO"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CuadroTexto 6">
            <a:extLst>
              <a:ext uri="{FF2B5EF4-FFF2-40B4-BE49-F238E27FC236}">
                <a16:creationId xmlns:a16="http://schemas.microsoft.com/office/drawing/2014/main" id="{D2FC0C57-6CD6-49AF-9A84-04CB99F39BCE}"/>
              </a:ext>
            </a:extLst>
          </p:cNvPr>
          <p:cNvSpPr txBox="1"/>
          <p:nvPr/>
        </p:nvSpPr>
        <p:spPr>
          <a:xfrm>
            <a:off x="4460327" y="3165537"/>
            <a:ext cx="327134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PERÚ</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8858427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552C036E-30DD-462E-B3C3-CCC1448F5AA1}"/>
              </a:ext>
            </a:extLst>
          </p:cNvPr>
          <p:cNvSpPr txBox="1"/>
          <p:nvPr/>
        </p:nvSpPr>
        <p:spPr>
          <a:xfrm>
            <a:off x="2077329" y="6563416"/>
            <a:ext cx="907835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https://</a:t>
            </a:r>
            <a:r>
              <a:rPr kumimoji="0" lang="es-CO" sz="1800" b="0" i="0" u="none" strike="noStrike" kern="1200" cap="none" spc="0" normalizeH="0" baseline="0" noProof="0" dirty="0" err="1">
                <a:ln>
                  <a:noFill/>
                </a:ln>
                <a:solidFill>
                  <a:srgbClr val="0070C0"/>
                </a:solidFill>
                <a:effectLst/>
                <a:uLnTx/>
                <a:uFillTx/>
                <a:latin typeface="Calibri" panose="020F0502020204030204"/>
                <a:ea typeface="+mn-ea"/>
                <a:cs typeface="+mn-cs"/>
              </a:rPr>
              <a:t>www.dge.gob.pe</a:t>
            </a: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/portal/</a:t>
            </a:r>
            <a:r>
              <a:rPr kumimoji="0" lang="es-CO" sz="1800" b="0" i="0" u="none" strike="noStrike" kern="1200" cap="none" spc="0" normalizeH="0" baseline="0" noProof="0" dirty="0" err="1">
                <a:ln>
                  <a:noFill/>
                </a:ln>
                <a:solidFill>
                  <a:srgbClr val="0070C0"/>
                </a:solidFill>
                <a:effectLst/>
                <a:uLnTx/>
                <a:uFillTx/>
                <a:latin typeface="Calibri" panose="020F0502020204030204"/>
                <a:ea typeface="+mn-ea"/>
                <a:cs typeface="+mn-cs"/>
              </a:rPr>
              <a:t>docs</a:t>
            </a: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a:t>
            </a:r>
            <a:r>
              <a:rPr kumimoji="0" lang="es-CO" sz="1800" b="0" i="0" u="none" strike="noStrike" kern="1200" cap="none" spc="0" normalizeH="0" baseline="0" noProof="0" dirty="0" err="1">
                <a:ln>
                  <a:noFill/>
                </a:ln>
                <a:solidFill>
                  <a:srgbClr val="0070C0"/>
                </a:solidFill>
                <a:effectLst/>
                <a:uLnTx/>
                <a:uFillTx/>
                <a:latin typeface="Calibri" panose="020F0502020204030204"/>
                <a:ea typeface="+mn-ea"/>
                <a:cs typeface="+mn-cs"/>
              </a:rPr>
              <a:t>tools</a:t>
            </a: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/coronavirus/</a:t>
            </a:r>
            <a:r>
              <a:rPr kumimoji="0" lang="es-CO" sz="1800" b="0" i="0" u="none" strike="noStrike" kern="1200" cap="none" spc="0" normalizeH="0" baseline="0" noProof="0" dirty="0" err="1">
                <a:ln>
                  <a:noFill/>
                </a:ln>
                <a:solidFill>
                  <a:srgbClr val="0070C0"/>
                </a:solidFill>
                <a:effectLst/>
                <a:uLnTx/>
                <a:uFillTx/>
                <a:latin typeface="Calibri" panose="020F0502020204030204"/>
                <a:ea typeface="+mn-ea"/>
                <a:cs typeface="+mn-cs"/>
              </a:rPr>
              <a:t>coronavirus220521.pdf</a:t>
            </a:r>
            <a:endPar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3B6F83B6-2F84-44DA-8DED-3EA9D208D20F}"/>
              </a:ext>
            </a:extLst>
          </p:cNvPr>
          <p:cNvPicPr>
            <a:picLocks noChangeAspect="1"/>
          </p:cNvPicPr>
          <p:nvPr/>
        </p:nvPicPr>
        <p:blipFill>
          <a:blip r:embed="rId3"/>
          <a:stretch>
            <a:fillRect/>
          </a:stretch>
        </p:blipFill>
        <p:spPr>
          <a:xfrm>
            <a:off x="372427" y="211015"/>
            <a:ext cx="11447145" cy="6352401"/>
          </a:xfrm>
          <a:prstGeom prst="rect">
            <a:avLst/>
          </a:prstGeom>
        </p:spPr>
      </p:pic>
    </p:spTree>
    <p:extLst>
      <p:ext uri="{BB962C8B-B14F-4D97-AF65-F5344CB8AC3E}">
        <p14:creationId xmlns:p14="http://schemas.microsoft.com/office/powerpoint/2010/main" val="1196692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610DE5A-254B-483C-98A1-83E58CEC19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339" y="-32084"/>
            <a:ext cx="12089416" cy="1780674"/>
          </a:xfrm>
          <a:prstGeom prst="rect">
            <a:avLst/>
          </a:prstGeom>
        </p:spPr>
      </p:pic>
      <p:sp>
        <p:nvSpPr>
          <p:cNvPr id="8" name="Título 1">
            <a:extLst>
              <a:ext uri="{FF2B5EF4-FFF2-40B4-BE49-F238E27FC236}">
                <a16:creationId xmlns:a16="http://schemas.microsoft.com/office/drawing/2014/main" id="{E1BD6F32-5F34-4531-8F1F-30B89C56E8F9}"/>
              </a:ext>
            </a:extLst>
          </p:cNvPr>
          <p:cNvSpPr>
            <a:spLocks noGrp="1"/>
          </p:cNvSpPr>
          <p:nvPr>
            <p:ph type="title"/>
          </p:nvPr>
        </p:nvSpPr>
        <p:spPr>
          <a:xfrm>
            <a:off x="0" y="1496188"/>
            <a:ext cx="9881938" cy="232610"/>
          </a:xfrm>
        </p:spPr>
        <p:txBody>
          <a:bodyPr>
            <a:noAutofit/>
          </a:bodyPr>
          <a:lstStyle/>
          <a:p>
            <a:pPr algn="ctr"/>
            <a:r>
              <a:rPr lang="es-ES" sz="2800" b="1" dirty="0">
                <a:solidFill>
                  <a:schemeClr val="bg1"/>
                </a:solidFill>
                <a:latin typeface="Arial Black" panose="020B0A04020102020204" pitchFamily="34" charset="0"/>
                <a:cs typeface="Arial" panose="020B0604020202020204" pitchFamily="34" charset="0"/>
              </a:rPr>
              <a:t>Avances vacunación COVID-19 - Perú</a:t>
            </a:r>
            <a:br>
              <a:rPr lang="es-ES" sz="2800" b="1" dirty="0">
                <a:solidFill>
                  <a:schemeClr val="bg1"/>
                </a:solidFill>
                <a:latin typeface="Arial Black" panose="020B0A04020102020204" pitchFamily="34" charset="0"/>
                <a:cs typeface="Arial" panose="020B0604020202020204" pitchFamily="34" charset="0"/>
              </a:rPr>
            </a:br>
            <a:br>
              <a:rPr lang="es-ES" sz="2800" b="1" dirty="0">
                <a:solidFill>
                  <a:schemeClr val="bg1"/>
                </a:solidFill>
                <a:latin typeface="Arial Black" panose="020B0A04020102020204" pitchFamily="34" charset="0"/>
                <a:cs typeface="Arial" panose="020B0604020202020204" pitchFamily="34" charset="0"/>
              </a:rPr>
            </a:br>
            <a:br>
              <a:rPr lang="es-ES" sz="2600" b="1" dirty="0">
                <a:solidFill>
                  <a:srgbClr val="FFFF00"/>
                </a:solidFill>
                <a:latin typeface="Arial Black" panose="020B0A04020102020204" pitchFamily="34" charset="0"/>
                <a:cs typeface="Arial" panose="020B0604020202020204" pitchFamily="34" charset="0"/>
              </a:rPr>
            </a:br>
            <a:endParaRPr lang="es-PE" sz="2600" b="1" dirty="0">
              <a:solidFill>
                <a:srgbClr val="FFFF00"/>
              </a:solidFill>
              <a:latin typeface="Arial Black" panose="020B0A040201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7C58F09B-C650-4ADB-BB7D-9A26A222EE41}"/>
              </a:ext>
            </a:extLst>
          </p:cNvPr>
          <p:cNvSpPr txBox="1"/>
          <p:nvPr/>
        </p:nvSpPr>
        <p:spPr>
          <a:xfrm>
            <a:off x="3488255" y="6478670"/>
            <a:ext cx="609337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70C0"/>
                </a:solidFill>
                <a:effectLst/>
                <a:uLnTx/>
                <a:uFillTx/>
                <a:latin typeface="Calibri" panose="020F0502020204030204"/>
                <a:ea typeface="+mn-ea"/>
                <a:cs typeface="+mn-cs"/>
              </a:rPr>
              <a:t>https://gis.minsa.gob.pe/GisVisorVacunados/</a:t>
            </a:r>
          </a:p>
        </p:txBody>
      </p:sp>
      <p:pic>
        <p:nvPicPr>
          <p:cNvPr id="2" name="Imagen 1">
            <a:extLst>
              <a:ext uri="{FF2B5EF4-FFF2-40B4-BE49-F238E27FC236}">
                <a16:creationId xmlns:a16="http://schemas.microsoft.com/office/drawing/2014/main" id="{C9C0A50A-4403-4318-B7FB-263603C34C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62397" y="250987"/>
            <a:ext cx="737680" cy="707197"/>
          </a:xfrm>
          <a:prstGeom prst="rect">
            <a:avLst/>
          </a:prstGeom>
        </p:spPr>
      </p:pic>
      <p:pic>
        <p:nvPicPr>
          <p:cNvPr id="5" name="Imagen 4">
            <a:extLst>
              <a:ext uri="{FF2B5EF4-FFF2-40B4-BE49-F238E27FC236}">
                <a16:creationId xmlns:a16="http://schemas.microsoft.com/office/drawing/2014/main" id="{C0C8A14A-F1DE-4023-800C-199AFAD72602}"/>
              </a:ext>
            </a:extLst>
          </p:cNvPr>
          <p:cNvPicPr>
            <a:picLocks noChangeAspect="1"/>
          </p:cNvPicPr>
          <p:nvPr/>
        </p:nvPicPr>
        <p:blipFill>
          <a:blip r:embed="rId5"/>
          <a:stretch>
            <a:fillRect/>
          </a:stretch>
        </p:blipFill>
        <p:spPr>
          <a:xfrm>
            <a:off x="1633880" y="844271"/>
            <a:ext cx="9528517" cy="3465667"/>
          </a:xfrm>
          <a:prstGeom prst="rect">
            <a:avLst/>
          </a:prstGeom>
        </p:spPr>
      </p:pic>
      <p:pic>
        <p:nvPicPr>
          <p:cNvPr id="12" name="Imagen 11">
            <a:extLst>
              <a:ext uri="{FF2B5EF4-FFF2-40B4-BE49-F238E27FC236}">
                <a16:creationId xmlns:a16="http://schemas.microsoft.com/office/drawing/2014/main" id="{89715103-0ED5-4A37-BFD9-CCC863EEEAD3}"/>
              </a:ext>
            </a:extLst>
          </p:cNvPr>
          <p:cNvPicPr>
            <a:picLocks noChangeAspect="1"/>
          </p:cNvPicPr>
          <p:nvPr/>
        </p:nvPicPr>
        <p:blipFill>
          <a:blip r:embed="rId6"/>
          <a:stretch>
            <a:fillRect/>
          </a:stretch>
        </p:blipFill>
        <p:spPr>
          <a:xfrm>
            <a:off x="852487" y="4541816"/>
            <a:ext cx="10487025" cy="1704975"/>
          </a:xfrm>
          <a:prstGeom prst="rect">
            <a:avLst/>
          </a:prstGeom>
        </p:spPr>
      </p:pic>
      <p:pic>
        <p:nvPicPr>
          <p:cNvPr id="11" name="Imagen 10">
            <a:extLst>
              <a:ext uri="{FF2B5EF4-FFF2-40B4-BE49-F238E27FC236}">
                <a16:creationId xmlns:a16="http://schemas.microsoft.com/office/drawing/2014/main" id="{537C768B-8D7D-4F25-A91B-78D7729FCDE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46719" y="858253"/>
            <a:ext cx="2690082" cy="1332626"/>
          </a:xfrm>
          <a:prstGeom prst="rect">
            <a:avLst/>
          </a:prstGeom>
        </p:spPr>
      </p:pic>
    </p:spTree>
    <p:extLst>
      <p:ext uri="{BB962C8B-B14F-4D97-AF65-F5344CB8AC3E}">
        <p14:creationId xmlns:p14="http://schemas.microsoft.com/office/powerpoint/2010/main" val="3459535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825F86-428B-45EB-AA0B-C4EF697CA2CA}"/>
              </a:ext>
            </a:extLst>
          </p:cNvPr>
          <p:cNvSpPr>
            <a:spLocks noGrp="1"/>
          </p:cNvSpPr>
          <p:nvPr>
            <p:ph type="title"/>
          </p:nvPr>
        </p:nvSpPr>
        <p:spPr>
          <a:xfrm>
            <a:off x="2594610" y="268288"/>
            <a:ext cx="8995410" cy="800100"/>
          </a:xfrm>
        </p:spPr>
        <p:txBody>
          <a:bodyPr>
            <a:normAutofit fontScale="90000"/>
          </a:bodyPr>
          <a:lstStyle/>
          <a:p>
            <a:pPr algn="ctr"/>
            <a:r>
              <a:rPr lang="es-PE" b="1" dirty="0">
                <a:solidFill>
                  <a:schemeClr val="accent5">
                    <a:lumMod val="75000"/>
                  </a:schemeClr>
                </a:solidFill>
                <a:latin typeface="Arial" panose="020B0604020202020204" pitchFamily="34" charset="0"/>
                <a:cs typeface="Arial" panose="020B0604020202020204" pitchFamily="34" charset="0"/>
              </a:rPr>
              <a:t>Casos nuevos confirmados de COVID-19 en el mundo. 23-04-2021. Promedio semanal</a:t>
            </a:r>
          </a:p>
        </p:txBody>
      </p:sp>
      <p:pic>
        <p:nvPicPr>
          <p:cNvPr id="6" name="Imagen 5">
            <a:extLst>
              <a:ext uri="{FF2B5EF4-FFF2-40B4-BE49-F238E27FC236}">
                <a16:creationId xmlns:a16="http://schemas.microsoft.com/office/drawing/2014/main" id="{CAA5FBCC-5F75-443C-B829-FAED4C3E3728}"/>
              </a:ext>
            </a:extLst>
          </p:cNvPr>
          <p:cNvPicPr>
            <a:picLocks noChangeAspect="1"/>
          </p:cNvPicPr>
          <p:nvPr/>
        </p:nvPicPr>
        <p:blipFill rotWithShape="1">
          <a:blip r:embed="rId2"/>
          <a:srcRect l="32531" t="38982" r="14500" b="18666"/>
          <a:stretch/>
        </p:blipFill>
        <p:spPr>
          <a:xfrm>
            <a:off x="1359408" y="1136968"/>
            <a:ext cx="10541194" cy="5069522"/>
          </a:xfrm>
          <a:prstGeom prst="rect">
            <a:avLst/>
          </a:prstGeom>
        </p:spPr>
      </p:pic>
      <p:pic>
        <p:nvPicPr>
          <p:cNvPr id="7" name="Imagen 6">
            <a:extLst>
              <a:ext uri="{FF2B5EF4-FFF2-40B4-BE49-F238E27FC236}">
                <a16:creationId xmlns:a16="http://schemas.microsoft.com/office/drawing/2014/main" id="{33D7515E-36E4-4FD7-907E-FC84DFBE66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pic>
        <p:nvPicPr>
          <p:cNvPr id="9" name="Imagen 8">
            <a:extLst>
              <a:ext uri="{FF2B5EF4-FFF2-40B4-BE49-F238E27FC236}">
                <a16:creationId xmlns:a16="http://schemas.microsoft.com/office/drawing/2014/main" id="{9A0F68A8-68EC-44DA-B0D3-CFB62B77E681}"/>
              </a:ext>
            </a:extLst>
          </p:cNvPr>
          <p:cNvPicPr>
            <a:picLocks noChangeAspect="1"/>
          </p:cNvPicPr>
          <p:nvPr/>
        </p:nvPicPr>
        <p:blipFill rotWithShape="1">
          <a:blip r:embed="rId4"/>
          <a:srcRect l="72375" t="50000" r="19938" b="44500"/>
          <a:stretch/>
        </p:blipFill>
        <p:spPr>
          <a:xfrm>
            <a:off x="10652760" y="703368"/>
            <a:ext cx="1247842" cy="502180"/>
          </a:xfrm>
          <a:prstGeom prst="rect">
            <a:avLst/>
          </a:prstGeom>
        </p:spPr>
      </p:pic>
      <p:pic>
        <p:nvPicPr>
          <p:cNvPr id="11" name="Imagen 10">
            <a:extLst>
              <a:ext uri="{FF2B5EF4-FFF2-40B4-BE49-F238E27FC236}">
                <a16:creationId xmlns:a16="http://schemas.microsoft.com/office/drawing/2014/main" id="{6D5E81D4-1A43-4521-9119-165E0FD8E1CA}"/>
              </a:ext>
            </a:extLst>
          </p:cNvPr>
          <p:cNvPicPr>
            <a:picLocks noChangeAspect="1"/>
          </p:cNvPicPr>
          <p:nvPr/>
        </p:nvPicPr>
        <p:blipFill rotWithShape="1">
          <a:blip r:embed="rId5"/>
          <a:srcRect l="69657" t="51169" r="23124" b="44998"/>
          <a:stretch/>
        </p:blipFill>
        <p:spPr>
          <a:xfrm>
            <a:off x="8137747" y="1342733"/>
            <a:ext cx="1359407" cy="406057"/>
          </a:xfrm>
          <a:prstGeom prst="rect">
            <a:avLst/>
          </a:prstGeom>
        </p:spPr>
      </p:pic>
    </p:spTree>
    <p:extLst>
      <p:ext uri="{BB962C8B-B14F-4D97-AF65-F5344CB8AC3E}">
        <p14:creationId xmlns:p14="http://schemas.microsoft.com/office/powerpoint/2010/main" val="29277106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87D39C-581A-43FC-833C-C963127F0DB1}"/>
              </a:ext>
            </a:extLst>
          </p:cNvPr>
          <p:cNvSpPr>
            <a:spLocks noGrp="1"/>
          </p:cNvSpPr>
          <p:nvPr>
            <p:ph type="title"/>
          </p:nvPr>
        </p:nvSpPr>
        <p:spPr/>
        <p:txBody>
          <a:bodyPr/>
          <a:lstStyle/>
          <a:p>
            <a:endParaRPr lang="es-CO"/>
          </a:p>
        </p:txBody>
      </p:sp>
      <p:sp>
        <p:nvSpPr>
          <p:cNvPr id="3" name="Marcador de contenido 2">
            <a:extLst>
              <a:ext uri="{FF2B5EF4-FFF2-40B4-BE49-F238E27FC236}">
                <a16:creationId xmlns:a16="http://schemas.microsoft.com/office/drawing/2014/main" id="{EEA0B000-C0B1-4680-A269-286BAA22C9EF}"/>
              </a:ext>
            </a:extLst>
          </p:cNvPr>
          <p:cNvSpPr>
            <a:spLocks noGrp="1"/>
          </p:cNvSpPr>
          <p:nvPr>
            <p:ph idx="1"/>
          </p:nvPr>
        </p:nvSpPr>
        <p:spPr/>
        <p:txBody>
          <a:bodyPr/>
          <a:lstStyle/>
          <a:p>
            <a:endParaRPr lang="es-CO"/>
          </a:p>
        </p:txBody>
      </p:sp>
      <p:pic>
        <p:nvPicPr>
          <p:cNvPr id="4" name="Imagen 3">
            <a:extLst>
              <a:ext uri="{FF2B5EF4-FFF2-40B4-BE49-F238E27FC236}">
                <a16:creationId xmlns:a16="http://schemas.microsoft.com/office/drawing/2014/main" id="{167FEDD2-5608-4D80-9F6E-BAAD4A2AA771}"/>
              </a:ext>
            </a:extLst>
          </p:cNvPr>
          <p:cNvPicPr>
            <a:picLocks noChangeAspect="1"/>
          </p:cNvPicPr>
          <p:nvPr/>
        </p:nvPicPr>
        <p:blipFill>
          <a:blip r:embed="rId3"/>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95A0345A-4682-4E18-9491-3F1639C846A5}"/>
              </a:ext>
            </a:extLst>
          </p:cNvPr>
          <p:cNvSpPr txBox="1"/>
          <p:nvPr/>
        </p:nvSpPr>
        <p:spPr>
          <a:xfrm>
            <a:off x="4705439" y="5885662"/>
            <a:ext cx="609306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white"/>
                </a:solidFill>
                <a:effectLst/>
                <a:uLnTx/>
                <a:uFillTx/>
                <a:latin typeface="Calibri" panose="020F0502020204030204"/>
                <a:ea typeface="+mn-ea"/>
                <a:cs typeface="+mn-cs"/>
              </a:rPr>
              <a:t>Laguna de </a:t>
            </a:r>
            <a:r>
              <a:rPr kumimoji="0" lang="es-CO" sz="1800" b="1" i="0" u="none" strike="noStrike" kern="1200" cap="none" spc="0" normalizeH="0" baseline="0" noProof="0" dirty="0" err="1">
                <a:ln>
                  <a:noFill/>
                </a:ln>
                <a:solidFill>
                  <a:prstClr val="white"/>
                </a:solidFill>
                <a:effectLst/>
                <a:uLnTx/>
                <a:uFillTx/>
                <a:latin typeface="Calibri" panose="020F0502020204030204"/>
                <a:ea typeface="+mn-ea"/>
                <a:cs typeface="+mn-cs"/>
              </a:rPr>
              <a:t>Mucubají</a:t>
            </a:r>
            <a:r>
              <a:rPr kumimoji="0" lang="es-CO" sz="1800" b="1" i="0" u="none" strike="noStrike" kern="1200" cap="none" spc="0" normalizeH="0" baseline="0" noProof="0" dirty="0">
                <a:ln>
                  <a:noFill/>
                </a:ln>
                <a:solidFill>
                  <a:prstClr val="white"/>
                </a:solidFill>
                <a:effectLst/>
                <a:uLnTx/>
                <a:uFillTx/>
                <a:latin typeface="Calibri" panose="020F0502020204030204"/>
                <a:ea typeface="+mn-ea"/>
                <a:cs typeface="+mn-cs"/>
              </a:rPr>
              <a:t>, Mérida, Venezuela</a:t>
            </a:r>
          </a:p>
        </p:txBody>
      </p:sp>
      <p:sp>
        <p:nvSpPr>
          <p:cNvPr id="7" name="CuadroTexto 6">
            <a:extLst>
              <a:ext uri="{FF2B5EF4-FFF2-40B4-BE49-F238E27FC236}">
                <a16:creationId xmlns:a16="http://schemas.microsoft.com/office/drawing/2014/main" id="{45A64BB8-0FAC-4F16-8421-D2A0C090150D}"/>
              </a:ext>
            </a:extLst>
          </p:cNvPr>
          <p:cNvSpPr txBox="1"/>
          <p:nvPr/>
        </p:nvSpPr>
        <p:spPr>
          <a:xfrm>
            <a:off x="3268579" y="1086317"/>
            <a:ext cx="8085221"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VENEZUELA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28641185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283143" y="6540128"/>
            <a:ext cx="404630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https://covid19.patria.org.ve/estadisticas-venezuela/</a:t>
            </a:r>
            <a:endParaRPr kumimoji="0" lang="es-PE"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ángulo 8">
            <a:extLst>
              <a:ext uri="{FF2B5EF4-FFF2-40B4-BE49-F238E27FC236}">
                <a16:creationId xmlns:a16="http://schemas.microsoft.com/office/drawing/2014/main" id="{FB159E47-F438-4664-BBEE-B1ABF7B8BB1C}"/>
              </a:ext>
            </a:extLst>
          </p:cNvPr>
          <p:cNvSpPr/>
          <p:nvPr/>
        </p:nvSpPr>
        <p:spPr>
          <a:xfrm>
            <a:off x="2322985" y="5593606"/>
            <a:ext cx="2528047"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600" b="1" i="0" u="none" strike="noStrike" kern="1200" cap="none" spc="0" normalizeH="0" baseline="0" noProof="0" dirty="0">
                <a:ln>
                  <a:noFill/>
                </a:ln>
                <a:solidFill>
                  <a:srgbClr val="FF0000"/>
                </a:solidFill>
                <a:effectLst/>
                <a:uLnTx/>
                <a:uFillTx/>
                <a:latin typeface="Calibri" panose="020F0502020204030204"/>
                <a:ea typeface="+mn-ea"/>
                <a:cs typeface="+mn-cs"/>
              </a:rPr>
              <a:t>Mujeres: 105,207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srgbClr val="0070C0"/>
                </a:solidFill>
                <a:effectLst/>
                <a:uLnTx/>
                <a:uFillTx/>
                <a:latin typeface="Calibri" panose="020F0502020204030204"/>
                <a:ea typeface="+mn-ea"/>
                <a:cs typeface="+mn-cs"/>
              </a:rPr>
              <a:t>Hombres: 116,845</a:t>
            </a:r>
          </a:p>
        </p:txBody>
      </p:sp>
      <p:pic>
        <p:nvPicPr>
          <p:cNvPr id="16" name="Imagen 15">
            <a:extLst>
              <a:ext uri="{FF2B5EF4-FFF2-40B4-BE49-F238E27FC236}">
                <a16:creationId xmlns:a16="http://schemas.microsoft.com/office/drawing/2014/main" id="{D7307CD0-5A4C-4A5F-A6DC-38E36ECF98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59757" y="5112265"/>
            <a:ext cx="1917235" cy="1427863"/>
          </a:xfrm>
          <a:prstGeom prst="rect">
            <a:avLst/>
          </a:prstGeom>
        </p:spPr>
      </p:pic>
      <p:pic>
        <p:nvPicPr>
          <p:cNvPr id="6" name="Imagen 5">
            <a:extLst>
              <a:ext uri="{FF2B5EF4-FFF2-40B4-BE49-F238E27FC236}">
                <a16:creationId xmlns:a16="http://schemas.microsoft.com/office/drawing/2014/main" id="{7908A9E6-8CB9-454B-B52E-3BB5CE9358D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23786" y="198614"/>
            <a:ext cx="737680" cy="707197"/>
          </a:xfrm>
          <a:prstGeom prst="rect">
            <a:avLst/>
          </a:prstGeom>
        </p:spPr>
      </p:pic>
      <p:pic>
        <p:nvPicPr>
          <p:cNvPr id="3" name="Imagen 2">
            <a:extLst>
              <a:ext uri="{FF2B5EF4-FFF2-40B4-BE49-F238E27FC236}">
                <a16:creationId xmlns:a16="http://schemas.microsoft.com/office/drawing/2014/main" id="{306781AA-A01A-4CF3-85F5-E25B38D59FC5}"/>
              </a:ext>
            </a:extLst>
          </p:cNvPr>
          <p:cNvPicPr>
            <a:picLocks noChangeAspect="1"/>
          </p:cNvPicPr>
          <p:nvPr/>
        </p:nvPicPr>
        <p:blipFill>
          <a:blip r:embed="rId6"/>
          <a:stretch>
            <a:fillRect/>
          </a:stretch>
        </p:blipFill>
        <p:spPr>
          <a:xfrm>
            <a:off x="230534" y="65887"/>
            <a:ext cx="10925146" cy="1679848"/>
          </a:xfrm>
          <a:prstGeom prst="rect">
            <a:avLst/>
          </a:prstGeom>
        </p:spPr>
      </p:pic>
      <p:pic>
        <p:nvPicPr>
          <p:cNvPr id="10" name="Imagen 9">
            <a:extLst>
              <a:ext uri="{FF2B5EF4-FFF2-40B4-BE49-F238E27FC236}">
                <a16:creationId xmlns:a16="http://schemas.microsoft.com/office/drawing/2014/main" id="{A4F9F8CC-F60E-4E33-AA6D-BEA0E28B61D9}"/>
              </a:ext>
            </a:extLst>
          </p:cNvPr>
          <p:cNvPicPr>
            <a:picLocks noChangeAspect="1"/>
          </p:cNvPicPr>
          <p:nvPr/>
        </p:nvPicPr>
        <p:blipFill>
          <a:blip r:embed="rId7"/>
          <a:stretch>
            <a:fillRect/>
          </a:stretch>
        </p:blipFill>
        <p:spPr>
          <a:xfrm>
            <a:off x="821957" y="1858813"/>
            <a:ext cx="4637800" cy="3201507"/>
          </a:xfrm>
          <a:prstGeom prst="rect">
            <a:avLst/>
          </a:prstGeom>
        </p:spPr>
      </p:pic>
      <p:pic>
        <p:nvPicPr>
          <p:cNvPr id="13" name="Imagen 12">
            <a:extLst>
              <a:ext uri="{FF2B5EF4-FFF2-40B4-BE49-F238E27FC236}">
                <a16:creationId xmlns:a16="http://schemas.microsoft.com/office/drawing/2014/main" id="{3063D7C1-4D3C-4C62-AB2B-C2DC71D71B9F}"/>
              </a:ext>
            </a:extLst>
          </p:cNvPr>
          <p:cNvPicPr>
            <a:picLocks noChangeAspect="1"/>
          </p:cNvPicPr>
          <p:nvPr/>
        </p:nvPicPr>
        <p:blipFill>
          <a:blip r:embed="rId8"/>
          <a:stretch>
            <a:fillRect/>
          </a:stretch>
        </p:blipFill>
        <p:spPr>
          <a:xfrm>
            <a:off x="7042322" y="1956162"/>
            <a:ext cx="4327721" cy="2945675"/>
          </a:xfrm>
          <a:prstGeom prst="rect">
            <a:avLst/>
          </a:prstGeom>
        </p:spPr>
      </p:pic>
    </p:spTree>
    <p:extLst>
      <p:ext uri="{BB962C8B-B14F-4D97-AF65-F5344CB8AC3E}">
        <p14:creationId xmlns:p14="http://schemas.microsoft.com/office/powerpoint/2010/main" val="22268084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610DE5A-254B-483C-98A1-83E58CEC19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339" y="-16042"/>
            <a:ext cx="12089416" cy="1780674"/>
          </a:xfrm>
          <a:prstGeom prst="rect">
            <a:avLst/>
          </a:prstGeom>
        </p:spPr>
      </p:pic>
      <p:sp>
        <p:nvSpPr>
          <p:cNvPr id="8" name="Título 1">
            <a:extLst>
              <a:ext uri="{FF2B5EF4-FFF2-40B4-BE49-F238E27FC236}">
                <a16:creationId xmlns:a16="http://schemas.microsoft.com/office/drawing/2014/main" id="{E1BD6F32-5F34-4531-8F1F-30B89C56E8F9}"/>
              </a:ext>
            </a:extLst>
          </p:cNvPr>
          <p:cNvSpPr>
            <a:spLocks noGrp="1"/>
          </p:cNvSpPr>
          <p:nvPr>
            <p:ph type="title"/>
          </p:nvPr>
        </p:nvSpPr>
        <p:spPr>
          <a:xfrm>
            <a:off x="115460" y="1548064"/>
            <a:ext cx="9881938" cy="232610"/>
          </a:xfrm>
        </p:spPr>
        <p:txBody>
          <a:bodyPr>
            <a:noAutofit/>
          </a:bodyPr>
          <a:lstStyle/>
          <a:p>
            <a:pPr algn="ctr"/>
            <a:r>
              <a:rPr lang="es-ES" sz="2800" b="1" dirty="0">
                <a:solidFill>
                  <a:schemeClr val="bg1"/>
                </a:solidFill>
                <a:latin typeface="Arial Black" panose="020B0A04020102020204" pitchFamily="34" charset="0"/>
                <a:cs typeface="Arial" panose="020B0604020202020204" pitchFamily="34" charset="0"/>
              </a:rPr>
              <a:t>Avances vacunación COVID-19 - Venezuela</a:t>
            </a:r>
            <a:br>
              <a:rPr lang="es-ES" sz="2800" b="1" dirty="0">
                <a:solidFill>
                  <a:schemeClr val="bg1"/>
                </a:solidFill>
                <a:latin typeface="Arial Black" panose="020B0A04020102020204" pitchFamily="34" charset="0"/>
                <a:cs typeface="Arial" panose="020B0604020202020204" pitchFamily="34" charset="0"/>
              </a:rPr>
            </a:br>
            <a:br>
              <a:rPr lang="es-ES" sz="2800" b="1" dirty="0">
                <a:solidFill>
                  <a:schemeClr val="bg1"/>
                </a:solidFill>
                <a:latin typeface="Arial Black" panose="020B0A04020102020204" pitchFamily="34" charset="0"/>
                <a:cs typeface="Arial" panose="020B0604020202020204" pitchFamily="34" charset="0"/>
              </a:rPr>
            </a:br>
            <a:br>
              <a:rPr lang="es-ES" sz="2800" b="1" dirty="0">
                <a:solidFill>
                  <a:srgbClr val="FFFF00"/>
                </a:solidFill>
                <a:latin typeface="Arial Black" panose="020B0A04020102020204" pitchFamily="34" charset="0"/>
                <a:cs typeface="Arial" panose="020B0604020202020204" pitchFamily="34" charset="0"/>
              </a:rPr>
            </a:br>
            <a:endParaRPr lang="es-PE" sz="2800" b="1" dirty="0">
              <a:solidFill>
                <a:srgbClr val="FFFF00"/>
              </a:solidFill>
              <a:latin typeface="Arial Black" panose="020B0A04020102020204" pitchFamily="34" charset="0"/>
              <a:cs typeface="Arial" panose="020B0604020202020204" pitchFamily="34" charset="0"/>
            </a:endParaRPr>
          </a:p>
        </p:txBody>
      </p:sp>
      <p:sp>
        <p:nvSpPr>
          <p:cNvPr id="5" name="Marcador de contenido 18">
            <a:extLst>
              <a:ext uri="{FF2B5EF4-FFF2-40B4-BE49-F238E27FC236}">
                <a16:creationId xmlns:a16="http://schemas.microsoft.com/office/drawing/2014/main" id="{35FE7407-5FCE-4288-B18F-7EF7730093EC}"/>
              </a:ext>
            </a:extLst>
          </p:cNvPr>
          <p:cNvSpPr txBox="1">
            <a:spLocks/>
          </p:cNvSpPr>
          <p:nvPr/>
        </p:nvSpPr>
        <p:spPr>
          <a:xfrm>
            <a:off x="6829425" y="1894403"/>
            <a:ext cx="4778148" cy="319896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D2AE1CB9-8121-42B2-8D53-AD17F7F6EB56}"/>
              </a:ext>
            </a:extLst>
          </p:cNvPr>
          <p:cNvSpPr txBox="1"/>
          <p:nvPr/>
        </p:nvSpPr>
        <p:spPr>
          <a:xfrm>
            <a:off x="4356761" y="6124930"/>
            <a:ext cx="494532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http://www.mpps.gob.ve/</a:t>
            </a:r>
          </a:p>
        </p:txBody>
      </p:sp>
      <p:pic>
        <p:nvPicPr>
          <p:cNvPr id="9" name="Imagen 8">
            <a:extLst>
              <a:ext uri="{FF2B5EF4-FFF2-40B4-BE49-F238E27FC236}">
                <a16:creationId xmlns:a16="http://schemas.microsoft.com/office/drawing/2014/main" id="{F86A1D6E-969B-492E-BB2E-44FE4A3D3D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38733" y="272418"/>
            <a:ext cx="737680" cy="707197"/>
          </a:xfrm>
          <a:prstGeom prst="rect">
            <a:avLst/>
          </a:prstGeom>
        </p:spPr>
      </p:pic>
      <p:sp>
        <p:nvSpPr>
          <p:cNvPr id="17" name="CuadroTexto 16">
            <a:extLst>
              <a:ext uri="{FF2B5EF4-FFF2-40B4-BE49-F238E27FC236}">
                <a16:creationId xmlns:a16="http://schemas.microsoft.com/office/drawing/2014/main" id="{030664E4-7DCE-4150-8C1A-3A30EADA4D28}"/>
              </a:ext>
            </a:extLst>
          </p:cNvPr>
          <p:cNvSpPr txBox="1"/>
          <p:nvPr/>
        </p:nvSpPr>
        <p:spPr>
          <a:xfrm>
            <a:off x="3674876" y="6494262"/>
            <a:ext cx="43609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srgbClr val="0070C0"/>
                </a:solidFill>
                <a:effectLst/>
                <a:uLnTx/>
                <a:uFillTx/>
                <a:latin typeface="Calibri" panose="020F0502020204030204"/>
                <a:ea typeface="+mn-ea"/>
                <a:cs typeface="+mn-cs"/>
              </a:rPr>
              <a:t>http://www.oncti.gob.ve/NOTICIAS.html</a:t>
            </a:r>
          </a:p>
        </p:txBody>
      </p:sp>
      <p:sp>
        <p:nvSpPr>
          <p:cNvPr id="13" name="CuadroTexto 12">
            <a:extLst>
              <a:ext uri="{FF2B5EF4-FFF2-40B4-BE49-F238E27FC236}">
                <a16:creationId xmlns:a16="http://schemas.microsoft.com/office/drawing/2014/main" id="{9F5AFC36-6D37-4ED7-97E0-41DB7F525D89}"/>
              </a:ext>
            </a:extLst>
          </p:cNvPr>
          <p:cNvSpPr txBox="1"/>
          <p:nvPr/>
        </p:nvSpPr>
        <p:spPr>
          <a:xfrm>
            <a:off x="5991519" y="2150006"/>
            <a:ext cx="5869699" cy="8156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CuadroTexto 10">
            <a:extLst>
              <a:ext uri="{FF2B5EF4-FFF2-40B4-BE49-F238E27FC236}">
                <a16:creationId xmlns:a16="http://schemas.microsoft.com/office/drawing/2014/main" id="{D7CBB27D-9D3A-41C1-8088-C2AF98C6369D}"/>
              </a:ext>
            </a:extLst>
          </p:cNvPr>
          <p:cNvSpPr txBox="1"/>
          <p:nvPr/>
        </p:nvSpPr>
        <p:spPr>
          <a:xfrm>
            <a:off x="5503719" y="1664369"/>
            <a:ext cx="6572821" cy="43396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300" b="1" i="0" u="none" strike="noStrike" kern="1200" cap="none" spc="0" normalizeH="0" baseline="0" noProof="0" dirty="0">
                <a:ln>
                  <a:noFill/>
                </a:ln>
                <a:solidFill>
                  <a:prstClr val="black"/>
                </a:solidFill>
                <a:effectLst/>
                <a:uLnTx/>
                <a:uFillTx/>
                <a:latin typeface="Calibri" panose="020F0502020204030204"/>
                <a:ea typeface="+mn-ea"/>
                <a:cs typeface="+mn-cs"/>
              </a:rPr>
              <a:t>Mayo 23, 2021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300" b="0" i="0" u="none" strike="noStrike" kern="1200" cap="none" spc="0" normalizeH="0" baseline="0" noProof="0" dirty="0">
                <a:ln>
                  <a:noFill/>
                </a:ln>
                <a:solidFill>
                  <a:prstClr val="black"/>
                </a:solidFill>
                <a:effectLst/>
                <a:uLnTx/>
                <a:uFillTx/>
                <a:latin typeface="Calibri" panose="020F0502020204030204"/>
                <a:ea typeface="+mn-ea"/>
                <a:cs typeface="+mn-cs"/>
              </a:rPr>
              <a:t>El Presidente anunció el lunes 24 de mayo arrancará una nueva fase de inmunización contra el coronavirus. Reveló que llegó al país un lote de un millón 300 mil vacunas contra la COVID-19 directo desde China.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300" b="0" i="0" u="none" strike="noStrike" kern="1200" cap="none" spc="0" normalizeH="0" baseline="0" noProof="0" dirty="0">
                <a:ln>
                  <a:noFill/>
                </a:ln>
                <a:solidFill>
                  <a:prstClr val="black"/>
                </a:solidFill>
                <a:effectLst/>
                <a:uLnTx/>
                <a:uFillTx/>
                <a:latin typeface="merriweather"/>
                <a:ea typeface="+mn-ea"/>
                <a:cs typeface="+mn-cs"/>
              </a:rPr>
              <a:t>El gobernante dijo que en esta nueva etapa serán priorizados los trabajadores del sector servicios, personas menores de 60 años que padezcan dos o más enfermedades, pacientes renales y pacientes con VIH.</a:t>
            </a:r>
            <a:endParaRPr kumimoji="0" lang="es-CO"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Imagen 9">
            <a:extLst>
              <a:ext uri="{FF2B5EF4-FFF2-40B4-BE49-F238E27FC236}">
                <a16:creationId xmlns:a16="http://schemas.microsoft.com/office/drawing/2014/main" id="{070500D2-EB0F-416D-8055-7FB924193AF0}"/>
              </a:ext>
            </a:extLst>
          </p:cNvPr>
          <p:cNvPicPr>
            <a:picLocks noChangeAspect="1"/>
          </p:cNvPicPr>
          <p:nvPr/>
        </p:nvPicPr>
        <p:blipFill>
          <a:blip r:embed="rId5"/>
          <a:stretch>
            <a:fillRect/>
          </a:stretch>
        </p:blipFill>
        <p:spPr>
          <a:xfrm>
            <a:off x="79270" y="2410184"/>
            <a:ext cx="5209127" cy="3198966"/>
          </a:xfrm>
          <a:prstGeom prst="rect">
            <a:avLst/>
          </a:prstGeom>
        </p:spPr>
      </p:pic>
    </p:spTree>
    <p:extLst>
      <p:ext uri="{BB962C8B-B14F-4D97-AF65-F5344CB8AC3E}">
        <p14:creationId xmlns:p14="http://schemas.microsoft.com/office/powerpoint/2010/main" val="25025764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n 1" descr="Un dibujo de una mujer&#10;&#10;Descripción generada automáticamente con confianza media">
            <a:extLst>
              <a:ext uri="{FF2B5EF4-FFF2-40B4-BE49-F238E27FC236}">
                <a16:creationId xmlns:a16="http://schemas.microsoft.com/office/drawing/2014/main" id="{0CDABFC5-C4A8-4A0C-8DE1-9DFB71F98F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28297" y="643467"/>
            <a:ext cx="4735405"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7359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Banca de madera junto a una estatua de una persona&#10;&#10;Descripción generada automáticamente con confianza media">
            <a:extLst>
              <a:ext uri="{FF2B5EF4-FFF2-40B4-BE49-F238E27FC236}">
                <a16:creationId xmlns:a16="http://schemas.microsoft.com/office/drawing/2014/main" id="{373BD39F-06FD-4714-895E-B5C2B89760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0"/>
            <a:ext cx="12191980" cy="6857990"/>
          </a:xfrm>
          <a:prstGeom prst="rect">
            <a:avLst/>
          </a:prstGeom>
        </p:spPr>
      </p:pic>
      <p:sp>
        <p:nvSpPr>
          <p:cNvPr id="5" name="Marcador de contenido 2">
            <a:extLst>
              <a:ext uri="{FF2B5EF4-FFF2-40B4-BE49-F238E27FC236}">
                <a16:creationId xmlns:a16="http://schemas.microsoft.com/office/drawing/2014/main" id="{11B4BD3A-4127-4A27-8904-9B04189FB3D3}"/>
              </a:ext>
            </a:extLst>
          </p:cNvPr>
          <p:cNvSpPr>
            <a:spLocks noGrp="1"/>
          </p:cNvSpPr>
          <p:nvPr>
            <p:ph idx="1"/>
          </p:nvPr>
        </p:nvSpPr>
        <p:spPr>
          <a:xfrm>
            <a:off x="7074567" y="417057"/>
            <a:ext cx="4885867" cy="4379531"/>
          </a:xfrm>
        </p:spPr>
        <p:txBody>
          <a:bodyPr>
            <a:noAutofit/>
          </a:bodyPr>
          <a:lstStyle/>
          <a:p>
            <a:pPr marL="0" lvl="0" indent="0" algn="ctr" rtl="0">
              <a:lnSpc>
                <a:spcPct val="90000"/>
              </a:lnSpc>
              <a:spcBef>
                <a:spcPts val="0"/>
              </a:spcBef>
              <a:spcAft>
                <a:spcPts val="0"/>
              </a:spcAft>
              <a:buClr>
                <a:schemeClr val="dk1"/>
              </a:buClr>
              <a:buSzPts val="2000"/>
              <a:buNone/>
            </a:pPr>
            <a:r>
              <a:rPr lang="es-PE" sz="3000" b="1" dirty="0">
                <a:solidFill>
                  <a:schemeClr val="bg1"/>
                </a:solidFill>
                <a:latin typeface="Arial Black" panose="020B0A04020102020204" pitchFamily="34" charset="0"/>
                <a:ea typeface="Arial"/>
                <a:cs typeface="Arial"/>
                <a:sym typeface="Arial"/>
              </a:rPr>
              <a:t>Solo estaremos seguros cuando todos estemos seguros.</a:t>
            </a:r>
          </a:p>
          <a:p>
            <a:pPr lvl="0" algn="ctr" rtl="0">
              <a:lnSpc>
                <a:spcPct val="90000"/>
              </a:lnSpc>
              <a:spcBef>
                <a:spcPts val="0"/>
              </a:spcBef>
              <a:spcAft>
                <a:spcPts val="0"/>
              </a:spcAft>
              <a:buClr>
                <a:schemeClr val="dk1"/>
              </a:buClr>
              <a:buSzPts val="2000"/>
            </a:pPr>
            <a:endParaRPr lang="es-PE" sz="3000" b="1" dirty="0">
              <a:solidFill>
                <a:schemeClr val="bg1"/>
              </a:solidFill>
              <a:latin typeface="Arial Black" panose="020B0A04020102020204" pitchFamily="34" charset="0"/>
              <a:ea typeface="Arial"/>
              <a:cs typeface="Arial"/>
              <a:sym typeface="Arial"/>
            </a:endParaRPr>
          </a:p>
          <a:p>
            <a:pPr marL="0" lvl="0" indent="0" algn="ctr">
              <a:spcBef>
                <a:spcPts val="0"/>
              </a:spcBef>
              <a:buClr>
                <a:schemeClr val="dk1"/>
              </a:buClr>
              <a:buSzPts val="2000"/>
              <a:buNone/>
            </a:pPr>
            <a:r>
              <a:rPr lang="es-MX" sz="3000" b="1" dirty="0">
                <a:solidFill>
                  <a:schemeClr val="bg1"/>
                </a:solidFill>
                <a:latin typeface="Arial Black" panose="020B0A04020102020204" pitchFamily="34" charset="0"/>
                <a:ea typeface="Arial"/>
                <a:cs typeface="Arial"/>
                <a:sym typeface="Arial"/>
              </a:rPr>
              <a:t>Reconstruir nuestra sociedad con justicia social y ambiental </a:t>
            </a:r>
          </a:p>
          <a:p>
            <a:pPr marL="0" lvl="0" indent="0" algn="ctr">
              <a:spcBef>
                <a:spcPts val="0"/>
              </a:spcBef>
              <a:buClr>
                <a:schemeClr val="dk1"/>
              </a:buClr>
              <a:buSzPts val="2000"/>
              <a:buNone/>
            </a:pPr>
            <a:r>
              <a:rPr lang="es-MX" sz="3000" b="1" dirty="0">
                <a:solidFill>
                  <a:schemeClr val="bg1"/>
                </a:solidFill>
                <a:latin typeface="Arial Black" panose="020B0A04020102020204" pitchFamily="34" charset="0"/>
                <a:ea typeface="Arial"/>
                <a:cs typeface="Arial"/>
                <a:sym typeface="Arial"/>
              </a:rPr>
              <a:t>para que todas las personas vivan con dignidad. </a:t>
            </a:r>
          </a:p>
          <a:p>
            <a:pPr marL="0" lvl="0" indent="0" algn="just" rtl="0">
              <a:lnSpc>
                <a:spcPct val="90000"/>
              </a:lnSpc>
              <a:spcBef>
                <a:spcPts val="0"/>
              </a:spcBef>
              <a:spcAft>
                <a:spcPts val="0"/>
              </a:spcAft>
              <a:buClr>
                <a:schemeClr val="dk1"/>
              </a:buClr>
              <a:buSzPts val="2000"/>
              <a:buNone/>
            </a:pPr>
            <a:r>
              <a:rPr lang="es-MX" sz="3000" b="1" dirty="0">
                <a:solidFill>
                  <a:schemeClr val="bg1"/>
                </a:solidFill>
                <a:latin typeface="Arial"/>
                <a:ea typeface="Arial"/>
                <a:cs typeface="Arial"/>
                <a:sym typeface="Arial"/>
              </a:rPr>
              <a:t>.</a:t>
            </a:r>
          </a:p>
        </p:txBody>
      </p:sp>
    </p:spTree>
    <p:extLst>
      <p:ext uri="{BB962C8B-B14F-4D97-AF65-F5344CB8AC3E}">
        <p14:creationId xmlns:p14="http://schemas.microsoft.com/office/powerpoint/2010/main" val="474759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53D5C3E-C4D0-4B64-A158-87F8C0E465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64375" y="2071351"/>
            <a:ext cx="2411658" cy="2318453"/>
          </a:xfrm>
          <a:prstGeom prst="rect">
            <a:avLst/>
          </a:prstGeom>
        </p:spPr>
      </p:pic>
      <p:sp>
        <p:nvSpPr>
          <p:cNvPr id="4" name="Rectángulo 3">
            <a:extLst>
              <a:ext uri="{FF2B5EF4-FFF2-40B4-BE49-F238E27FC236}">
                <a16:creationId xmlns:a16="http://schemas.microsoft.com/office/drawing/2014/main" id="{C2AAD025-4738-4170-A5EB-6C4CDE3A8C35}"/>
              </a:ext>
            </a:extLst>
          </p:cNvPr>
          <p:cNvSpPr/>
          <p:nvPr/>
        </p:nvSpPr>
        <p:spPr>
          <a:xfrm>
            <a:off x="7548410" y="4641560"/>
            <a:ext cx="464358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GRACIAS</a:t>
            </a:r>
          </a:p>
        </p:txBody>
      </p:sp>
      <p:sp>
        <p:nvSpPr>
          <p:cNvPr id="5" name="Rectángulo 4">
            <a:extLst>
              <a:ext uri="{FF2B5EF4-FFF2-40B4-BE49-F238E27FC236}">
                <a16:creationId xmlns:a16="http://schemas.microsoft.com/office/drawing/2014/main" id="{8437CBDC-6FD5-4198-A65B-B3BBF8EE1987}"/>
              </a:ext>
            </a:extLst>
          </p:cNvPr>
          <p:cNvSpPr/>
          <p:nvPr/>
        </p:nvSpPr>
        <p:spPr>
          <a:xfrm>
            <a:off x="296779" y="309132"/>
            <a:ext cx="11598441" cy="116955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Bolivia, Chile, Colombia,  Ecuador, Perú y Venezuela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5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Cada vez más juntos por el derecho a la salud </a:t>
            </a:r>
            <a:endParaRPr kumimoji="0" lang="es-CO" sz="35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ectángulo 5">
            <a:extLst>
              <a:ext uri="{FF2B5EF4-FFF2-40B4-BE49-F238E27FC236}">
                <a16:creationId xmlns:a16="http://schemas.microsoft.com/office/drawing/2014/main" id="{A50B9AC0-4CD2-4591-B071-E69BAA7F7F34}"/>
              </a:ext>
            </a:extLst>
          </p:cNvPr>
          <p:cNvSpPr/>
          <p:nvPr/>
        </p:nvSpPr>
        <p:spPr>
          <a:xfrm>
            <a:off x="2736415" y="6246712"/>
            <a:ext cx="646704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www.orasconhu.org</a:t>
            </a:r>
          </a:p>
        </p:txBody>
      </p:sp>
      <p:pic>
        <p:nvPicPr>
          <p:cNvPr id="7" name="Picture 3">
            <a:extLst>
              <a:ext uri="{FF2B5EF4-FFF2-40B4-BE49-F238E27FC236}">
                <a16:creationId xmlns:a16="http://schemas.microsoft.com/office/drawing/2014/main" id="{FFF67B35-4CEF-4A54-B41A-0DA9E9779D2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40042" y="2071351"/>
            <a:ext cx="5575232" cy="3370595"/>
          </a:xfrm>
          <a:prstGeom prst="rect">
            <a:avLst/>
          </a:prstGeom>
        </p:spPr>
      </p:pic>
      <p:sp>
        <p:nvSpPr>
          <p:cNvPr id="2" name="CuadroTexto 1">
            <a:extLst>
              <a:ext uri="{FF2B5EF4-FFF2-40B4-BE49-F238E27FC236}">
                <a16:creationId xmlns:a16="http://schemas.microsoft.com/office/drawing/2014/main" id="{A1FA967E-18DF-4454-A00A-28480EC21E83}"/>
              </a:ext>
            </a:extLst>
          </p:cNvPr>
          <p:cNvSpPr txBox="1"/>
          <p:nvPr/>
        </p:nvSpPr>
        <p:spPr>
          <a:xfrm>
            <a:off x="478302" y="5693702"/>
            <a:ext cx="835079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Muchas gracias a los Ministros de Salud, a los grupos de trabajo, al CTC,  a los Comités Andinos y al equipo técnico ORAS-CONHU.</a:t>
            </a:r>
          </a:p>
        </p:txBody>
      </p:sp>
    </p:spTree>
    <p:extLst>
      <p:ext uri="{BB962C8B-B14F-4D97-AF65-F5344CB8AC3E}">
        <p14:creationId xmlns:p14="http://schemas.microsoft.com/office/powerpoint/2010/main" val="520915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825F86-428B-45EB-AA0B-C4EF697CA2CA}"/>
              </a:ext>
            </a:extLst>
          </p:cNvPr>
          <p:cNvSpPr>
            <a:spLocks noGrp="1"/>
          </p:cNvSpPr>
          <p:nvPr>
            <p:ph type="title"/>
          </p:nvPr>
        </p:nvSpPr>
        <p:spPr>
          <a:xfrm>
            <a:off x="1497330" y="268288"/>
            <a:ext cx="10424160" cy="800100"/>
          </a:xfrm>
        </p:spPr>
        <p:txBody>
          <a:bodyPr>
            <a:normAutofit fontScale="90000"/>
          </a:bodyPr>
          <a:lstStyle/>
          <a:p>
            <a:pPr algn="ctr"/>
            <a:r>
              <a:rPr lang="es-PE" b="1" dirty="0">
                <a:solidFill>
                  <a:schemeClr val="accent5">
                    <a:lumMod val="75000"/>
                  </a:schemeClr>
                </a:solidFill>
                <a:latin typeface="Arial" panose="020B0604020202020204" pitchFamily="34" charset="0"/>
                <a:cs typeface="Arial" panose="020B0604020202020204" pitchFamily="34" charset="0"/>
              </a:rPr>
              <a:t>Nuevos fallecidos por COVID-19 en el mundo. 22-04-2021. Promedio semanal</a:t>
            </a:r>
          </a:p>
        </p:txBody>
      </p:sp>
      <p:pic>
        <p:nvPicPr>
          <p:cNvPr id="7" name="Imagen 6">
            <a:extLst>
              <a:ext uri="{FF2B5EF4-FFF2-40B4-BE49-F238E27FC236}">
                <a16:creationId xmlns:a16="http://schemas.microsoft.com/office/drawing/2014/main" id="{33D7515E-36E4-4FD7-907E-FC84DFBE66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pic>
        <p:nvPicPr>
          <p:cNvPr id="4" name="Imagen 3">
            <a:extLst>
              <a:ext uri="{FF2B5EF4-FFF2-40B4-BE49-F238E27FC236}">
                <a16:creationId xmlns:a16="http://schemas.microsoft.com/office/drawing/2014/main" id="{F4BE73E6-79C6-4756-A7AE-252BA5A882D7}"/>
              </a:ext>
            </a:extLst>
          </p:cNvPr>
          <p:cNvPicPr>
            <a:picLocks noChangeAspect="1"/>
          </p:cNvPicPr>
          <p:nvPr/>
        </p:nvPicPr>
        <p:blipFill rotWithShape="1">
          <a:blip r:embed="rId3"/>
          <a:srcRect l="32719" t="40166" r="14219" b="18667"/>
          <a:stretch/>
        </p:blipFill>
        <p:spPr>
          <a:xfrm>
            <a:off x="1497330" y="1067696"/>
            <a:ext cx="10506437" cy="5522016"/>
          </a:xfrm>
          <a:prstGeom prst="rect">
            <a:avLst/>
          </a:prstGeom>
        </p:spPr>
      </p:pic>
      <p:sp>
        <p:nvSpPr>
          <p:cNvPr id="10" name="CuadroTexto 9">
            <a:extLst>
              <a:ext uri="{FF2B5EF4-FFF2-40B4-BE49-F238E27FC236}">
                <a16:creationId xmlns:a16="http://schemas.microsoft.com/office/drawing/2014/main" id="{4474BCF6-EBED-4E23-93A3-385C02A3CD69}"/>
              </a:ext>
            </a:extLst>
          </p:cNvPr>
          <p:cNvSpPr txBox="1"/>
          <p:nvPr/>
        </p:nvSpPr>
        <p:spPr>
          <a:xfrm>
            <a:off x="1611630" y="6589712"/>
            <a:ext cx="6126480"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https://ourworldindata.org/covid-cases</a:t>
            </a:r>
          </a:p>
        </p:txBody>
      </p:sp>
      <p:pic>
        <p:nvPicPr>
          <p:cNvPr id="12" name="Imagen 11">
            <a:extLst>
              <a:ext uri="{FF2B5EF4-FFF2-40B4-BE49-F238E27FC236}">
                <a16:creationId xmlns:a16="http://schemas.microsoft.com/office/drawing/2014/main" id="{1C8DCD45-8C39-4C0F-BE47-7E0735D96BC8}"/>
              </a:ext>
            </a:extLst>
          </p:cNvPr>
          <p:cNvPicPr>
            <a:picLocks noChangeAspect="1"/>
          </p:cNvPicPr>
          <p:nvPr/>
        </p:nvPicPr>
        <p:blipFill rotWithShape="1">
          <a:blip r:embed="rId4"/>
          <a:srcRect l="73125" t="49902" r="19844" b="45431"/>
          <a:stretch/>
        </p:blipFill>
        <p:spPr>
          <a:xfrm>
            <a:off x="10252710" y="1067696"/>
            <a:ext cx="1303020" cy="486461"/>
          </a:xfrm>
          <a:prstGeom prst="rect">
            <a:avLst/>
          </a:prstGeom>
        </p:spPr>
      </p:pic>
      <p:pic>
        <p:nvPicPr>
          <p:cNvPr id="14" name="Imagen 13">
            <a:extLst>
              <a:ext uri="{FF2B5EF4-FFF2-40B4-BE49-F238E27FC236}">
                <a16:creationId xmlns:a16="http://schemas.microsoft.com/office/drawing/2014/main" id="{60014131-B3CE-4C95-B3B4-BE35AD4369CE}"/>
              </a:ext>
            </a:extLst>
          </p:cNvPr>
          <p:cNvPicPr>
            <a:picLocks noChangeAspect="1"/>
          </p:cNvPicPr>
          <p:nvPr/>
        </p:nvPicPr>
        <p:blipFill rotWithShape="1">
          <a:blip r:embed="rId5"/>
          <a:srcRect l="71250" t="50000" r="21813" b="45167"/>
          <a:stretch/>
        </p:blipFill>
        <p:spPr>
          <a:xfrm>
            <a:off x="7655131" y="1067696"/>
            <a:ext cx="1008809" cy="486460"/>
          </a:xfrm>
          <a:prstGeom prst="rect">
            <a:avLst/>
          </a:prstGeom>
        </p:spPr>
      </p:pic>
    </p:spTree>
    <p:extLst>
      <p:ext uri="{BB962C8B-B14F-4D97-AF65-F5344CB8AC3E}">
        <p14:creationId xmlns:p14="http://schemas.microsoft.com/office/powerpoint/2010/main" val="4130705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55715704-9323-4196-882C-09E4DBDC5FAE}"/>
              </a:ext>
            </a:extLst>
          </p:cNvPr>
          <p:cNvSpPr txBox="1"/>
          <p:nvPr/>
        </p:nvSpPr>
        <p:spPr>
          <a:xfrm>
            <a:off x="3564081" y="6609646"/>
            <a:ext cx="6378676" cy="261610"/>
          </a:xfrm>
          <a:prstGeom prst="rect">
            <a:avLst/>
          </a:prstGeom>
          <a:noFill/>
        </p:spPr>
        <p:txBody>
          <a:bodyPr wrap="square">
            <a:spAutoFit/>
          </a:bodyPr>
          <a:lstStyle/>
          <a:p>
            <a:r>
              <a:rPr lang="es-CO" sz="1100" dirty="0">
                <a:solidFill>
                  <a:srgbClr val="0070C0"/>
                </a:solidFill>
                <a:latin typeface="Arial" panose="020B0604020202020204" pitchFamily="34" charset="0"/>
                <a:cs typeface="Arial" panose="020B0604020202020204" pitchFamily="34" charset="0"/>
              </a:rPr>
              <a:t>https://www.worldometers.info/coronavirus/</a:t>
            </a:r>
          </a:p>
        </p:txBody>
      </p:sp>
      <p:sp>
        <p:nvSpPr>
          <p:cNvPr id="10" name="Título 3">
            <a:extLst>
              <a:ext uri="{FF2B5EF4-FFF2-40B4-BE49-F238E27FC236}">
                <a16:creationId xmlns:a16="http://schemas.microsoft.com/office/drawing/2014/main" id="{E53454A9-E66D-4E59-890D-F598F8CA8A53}"/>
              </a:ext>
            </a:extLst>
          </p:cNvPr>
          <p:cNvSpPr>
            <a:spLocks noGrp="1"/>
          </p:cNvSpPr>
          <p:nvPr>
            <p:ph type="title"/>
          </p:nvPr>
        </p:nvSpPr>
        <p:spPr>
          <a:xfrm>
            <a:off x="1480625" y="123389"/>
            <a:ext cx="10433079" cy="916348"/>
          </a:xfrm>
        </p:spPr>
        <p:txBody>
          <a:bodyPr>
            <a:normAutofit/>
          </a:bodyPr>
          <a:lstStyle/>
          <a:p>
            <a:pPr algn="ctr"/>
            <a:r>
              <a:rPr lang="es-PE" sz="2400" b="1" dirty="0">
                <a:solidFill>
                  <a:srgbClr val="0070C0"/>
                </a:solidFill>
                <a:latin typeface="Arial Black" panose="020B0A04020102020204" pitchFamily="34" charset="0"/>
                <a:cs typeface="Arial" panose="020B0604020202020204" pitchFamily="34" charset="0"/>
              </a:rPr>
              <a:t>Distribución de casos confirmados, fallecidos y letalidad por COVID-19 en regiones del mundo. 24-05-2021 08:21</a:t>
            </a:r>
          </a:p>
        </p:txBody>
      </p:sp>
      <p:pic>
        <p:nvPicPr>
          <p:cNvPr id="6" name="Imagen 5">
            <a:extLst>
              <a:ext uri="{FF2B5EF4-FFF2-40B4-BE49-F238E27FC236}">
                <a16:creationId xmlns:a16="http://schemas.microsoft.com/office/drawing/2014/main" id="{2B850F26-8FAE-4628-9363-4E0FA509588A}"/>
              </a:ext>
            </a:extLst>
          </p:cNvPr>
          <p:cNvPicPr>
            <a:picLocks noChangeAspect="1"/>
          </p:cNvPicPr>
          <p:nvPr/>
        </p:nvPicPr>
        <p:blipFill>
          <a:blip r:embed="rId2"/>
          <a:stretch>
            <a:fillRect/>
          </a:stretch>
        </p:blipFill>
        <p:spPr>
          <a:xfrm>
            <a:off x="-44797" y="0"/>
            <a:ext cx="1447266" cy="6983896"/>
          </a:xfrm>
          <a:prstGeom prst="rect">
            <a:avLst/>
          </a:prstGeom>
        </p:spPr>
      </p:pic>
      <p:sp>
        <p:nvSpPr>
          <p:cNvPr id="7" name="CuadroTexto 6">
            <a:extLst>
              <a:ext uri="{FF2B5EF4-FFF2-40B4-BE49-F238E27FC236}">
                <a16:creationId xmlns:a16="http://schemas.microsoft.com/office/drawing/2014/main" id="{8896D139-2ABD-4959-830F-08CBD4BE58B7}"/>
              </a:ext>
            </a:extLst>
          </p:cNvPr>
          <p:cNvSpPr txBox="1"/>
          <p:nvPr/>
        </p:nvSpPr>
        <p:spPr>
          <a:xfrm>
            <a:off x="1402469" y="5773316"/>
            <a:ext cx="10580367" cy="830997"/>
          </a:xfrm>
          <a:prstGeom prst="rect">
            <a:avLst/>
          </a:prstGeom>
          <a:solidFill>
            <a:srgbClr val="C5FEFF"/>
          </a:solidFill>
        </p:spPr>
        <p:txBody>
          <a:bodyPr wrap="square">
            <a:spAutoFit/>
          </a:bodyPr>
          <a:lstStyle/>
          <a:p>
            <a:pPr algn="ctr"/>
            <a:r>
              <a:rPr lang="es-ES" sz="1600" b="1" dirty="0">
                <a:latin typeface="Arial" panose="020B0604020202020204" pitchFamily="34" charset="0"/>
                <a:cs typeface="Arial" panose="020B0604020202020204" pitchFamily="34" charset="0"/>
              </a:rPr>
              <a:t>América, tiene el 40 %  de casos confirmados (</a:t>
            </a:r>
            <a:r>
              <a:rPr lang="es-PE" sz="1600" b="1" i="0" u="none" strike="noStrike" dirty="0">
                <a:solidFill>
                  <a:srgbClr val="000000"/>
                </a:solidFill>
                <a:effectLst/>
                <a:latin typeface="Arial" panose="020B0604020202020204" pitchFamily="34" charset="0"/>
              </a:rPr>
              <a:t>67,237,914</a:t>
            </a:r>
            <a:r>
              <a:rPr lang="es-PE" sz="1600" dirty="0"/>
              <a:t> </a:t>
            </a:r>
            <a:r>
              <a:rPr lang="es-ES" sz="1600" b="1" dirty="0">
                <a:latin typeface="Arial" panose="020B0604020202020204" pitchFamily="34" charset="0"/>
                <a:cs typeface="Arial" panose="020B0604020202020204" pitchFamily="34" charset="0"/>
              </a:rPr>
              <a:t>/167’594,032) y el 47 %  (1,639,220/3,479,925) </a:t>
            </a:r>
          </a:p>
          <a:p>
            <a:pPr algn="ctr"/>
            <a:r>
              <a:rPr lang="es-ES" sz="1600" b="1" dirty="0">
                <a:latin typeface="Arial" panose="020B0604020202020204" pitchFamily="34" charset="0"/>
                <a:cs typeface="Arial" panose="020B0604020202020204" pitchFamily="34" charset="0"/>
              </a:rPr>
              <a:t>Europa (Francia y Rusia),  NA/CA/C (EEUU y México), Asia (India y Turquía), Suramérica (Brasil, Argentina), África (Sudáfrica y Marruecos), Oceanía (Australia y Polinesia Francesa). </a:t>
            </a:r>
            <a:endParaRPr lang="es-PE" sz="1600" b="1" dirty="0">
              <a:latin typeface="Arial" panose="020B0604020202020204" pitchFamily="34" charset="0"/>
              <a:cs typeface="Arial" panose="020B0604020202020204" pitchFamily="34" charset="0"/>
            </a:endParaRPr>
          </a:p>
        </p:txBody>
      </p:sp>
      <p:graphicFrame>
        <p:nvGraphicFramePr>
          <p:cNvPr id="2" name="Tabla 1">
            <a:extLst>
              <a:ext uri="{FF2B5EF4-FFF2-40B4-BE49-F238E27FC236}">
                <a16:creationId xmlns:a16="http://schemas.microsoft.com/office/drawing/2014/main" id="{0E18F29D-2AF5-4D42-9673-35669BE04318}"/>
              </a:ext>
            </a:extLst>
          </p:cNvPr>
          <p:cNvGraphicFramePr>
            <a:graphicFrameLocks noGrp="1"/>
          </p:cNvGraphicFramePr>
          <p:nvPr>
            <p:extLst>
              <p:ext uri="{D42A27DB-BD31-4B8C-83A1-F6EECF244321}">
                <p14:modId xmlns:p14="http://schemas.microsoft.com/office/powerpoint/2010/main" val="3177110176"/>
              </p:ext>
            </p:extLst>
          </p:nvPr>
        </p:nvGraphicFramePr>
        <p:xfrm>
          <a:off x="1402470" y="1245870"/>
          <a:ext cx="10511233" cy="4377692"/>
        </p:xfrm>
        <a:graphic>
          <a:graphicData uri="http://schemas.openxmlformats.org/drawingml/2006/table">
            <a:tbl>
              <a:tblPr/>
              <a:tblGrid>
                <a:gridCol w="2522696">
                  <a:extLst>
                    <a:ext uri="{9D8B030D-6E8A-4147-A177-3AD203B41FA5}">
                      <a16:colId xmlns:a16="http://schemas.microsoft.com/office/drawing/2014/main" val="2039740936"/>
                    </a:ext>
                  </a:extLst>
                </a:gridCol>
                <a:gridCol w="1853799">
                  <a:extLst>
                    <a:ext uri="{9D8B030D-6E8A-4147-A177-3AD203B41FA5}">
                      <a16:colId xmlns:a16="http://schemas.microsoft.com/office/drawing/2014/main" val="2465290617"/>
                    </a:ext>
                  </a:extLst>
                </a:gridCol>
                <a:gridCol w="1356905">
                  <a:extLst>
                    <a:ext uri="{9D8B030D-6E8A-4147-A177-3AD203B41FA5}">
                      <a16:colId xmlns:a16="http://schemas.microsoft.com/office/drawing/2014/main" val="346376318"/>
                    </a:ext>
                  </a:extLst>
                </a:gridCol>
                <a:gridCol w="1853799">
                  <a:extLst>
                    <a:ext uri="{9D8B030D-6E8A-4147-A177-3AD203B41FA5}">
                      <a16:colId xmlns:a16="http://schemas.microsoft.com/office/drawing/2014/main" val="2648857862"/>
                    </a:ext>
                  </a:extLst>
                </a:gridCol>
                <a:gridCol w="1223125">
                  <a:extLst>
                    <a:ext uri="{9D8B030D-6E8A-4147-A177-3AD203B41FA5}">
                      <a16:colId xmlns:a16="http://schemas.microsoft.com/office/drawing/2014/main" val="848728603"/>
                    </a:ext>
                  </a:extLst>
                </a:gridCol>
                <a:gridCol w="1700909">
                  <a:extLst>
                    <a:ext uri="{9D8B030D-6E8A-4147-A177-3AD203B41FA5}">
                      <a16:colId xmlns:a16="http://schemas.microsoft.com/office/drawing/2014/main" val="3323286475"/>
                    </a:ext>
                  </a:extLst>
                </a:gridCol>
              </a:tblGrid>
              <a:tr h="969106">
                <a:tc>
                  <a:txBody>
                    <a:bodyPr/>
                    <a:lstStyle/>
                    <a:p>
                      <a:pPr algn="ctr" fontAlgn="ctr"/>
                      <a:r>
                        <a:rPr lang="es-PE" sz="2400" b="1" i="0" u="none" strike="noStrike">
                          <a:solidFill>
                            <a:srgbClr val="000000"/>
                          </a:solidFill>
                          <a:effectLst/>
                          <a:latin typeface="Arial" panose="020B0604020202020204" pitchFamily="34" charset="0"/>
                        </a:rPr>
                        <a:t>Global/Regiones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2400" b="1" i="0" u="none" strike="noStrike">
                          <a:solidFill>
                            <a:srgbClr val="000000"/>
                          </a:solidFill>
                          <a:effectLst/>
                          <a:latin typeface="Arial" panose="020B0604020202020204" pitchFamily="34" charset="0"/>
                        </a:rPr>
                        <a:t>Casos confirmados</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2400" b="1" i="0" u="none" strike="noStrike">
                          <a:solidFill>
                            <a:srgbClr val="000000"/>
                          </a:solidFill>
                          <a:effectLst/>
                          <a:latin typeface="Arial" panose="020B0604020202020204" pitchFamily="34"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2400" b="1" i="0" u="none" strike="noStrike">
                          <a:solidFill>
                            <a:srgbClr val="000000"/>
                          </a:solidFill>
                          <a:effectLst/>
                          <a:latin typeface="Arial" panose="020B0604020202020204" pitchFamily="34" charset="0"/>
                        </a:rPr>
                        <a:t>Fallecidos confirmados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2400" b="1" i="0" u="none" strike="noStrike">
                          <a:solidFill>
                            <a:srgbClr val="000000"/>
                          </a:solidFill>
                          <a:effectLst/>
                          <a:latin typeface="Arial" panose="020B0604020202020204" pitchFamily="34"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2400" b="1" i="0" u="none" strike="noStrike">
                          <a:solidFill>
                            <a:srgbClr val="000000"/>
                          </a:solidFill>
                          <a:effectLst/>
                          <a:latin typeface="Arial" panose="020B0604020202020204" pitchFamily="34" charset="0"/>
                        </a:rPr>
                        <a:t>Letalidad (%)</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873860942"/>
                  </a:ext>
                </a:extLst>
              </a:tr>
              <a:tr h="484554">
                <a:tc>
                  <a:txBody>
                    <a:bodyPr/>
                    <a:lstStyle/>
                    <a:p>
                      <a:pPr algn="ctr" fontAlgn="ctr"/>
                      <a:r>
                        <a:rPr lang="es-PE" sz="2400" b="1" i="0" u="none" strike="noStrike">
                          <a:solidFill>
                            <a:srgbClr val="000000"/>
                          </a:solidFill>
                          <a:effectLst/>
                          <a:latin typeface="Arial" panose="020B0604020202020204" pitchFamily="34" charset="0"/>
                        </a:rPr>
                        <a:t>Mundo</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PE" sz="2400" b="1" i="0" u="none" strike="noStrike" dirty="0">
                          <a:solidFill>
                            <a:srgbClr val="000000"/>
                          </a:solidFill>
                          <a:effectLst/>
                          <a:latin typeface="Arial" panose="020B0604020202020204" pitchFamily="34" charset="0"/>
                        </a:rPr>
                        <a:t>167,594,032</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PE" sz="2400" b="1" i="0" u="none" strike="noStrike">
                          <a:solidFill>
                            <a:srgbClr val="000000"/>
                          </a:solidFill>
                          <a:effectLst/>
                          <a:latin typeface="Arial" panose="020B0604020202020204" pitchFamily="34" charset="0"/>
                        </a:rPr>
                        <a:t>100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PE" sz="2400" b="1" i="0" u="none" strike="noStrike" dirty="0">
                          <a:solidFill>
                            <a:srgbClr val="000000"/>
                          </a:solidFill>
                          <a:effectLst/>
                          <a:latin typeface="Arial" panose="020B0604020202020204" pitchFamily="34" charset="0"/>
                        </a:rPr>
                        <a:t>3,479,925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PE" sz="2400" b="1" i="0" u="none" strike="noStrike">
                          <a:solidFill>
                            <a:srgbClr val="000000"/>
                          </a:solidFill>
                          <a:effectLst/>
                          <a:latin typeface="Arial" panose="020B0604020202020204" pitchFamily="34" charset="0"/>
                        </a:rPr>
                        <a:t>100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PE" sz="2400" b="1" i="0" u="none" strike="noStrike">
                          <a:solidFill>
                            <a:srgbClr val="000000"/>
                          </a:solidFill>
                          <a:effectLst/>
                          <a:latin typeface="Arial" panose="020B0604020202020204" pitchFamily="34" charset="0"/>
                        </a:rPr>
                        <a:t>2.1</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606754033"/>
                  </a:ext>
                </a:extLst>
              </a:tr>
              <a:tr h="484554">
                <a:tc>
                  <a:txBody>
                    <a:bodyPr/>
                    <a:lstStyle/>
                    <a:p>
                      <a:pPr algn="ctr" fontAlgn="ctr"/>
                      <a:r>
                        <a:rPr lang="es-PE" sz="2400" b="1" i="0" u="none" strike="noStrike">
                          <a:solidFill>
                            <a:srgbClr val="000000"/>
                          </a:solidFill>
                          <a:effectLst/>
                          <a:latin typeface="Arial" panose="020B0604020202020204" pitchFamily="34" charset="0"/>
                        </a:rPr>
                        <a:t>Europa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46,215,126</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dirty="0">
                          <a:solidFill>
                            <a:srgbClr val="000000"/>
                          </a:solidFill>
                          <a:effectLst/>
                          <a:latin typeface="Arial" panose="020B0604020202020204" pitchFamily="34" charset="0"/>
                        </a:rPr>
                        <a:t>27.58</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A9C1"/>
                    </a:solidFill>
                  </a:tcPr>
                </a:tc>
                <a:tc>
                  <a:txBody>
                    <a:bodyPr/>
                    <a:lstStyle/>
                    <a:p>
                      <a:pPr algn="ctr" fontAlgn="ctr"/>
                      <a:r>
                        <a:rPr lang="es-PE" sz="2400" b="1" i="0" u="none" strike="noStrike">
                          <a:solidFill>
                            <a:srgbClr val="000000"/>
                          </a:solidFill>
                          <a:effectLst/>
                          <a:latin typeface="Arial" panose="020B0604020202020204" pitchFamily="34" charset="0"/>
                        </a:rPr>
                        <a:t>1,061,652</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dirty="0">
                          <a:solidFill>
                            <a:srgbClr val="000000"/>
                          </a:solidFill>
                          <a:effectLst/>
                          <a:latin typeface="Arial" panose="020B0604020202020204" pitchFamily="34" charset="0"/>
                        </a:rPr>
                        <a:t>30.51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A9C1"/>
                    </a:solidFill>
                  </a:tcPr>
                </a:tc>
                <a:tc>
                  <a:txBody>
                    <a:bodyPr/>
                    <a:lstStyle/>
                    <a:p>
                      <a:pPr algn="ctr" fontAlgn="ctr"/>
                      <a:r>
                        <a:rPr lang="es-PE" sz="2400" b="1" i="0" u="none" strike="noStrike" dirty="0">
                          <a:solidFill>
                            <a:srgbClr val="000000"/>
                          </a:solidFill>
                          <a:effectLst/>
                          <a:latin typeface="Arial" panose="020B0604020202020204" pitchFamily="34" charset="0"/>
                        </a:rPr>
                        <a:t>2.3</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A9C1"/>
                    </a:solidFill>
                  </a:tcPr>
                </a:tc>
                <a:extLst>
                  <a:ext uri="{0D108BD9-81ED-4DB2-BD59-A6C34878D82A}">
                    <a16:rowId xmlns:a16="http://schemas.microsoft.com/office/drawing/2014/main" val="1776328065"/>
                  </a:ext>
                </a:extLst>
              </a:tr>
              <a:tr h="484554">
                <a:tc>
                  <a:txBody>
                    <a:bodyPr/>
                    <a:lstStyle/>
                    <a:p>
                      <a:pPr algn="ctr" fontAlgn="ctr"/>
                      <a:r>
                        <a:rPr lang="es-PE" sz="2400" b="1" i="0" u="none" strike="noStrike">
                          <a:solidFill>
                            <a:srgbClr val="000000"/>
                          </a:solidFill>
                          <a:effectLst/>
                          <a:latin typeface="Arial" panose="020B0604020202020204" pitchFamily="34" charset="0"/>
                        </a:rPr>
                        <a:t>NA/CA/C</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39,485,192</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dirty="0">
                          <a:solidFill>
                            <a:srgbClr val="000000"/>
                          </a:solidFill>
                          <a:effectLst/>
                          <a:latin typeface="Arial" panose="020B0604020202020204" pitchFamily="34" charset="0"/>
                        </a:rPr>
                        <a:t>23.56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A9C1"/>
                    </a:solidFill>
                  </a:tcPr>
                </a:tc>
                <a:tc>
                  <a:txBody>
                    <a:bodyPr/>
                    <a:lstStyle/>
                    <a:p>
                      <a:pPr algn="ctr" fontAlgn="ctr"/>
                      <a:r>
                        <a:rPr lang="es-PE" sz="2400" b="1" i="0" u="none" strike="noStrike">
                          <a:solidFill>
                            <a:srgbClr val="000000"/>
                          </a:solidFill>
                          <a:effectLst/>
                          <a:latin typeface="Arial" panose="020B0604020202020204" pitchFamily="34" charset="0"/>
                        </a:rPr>
                        <a:t>885,055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dirty="0">
                          <a:solidFill>
                            <a:srgbClr val="000000"/>
                          </a:solidFill>
                          <a:effectLst/>
                          <a:latin typeface="Arial" panose="020B0604020202020204" pitchFamily="34" charset="0"/>
                        </a:rPr>
                        <a:t>25.43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A9C1"/>
                    </a:solidFill>
                  </a:tcPr>
                </a:tc>
                <a:tc>
                  <a:txBody>
                    <a:bodyPr/>
                    <a:lstStyle/>
                    <a:p>
                      <a:pPr algn="ctr" fontAlgn="ctr"/>
                      <a:r>
                        <a:rPr lang="es-PE" sz="2400" b="1" i="0" u="none" strike="noStrike">
                          <a:solidFill>
                            <a:srgbClr val="000000"/>
                          </a:solidFill>
                          <a:effectLst/>
                          <a:latin typeface="Arial" panose="020B0604020202020204" pitchFamily="34" charset="0"/>
                        </a:rPr>
                        <a:t>2.2</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5508944"/>
                  </a:ext>
                </a:extLst>
              </a:tr>
              <a:tr h="484554">
                <a:tc>
                  <a:txBody>
                    <a:bodyPr/>
                    <a:lstStyle/>
                    <a:p>
                      <a:pPr algn="ctr" fontAlgn="ctr"/>
                      <a:r>
                        <a:rPr lang="es-PE" sz="2400" b="1" i="0" u="none" strike="noStrike">
                          <a:solidFill>
                            <a:srgbClr val="000000"/>
                          </a:solidFill>
                          <a:effectLst/>
                          <a:latin typeface="Arial" panose="020B0604020202020204" pitchFamily="34" charset="0"/>
                        </a:rPr>
                        <a:t>Asia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49,272,759</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dirty="0">
                          <a:solidFill>
                            <a:srgbClr val="000000"/>
                          </a:solidFill>
                          <a:effectLst/>
                          <a:latin typeface="Arial" panose="020B0604020202020204" pitchFamily="34" charset="0"/>
                        </a:rPr>
                        <a:t>29.40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A9C1"/>
                    </a:solidFill>
                  </a:tcPr>
                </a:tc>
                <a:tc>
                  <a:txBody>
                    <a:bodyPr/>
                    <a:lstStyle/>
                    <a:p>
                      <a:pPr algn="ctr" fontAlgn="ctr"/>
                      <a:r>
                        <a:rPr lang="es-PE" sz="2400" b="1" i="0" u="none" strike="noStrike">
                          <a:solidFill>
                            <a:srgbClr val="000000"/>
                          </a:solidFill>
                          <a:effectLst/>
                          <a:latin typeface="Arial" panose="020B0604020202020204" pitchFamily="34" charset="0"/>
                        </a:rPr>
                        <a:t>649,055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18.65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1.3</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9360088"/>
                  </a:ext>
                </a:extLst>
              </a:tr>
              <a:tr h="484554">
                <a:tc>
                  <a:txBody>
                    <a:bodyPr/>
                    <a:lstStyle/>
                    <a:p>
                      <a:pPr algn="ctr" fontAlgn="ctr"/>
                      <a:r>
                        <a:rPr lang="es-PE" sz="2400" b="1" i="0" u="none" strike="noStrike">
                          <a:solidFill>
                            <a:srgbClr val="000000"/>
                          </a:solidFill>
                          <a:effectLst/>
                          <a:latin typeface="Arial" panose="020B0604020202020204" pitchFamily="34" charset="0"/>
                        </a:rPr>
                        <a:t>Suramerica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27,752,722</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16.56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754,165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dirty="0">
                          <a:solidFill>
                            <a:srgbClr val="000000"/>
                          </a:solidFill>
                          <a:effectLst/>
                          <a:latin typeface="Arial" panose="020B0604020202020204" pitchFamily="34" charset="0"/>
                        </a:rPr>
                        <a:t>21.67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A9C1"/>
                    </a:solidFill>
                  </a:tcPr>
                </a:tc>
                <a:tc>
                  <a:txBody>
                    <a:bodyPr/>
                    <a:lstStyle/>
                    <a:p>
                      <a:pPr algn="ctr" fontAlgn="ctr"/>
                      <a:r>
                        <a:rPr lang="es-PE" sz="2400" b="1" i="0" u="none" strike="noStrike" dirty="0">
                          <a:solidFill>
                            <a:srgbClr val="000000"/>
                          </a:solidFill>
                          <a:effectLst/>
                          <a:latin typeface="Arial" panose="020B0604020202020204" pitchFamily="34" charset="0"/>
                        </a:rPr>
                        <a:t>2.7</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A9C1"/>
                    </a:solidFill>
                  </a:tcPr>
                </a:tc>
                <a:extLst>
                  <a:ext uri="{0D108BD9-81ED-4DB2-BD59-A6C34878D82A}">
                    <a16:rowId xmlns:a16="http://schemas.microsoft.com/office/drawing/2014/main" val="1260015903"/>
                  </a:ext>
                </a:extLst>
              </a:tr>
              <a:tr h="484554">
                <a:tc>
                  <a:txBody>
                    <a:bodyPr/>
                    <a:lstStyle/>
                    <a:p>
                      <a:pPr algn="ctr" fontAlgn="ctr"/>
                      <a:r>
                        <a:rPr lang="es-PE" sz="2400" b="1" i="0" u="none" strike="noStrike">
                          <a:solidFill>
                            <a:srgbClr val="000000"/>
                          </a:solidFill>
                          <a:effectLst/>
                          <a:latin typeface="Arial" panose="020B0604020202020204" pitchFamily="34" charset="0"/>
                        </a:rPr>
                        <a:t>Africa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4,800,675</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2.86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128,753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3.70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dirty="0">
                          <a:solidFill>
                            <a:srgbClr val="000000"/>
                          </a:solidFill>
                          <a:effectLst/>
                          <a:latin typeface="Arial" panose="020B0604020202020204" pitchFamily="34" charset="0"/>
                        </a:rPr>
                        <a:t>2.7</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A9C1"/>
                    </a:solidFill>
                  </a:tcPr>
                </a:tc>
                <a:extLst>
                  <a:ext uri="{0D108BD9-81ED-4DB2-BD59-A6C34878D82A}">
                    <a16:rowId xmlns:a16="http://schemas.microsoft.com/office/drawing/2014/main" val="2539601483"/>
                  </a:ext>
                </a:extLst>
              </a:tr>
              <a:tr h="501262">
                <a:tc>
                  <a:txBody>
                    <a:bodyPr/>
                    <a:lstStyle/>
                    <a:p>
                      <a:pPr algn="ctr" fontAlgn="ctr"/>
                      <a:r>
                        <a:rPr lang="es-PE" sz="2400" b="1" i="0" u="none" strike="noStrike">
                          <a:solidFill>
                            <a:srgbClr val="000000"/>
                          </a:solidFill>
                          <a:effectLst/>
                          <a:latin typeface="Arial" panose="020B0604020202020204" pitchFamily="34" charset="0"/>
                        </a:rPr>
                        <a:t>Oceanía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67,558</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0.04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1,245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2400" b="1" i="0" u="none" strike="noStrike">
                          <a:solidFill>
                            <a:srgbClr val="000000"/>
                          </a:solidFill>
                          <a:effectLst/>
                          <a:latin typeface="Arial" panose="020B0604020202020204" pitchFamily="34" charset="0"/>
                        </a:rPr>
                        <a:t>0.04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2400" b="1" i="0" u="none" strike="noStrike" dirty="0">
                          <a:solidFill>
                            <a:srgbClr val="000000"/>
                          </a:solidFill>
                          <a:effectLst/>
                          <a:latin typeface="Arial" panose="020B0604020202020204" pitchFamily="34" charset="0"/>
                        </a:rPr>
                        <a:t>1.8</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541599"/>
                  </a:ext>
                </a:extLst>
              </a:tr>
            </a:tbl>
          </a:graphicData>
        </a:graphic>
      </p:graphicFrame>
    </p:spTree>
    <p:extLst>
      <p:ext uri="{BB962C8B-B14F-4D97-AF65-F5344CB8AC3E}">
        <p14:creationId xmlns:p14="http://schemas.microsoft.com/office/powerpoint/2010/main" val="3415009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33">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9408"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ítulo 3"/>
          <p:cNvSpPr>
            <a:spLocks noGrp="1"/>
          </p:cNvSpPr>
          <p:nvPr>
            <p:ph type="title"/>
          </p:nvPr>
        </p:nvSpPr>
        <p:spPr>
          <a:xfrm>
            <a:off x="3758642" y="2073715"/>
            <a:ext cx="6935759" cy="2993042"/>
          </a:xfrm>
        </p:spPr>
        <p:txBody>
          <a:bodyPr vert="horz" lIns="91440" tIns="45720" rIns="91440" bIns="45720" rtlCol="0" anchor="ctr">
            <a:normAutofit/>
          </a:bodyPr>
          <a:lstStyle/>
          <a:p>
            <a:pPr algn="ctr"/>
            <a:r>
              <a:rPr lang="en-US" b="1" kern="1200" dirty="0">
                <a:solidFill>
                  <a:schemeClr val="bg1"/>
                </a:solidFill>
                <a:latin typeface="Arial" panose="020B0604020202020204" pitchFamily="34" charset="0"/>
                <a:cs typeface="Arial" panose="020B0604020202020204" pitchFamily="34" charset="0"/>
              </a:rPr>
              <a:t>Casos de COVID-19 </a:t>
            </a:r>
            <a:r>
              <a:rPr lang="en-US" b="1" kern="1200" dirty="0" err="1">
                <a:solidFill>
                  <a:schemeClr val="bg1"/>
                </a:solidFill>
                <a:latin typeface="Arial" panose="020B0604020202020204" pitchFamily="34" charset="0"/>
                <a:cs typeface="Arial" panose="020B0604020202020204" pitchFamily="34" charset="0"/>
              </a:rPr>
              <a:t>en</a:t>
            </a:r>
            <a:r>
              <a:rPr lang="en-US" b="1" kern="1200" dirty="0">
                <a:solidFill>
                  <a:schemeClr val="bg1"/>
                </a:solidFill>
                <a:latin typeface="Arial" panose="020B0604020202020204" pitchFamily="34" charset="0"/>
                <a:cs typeface="Arial" panose="020B0604020202020204" pitchFamily="34" charset="0"/>
              </a:rPr>
              <a:t> el </a:t>
            </a:r>
            <a:r>
              <a:rPr lang="en-US" b="1" kern="1200" dirty="0" err="1">
                <a:solidFill>
                  <a:schemeClr val="bg1"/>
                </a:solidFill>
                <a:latin typeface="Arial" panose="020B0604020202020204" pitchFamily="34" charset="0"/>
                <a:cs typeface="Arial" panose="020B0604020202020204" pitchFamily="34" charset="0"/>
              </a:rPr>
              <a:t>mundo</a:t>
            </a:r>
            <a:r>
              <a:rPr lang="en-US" b="1" kern="1200" dirty="0">
                <a:solidFill>
                  <a:schemeClr val="bg1"/>
                </a:solidFill>
                <a:latin typeface="Arial" panose="020B0604020202020204" pitchFamily="34" charset="0"/>
                <a:cs typeface="Arial" panose="020B0604020202020204" pitchFamily="34" charset="0"/>
              </a:rPr>
              <a:t> al </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23-05-2021</a:t>
            </a:r>
          </a:p>
        </p:txBody>
      </p:sp>
      <p:sp>
        <p:nvSpPr>
          <p:cNvPr id="48" name="Rectangle 35">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85614"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37">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758641" y="1883640"/>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39">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758641" y="5066757"/>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6246E3EF-6E0A-4A7A-8AD8-2F03561B3B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spTree>
    <p:extLst>
      <p:ext uri="{BB962C8B-B14F-4D97-AF65-F5344CB8AC3E}">
        <p14:creationId xmlns:p14="http://schemas.microsoft.com/office/powerpoint/2010/main" val="224177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6">
            <a:extLst>
              <a:ext uri="{FF2B5EF4-FFF2-40B4-BE49-F238E27FC236}">
                <a16:creationId xmlns:a16="http://schemas.microsoft.com/office/drawing/2014/main" id="{532E5C42-0A28-494C-BA90-81F7E69CFA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59408" cy="6858000"/>
          </a:xfrm>
          <a:prstGeom prst="rect">
            <a:avLst/>
          </a:prstGeom>
          <a:effectLst>
            <a:outerShdw blurRad="50800" dist="50800" dir="5400000" algn="ctr" rotWithShape="0">
              <a:schemeClr val="bg1"/>
            </a:outerShdw>
          </a:effectLst>
        </p:spPr>
      </p:pic>
      <p:sp>
        <p:nvSpPr>
          <p:cNvPr id="6" name="Título 1">
            <a:extLst>
              <a:ext uri="{FF2B5EF4-FFF2-40B4-BE49-F238E27FC236}">
                <a16:creationId xmlns:a16="http://schemas.microsoft.com/office/drawing/2014/main" id="{B287A47D-D9CD-4D1D-9EE2-09C3AA2BDBE6}"/>
              </a:ext>
            </a:extLst>
          </p:cNvPr>
          <p:cNvSpPr txBox="1">
            <a:spLocks/>
          </p:cNvSpPr>
          <p:nvPr/>
        </p:nvSpPr>
        <p:spPr>
          <a:xfrm>
            <a:off x="1359408" y="102553"/>
            <a:ext cx="10719465" cy="808353"/>
          </a:xfrm>
          <a:prstGeom prst="rect">
            <a:avLst/>
          </a:prstGeom>
        </p:spPr>
        <p:txBody>
          <a:bodyPr vert="horz" lIns="91440" tIns="45720" rIns="91440" bIns="45720" rtlCol="0" anchor="b">
            <a:noAutofit/>
          </a:bodyPr>
          <a:lstStyle>
            <a:defPPr>
              <a:defRPr lang="es-PE"/>
            </a:defPPr>
            <a:lvl1pPr algn="ctr">
              <a:lnSpc>
                <a:spcPct val="90000"/>
              </a:lnSpc>
              <a:spcBef>
                <a:spcPct val="0"/>
              </a:spcBef>
              <a:buNone/>
              <a:defRPr sz="2400" b="1">
                <a:solidFill>
                  <a:srgbClr val="0070C0"/>
                </a:solidFill>
                <a:latin typeface="Arial Black" panose="020B0A040201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Gráfico de casos de COVID-19 en </a:t>
            </a:r>
            <a:r>
              <a:rPr lang="es-PE" dirty="0"/>
              <a:t>2</a:t>
            </a: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0 países en el mundo. </a:t>
            </a:r>
          </a:p>
          <a:p>
            <a:pPr marL="0" marR="0" lvl="0" indent="0" algn="ctr" defTabSz="914400" rtl="0" eaLnBrk="1" fontAlgn="auto" latinLnBrk="0" hangingPunct="1">
              <a:lnSpc>
                <a:spcPct val="90000"/>
              </a:lnSpc>
              <a:spcBef>
                <a:spcPct val="0"/>
              </a:spcBef>
              <a:spcAft>
                <a:spcPts val="0"/>
              </a:spcAft>
              <a:buClrTx/>
              <a:buSzTx/>
              <a:buFontTx/>
              <a:buNone/>
              <a:tabLst/>
              <a:defRPr/>
            </a:pPr>
            <a:r>
              <a:rPr lang="es-PE" dirty="0"/>
              <a:t>23</a:t>
            </a:r>
            <a:r>
              <a:rPr kumimoji="0" lang="es-PE" sz="2400" b="1" i="0" u="none" strike="noStrike" kern="1200" cap="none" spc="0" normalizeH="0" baseline="0" noProof="0" dirty="0">
                <a:ln>
                  <a:noFill/>
                </a:ln>
                <a:solidFill>
                  <a:srgbClr val="0070C0"/>
                </a:solidFill>
                <a:effectLst/>
                <a:uLnTx/>
                <a:uFillTx/>
                <a:latin typeface="Arial Black" panose="020B0A04020102020204" pitchFamily="34" charset="0"/>
                <a:ea typeface="+mj-ea"/>
                <a:cs typeface="Arial" panose="020B0604020202020204" pitchFamily="34" charset="0"/>
              </a:rPr>
              <a:t>-05-2021 </a:t>
            </a:r>
          </a:p>
        </p:txBody>
      </p:sp>
      <p:sp>
        <p:nvSpPr>
          <p:cNvPr id="10" name="CuadroTexto 9">
            <a:extLst>
              <a:ext uri="{FF2B5EF4-FFF2-40B4-BE49-F238E27FC236}">
                <a16:creationId xmlns:a16="http://schemas.microsoft.com/office/drawing/2014/main" id="{EA86981A-5482-4BAE-8D12-0BC3B2FE646A}"/>
              </a:ext>
            </a:extLst>
          </p:cNvPr>
          <p:cNvSpPr txBox="1"/>
          <p:nvPr/>
        </p:nvSpPr>
        <p:spPr>
          <a:xfrm>
            <a:off x="1587500" y="6493837"/>
            <a:ext cx="6121400" cy="261610"/>
          </a:xfrm>
          <a:prstGeom prst="rect">
            <a:avLst/>
          </a:prstGeom>
          <a:noFill/>
        </p:spPr>
        <p:txBody>
          <a:bodyPr wrap="square">
            <a:spAutoFit/>
          </a:bodyPr>
          <a:lstStyle/>
          <a:p>
            <a:r>
              <a:rPr lang="es-PE" sz="1100" dirty="0">
                <a:latin typeface="Arial" panose="020B0604020202020204" pitchFamily="34" charset="0"/>
                <a:cs typeface="Arial" panose="020B0604020202020204" pitchFamily="34" charset="0"/>
              </a:rPr>
              <a:t>https://www.worldometers.info/coronavirus/weekly-trends/</a:t>
            </a:r>
          </a:p>
        </p:txBody>
      </p:sp>
      <p:graphicFrame>
        <p:nvGraphicFramePr>
          <p:cNvPr id="13" name="Gráfico 12">
            <a:extLst>
              <a:ext uri="{FF2B5EF4-FFF2-40B4-BE49-F238E27FC236}">
                <a16:creationId xmlns:a16="http://schemas.microsoft.com/office/drawing/2014/main" id="{44B4578A-7695-4A4F-99D6-2FB1D0288DA3}"/>
              </a:ext>
            </a:extLst>
          </p:cNvPr>
          <p:cNvGraphicFramePr>
            <a:graphicFrameLocks/>
          </p:cNvGraphicFramePr>
          <p:nvPr>
            <p:extLst>
              <p:ext uri="{D42A27DB-BD31-4B8C-83A1-F6EECF244321}">
                <p14:modId xmlns:p14="http://schemas.microsoft.com/office/powerpoint/2010/main" val="3695456713"/>
              </p:ext>
            </p:extLst>
          </p:nvPr>
        </p:nvGraphicFramePr>
        <p:xfrm>
          <a:off x="1691640" y="910906"/>
          <a:ext cx="10195560" cy="54550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2096118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A20B22D-B735-4225-98CC-85D15BEB9C00}">
  <we:reference id="wa104380955" version="2.2.1.0" store="es-ES" storeType="OMEX"/>
  <we:alternateReferences>
    <we:reference id="WA104380955" version="2.2.1.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16152</TotalTime>
  <Words>3261</Words>
  <Application>Microsoft Office PowerPoint</Application>
  <PresentationFormat>Panorámica</PresentationFormat>
  <Paragraphs>535</Paragraphs>
  <Slides>55</Slides>
  <Notes>25</Notes>
  <HiddenSlides>0</HiddenSlides>
  <MMClips>0</MMClips>
  <ScaleCrop>false</ScaleCrop>
  <HeadingPairs>
    <vt:vector size="6" baseType="variant">
      <vt:variant>
        <vt:lpstr>Fuentes usadas</vt:lpstr>
      </vt:variant>
      <vt:variant>
        <vt:i4>9</vt:i4>
      </vt:variant>
      <vt:variant>
        <vt:lpstr>Tema</vt:lpstr>
      </vt:variant>
      <vt:variant>
        <vt:i4>3</vt:i4>
      </vt:variant>
      <vt:variant>
        <vt:lpstr>Títulos de diapositiva</vt:lpstr>
      </vt:variant>
      <vt:variant>
        <vt:i4>55</vt:i4>
      </vt:variant>
    </vt:vector>
  </HeadingPairs>
  <TitlesOfParts>
    <vt:vector size="67" baseType="lpstr">
      <vt:lpstr>Arial</vt:lpstr>
      <vt:lpstr>Arial Black</vt:lpstr>
      <vt:lpstr>Calibri</vt:lpstr>
      <vt:lpstr>Calibri Light</vt:lpstr>
      <vt:lpstr>FF_Clan_OT_News</vt:lpstr>
      <vt:lpstr>merriweather</vt:lpstr>
      <vt:lpstr>Roboto</vt:lpstr>
      <vt:lpstr>Segoe UI Historic</vt:lpstr>
      <vt:lpstr>Wingdings</vt:lpstr>
      <vt:lpstr>Tema de Office</vt:lpstr>
      <vt:lpstr>1_Tema de Office</vt:lpstr>
      <vt:lpstr>2_Tema de Office</vt:lpstr>
      <vt:lpstr>Presentación de PowerPoint</vt:lpstr>
      <vt:lpstr>Situación de la Pandemia en el mundo al   24-05-2021.  08:50</vt:lpstr>
      <vt:lpstr>Evolución de los casos nuevos en la Pandemia de COVID-19 en el mundo al 24-05-2021.  09:11</vt:lpstr>
      <vt:lpstr>Fallecidos por COVID-19 en el mundo  al 24-05-2021.  09:16</vt:lpstr>
      <vt:lpstr>Casos nuevos confirmados de COVID-19 en el mundo. 23-04-2021. Promedio semanal</vt:lpstr>
      <vt:lpstr>Nuevos fallecidos por COVID-19 en el mundo. 22-04-2021. Promedio semanal</vt:lpstr>
      <vt:lpstr>Distribución de casos confirmados, fallecidos y letalidad por COVID-19 en regiones del mundo. 24-05-2021 08:21</vt:lpstr>
      <vt:lpstr>Casos de COVID-19 en el mundo al  23-05-2021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COVID-19 y la crisis socioeconómica en el mundo, AL y el Caribe</vt:lpstr>
      <vt:lpstr> Pobreza Extrema </vt:lpstr>
      <vt:lpstr>Pobreza extrema en el mundo</vt:lpstr>
      <vt:lpstr>Pobreza inducida por el COVID-19 en el mundo</vt:lpstr>
      <vt:lpstr>Presentación de PowerPoint</vt:lpstr>
      <vt:lpstr>Presentación de PowerPoint</vt:lpstr>
      <vt:lpstr>Presentación de PowerPoint</vt:lpstr>
      <vt:lpstr>Pobreza inducida por el COVID-19</vt:lpstr>
      <vt:lpstr>Pobreza inducida por el COVID-19</vt:lpstr>
      <vt:lpstr>Problemas relacionados con los sistemas de protección social acentúan efectos de pandemia</vt:lpstr>
      <vt:lpstr> Medidas para enfrentar la desigualdad (Banco Mundial) </vt:lpstr>
      <vt:lpstr>Observatorio de la CEPAL</vt:lpstr>
      <vt:lpstr>Presentación de PowerPoint</vt:lpstr>
      <vt:lpstr>COVID-19 en los países andinos 24 de mayo 2021 –  Hora 8:30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Avances vacunación COVID-19 - Chile   </vt:lpstr>
      <vt:lpstr>Presentación de PowerPoint</vt:lpstr>
      <vt:lpstr>Presentación de PowerPoint</vt:lpstr>
      <vt:lpstr>Avances vacunación COVID-19 - Colombia  </vt:lpstr>
      <vt:lpstr>Presentación de PowerPoint</vt:lpstr>
      <vt:lpstr>Presentación de PowerPoint</vt:lpstr>
      <vt:lpstr>Avances vacunación COVID-19 - Ecuador   </vt:lpstr>
      <vt:lpstr>Presentación de PowerPoint</vt:lpstr>
      <vt:lpstr>Presentación de PowerPoint</vt:lpstr>
      <vt:lpstr>Avances vacunación COVID-19 - Perú   </vt:lpstr>
      <vt:lpstr>Presentación de PowerPoint</vt:lpstr>
      <vt:lpstr>Presentación de PowerPoint</vt:lpstr>
      <vt:lpstr>Avances vacunación COVID-19 - Venezuela   </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 Francisco Beingolea More</dc:creator>
  <cp:lastModifiedBy>Luis Francisco Beingolea More</cp:lastModifiedBy>
  <cp:revision>1916</cp:revision>
  <dcterms:created xsi:type="dcterms:W3CDTF">2020-12-14T06:48:05Z</dcterms:created>
  <dcterms:modified xsi:type="dcterms:W3CDTF">2021-05-24T19:01:35Z</dcterms:modified>
</cp:coreProperties>
</file>