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56" r:id="rId1"/>
  </p:sldMasterIdLst>
  <p:notesMasterIdLst>
    <p:notesMasterId r:id="rId17"/>
  </p:notesMasterIdLst>
  <p:handoutMasterIdLst>
    <p:handoutMasterId r:id="rId18"/>
  </p:handoutMasterIdLst>
  <p:sldIdLst>
    <p:sldId id="266" r:id="rId2"/>
    <p:sldId id="534" r:id="rId3"/>
    <p:sldId id="556" r:id="rId4"/>
    <p:sldId id="548" r:id="rId5"/>
    <p:sldId id="547" r:id="rId6"/>
    <p:sldId id="553" r:id="rId7"/>
    <p:sldId id="590" r:id="rId8"/>
    <p:sldId id="563" r:id="rId9"/>
    <p:sldId id="557" r:id="rId10"/>
    <p:sldId id="558" r:id="rId11"/>
    <p:sldId id="865" r:id="rId12"/>
    <p:sldId id="591" r:id="rId13"/>
    <p:sldId id="745" r:id="rId14"/>
    <p:sldId id="850" r:id="rId15"/>
    <p:sldId id="524" r:id="rId16"/>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ina Celeste Leal Rojas" initials="RCLR" lastIdx="6" clrIdx="0">
    <p:extLst>
      <p:ext uri="{19B8F6BF-5375-455C-9EA6-DF929625EA0E}">
        <p15:presenceInfo xmlns:p15="http://schemas.microsoft.com/office/powerpoint/2012/main" userId="S-1-5-21-3817787726-4103458866-2903945651-20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72B"/>
    <a:srgbClr val="7E378E"/>
    <a:srgbClr val="15464B"/>
    <a:srgbClr val="008000"/>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Énfasi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11" autoAdjust="0"/>
    <p:restoredTop sz="92636" autoAdjust="0"/>
  </p:normalViewPr>
  <p:slideViewPr>
    <p:cSldViewPr snapToObjects="1">
      <p:cViewPr varScale="1">
        <p:scale>
          <a:sx n="85" d="100"/>
          <a:sy n="85" d="100"/>
        </p:scale>
        <p:origin x="1392" y="84"/>
      </p:cViewPr>
      <p:guideLst>
        <p:guide orient="horz" pos="2164"/>
        <p:guide pos="2880"/>
        <p:guide orient="horz" pos="162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Objects="1">
      <p:cViewPr varScale="1">
        <p:scale>
          <a:sx n="41" d="100"/>
          <a:sy n="41" d="100"/>
        </p:scale>
        <p:origin x="2328"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982E6B0-4093-4525-BAA5-041F7C92A15F}" type="datetimeFigureOut">
              <a:rPr lang="es-CL" smtClean="0"/>
              <a:pPr/>
              <a:t>27-03-2022</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100919E-02DA-4FCC-94DF-6C8F7CB013EF}" type="slidenum">
              <a:rPr lang="es-CL" smtClean="0"/>
              <a:pPr/>
              <a:t>‹Nº›</a:t>
            </a:fld>
            <a:endParaRPr lang="es-CL"/>
          </a:p>
        </p:txBody>
      </p:sp>
    </p:spTree>
    <p:extLst>
      <p:ext uri="{BB962C8B-B14F-4D97-AF65-F5344CB8AC3E}">
        <p14:creationId xmlns:p14="http://schemas.microsoft.com/office/powerpoint/2010/main" val="2889123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A2A46D7-3894-A54B-B4A1-B0E4C2D1EC7E}" type="datetimeFigureOut">
              <a:rPr lang="en-US" smtClean="0"/>
              <a:pPr/>
              <a:t>3/27/2022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2B208DF-24DF-1C46-8C17-8757FEFE8420}" type="slidenum">
              <a:rPr lang="en-US" smtClean="0"/>
              <a:pPr/>
              <a:t>‹Nº›</a:t>
            </a:fld>
            <a:endParaRPr lang="en-US"/>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22B208DF-24DF-1C46-8C17-8757FEFE8420}" type="slidenum">
              <a:rPr lang="en-US" smtClean="0"/>
              <a:pPr/>
              <a:t>1</a:t>
            </a:fld>
            <a:endParaRPr lang="en-US"/>
          </a:p>
        </p:txBody>
      </p:sp>
    </p:spTree>
    <p:extLst>
      <p:ext uri="{BB962C8B-B14F-4D97-AF65-F5344CB8AC3E}">
        <p14:creationId xmlns:p14="http://schemas.microsoft.com/office/powerpoint/2010/main" val="2381131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12</a:t>
            </a:fld>
            <a:endParaRPr lang="en-US" dirty="0"/>
          </a:p>
        </p:txBody>
      </p:sp>
    </p:spTree>
    <p:extLst>
      <p:ext uri="{BB962C8B-B14F-4D97-AF65-F5344CB8AC3E}">
        <p14:creationId xmlns:p14="http://schemas.microsoft.com/office/powerpoint/2010/main" val="337299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13</a:t>
            </a:fld>
            <a:endParaRPr lang="en-US" dirty="0"/>
          </a:p>
        </p:txBody>
      </p:sp>
    </p:spTree>
    <p:extLst>
      <p:ext uri="{BB962C8B-B14F-4D97-AF65-F5344CB8AC3E}">
        <p14:creationId xmlns:p14="http://schemas.microsoft.com/office/powerpoint/2010/main" val="1480415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14</a:t>
            </a:fld>
            <a:endParaRPr lang="en-US" dirty="0"/>
          </a:p>
        </p:txBody>
      </p:sp>
    </p:spTree>
    <p:extLst>
      <p:ext uri="{BB962C8B-B14F-4D97-AF65-F5344CB8AC3E}">
        <p14:creationId xmlns:p14="http://schemas.microsoft.com/office/powerpoint/2010/main" val="2830385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2</a:t>
            </a:fld>
            <a:endParaRPr lang="en-US" dirty="0"/>
          </a:p>
        </p:txBody>
      </p:sp>
    </p:spTree>
    <p:extLst>
      <p:ext uri="{BB962C8B-B14F-4D97-AF65-F5344CB8AC3E}">
        <p14:creationId xmlns:p14="http://schemas.microsoft.com/office/powerpoint/2010/main" val="346255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3</a:t>
            </a:fld>
            <a:endParaRPr lang="en-US" dirty="0"/>
          </a:p>
        </p:txBody>
      </p:sp>
    </p:spTree>
    <p:extLst>
      <p:ext uri="{BB962C8B-B14F-4D97-AF65-F5344CB8AC3E}">
        <p14:creationId xmlns:p14="http://schemas.microsoft.com/office/powerpoint/2010/main" val="504669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4</a:t>
            </a:fld>
            <a:endParaRPr lang="en-US" dirty="0"/>
          </a:p>
        </p:txBody>
      </p:sp>
    </p:spTree>
    <p:extLst>
      <p:ext uri="{BB962C8B-B14F-4D97-AF65-F5344CB8AC3E}">
        <p14:creationId xmlns:p14="http://schemas.microsoft.com/office/powerpoint/2010/main" val="2788083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5</a:t>
            </a:fld>
            <a:endParaRPr lang="en-US" dirty="0"/>
          </a:p>
        </p:txBody>
      </p:sp>
    </p:spTree>
    <p:extLst>
      <p:ext uri="{BB962C8B-B14F-4D97-AF65-F5344CB8AC3E}">
        <p14:creationId xmlns:p14="http://schemas.microsoft.com/office/powerpoint/2010/main" val="1127990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6</a:t>
            </a:fld>
            <a:endParaRPr lang="en-US" dirty="0"/>
          </a:p>
        </p:txBody>
      </p:sp>
    </p:spTree>
    <p:extLst>
      <p:ext uri="{BB962C8B-B14F-4D97-AF65-F5344CB8AC3E}">
        <p14:creationId xmlns:p14="http://schemas.microsoft.com/office/powerpoint/2010/main" val="829355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pPr/>
              <a:t>7</a:t>
            </a:fld>
            <a:endParaRPr lang="en-US" dirty="0"/>
          </a:p>
        </p:txBody>
      </p:sp>
    </p:spTree>
    <p:extLst>
      <p:ext uri="{BB962C8B-B14F-4D97-AF65-F5344CB8AC3E}">
        <p14:creationId xmlns:p14="http://schemas.microsoft.com/office/powerpoint/2010/main" val="3638788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195018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406400" y="696913"/>
            <a:ext cx="6197600" cy="3486150"/>
          </a:xfrm>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22B208DF-24DF-1C46-8C17-8757FEFE8420}"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2060158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5" name="1 Imagen"/>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9099" y="0"/>
            <a:ext cx="1666051" cy="1509183"/>
          </a:xfrm>
          <a:prstGeom prst="rect">
            <a:avLst/>
          </a:prstGeom>
        </p:spPr>
      </p:pic>
    </p:spTree>
    <p:extLst>
      <p:ext uri="{BB962C8B-B14F-4D97-AF65-F5344CB8AC3E}">
        <p14:creationId xmlns:p14="http://schemas.microsoft.com/office/powerpoint/2010/main" val="128282501"/>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descr="logoPNG.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06401" y="0"/>
            <a:ext cx="2033269" cy="1524952"/>
          </a:xfrm>
          <a:prstGeom prst="rect">
            <a:avLst/>
          </a:prstGeom>
        </p:spPr>
      </p:pic>
      <p:sp>
        <p:nvSpPr>
          <p:cNvPr id="11"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2"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513380684"/>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18676"/>
            <a:ext cx="2687558"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73786280"/>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2000">
                <a:solidFill>
                  <a:schemeClr val="bg1"/>
                </a:solidFill>
                <a:latin typeface="gobCL"/>
                <a:cs typeface="gobCL"/>
              </a:defRPr>
            </a:lvl1pPr>
          </a:lstStyle>
          <a:p>
            <a:r>
              <a:rPr lang="es-ES" dirty="0"/>
              <a:t>Imagen referencial</a:t>
            </a:r>
          </a:p>
        </p:txBody>
      </p:sp>
      <p:sp>
        <p:nvSpPr>
          <p:cNvPr id="8" name="Rectangle 7"/>
          <p:cNvSpPr/>
          <p:nvPr userDrawn="1"/>
        </p:nvSpPr>
        <p:spPr>
          <a:xfrm>
            <a:off x="93742" y="118676"/>
            <a:ext cx="2687558" cy="461665"/>
          </a:xfrm>
          <a:prstGeom prst="rect">
            <a:avLst/>
          </a:prstGeom>
        </p:spPr>
        <p:txBody>
          <a:bodyPr wrap="square">
            <a:spAutoFit/>
          </a:bodyPr>
          <a:lstStyle/>
          <a:p>
            <a:r>
              <a:rPr lang="es-ES" sz="2400" dirty="0">
                <a:solidFill>
                  <a:schemeClr val="bg1">
                    <a:lumMod val="75000"/>
                  </a:schemeClr>
                </a:solidFill>
              </a:rPr>
              <a:t>Imagen Referencial</a:t>
            </a: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113017669"/>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spTree>
    <p:extLst>
      <p:ext uri="{BB962C8B-B14F-4D97-AF65-F5344CB8AC3E}">
        <p14:creationId xmlns:p14="http://schemas.microsoft.com/office/powerpoint/2010/main" val="2546013602"/>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dirty="0"/>
              <a:t>Contenido de la </a:t>
            </a:r>
            <a:r>
              <a:rPr lang="es-ES_tradnl" dirty="0" err="1"/>
              <a:t>slide</a:t>
            </a:r>
            <a:r>
              <a:rPr lang="es-ES_tradnl" dirty="0"/>
              <a:t> en dos columnas de texto. </a:t>
            </a:r>
            <a:r>
              <a:rPr lang="es-ES_tradnl" dirty="0" err="1"/>
              <a:t>Verdana</a:t>
            </a:r>
            <a:r>
              <a:rPr lang="es-ES_tradnl" dirty="0"/>
              <a:t> 15pt. </a:t>
            </a:r>
          </a:p>
          <a:p>
            <a:pPr lvl="0"/>
            <a:endParaRPr lang="es-ES_tradnl" dirty="0"/>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s-ES_tradnl" dirty="0"/>
              <a:t>Texto texto texto texto texto texto texto texto texto texto texto texto texto texto texto.</a:t>
            </a:r>
          </a:p>
          <a:p>
            <a:pPr lvl="0"/>
            <a:r>
              <a:rPr lang="es-ES_tradnl" dirty="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dirty="0"/>
              <a:t>Titulo del capítulo/tema de la </a:t>
            </a:r>
            <a:r>
              <a:rPr lang="es-ES" dirty="0" err="1"/>
              <a:t>diapo</a:t>
            </a:r>
            <a:r>
              <a:rPr lang="es-ES" dirty="0"/>
              <a:t>. en máx. dos líneas. </a:t>
            </a:r>
            <a:r>
              <a:rPr lang="es-ES" dirty="0" err="1"/>
              <a:t>Verdana</a:t>
            </a:r>
            <a:r>
              <a:rPr lang="es-ES" dirty="0"/>
              <a:t> Negrita 20pt:</a:t>
            </a:r>
          </a:p>
          <a:p>
            <a:pPr lvl="0"/>
            <a:endParaRPr lang="es-ES" dirty="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dirty="0"/>
              <a:t>(Línea adicional) Subtema </a:t>
            </a:r>
            <a:r>
              <a:rPr lang="es-ES" dirty="0" err="1"/>
              <a:t>Verdana</a:t>
            </a:r>
            <a:r>
              <a:rPr lang="es-ES" dirty="0"/>
              <a:t> 18pt</a:t>
            </a:r>
          </a:p>
          <a:p>
            <a:pPr lvl="0"/>
            <a:endParaRPr lang="es-ES" dirty="0"/>
          </a:p>
        </p:txBody>
      </p:sp>
      <p:sp>
        <p:nvSpPr>
          <p:cNvPr id="2" name="CuadroTexto 1"/>
          <p:cNvSpPr txBox="1"/>
          <p:nvPr userDrawn="1"/>
        </p:nvSpPr>
        <p:spPr>
          <a:xfrm>
            <a:off x="8413190" y="4856904"/>
            <a:ext cx="415498" cy="246221"/>
          </a:xfrm>
          <a:prstGeom prst="rect">
            <a:avLst/>
          </a:prstGeom>
          <a:noFill/>
        </p:spPr>
        <p:txBody>
          <a:bodyPr wrap="none" rtlCol="0">
            <a:spAutoFit/>
          </a:bodyPr>
          <a:lstStyle/>
          <a:p>
            <a:pPr algn="r"/>
            <a:fld id="{F0D743BD-13B2-8146-8C09-0F6A22AE68B5}" type="slidenum">
              <a:rPr lang="es-ES" sz="1000" smtClean="0">
                <a:solidFill>
                  <a:schemeClr val="tx1">
                    <a:lumMod val="65000"/>
                    <a:lumOff val="35000"/>
                  </a:schemeClr>
                </a:solidFill>
                <a:latin typeface="Candara"/>
                <a:cs typeface="Candara"/>
              </a:rPr>
              <a:pPr algn="r"/>
              <a:t>‹Nº›</a:t>
            </a:fld>
            <a:endParaRPr lang="es-ES" sz="100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3488439224"/>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800" b="1" i="0">
                <a:solidFill>
                  <a:srgbClr val="4F81BD"/>
                </a:solidFill>
                <a:latin typeface="Verdana"/>
                <a:cs typeface="Verdana"/>
              </a:defRPr>
            </a:lvl1pPr>
          </a:lstStyle>
          <a:p>
            <a:r>
              <a:rPr lang="es-ES" dirty="0"/>
              <a:t>Estilo portada presentación 1, </a:t>
            </a:r>
            <a:r>
              <a:rPr lang="es-ES" dirty="0" err="1"/>
              <a:t>Verdana</a:t>
            </a:r>
            <a:r>
              <a:rPr lang="es-ES" dirty="0"/>
              <a:t> Negrita 28pt</a:t>
            </a:r>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800" b="0" i="0">
                <a:solidFill>
                  <a:srgbClr val="4F81BD"/>
                </a:solidFill>
                <a:latin typeface="Verdana"/>
                <a:cs typeface="Verdana"/>
              </a:defRPr>
            </a:lvl1pPr>
          </a:lstStyle>
          <a:p>
            <a:r>
              <a:rPr lang="es-ES" dirty="0">
                <a:solidFill>
                  <a:schemeClr val="accent1"/>
                </a:solidFill>
              </a:rPr>
              <a:t>(Línea adicional) Subtema </a:t>
            </a:r>
            <a:r>
              <a:rPr lang="es-ES" dirty="0" err="1">
                <a:solidFill>
                  <a:schemeClr val="accent1"/>
                </a:solidFill>
              </a:rPr>
              <a:t>Verdana</a:t>
            </a:r>
            <a:r>
              <a:rPr lang="es-ES" dirty="0">
                <a:solidFill>
                  <a:schemeClr val="accent1"/>
                </a:solidFill>
              </a:rPr>
              <a:t> 18pt</a:t>
            </a:r>
          </a:p>
        </p:txBody>
      </p:sp>
      <p:pic>
        <p:nvPicPr>
          <p:cNvPr id="2" name="1 Imagen"/>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19099" y="0"/>
            <a:ext cx="2018890" cy="1371600"/>
          </a:xfrm>
          <a:prstGeom prst="rect">
            <a:avLst/>
          </a:prstGeom>
        </p:spPr>
      </p:pic>
    </p:spTree>
    <p:extLst>
      <p:ext uri="{BB962C8B-B14F-4D97-AF65-F5344CB8AC3E}">
        <p14:creationId xmlns:p14="http://schemas.microsoft.com/office/powerpoint/2010/main" val="4128962907"/>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16" descr="Complemento-Logo-Gobierno-160x14px.png"/>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406400" y="5011379"/>
            <a:ext cx="1676870" cy="146726"/>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7" r:id="rId6"/>
    <p:sldLayoutId id="2147483679" r:id="rId7"/>
  </p:sldLayoutIdLst>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1"/>
          </p:nvPr>
        </p:nvSpPr>
        <p:spPr>
          <a:xfrm>
            <a:off x="348844" y="1509645"/>
            <a:ext cx="8615643" cy="3339939"/>
          </a:xfrm>
        </p:spPr>
        <p:txBody>
          <a:bodyPr anchor="ctr"/>
          <a:lstStyle/>
          <a:p>
            <a:pPr algn="ctr">
              <a:spcBef>
                <a:spcPts val="0"/>
              </a:spcBef>
            </a:pPr>
            <a:endParaRPr lang="es-ES_tradnl" sz="1000" dirty="0">
              <a:solidFill>
                <a:schemeClr val="accent1">
                  <a:lumMod val="75000"/>
                </a:schemeClr>
              </a:solidFill>
              <a:latin typeface="+mj-lt"/>
              <a:ea typeface="Tahoma" panose="020B0604030504040204" pitchFamily="34" charset="0"/>
              <a:cs typeface="Calibri Light" panose="020F0302020204030204" pitchFamily="34" charset="0"/>
            </a:endParaRPr>
          </a:p>
          <a:p>
            <a:pPr algn="ctr">
              <a:spcBef>
                <a:spcPts val="0"/>
              </a:spcBef>
            </a:pPr>
            <a:r>
              <a:rPr lang="es-MX" sz="1800" dirty="0">
                <a:solidFill>
                  <a:schemeClr val="accent1">
                    <a:lumMod val="75000"/>
                  </a:schemeClr>
                </a:solidFill>
                <a:latin typeface="+mj-lt"/>
                <a:ea typeface="Tahoma" panose="020B0604030504040204" pitchFamily="34" charset="0"/>
                <a:cs typeface="Calibri Light" panose="020F0302020204030204" pitchFamily="34" charset="0"/>
              </a:rPr>
              <a:t>ESTUDIO DE VERIFICACIÓN DEL COSTO ESPERADO INDIVIDUAL PROMEDIO POR BENEFICIARIO DEL CONJUNTO PRIORIADO DE PROBLEMAS DE SALUD CON GARANTÍAS EXPLICITAS (EVC-2021)</a:t>
            </a: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Departamento de Economía de la Salud- DESAL</a:t>
            </a: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División de Planificación Sanitaria</a:t>
            </a: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Ministerio de Salud</a:t>
            </a: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p:txBody>
      </p:sp>
      <p:sp>
        <p:nvSpPr>
          <p:cNvPr id="2" name="CuadroTexto 1"/>
          <p:cNvSpPr txBox="1"/>
          <p:nvPr/>
        </p:nvSpPr>
        <p:spPr>
          <a:xfrm>
            <a:off x="4788024" y="4727929"/>
            <a:ext cx="3969892" cy="261610"/>
          </a:xfrm>
          <a:prstGeom prst="rect">
            <a:avLst/>
          </a:prstGeom>
          <a:noFill/>
        </p:spPr>
        <p:txBody>
          <a:bodyPr wrap="square" rtlCol="0">
            <a:spAutoFit/>
          </a:bodyPr>
          <a:lstStyle/>
          <a:p>
            <a:pPr algn="ctr">
              <a:spcBef>
                <a:spcPts val="0"/>
              </a:spcBef>
            </a:pPr>
            <a:r>
              <a:rPr lang="es-ES_tradnl" sz="11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Reunión Virtual CASE,  09 de marzo de 2022</a:t>
            </a:r>
          </a:p>
        </p:txBody>
      </p:sp>
    </p:spTree>
    <p:extLst>
      <p:ext uri="{BB962C8B-B14F-4D97-AF65-F5344CB8AC3E}">
        <p14:creationId xmlns:p14="http://schemas.microsoft.com/office/powerpoint/2010/main" val="3002415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8828DD88-F4C6-4035-B69F-3CB203C5EC8A}"/>
              </a:ext>
            </a:extLst>
          </p:cNvPr>
          <p:cNvSpPr txBox="1"/>
          <p:nvPr/>
        </p:nvSpPr>
        <p:spPr>
          <a:xfrm>
            <a:off x="283194" y="411510"/>
            <a:ext cx="6262676" cy="954107"/>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5 Problemas de Salud estudiados EVC 2021</a:t>
            </a:r>
          </a:p>
          <a:p>
            <a:endParaRPr lang="es-CL" sz="2800" b="1" dirty="0">
              <a:solidFill>
                <a:srgbClr val="376092"/>
              </a:solidFill>
              <a:latin typeface="Calibri Light" panose="020F0302020204030204" pitchFamily="34" charset="0"/>
              <a:cs typeface="Calibri Light" panose="020F0302020204030204" pitchFamily="34" charset="0"/>
            </a:endParaRPr>
          </a:p>
        </p:txBody>
      </p:sp>
      <p:pic>
        <p:nvPicPr>
          <p:cNvPr id="9" name="table">
            <a:extLst>
              <a:ext uri="{FF2B5EF4-FFF2-40B4-BE49-F238E27FC236}">
                <a16:creationId xmlns:a16="http://schemas.microsoft.com/office/drawing/2014/main" id="{FD32CA9F-7214-4103-9271-BD51E985473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74054" y="1611630"/>
            <a:ext cx="6595893" cy="1920240"/>
          </a:xfrm>
          <a:prstGeom prst="rect">
            <a:avLst/>
          </a:prstGeom>
        </p:spPr>
      </p:pic>
    </p:spTree>
    <p:extLst>
      <p:ext uri="{BB962C8B-B14F-4D97-AF65-F5344CB8AC3E}">
        <p14:creationId xmlns:p14="http://schemas.microsoft.com/office/powerpoint/2010/main" val="743264455"/>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bwMode="auto">
          <a:xfrm>
            <a:off x="0" y="2192916"/>
            <a:ext cx="9144000" cy="7074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Font typeface="Arial" pitchFamily="34" charset="0"/>
              <a:buNone/>
            </a:pPr>
            <a:r>
              <a:rPr lang="es-CL" altLang="es-CL" b="1" dirty="0">
                <a:solidFill>
                  <a:srgbClr val="376092"/>
                </a:solidFill>
                <a:latin typeface="Calibri Light" panose="020F0302020204030204" pitchFamily="34" charset="0"/>
                <a:ea typeface="ヒラギノ角ゴ Pro W3" charset="-128"/>
                <a:cs typeface="Calibri Light" panose="020F0302020204030204" pitchFamily="34" charset="0"/>
              </a:rPr>
              <a:t>PRINCIPALES RESULTADOS</a:t>
            </a:r>
            <a:endParaRPr lang="es-CL" altLang="es-CL" dirty="0">
              <a:solidFill>
                <a:srgbClr val="376092"/>
              </a:solidFill>
              <a:latin typeface="Calibri Light" panose="020F0302020204030204" pitchFamily="34" charset="0"/>
              <a:ea typeface="ヒラギノ角ゴ Pro W3" charset="-128"/>
              <a:cs typeface="Calibri Light" panose="020F0302020204030204" pitchFamily="34" charset="0"/>
            </a:endParaRPr>
          </a:p>
        </p:txBody>
      </p:sp>
      <p:cxnSp>
        <p:nvCxnSpPr>
          <p:cNvPr id="6" name="9 Conector recto"/>
          <p:cNvCxnSpPr/>
          <p:nvPr/>
        </p:nvCxnSpPr>
        <p:spPr>
          <a:xfrm>
            <a:off x="392113" y="2030748"/>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10 Conector recto"/>
          <p:cNvCxnSpPr/>
          <p:nvPr/>
        </p:nvCxnSpPr>
        <p:spPr>
          <a:xfrm>
            <a:off x="331788" y="308610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95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B4DBE10-7D72-3E46-94B2-EA112CA91C79}"/>
              </a:ext>
            </a:extLst>
          </p:cNvPr>
          <p:cNvGraphicFramePr>
            <a:graphicFrameLocks noGrp="1"/>
          </p:cNvGraphicFramePr>
          <p:nvPr/>
        </p:nvGraphicFramePr>
        <p:xfrm>
          <a:off x="1411014" y="1706836"/>
          <a:ext cx="6386786" cy="1879912"/>
        </p:xfrm>
        <a:graphic>
          <a:graphicData uri="http://schemas.openxmlformats.org/drawingml/2006/table">
            <a:tbl>
              <a:tblPr firstRow="1" firstCol="1" bandRow="1">
                <a:tableStyleId>{5C22544A-7EE6-4342-B048-85BDC9FD1C3A}</a:tableStyleId>
              </a:tblPr>
              <a:tblGrid>
                <a:gridCol w="2759650">
                  <a:extLst>
                    <a:ext uri="{9D8B030D-6E8A-4147-A177-3AD203B41FA5}">
                      <a16:colId xmlns:a16="http://schemas.microsoft.com/office/drawing/2014/main" val="1481164965"/>
                    </a:ext>
                  </a:extLst>
                </a:gridCol>
                <a:gridCol w="951852">
                  <a:extLst>
                    <a:ext uri="{9D8B030D-6E8A-4147-A177-3AD203B41FA5}">
                      <a16:colId xmlns:a16="http://schemas.microsoft.com/office/drawing/2014/main" val="1058041231"/>
                    </a:ext>
                  </a:extLst>
                </a:gridCol>
                <a:gridCol w="896329">
                  <a:extLst>
                    <a:ext uri="{9D8B030D-6E8A-4147-A177-3AD203B41FA5}">
                      <a16:colId xmlns:a16="http://schemas.microsoft.com/office/drawing/2014/main" val="3897378579"/>
                    </a:ext>
                  </a:extLst>
                </a:gridCol>
                <a:gridCol w="882626">
                  <a:extLst>
                    <a:ext uri="{9D8B030D-6E8A-4147-A177-3AD203B41FA5}">
                      <a16:colId xmlns:a16="http://schemas.microsoft.com/office/drawing/2014/main" val="967712065"/>
                    </a:ext>
                  </a:extLst>
                </a:gridCol>
                <a:gridCol w="896329">
                  <a:extLst>
                    <a:ext uri="{9D8B030D-6E8A-4147-A177-3AD203B41FA5}">
                      <a16:colId xmlns:a16="http://schemas.microsoft.com/office/drawing/2014/main" val="1847762675"/>
                    </a:ext>
                  </a:extLst>
                </a:gridCol>
              </a:tblGrid>
              <a:tr h="457200">
                <a:tc>
                  <a:txBody>
                    <a:bodyPr/>
                    <a:lstStyle/>
                    <a:p>
                      <a:pPr>
                        <a:spcAft>
                          <a:spcPts val="0"/>
                        </a:spcAft>
                      </a:pPr>
                      <a:r>
                        <a:rPr lang="es-ES_tradnl" sz="1200" dirty="0">
                          <a:effectLst/>
                        </a:rPr>
                        <a:t> </a:t>
                      </a:r>
                      <a:endParaRPr lang="es-C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dirty="0">
                          <a:effectLst/>
                        </a:rPr>
                        <a:t>2020 </a:t>
                      </a:r>
                    </a:p>
                    <a:p>
                      <a:pPr algn="ctr">
                        <a:spcAft>
                          <a:spcPts val="0"/>
                        </a:spcAft>
                      </a:pPr>
                      <a:r>
                        <a:rPr lang="es-ES_tradnl" sz="900" dirty="0">
                          <a:effectLst/>
                        </a:rPr>
                        <a:t>(dato de referencia)</a:t>
                      </a:r>
                      <a:endParaRPr lang="es-C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2022</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2023</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2024</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extLst>
                  <a:ext uri="{0D108BD9-81ED-4DB2-BD59-A6C34878D82A}">
                    <a16:rowId xmlns:a16="http://schemas.microsoft.com/office/drawing/2014/main" val="3532958252"/>
                  </a:ext>
                </a:extLst>
              </a:tr>
              <a:tr h="365760">
                <a:tc>
                  <a:txBody>
                    <a:bodyPr/>
                    <a:lstStyle/>
                    <a:p>
                      <a:pPr>
                        <a:spcAft>
                          <a:spcPts val="0"/>
                        </a:spcAft>
                      </a:pPr>
                      <a:r>
                        <a:rPr lang="es-ES_tradnl" sz="1200">
                          <a:effectLst/>
                        </a:rPr>
                        <a:t>Poblaciones INE</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dirty="0">
                          <a:effectLst/>
                        </a:rPr>
                        <a:t>19.458.310</a:t>
                      </a:r>
                      <a:endParaRPr lang="es-C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19.828.563</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19.960.889</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20.086.377</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extLst>
                  <a:ext uri="{0D108BD9-81ED-4DB2-BD59-A6C34878D82A}">
                    <a16:rowId xmlns:a16="http://schemas.microsoft.com/office/drawing/2014/main" val="2862054555"/>
                  </a:ext>
                </a:extLst>
              </a:tr>
              <a:tr h="365760">
                <a:tc>
                  <a:txBody>
                    <a:bodyPr/>
                    <a:lstStyle/>
                    <a:p>
                      <a:pPr>
                        <a:spcAft>
                          <a:spcPts val="0"/>
                        </a:spcAft>
                      </a:pPr>
                      <a:r>
                        <a:rPr lang="es-ES_tradnl" sz="1200">
                          <a:effectLst/>
                        </a:rPr>
                        <a:t>Población beneficiaria  FONASA</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15.142.114</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15.415.883</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15.518.761</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15.616.322</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extLst>
                  <a:ext uri="{0D108BD9-81ED-4DB2-BD59-A6C34878D82A}">
                    <a16:rowId xmlns:a16="http://schemas.microsoft.com/office/drawing/2014/main" val="414740549"/>
                  </a:ext>
                </a:extLst>
              </a:tr>
              <a:tr h="325432">
                <a:tc>
                  <a:txBody>
                    <a:bodyPr/>
                    <a:lstStyle/>
                    <a:p>
                      <a:pPr>
                        <a:spcAft>
                          <a:spcPts val="0"/>
                        </a:spcAft>
                      </a:pPr>
                      <a:r>
                        <a:rPr lang="es-ES_tradnl" sz="1200">
                          <a:effectLst/>
                        </a:rPr>
                        <a:t>Población beneficiaria  ISAPRE</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3.338.973</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3.481.501</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3.504.735</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3.526.768</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extLst>
                  <a:ext uri="{0D108BD9-81ED-4DB2-BD59-A6C34878D82A}">
                    <a16:rowId xmlns:a16="http://schemas.microsoft.com/office/drawing/2014/main" val="1031477885"/>
                  </a:ext>
                </a:extLst>
              </a:tr>
              <a:tr h="365760">
                <a:tc>
                  <a:txBody>
                    <a:bodyPr/>
                    <a:lstStyle/>
                    <a:p>
                      <a:pPr>
                        <a:spcAft>
                          <a:spcPts val="0"/>
                        </a:spcAft>
                      </a:pPr>
                      <a:r>
                        <a:rPr lang="es-ES_tradnl" sz="1200">
                          <a:effectLst/>
                        </a:rPr>
                        <a:t>Población beneficiaria Total</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18.481.087</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18.897.384</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a:effectLst/>
                        </a:rPr>
                        <a:t>19.023.495</a:t>
                      </a:r>
                      <a:endParaRPr lang="es-C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tc>
                  <a:txBody>
                    <a:bodyPr/>
                    <a:lstStyle/>
                    <a:p>
                      <a:pPr algn="ctr">
                        <a:spcAft>
                          <a:spcPts val="0"/>
                        </a:spcAft>
                      </a:pPr>
                      <a:r>
                        <a:rPr lang="es-ES_tradnl" sz="1200" dirty="0">
                          <a:effectLst/>
                        </a:rPr>
                        <a:t>19.143.090</a:t>
                      </a:r>
                      <a:endParaRPr lang="es-C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338" marR="33338" marT="0" marB="0" anchor="ctr"/>
                </a:tc>
                <a:extLst>
                  <a:ext uri="{0D108BD9-81ED-4DB2-BD59-A6C34878D82A}">
                    <a16:rowId xmlns:a16="http://schemas.microsoft.com/office/drawing/2014/main" val="3601908348"/>
                  </a:ext>
                </a:extLst>
              </a:tr>
            </a:tbl>
          </a:graphicData>
        </a:graphic>
      </p:graphicFrame>
      <p:sp>
        <p:nvSpPr>
          <p:cNvPr id="5" name="CuadroTexto 4">
            <a:extLst>
              <a:ext uri="{FF2B5EF4-FFF2-40B4-BE49-F238E27FC236}">
                <a16:creationId xmlns:a16="http://schemas.microsoft.com/office/drawing/2014/main" id="{EAD089A6-9821-9447-BF47-453FE287931F}"/>
              </a:ext>
            </a:extLst>
          </p:cNvPr>
          <p:cNvSpPr txBox="1"/>
          <p:nvPr/>
        </p:nvSpPr>
        <p:spPr>
          <a:xfrm>
            <a:off x="1411015" y="1371600"/>
            <a:ext cx="5482591" cy="253916"/>
          </a:xfrm>
          <a:prstGeom prst="rect">
            <a:avLst/>
          </a:prstGeom>
          <a:noFill/>
        </p:spPr>
        <p:txBody>
          <a:bodyPr wrap="none" rtlCol="0">
            <a:spAutoFit/>
          </a:bodyPr>
          <a:lstStyle/>
          <a:p>
            <a:r>
              <a:rPr lang="es-ES_tradnl" sz="1050" dirty="0"/>
              <a:t>Total de beneficiarios estimados, por tipo de previsión en salud, años 2022, 2023 y 2024</a:t>
            </a:r>
            <a:endParaRPr lang="es-CL" sz="1050" dirty="0"/>
          </a:p>
        </p:txBody>
      </p:sp>
      <p:sp>
        <p:nvSpPr>
          <p:cNvPr id="7" name="CuadroTexto 6">
            <a:extLst>
              <a:ext uri="{FF2B5EF4-FFF2-40B4-BE49-F238E27FC236}">
                <a16:creationId xmlns:a16="http://schemas.microsoft.com/office/drawing/2014/main" id="{E84ACF14-2EB6-A44F-80E2-DB7DB3607D6F}"/>
              </a:ext>
            </a:extLst>
          </p:cNvPr>
          <p:cNvSpPr txBox="1"/>
          <p:nvPr/>
        </p:nvSpPr>
        <p:spPr>
          <a:xfrm>
            <a:off x="1346200" y="3586748"/>
            <a:ext cx="6012545" cy="415498"/>
          </a:xfrm>
          <a:prstGeom prst="rect">
            <a:avLst/>
          </a:prstGeom>
          <a:noFill/>
        </p:spPr>
        <p:txBody>
          <a:bodyPr wrap="square" rtlCol="0">
            <a:spAutoFit/>
          </a:bodyPr>
          <a:lstStyle/>
          <a:p>
            <a:r>
              <a:rPr lang="es-ES_tradnl" sz="1050" dirty="0"/>
              <a:t>Fuente: </a:t>
            </a:r>
            <a:r>
              <a:rPr lang="es-CL" sz="1050" dirty="0"/>
              <a:t>EVC 2021</a:t>
            </a:r>
          </a:p>
          <a:p>
            <a:endParaRPr lang="es-CL" sz="1050" dirty="0"/>
          </a:p>
        </p:txBody>
      </p:sp>
      <p:sp>
        <p:nvSpPr>
          <p:cNvPr id="8" name="Content Placeholder 4">
            <a:extLst>
              <a:ext uri="{FF2B5EF4-FFF2-40B4-BE49-F238E27FC236}">
                <a16:creationId xmlns:a16="http://schemas.microsoft.com/office/drawing/2014/main" id="{F8F619DF-96E6-4257-9141-A60695EAF3FC}"/>
              </a:ext>
            </a:extLst>
          </p:cNvPr>
          <p:cNvSpPr txBox="1">
            <a:spLocks/>
          </p:cNvSpPr>
          <p:nvPr/>
        </p:nvSpPr>
        <p:spPr>
          <a:xfrm>
            <a:off x="3904342" y="266946"/>
            <a:ext cx="5046689" cy="519462"/>
          </a:xfrm>
          <a:prstGeom prst="rect">
            <a:avLst/>
          </a:prstGeom>
        </p:spPr>
        <p:txBody>
          <a:bodyPr vert="horz" anchor="ctr"/>
          <a:lstStyle>
            <a:defPPr marR="0" lvl="0" algn="l" rtl="0">
              <a:lnSpc>
                <a:spcPct val="100000"/>
              </a:lnSpc>
              <a:spcBef>
                <a:spcPts val="0"/>
              </a:spcBef>
              <a:spcAft>
                <a:spcPts val="0"/>
              </a:spcAft>
            </a:defPPr>
            <a:lvl1pPr marL="0" marR="0" lvl="0" indent="0" algn="l" defTabSz="342900" rtl="0" eaLnBrk="1" fontAlgn="auto" latinLnBrk="0" hangingPunct="1">
              <a:lnSpc>
                <a:spcPct val="100000"/>
              </a:lnSpc>
              <a:spcBef>
                <a:spcPct val="20000"/>
              </a:spcBef>
              <a:spcAft>
                <a:spcPts val="0"/>
              </a:spcAft>
              <a:buClrTx/>
              <a:buSzTx/>
              <a:buFont typeface="Arial"/>
              <a:buNone/>
              <a:tabLst/>
              <a:defRPr sz="1500" b="1" i="0" u="none" strike="noStrike" cap="none" spc="0">
                <a:solidFill>
                  <a:schemeClr val="accent1"/>
                </a:solidFill>
                <a:latin typeface="Verdana"/>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spcBef>
                <a:spcPts val="0"/>
              </a:spcBef>
            </a:pPr>
            <a:r>
              <a:rPr lang="es-CL" sz="2800" dirty="0">
                <a:solidFill>
                  <a:schemeClr val="bg1"/>
                </a:solidFill>
                <a:latin typeface="Calibri Light" panose="020F0302020204030204" pitchFamily="34" charset="0"/>
                <a:cs typeface="Calibri Light" panose="020F0302020204030204" pitchFamily="34" charset="0"/>
              </a:rPr>
              <a:t>Resultados Población</a:t>
            </a:r>
            <a:endParaRPr lang="es-CL" sz="1600" dirty="0">
              <a:solidFill>
                <a:schemeClr val="bg1"/>
              </a:solidFill>
              <a:latin typeface="Calibri Light" panose="020F0302020204030204" pitchFamily="34" charset="0"/>
              <a:cs typeface="Calibri Light" panose="020F0302020204030204" pitchFamily="34" charset="0"/>
            </a:endParaRPr>
          </a:p>
        </p:txBody>
      </p:sp>
      <p:sp>
        <p:nvSpPr>
          <p:cNvPr id="9" name="Content Placeholder 4">
            <a:extLst>
              <a:ext uri="{FF2B5EF4-FFF2-40B4-BE49-F238E27FC236}">
                <a16:creationId xmlns:a16="http://schemas.microsoft.com/office/drawing/2014/main" id="{81A8DDBB-5B6F-43B3-853D-29DDED8EC661}"/>
              </a:ext>
            </a:extLst>
          </p:cNvPr>
          <p:cNvSpPr txBox="1">
            <a:spLocks/>
          </p:cNvSpPr>
          <p:nvPr/>
        </p:nvSpPr>
        <p:spPr>
          <a:xfrm>
            <a:off x="3243942" y="288359"/>
            <a:ext cx="5046689" cy="519462"/>
          </a:xfrm>
          <a:prstGeom prst="rect">
            <a:avLst/>
          </a:prstGeom>
        </p:spPr>
        <p:txBody>
          <a:bodyPr vert="horz" anchor="ctr"/>
          <a:lstStyle>
            <a:defPPr marR="0" lvl="0" algn="l" rtl="0">
              <a:lnSpc>
                <a:spcPct val="100000"/>
              </a:lnSpc>
              <a:spcBef>
                <a:spcPts val="0"/>
              </a:spcBef>
              <a:spcAft>
                <a:spcPts val="0"/>
              </a:spcAft>
            </a:defPPr>
            <a:lvl1pPr marL="0" marR="0" lvl="0" indent="0" algn="l" defTabSz="342900" rtl="0" eaLnBrk="1" fontAlgn="auto" latinLnBrk="0" hangingPunct="1">
              <a:lnSpc>
                <a:spcPct val="100000"/>
              </a:lnSpc>
              <a:spcBef>
                <a:spcPct val="20000"/>
              </a:spcBef>
              <a:spcAft>
                <a:spcPts val="0"/>
              </a:spcAft>
              <a:buClrTx/>
              <a:buSzTx/>
              <a:buFont typeface="Arial"/>
              <a:buNone/>
              <a:tabLst/>
              <a:defRPr sz="1500" b="1" i="0" u="none" strike="noStrike" cap="none" spc="0">
                <a:solidFill>
                  <a:schemeClr val="accent1"/>
                </a:solidFill>
                <a:latin typeface="Verdana"/>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spcBef>
                <a:spcPts val="0"/>
              </a:spcBef>
            </a:pPr>
            <a:r>
              <a:rPr lang="es-CL" sz="2800" dirty="0">
                <a:latin typeface="Calibri Light" panose="020F0302020204030204" pitchFamily="34" charset="0"/>
                <a:cs typeface="Calibri Light" panose="020F0302020204030204" pitchFamily="34" charset="0"/>
              </a:rPr>
              <a:t>Resultados Población</a:t>
            </a:r>
            <a:endParaRPr lang="es-CL" sz="1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97710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5C5DD93-3A2E-154F-99BB-EF410CA20A53}"/>
              </a:ext>
            </a:extLst>
          </p:cNvPr>
          <p:cNvSpPr txBox="1">
            <a:spLocks/>
          </p:cNvSpPr>
          <p:nvPr/>
        </p:nvSpPr>
        <p:spPr>
          <a:xfrm>
            <a:off x="4071257" y="200209"/>
            <a:ext cx="3785017" cy="389597"/>
          </a:xfrm>
          <a:prstGeom prst="rect">
            <a:avLst/>
          </a:prstGeom>
        </p:spPr>
        <p:txBody>
          <a:bodyPr vert="horz" lIns="68580" tIns="34290" rIns="68580" bIns="34290" rtlCol="0" anchor="ct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spcBef>
                <a:spcPts val="0"/>
              </a:spcBef>
            </a:pPr>
            <a:r>
              <a:rPr lang="es-CL" sz="2100" dirty="0">
                <a:solidFill>
                  <a:schemeClr val="bg1"/>
                </a:solidFill>
                <a:latin typeface="Calibri Light" panose="020F0302020204030204" pitchFamily="34" charset="0"/>
                <a:cs typeface="Calibri Light" panose="020F0302020204030204" pitchFamily="34" charset="0"/>
              </a:rPr>
              <a:t>Resultados - CEIB</a:t>
            </a:r>
            <a:endParaRPr lang="es-CL" sz="1200" dirty="0">
              <a:solidFill>
                <a:schemeClr val="bg1"/>
              </a:solidFill>
              <a:latin typeface="Calibri Light" panose="020F0302020204030204" pitchFamily="34" charset="0"/>
              <a:cs typeface="Calibri Light" panose="020F0302020204030204" pitchFamily="34" charset="0"/>
            </a:endParaRPr>
          </a:p>
        </p:txBody>
      </p:sp>
      <p:sp>
        <p:nvSpPr>
          <p:cNvPr id="7" name="CuadroTexto 6">
            <a:extLst>
              <a:ext uri="{FF2B5EF4-FFF2-40B4-BE49-F238E27FC236}">
                <a16:creationId xmlns:a16="http://schemas.microsoft.com/office/drawing/2014/main" id="{CE99CC8C-B363-DB4E-8DC0-887D20A21BF6}"/>
              </a:ext>
            </a:extLst>
          </p:cNvPr>
          <p:cNvSpPr txBox="1"/>
          <p:nvPr/>
        </p:nvSpPr>
        <p:spPr>
          <a:xfrm>
            <a:off x="2015067" y="1359576"/>
            <a:ext cx="4749009" cy="253916"/>
          </a:xfrm>
          <a:prstGeom prst="rect">
            <a:avLst/>
          </a:prstGeom>
          <a:noFill/>
        </p:spPr>
        <p:txBody>
          <a:bodyPr wrap="square" rtlCol="0">
            <a:spAutoFit/>
          </a:bodyPr>
          <a:lstStyle/>
          <a:p>
            <a:r>
              <a:rPr lang="es-ES_tradnl" sz="1050" b="1" dirty="0"/>
              <a:t>CEIB 2022, 2023, 2024 en UF por Seguro, para Vigentes y Modificadas</a:t>
            </a:r>
            <a:endParaRPr lang="es-CL" sz="1050" b="1" dirty="0"/>
          </a:p>
        </p:txBody>
      </p:sp>
      <p:sp>
        <p:nvSpPr>
          <p:cNvPr id="9" name="CuadroTexto 8">
            <a:extLst>
              <a:ext uri="{FF2B5EF4-FFF2-40B4-BE49-F238E27FC236}">
                <a16:creationId xmlns:a16="http://schemas.microsoft.com/office/drawing/2014/main" id="{0C865818-60F3-4A40-A4E5-F3C483A16FD2}"/>
              </a:ext>
            </a:extLst>
          </p:cNvPr>
          <p:cNvSpPr txBox="1"/>
          <p:nvPr/>
        </p:nvSpPr>
        <p:spPr>
          <a:xfrm>
            <a:off x="1129430" y="3054309"/>
            <a:ext cx="4464170" cy="246221"/>
          </a:xfrm>
          <a:prstGeom prst="rect">
            <a:avLst/>
          </a:prstGeom>
          <a:noFill/>
        </p:spPr>
        <p:txBody>
          <a:bodyPr wrap="square" rtlCol="0">
            <a:spAutoFit/>
          </a:bodyPr>
          <a:lstStyle/>
          <a:p>
            <a:r>
              <a:rPr lang="es-ES_tradnl" sz="1000" dirty="0"/>
              <a:t>Fuente: EVC 2021</a:t>
            </a:r>
            <a:endParaRPr lang="es-CL" sz="1000" dirty="0"/>
          </a:p>
        </p:txBody>
      </p:sp>
      <p:sp>
        <p:nvSpPr>
          <p:cNvPr id="10" name="CuadroTexto 9">
            <a:extLst>
              <a:ext uri="{FF2B5EF4-FFF2-40B4-BE49-F238E27FC236}">
                <a16:creationId xmlns:a16="http://schemas.microsoft.com/office/drawing/2014/main" id="{81650E66-B779-A341-A92B-7B26C7071D1F}"/>
              </a:ext>
            </a:extLst>
          </p:cNvPr>
          <p:cNvSpPr txBox="1"/>
          <p:nvPr/>
        </p:nvSpPr>
        <p:spPr>
          <a:xfrm>
            <a:off x="1129430" y="3582869"/>
            <a:ext cx="7049370" cy="646331"/>
          </a:xfrm>
          <a:prstGeom prst="rect">
            <a:avLst/>
          </a:prstGeom>
          <a:noFill/>
        </p:spPr>
        <p:txBody>
          <a:bodyPr wrap="square" rtlCol="0">
            <a:spAutoFit/>
          </a:bodyPr>
          <a:lstStyle/>
          <a:p>
            <a:r>
              <a:rPr lang="es-ES_tradnl" sz="1200" dirty="0"/>
              <a:t>Las diferencias entre las situaciones vigente y modificada, se explican por las mejoras e incorporación de prestaciones y canastas adicionales, y por el agregado de 5 PS nuevos en la situación modificada. </a:t>
            </a:r>
            <a:endParaRPr lang="es-CL" sz="1200" dirty="0"/>
          </a:p>
        </p:txBody>
      </p:sp>
      <p:graphicFrame>
        <p:nvGraphicFramePr>
          <p:cNvPr id="2" name="Tabla 1">
            <a:extLst>
              <a:ext uri="{FF2B5EF4-FFF2-40B4-BE49-F238E27FC236}">
                <a16:creationId xmlns:a16="http://schemas.microsoft.com/office/drawing/2014/main" id="{A1F95581-89D9-42D4-AAD9-6E2823CC0F5E}"/>
              </a:ext>
            </a:extLst>
          </p:cNvPr>
          <p:cNvGraphicFramePr>
            <a:graphicFrameLocks noGrp="1"/>
          </p:cNvGraphicFramePr>
          <p:nvPr/>
        </p:nvGraphicFramePr>
        <p:xfrm>
          <a:off x="1197163" y="1900900"/>
          <a:ext cx="6769970" cy="1143000"/>
        </p:xfrm>
        <a:graphic>
          <a:graphicData uri="http://schemas.openxmlformats.org/drawingml/2006/table">
            <a:tbl>
              <a:tblPr firstRow="1" firstCol="1" bandRow="1">
                <a:tableStyleId>{5C22544A-7EE6-4342-B048-85BDC9FD1C3A}</a:tableStyleId>
              </a:tblPr>
              <a:tblGrid>
                <a:gridCol w="884579">
                  <a:extLst>
                    <a:ext uri="{9D8B030D-6E8A-4147-A177-3AD203B41FA5}">
                      <a16:colId xmlns:a16="http://schemas.microsoft.com/office/drawing/2014/main" val="435106407"/>
                    </a:ext>
                  </a:extLst>
                </a:gridCol>
                <a:gridCol w="933450">
                  <a:extLst>
                    <a:ext uri="{9D8B030D-6E8A-4147-A177-3AD203B41FA5}">
                      <a16:colId xmlns:a16="http://schemas.microsoft.com/office/drawing/2014/main" val="1654160193"/>
                    </a:ext>
                  </a:extLst>
                </a:gridCol>
                <a:gridCol w="904875">
                  <a:extLst>
                    <a:ext uri="{9D8B030D-6E8A-4147-A177-3AD203B41FA5}">
                      <a16:colId xmlns:a16="http://schemas.microsoft.com/office/drawing/2014/main" val="2179195749"/>
                    </a:ext>
                  </a:extLst>
                </a:gridCol>
                <a:gridCol w="809625">
                  <a:extLst>
                    <a:ext uri="{9D8B030D-6E8A-4147-A177-3AD203B41FA5}">
                      <a16:colId xmlns:a16="http://schemas.microsoft.com/office/drawing/2014/main" val="834718459"/>
                    </a:ext>
                  </a:extLst>
                </a:gridCol>
                <a:gridCol w="1053041">
                  <a:extLst>
                    <a:ext uri="{9D8B030D-6E8A-4147-A177-3AD203B41FA5}">
                      <a16:colId xmlns:a16="http://schemas.microsoft.com/office/drawing/2014/main" val="1154587199"/>
                    </a:ext>
                  </a:extLst>
                </a:gridCol>
                <a:gridCol w="1016000">
                  <a:extLst>
                    <a:ext uri="{9D8B030D-6E8A-4147-A177-3AD203B41FA5}">
                      <a16:colId xmlns:a16="http://schemas.microsoft.com/office/drawing/2014/main" val="2312626609"/>
                    </a:ext>
                  </a:extLst>
                </a:gridCol>
                <a:gridCol w="1168400">
                  <a:extLst>
                    <a:ext uri="{9D8B030D-6E8A-4147-A177-3AD203B41FA5}">
                      <a16:colId xmlns:a16="http://schemas.microsoft.com/office/drawing/2014/main" val="3142117717"/>
                    </a:ext>
                  </a:extLst>
                </a:gridCol>
              </a:tblGrid>
              <a:tr h="450056">
                <a:tc>
                  <a:txBody>
                    <a:bodyPr/>
                    <a:lstStyle/>
                    <a:p>
                      <a:pPr algn="ctr" rtl="0" fontAlgn="ctr"/>
                      <a:r>
                        <a:rPr lang="es-CL" sz="1400" u="none" strike="noStrike" dirty="0">
                          <a:effectLst/>
                        </a:rPr>
                        <a:t>Año</a:t>
                      </a:r>
                      <a:endParaRPr lang="es-CL" sz="1400" b="1" i="0" u="none" strike="noStrike" dirty="0">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dirty="0">
                          <a:effectLst/>
                        </a:rPr>
                        <a:t>Vigente Fonasa</a:t>
                      </a:r>
                      <a:endParaRPr lang="es-CL" sz="1400" b="1" i="0" u="none" strike="noStrike" dirty="0">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Vigente Isapre</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Vigente Total</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Modificada Fonasa</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Modificada Isapre</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Modificada Total</a:t>
                      </a:r>
                      <a:endParaRPr lang="es-CL" sz="1400" b="1" i="0" u="none" strike="noStrike">
                        <a:solidFill>
                          <a:srgbClr val="FFFFFF"/>
                        </a:solidFill>
                        <a:effectLst/>
                        <a:latin typeface="Calibri" panose="020F0502020204030204" pitchFamily="34" charset="0"/>
                      </a:endParaRPr>
                    </a:p>
                  </a:txBody>
                  <a:tcPr marL="7144" marR="7144" marT="7144" marB="0" anchor="ctr"/>
                </a:tc>
                <a:extLst>
                  <a:ext uri="{0D108BD9-81ED-4DB2-BD59-A6C34878D82A}">
                    <a16:rowId xmlns:a16="http://schemas.microsoft.com/office/drawing/2014/main" val="3669740095"/>
                  </a:ext>
                </a:extLst>
              </a:tr>
              <a:tr h="235744">
                <a:tc>
                  <a:txBody>
                    <a:bodyPr/>
                    <a:lstStyle/>
                    <a:p>
                      <a:pPr algn="ctr" rtl="0" fontAlgn="ctr"/>
                      <a:r>
                        <a:rPr lang="es-CL" sz="1400" u="none" strike="noStrike">
                          <a:effectLst/>
                        </a:rPr>
                        <a:t>2022</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3,52</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5,12</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3,82</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4,27</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6,41</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4,66</a:t>
                      </a:r>
                      <a:endParaRPr lang="es-CL" sz="1400" b="0" i="0" u="none" strike="noStrike">
                        <a:solidFill>
                          <a:srgbClr val="000000"/>
                        </a:solidFill>
                        <a:effectLst/>
                        <a:latin typeface="Calibri" panose="020F0502020204030204" pitchFamily="34" charset="0"/>
                      </a:endParaRPr>
                    </a:p>
                  </a:txBody>
                  <a:tcPr marL="7144" marR="7144" marT="7144" marB="0" anchor="ctr"/>
                </a:tc>
                <a:extLst>
                  <a:ext uri="{0D108BD9-81ED-4DB2-BD59-A6C34878D82A}">
                    <a16:rowId xmlns:a16="http://schemas.microsoft.com/office/drawing/2014/main" val="2950897779"/>
                  </a:ext>
                </a:extLst>
              </a:tr>
              <a:tr h="228600">
                <a:tc>
                  <a:txBody>
                    <a:bodyPr/>
                    <a:lstStyle/>
                    <a:p>
                      <a:pPr algn="ctr" rtl="0" fontAlgn="ctr"/>
                      <a:r>
                        <a:rPr lang="es-CL" sz="1400" u="none" strike="noStrike">
                          <a:effectLst/>
                        </a:rPr>
                        <a:t>2023</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3,72</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5,44</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4,03</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4,49</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6,76</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4,91</a:t>
                      </a:r>
                      <a:endParaRPr lang="es-CL" sz="1400" b="0" i="0" u="none" strike="noStrike">
                        <a:solidFill>
                          <a:srgbClr val="000000"/>
                        </a:solidFill>
                        <a:effectLst/>
                        <a:latin typeface="Calibri" panose="020F0502020204030204" pitchFamily="34" charset="0"/>
                      </a:endParaRPr>
                    </a:p>
                  </a:txBody>
                  <a:tcPr marL="7144" marR="7144" marT="7144" marB="0" anchor="ctr"/>
                </a:tc>
                <a:extLst>
                  <a:ext uri="{0D108BD9-81ED-4DB2-BD59-A6C34878D82A}">
                    <a16:rowId xmlns:a16="http://schemas.microsoft.com/office/drawing/2014/main" val="759287869"/>
                  </a:ext>
                </a:extLst>
              </a:tr>
              <a:tr h="228600">
                <a:tc>
                  <a:txBody>
                    <a:bodyPr/>
                    <a:lstStyle/>
                    <a:p>
                      <a:pPr algn="ctr" rtl="0" fontAlgn="ctr"/>
                      <a:r>
                        <a:rPr lang="es-CL" sz="1400" u="none" strike="noStrike">
                          <a:effectLst/>
                        </a:rPr>
                        <a:t>2024</a:t>
                      </a:r>
                      <a:endParaRPr lang="es-CL" sz="1400" b="1" i="0" u="none" strike="noStrike">
                        <a:solidFill>
                          <a:srgbClr val="FFFFFF"/>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3,93</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dirty="0">
                          <a:effectLst/>
                        </a:rPr>
                        <a:t>5,79</a:t>
                      </a:r>
                      <a:endParaRPr lang="es-CL" sz="1400" b="0" i="0" u="none" strike="noStrike" dirty="0">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4,28</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4,74</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a:effectLst/>
                        </a:rPr>
                        <a:t>7,17</a:t>
                      </a:r>
                      <a:endParaRPr lang="es-CL" sz="1400" b="0" i="0" u="none" strike="noStrike">
                        <a:solidFill>
                          <a:srgbClr val="000000"/>
                        </a:solidFill>
                        <a:effectLst/>
                        <a:latin typeface="Calibri" panose="020F0502020204030204" pitchFamily="34" charset="0"/>
                      </a:endParaRPr>
                    </a:p>
                  </a:txBody>
                  <a:tcPr marL="7144" marR="7144" marT="7144" marB="0" anchor="ctr"/>
                </a:tc>
                <a:tc>
                  <a:txBody>
                    <a:bodyPr/>
                    <a:lstStyle/>
                    <a:p>
                      <a:pPr algn="ctr" rtl="0" fontAlgn="ctr"/>
                      <a:r>
                        <a:rPr lang="es-CL" sz="1400" u="none" strike="noStrike" dirty="0">
                          <a:effectLst/>
                        </a:rPr>
                        <a:t>5,19</a:t>
                      </a:r>
                      <a:endParaRPr lang="es-CL" sz="1400" b="0" i="0" u="none" strike="noStrike" dirty="0">
                        <a:solidFill>
                          <a:srgbClr val="000000"/>
                        </a:solidFill>
                        <a:effectLst/>
                        <a:latin typeface="Calibri" panose="020F0502020204030204" pitchFamily="34" charset="0"/>
                      </a:endParaRPr>
                    </a:p>
                  </a:txBody>
                  <a:tcPr marL="7144" marR="7144" marT="7144" marB="0" anchor="ctr"/>
                </a:tc>
                <a:extLst>
                  <a:ext uri="{0D108BD9-81ED-4DB2-BD59-A6C34878D82A}">
                    <a16:rowId xmlns:a16="http://schemas.microsoft.com/office/drawing/2014/main" val="3401771292"/>
                  </a:ext>
                </a:extLst>
              </a:tr>
            </a:tbl>
          </a:graphicData>
        </a:graphic>
      </p:graphicFrame>
      <p:sp>
        <p:nvSpPr>
          <p:cNvPr id="8" name="Content Placeholder 4">
            <a:extLst>
              <a:ext uri="{FF2B5EF4-FFF2-40B4-BE49-F238E27FC236}">
                <a16:creationId xmlns:a16="http://schemas.microsoft.com/office/drawing/2014/main" id="{1F24B0C3-C65B-42BB-A5D2-BEA6249FEB79}"/>
              </a:ext>
            </a:extLst>
          </p:cNvPr>
          <p:cNvSpPr txBox="1">
            <a:spLocks/>
          </p:cNvSpPr>
          <p:nvPr/>
        </p:nvSpPr>
        <p:spPr>
          <a:xfrm>
            <a:off x="0" y="307360"/>
            <a:ext cx="8813871" cy="585710"/>
          </a:xfrm>
          <a:prstGeom prst="rect">
            <a:avLst/>
          </a:prstGeom>
        </p:spPr>
        <p:txBody>
          <a:bodyPr vert="horz" anchor="ctr"/>
          <a:lstStyle>
            <a:defPPr marR="0" lvl="0" algn="l" rtl="0">
              <a:lnSpc>
                <a:spcPct val="100000"/>
              </a:lnSpc>
              <a:spcBef>
                <a:spcPts val="0"/>
              </a:spcBef>
              <a:spcAft>
                <a:spcPts val="0"/>
              </a:spcAft>
              <a:defRPr lang="en-US"/>
            </a:defPPr>
            <a:lvl1pPr marR="0" lvl="0" indent="0" algn="r" defTabSz="342900" fontAlgn="auto">
              <a:lnSpc>
                <a:spcPct val="100000"/>
              </a:lnSpc>
              <a:spcBef>
                <a:spcPts val="0"/>
              </a:spcBef>
              <a:spcAft>
                <a:spcPts val="0"/>
              </a:spcAft>
              <a:buClrTx/>
              <a:buSzTx/>
              <a:buFont typeface="Arial"/>
              <a:buNone/>
              <a:tabLst/>
              <a:defRPr sz="2800" b="1" i="0" u="none" strike="noStrike" cap="none" spc="0">
                <a:solidFill>
                  <a:schemeClr val="accent1"/>
                </a:solidFill>
                <a:latin typeface="Calibri Light" panose="020F0302020204030204" pitchFamily="34" charset="0"/>
                <a:ea typeface="Arial"/>
                <a:cs typeface="Calibri Light" panose="020F0302020204030204" pitchFamily="34" charset="0"/>
              </a:defRPr>
            </a:lvl1pPr>
            <a:lvl2pPr marR="0" lv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2pPr>
            <a:lvl3pPr marR="0" lvl="2">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3pPr>
            <a:lvl4pPr marR="0" lvl="3">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4pPr>
            <a:lvl5pPr marR="0" lvl="4">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5pPr>
            <a:lvl6pPr marR="0" lvl="5">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6pPr>
            <a:lvl7pPr marR="0" lvl="6">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7pPr>
            <a:lvl8pPr marR="0" lvl="7">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8pPr>
            <a:lvl9pPr marR="0" lvl="8">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defRPr>
            </a:lvl9pPr>
          </a:lstStyle>
          <a:p>
            <a:r>
              <a:rPr lang="es-CL" dirty="0"/>
              <a:t>Resultados – </a:t>
            </a:r>
            <a:r>
              <a:rPr lang="es-MX" dirty="0"/>
              <a:t>Costo esperado individual promedio por beneficiario (CEIB)</a:t>
            </a:r>
            <a:endParaRPr lang="es-CL" dirty="0"/>
          </a:p>
        </p:txBody>
      </p:sp>
    </p:spTree>
    <p:extLst>
      <p:ext uri="{BB962C8B-B14F-4D97-AF65-F5344CB8AC3E}">
        <p14:creationId xmlns:p14="http://schemas.microsoft.com/office/powerpoint/2010/main" val="172456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5C5DD93-3A2E-154F-99BB-EF410CA20A53}"/>
              </a:ext>
            </a:extLst>
          </p:cNvPr>
          <p:cNvSpPr txBox="1">
            <a:spLocks/>
          </p:cNvSpPr>
          <p:nvPr/>
        </p:nvSpPr>
        <p:spPr>
          <a:xfrm>
            <a:off x="4071257" y="200209"/>
            <a:ext cx="3785017" cy="389597"/>
          </a:xfrm>
          <a:prstGeom prst="rect">
            <a:avLst/>
          </a:prstGeom>
        </p:spPr>
        <p:txBody>
          <a:bodyPr vert="horz" lIns="68580" tIns="34290" rIns="68580" bIns="34290" rtlCol="0" anchor="ct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spcBef>
                <a:spcPts val="0"/>
              </a:spcBef>
            </a:pPr>
            <a:r>
              <a:rPr lang="es-CL" sz="2100" dirty="0">
                <a:solidFill>
                  <a:schemeClr val="bg1"/>
                </a:solidFill>
                <a:latin typeface="Calibri Light" panose="020F0302020204030204" pitchFamily="34" charset="0"/>
                <a:cs typeface="Calibri Light" panose="020F0302020204030204" pitchFamily="34" charset="0"/>
              </a:rPr>
              <a:t>Resultados - CET</a:t>
            </a:r>
            <a:endParaRPr lang="es-CL" sz="1200" dirty="0">
              <a:solidFill>
                <a:schemeClr val="bg1"/>
              </a:solidFill>
              <a:latin typeface="Calibri Light" panose="020F0302020204030204" pitchFamily="34" charset="0"/>
              <a:cs typeface="Calibri Light" panose="020F0302020204030204" pitchFamily="34" charset="0"/>
            </a:endParaRPr>
          </a:p>
        </p:txBody>
      </p:sp>
      <p:sp>
        <p:nvSpPr>
          <p:cNvPr id="7" name="CuadroTexto 6">
            <a:extLst>
              <a:ext uri="{FF2B5EF4-FFF2-40B4-BE49-F238E27FC236}">
                <a16:creationId xmlns:a16="http://schemas.microsoft.com/office/drawing/2014/main" id="{CE99CC8C-B363-DB4E-8DC0-887D20A21BF6}"/>
              </a:ext>
            </a:extLst>
          </p:cNvPr>
          <p:cNvSpPr txBox="1"/>
          <p:nvPr/>
        </p:nvSpPr>
        <p:spPr>
          <a:xfrm>
            <a:off x="2037632" y="1283516"/>
            <a:ext cx="4427815" cy="253916"/>
          </a:xfrm>
          <a:prstGeom prst="rect">
            <a:avLst/>
          </a:prstGeom>
          <a:noFill/>
        </p:spPr>
        <p:txBody>
          <a:bodyPr wrap="none" rtlCol="0">
            <a:spAutoFit/>
          </a:bodyPr>
          <a:lstStyle/>
          <a:p>
            <a:r>
              <a:rPr lang="es-ES_tradnl" sz="1050" b="1" dirty="0"/>
              <a:t>CET, bases vigente y modificada 2022, 2023 y 2024 en miles de UF</a:t>
            </a:r>
            <a:endParaRPr lang="es-CL" sz="1050" b="1" dirty="0"/>
          </a:p>
        </p:txBody>
      </p:sp>
      <p:sp>
        <p:nvSpPr>
          <p:cNvPr id="9" name="CuadroTexto 8">
            <a:extLst>
              <a:ext uri="{FF2B5EF4-FFF2-40B4-BE49-F238E27FC236}">
                <a16:creationId xmlns:a16="http://schemas.microsoft.com/office/drawing/2014/main" id="{0C865818-60F3-4A40-A4E5-F3C483A16FD2}"/>
              </a:ext>
            </a:extLst>
          </p:cNvPr>
          <p:cNvSpPr txBox="1"/>
          <p:nvPr/>
        </p:nvSpPr>
        <p:spPr>
          <a:xfrm>
            <a:off x="1197753" y="3738099"/>
            <a:ext cx="2061914" cy="246221"/>
          </a:xfrm>
          <a:prstGeom prst="rect">
            <a:avLst/>
          </a:prstGeom>
          <a:noFill/>
        </p:spPr>
        <p:txBody>
          <a:bodyPr wrap="square" rtlCol="0">
            <a:spAutoFit/>
          </a:bodyPr>
          <a:lstStyle/>
          <a:p>
            <a:r>
              <a:rPr lang="es-ES_tradnl" sz="1000" dirty="0"/>
              <a:t>Fuente: EVC 2021</a:t>
            </a:r>
            <a:endParaRPr lang="es-CL" sz="1000" dirty="0"/>
          </a:p>
        </p:txBody>
      </p:sp>
      <p:graphicFrame>
        <p:nvGraphicFramePr>
          <p:cNvPr id="2" name="Tabla 1">
            <a:extLst>
              <a:ext uri="{FF2B5EF4-FFF2-40B4-BE49-F238E27FC236}">
                <a16:creationId xmlns:a16="http://schemas.microsoft.com/office/drawing/2014/main" id="{5A847FD7-8010-C242-8726-8BBDB7C73351}"/>
              </a:ext>
            </a:extLst>
          </p:cNvPr>
          <p:cNvGraphicFramePr>
            <a:graphicFrameLocks noGrp="1"/>
          </p:cNvGraphicFramePr>
          <p:nvPr/>
        </p:nvGraphicFramePr>
        <p:xfrm>
          <a:off x="1290886" y="1746531"/>
          <a:ext cx="6272147" cy="1991568"/>
        </p:xfrm>
        <a:graphic>
          <a:graphicData uri="http://schemas.openxmlformats.org/drawingml/2006/table">
            <a:tbl>
              <a:tblPr>
                <a:tableStyleId>{5C22544A-7EE6-4342-B048-85BDC9FD1C3A}</a:tableStyleId>
              </a:tblPr>
              <a:tblGrid>
                <a:gridCol w="873265">
                  <a:extLst>
                    <a:ext uri="{9D8B030D-6E8A-4147-A177-3AD203B41FA5}">
                      <a16:colId xmlns:a16="http://schemas.microsoft.com/office/drawing/2014/main" val="840786545"/>
                    </a:ext>
                  </a:extLst>
                </a:gridCol>
                <a:gridCol w="933175">
                  <a:extLst>
                    <a:ext uri="{9D8B030D-6E8A-4147-A177-3AD203B41FA5}">
                      <a16:colId xmlns:a16="http://schemas.microsoft.com/office/drawing/2014/main" val="706159030"/>
                    </a:ext>
                  </a:extLst>
                </a:gridCol>
                <a:gridCol w="804898">
                  <a:extLst>
                    <a:ext uri="{9D8B030D-6E8A-4147-A177-3AD203B41FA5}">
                      <a16:colId xmlns:a16="http://schemas.microsoft.com/office/drawing/2014/main" val="1550579014"/>
                    </a:ext>
                  </a:extLst>
                </a:gridCol>
                <a:gridCol w="952910">
                  <a:extLst>
                    <a:ext uri="{9D8B030D-6E8A-4147-A177-3AD203B41FA5}">
                      <a16:colId xmlns:a16="http://schemas.microsoft.com/office/drawing/2014/main" val="57765510"/>
                    </a:ext>
                  </a:extLst>
                </a:gridCol>
                <a:gridCol w="943043">
                  <a:extLst>
                    <a:ext uri="{9D8B030D-6E8A-4147-A177-3AD203B41FA5}">
                      <a16:colId xmlns:a16="http://schemas.microsoft.com/office/drawing/2014/main" val="1363394591"/>
                    </a:ext>
                  </a:extLst>
                </a:gridCol>
                <a:gridCol w="849302">
                  <a:extLst>
                    <a:ext uri="{9D8B030D-6E8A-4147-A177-3AD203B41FA5}">
                      <a16:colId xmlns:a16="http://schemas.microsoft.com/office/drawing/2014/main" val="2527729651"/>
                    </a:ext>
                  </a:extLst>
                </a:gridCol>
                <a:gridCol w="915554">
                  <a:extLst>
                    <a:ext uri="{9D8B030D-6E8A-4147-A177-3AD203B41FA5}">
                      <a16:colId xmlns:a16="http://schemas.microsoft.com/office/drawing/2014/main" val="4286002144"/>
                    </a:ext>
                  </a:extLst>
                </a:gridCol>
              </a:tblGrid>
              <a:tr h="241402">
                <a:tc>
                  <a:txBody>
                    <a:bodyPr/>
                    <a:lstStyle/>
                    <a:p>
                      <a:pPr algn="l" rtl="0" fontAlgn="ctr"/>
                      <a:r>
                        <a:rPr lang="es-CL" sz="1200" b="1" i="0" u="none" strike="noStrike">
                          <a:solidFill>
                            <a:srgbClr val="FFFFFF"/>
                          </a:solidFill>
                          <a:effectLst/>
                          <a:latin typeface="Calibri" panose="020F0502020204030204" pitchFamily="34" charset="0"/>
                        </a:rPr>
                        <a:t> </a:t>
                      </a:r>
                    </a:p>
                  </a:txBody>
                  <a:tcPr marL="7144" marR="7144" marT="7144" marB="0" anchor="ctr">
                    <a:solidFill>
                      <a:srgbClr val="0070C0"/>
                    </a:solidFill>
                  </a:tcPr>
                </a:tc>
                <a:tc gridSpan="3">
                  <a:txBody>
                    <a:bodyPr/>
                    <a:lstStyle/>
                    <a:p>
                      <a:pPr algn="ctr" rtl="0" fontAlgn="ctr"/>
                      <a:r>
                        <a:rPr lang="es-CL" sz="1200" b="1" i="0" u="none" strike="noStrike" dirty="0">
                          <a:solidFill>
                            <a:srgbClr val="FFFFFF"/>
                          </a:solidFill>
                          <a:effectLst/>
                          <a:latin typeface="Calibri" panose="020F0502020204030204" pitchFamily="34" charset="0"/>
                        </a:rPr>
                        <a:t>Vigente</a:t>
                      </a:r>
                    </a:p>
                  </a:txBody>
                  <a:tcPr marL="7144" marR="7144" marT="7144" marB="0" anchor="ctr">
                    <a:solidFill>
                      <a:srgbClr val="0070C0"/>
                    </a:solidFill>
                  </a:tcPr>
                </a:tc>
                <a:tc hMerge="1">
                  <a:txBody>
                    <a:bodyPr/>
                    <a:lstStyle/>
                    <a:p>
                      <a:endParaRPr lang="es-CL"/>
                    </a:p>
                  </a:txBody>
                  <a:tcPr/>
                </a:tc>
                <a:tc hMerge="1">
                  <a:txBody>
                    <a:bodyPr/>
                    <a:lstStyle/>
                    <a:p>
                      <a:endParaRPr lang="es-CL"/>
                    </a:p>
                  </a:txBody>
                  <a:tcPr/>
                </a:tc>
                <a:tc gridSpan="3">
                  <a:txBody>
                    <a:bodyPr/>
                    <a:lstStyle/>
                    <a:p>
                      <a:pPr algn="ctr" rtl="0" fontAlgn="ctr"/>
                      <a:r>
                        <a:rPr lang="es-CL" sz="1200" b="1" i="0" u="none" strike="noStrike">
                          <a:solidFill>
                            <a:srgbClr val="FFFFFF"/>
                          </a:solidFill>
                          <a:effectLst/>
                          <a:latin typeface="Calibri" panose="020F0502020204030204" pitchFamily="34" charset="0"/>
                        </a:rPr>
                        <a:t>Modificada</a:t>
                      </a:r>
                    </a:p>
                  </a:txBody>
                  <a:tcPr marL="7144" marR="7144" marT="7144" marB="0" anchor="ctr">
                    <a:solidFill>
                      <a:srgbClr val="0070C0"/>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36853312"/>
                  </a:ext>
                </a:extLst>
              </a:tr>
              <a:tr h="241402">
                <a:tc>
                  <a:txBody>
                    <a:bodyPr/>
                    <a:lstStyle/>
                    <a:p>
                      <a:pPr algn="l" rtl="0" fontAlgn="ctr"/>
                      <a:r>
                        <a:rPr lang="es-CL" sz="1200" b="1" i="0" u="none" strike="noStrike">
                          <a:solidFill>
                            <a:srgbClr val="FFFFFF"/>
                          </a:solidFill>
                          <a:effectLst/>
                          <a:latin typeface="Calibri" panose="020F0502020204030204" pitchFamily="34" charset="0"/>
                        </a:rPr>
                        <a:t> </a:t>
                      </a:r>
                    </a:p>
                  </a:txBody>
                  <a:tcPr marL="7144" marR="7144" marT="7144" marB="0" anchor="ctr">
                    <a:solidFill>
                      <a:srgbClr val="0070C0"/>
                    </a:solidFill>
                  </a:tcPr>
                </a:tc>
                <a:tc>
                  <a:txBody>
                    <a:bodyPr/>
                    <a:lstStyle/>
                    <a:p>
                      <a:pPr algn="l" rtl="0" fontAlgn="ctr"/>
                      <a:r>
                        <a:rPr lang="es-CL" sz="1200" b="1" i="0" u="none" strike="noStrike">
                          <a:solidFill>
                            <a:srgbClr val="FFFFFF"/>
                          </a:solidFill>
                          <a:effectLst/>
                          <a:latin typeface="Calibri" panose="020F0502020204030204" pitchFamily="34" charset="0"/>
                        </a:rPr>
                        <a:t>Fonasa</a:t>
                      </a:r>
                    </a:p>
                  </a:txBody>
                  <a:tcPr marL="128588" marR="7144" marT="7144" marB="0" anchor="ctr">
                    <a:solidFill>
                      <a:srgbClr val="0070C0"/>
                    </a:solidFill>
                  </a:tcPr>
                </a:tc>
                <a:tc>
                  <a:txBody>
                    <a:bodyPr/>
                    <a:lstStyle/>
                    <a:p>
                      <a:pPr algn="l" rtl="0" fontAlgn="ctr"/>
                      <a:r>
                        <a:rPr lang="es-CL" sz="1200" b="1" i="0" u="none" strike="noStrike">
                          <a:solidFill>
                            <a:srgbClr val="FFFFFF"/>
                          </a:solidFill>
                          <a:effectLst/>
                          <a:latin typeface="Calibri" panose="020F0502020204030204" pitchFamily="34" charset="0"/>
                        </a:rPr>
                        <a:t>Isapre</a:t>
                      </a:r>
                    </a:p>
                  </a:txBody>
                  <a:tcPr marL="128588" marR="7144" marT="7144" marB="0" anchor="ctr">
                    <a:solidFill>
                      <a:srgbClr val="0070C0"/>
                    </a:solidFill>
                  </a:tcPr>
                </a:tc>
                <a:tc>
                  <a:txBody>
                    <a:bodyPr/>
                    <a:lstStyle/>
                    <a:p>
                      <a:pPr algn="ctr" rtl="0" fontAlgn="ctr"/>
                      <a:r>
                        <a:rPr lang="es-CL" sz="1200" b="1" i="0" u="none" strike="noStrike">
                          <a:solidFill>
                            <a:srgbClr val="FFFFFF"/>
                          </a:solidFill>
                          <a:effectLst/>
                          <a:latin typeface="Calibri" panose="020F0502020204030204" pitchFamily="34" charset="0"/>
                        </a:rPr>
                        <a:t>Total</a:t>
                      </a:r>
                    </a:p>
                  </a:txBody>
                  <a:tcPr marL="7144" marR="7144" marT="7144" marB="0" anchor="ctr">
                    <a:solidFill>
                      <a:srgbClr val="0070C0"/>
                    </a:solidFill>
                  </a:tcPr>
                </a:tc>
                <a:tc>
                  <a:txBody>
                    <a:bodyPr/>
                    <a:lstStyle/>
                    <a:p>
                      <a:pPr algn="l" rtl="0" fontAlgn="ctr"/>
                      <a:r>
                        <a:rPr lang="es-CL" sz="1200" b="1" i="0" u="none" strike="noStrike">
                          <a:solidFill>
                            <a:srgbClr val="FFFFFF"/>
                          </a:solidFill>
                          <a:effectLst/>
                          <a:latin typeface="Calibri" panose="020F0502020204030204" pitchFamily="34" charset="0"/>
                        </a:rPr>
                        <a:t>Fonasa</a:t>
                      </a:r>
                    </a:p>
                  </a:txBody>
                  <a:tcPr marL="128588" marR="7144" marT="7144" marB="0" anchor="ctr">
                    <a:solidFill>
                      <a:srgbClr val="0070C0"/>
                    </a:solidFill>
                  </a:tcPr>
                </a:tc>
                <a:tc>
                  <a:txBody>
                    <a:bodyPr/>
                    <a:lstStyle/>
                    <a:p>
                      <a:pPr algn="l" rtl="0" fontAlgn="ctr"/>
                      <a:r>
                        <a:rPr lang="es-CL" sz="1200" b="1" i="0" u="none" strike="noStrike">
                          <a:solidFill>
                            <a:srgbClr val="FFFFFF"/>
                          </a:solidFill>
                          <a:effectLst/>
                          <a:latin typeface="Calibri" panose="020F0502020204030204" pitchFamily="34" charset="0"/>
                        </a:rPr>
                        <a:t>Isapre</a:t>
                      </a:r>
                    </a:p>
                  </a:txBody>
                  <a:tcPr marL="128588" marR="7144" marT="7144" marB="0" anchor="ctr">
                    <a:solidFill>
                      <a:srgbClr val="0070C0"/>
                    </a:solidFill>
                  </a:tcPr>
                </a:tc>
                <a:tc>
                  <a:txBody>
                    <a:bodyPr/>
                    <a:lstStyle/>
                    <a:p>
                      <a:pPr algn="ctr" rtl="0" fontAlgn="ctr"/>
                      <a:r>
                        <a:rPr lang="es-CL" sz="1200" b="1" i="0" u="none" strike="noStrike">
                          <a:solidFill>
                            <a:srgbClr val="FFFFFF"/>
                          </a:solidFill>
                          <a:effectLst/>
                          <a:latin typeface="Calibri" panose="020F0502020204030204" pitchFamily="34" charset="0"/>
                        </a:rPr>
                        <a:t>Total</a:t>
                      </a:r>
                    </a:p>
                  </a:txBody>
                  <a:tcPr marL="7144" marR="7144" marT="7144" marB="0" anchor="ctr">
                    <a:solidFill>
                      <a:srgbClr val="0070C0"/>
                    </a:solidFill>
                  </a:tcPr>
                </a:tc>
                <a:extLst>
                  <a:ext uri="{0D108BD9-81ED-4DB2-BD59-A6C34878D82A}">
                    <a16:rowId xmlns:a16="http://schemas.microsoft.com/office/drawing/2014/main" val="2388585572"/>
                  </a:ext>
                </a:extLst>
              </a:tr>
              <a:tr h="241402">
                <a:tc gridSpan="7">
                  <a:txBody>
                    <a:bodyPr/>
                    <a:lstStyle/>
                    <a:p>
                      <a:pPr algn="ctr" rtl="0" fontAlgn="ctr"/>
                      <a:r>
                        <a:rPr lang="es-CL" sz="1200" b="1" i="0" u="none" strike="noStrike">
                          <a:solidFill>
                            <a:srgbClr val="FFFFFF"/>
                          </a:solidFill>
                          <a:effectLst/>
                          <a:latin typeface="Calibri" panose="020F0502020204030204" pitchFamily="34" charset="0"/>
                        </a:rPr>
                        <a:t>Costo Esperado Total</a:t>
                      </a:r>
                    </a:p>
                  </a:txBody>
                  <a:tcPr marL="7144" marR="7144" marT="7144" marB="0" anchor="ctr">
                    <a:solidFill>
                      <a:srgbClr val="0070C0"/>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0917362"/>
                  </a:ext>
                </a:extLst>
              </a:tr>
              <a:tr h="241402">
                <a:tc>
                  <a:txBody>
                    <a:bodyPr/>
                    <a:lstStyle/>
                    <a:p>
                      <a:pPr algn="l" rtl="0" fontAlgn="ctr"/>
                      <a:r>
                        <a:rPr lang="es-CL" sz="1200" b="0" i="0" u="none" strike="noStrike">
                          <a:solidFill>
                            <a:srgbClr val="000000"/>
                          </a:solidFill>
                          <a:effectLst/>
                          <a:latin typeface="Calibri" panose="020F0502020204030204" pitchFamily="34" charset="0"/>
                        </a:rPr>
                        <a:t>2022</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54.294</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17.840</a:t>
                      </a:r>
                    </a:p>
                  </a:txBody>
                  <a:tcPr marL="7144" marR="7144" marT="7144" marB="0" anchor="ctr"/>
                </a:tc>
                <a:tc>
                  <a:txBody>
                    <a:bodyPr/>
                    <a:lstStyle/>
                    <a:p>
                      <a:pPr algn="r" rtl="0" fontAlgn="ctr"/>
                      <a:r>
                        <a:rPr lang="es-CL" sz="1200" b="0" i="0" u="none" strike="noStrike" dirty="0">
                          <a:solidFill>
                            <a:srgbClr val="000000"/>
                          </a:solidFill>
                          <a:effectLst/>
                          <a:latin typeface="Calibri" panose="020F0502020204030204" pitchFamily="34" charset="0"/>
                        </a:rPr>
                        <a:t>72.134</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65.780</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22.301</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88.081</a:t>
                      </a:r>
                    </a:p>
                  </a:txBody>
                  <a:tcPr marL="7144" marR="7144" marT="7144" marB="0" anchor="ctr"/>
                </a:tc>
                <a:extLst>
                  <a:ext uri="{0D108BD9-81ED-4DB2-BD59-A6C34878D82A}">
                    <a16:rowId xmlns:a16="http://schemas.microsoft.com/office/drawing/2014/main" val="1154261917"/>
                  </a:ext>
                </a:extLst>
              </a:tr>
              <a:tr h="181052">
                <a:tc>
                  <a:txBody>
                    <a:bodyPr/>
                    <a:lstStyle/>
                    <a:p>
                      <a:pPr algn="l" rtl="0" fontAlgn="ctr"/>
                      <a:r>
                        <a:rPr lang="es-CL" sz="900" b="0" i="1" u="none" strike="noStrike">
                          <a:solidFill>
                            <a:srgbClr val="000000"/>
                          </a:solidFill>
                          <a:effectLst/>
                          <a:latin typeface="Calibri" panose="020F0502020204030204" pitchFamily="34" charset="0"/>
                        </a:rPr>
                        <a:t>% del Total</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75,27%</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24,73%</a:t>
                      </a:r>
                    </a:p>
                  </a:txBody>
                  <a:tcPr marL="7144" marR="7144" marT="7144" marB="0" anchor="ctr"/>
                </a:tc>
                <a:tc>
                  <a:txBody>
                    <a:bodyPr/>
                    <a:lstStyle/>
                    <a:p>
                      <a:pPr algn="r" rtl="0" fontAlgn="ctr"/>
                      <a:r>
                        <a:rPr lang="es-CL" sz="900" b="0" i="1" u="none" strike="noStrike" dirty="0">
                          <a:solidFill>
                            <a:srgbClr val="000000"/>
                          </a:solidFill>
                          <a:effectLst/>
                          <a:latin typeface="Calibri" panose="020F0502020204030204" pitchFamily="34" charset="0"/>
                        </a:rPr>
                        <a:t>100,00%</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74,68%</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25,32%</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100,00%</a:t>
                      </a:r>
                    </a:p>
                  </a:txBody>
                  <a:tcPr marL="7144" marR="7144" marT="7144" marB="0" anchor="ctr"/>
                </a:tc>
                <a:extLst>
                  <a:ext uri="{0D108BD9-81ED-4DB2-BD59-A6C34878D82A}">
                    <a16:rowId xmlns:a16="http://schemas.microsoft.com/office/drawing/2014/main" val="4113243583"/>
                  </a:ext>
                </a:extLst>
              </a:tr>
              <a:tr h="241402">
                <a:tc>
                  <a:txBody>
                    <a:bodyPr/>
                    <a:lstStyle/>
                    <a:p>
                      <a:pPr algn="l" rtl="0" fontAlgn="ctr"/>
                      <a:r>
                        <a:rPr lang="es-CL" sz="1200" b="0" i="0" u="none" strike="noStrike">
                          <a:solidFill>
                            <a:srgbClr val="000000"/>
                          </a:solidFill>
                          <a:effectLst/>
                          <a:latin typeface="Calibri" panose="020F0502020204030204" pitchFamily="34" charset="0"/>
                        </a:rPr>
                        <a:t>2023</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57.697</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19.061</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76.758</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69.685</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23.696</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93.382</a:t>
                      </a:r>
                    </a:p>
                  </a:txBody>
                  <a:tcPr marL="7144" marR="7144" marT="7144" marB="0" anchor="ctr"/>
                </a:tc>
                <a:extLst>
                  <a:ext uri="{0D108BD9-81ED-4DB2-BD59-A6C34878D82A}">
                    <a16:rowId xmlns:a16="http://schemas.microsoft.com/office/drawing/2014/main" val="1687351962"/>
                  </a:ext>
                </a:extLst>
              </a:tr>
              <a:tr h="181052">
                <a:tc>
                  <a:txBody>
                    <a:bodyPr/>
                    <a:lstStyle/>
                    <a:p>
                      <a:pPr algn="l" rtl="0" fontAlgn="ctr"/>
                      <a:r>
                        <a:rPr lang="es-CL" sz="900" b="0" i="1" u="none" strike="noStrike">
                          <a:solidFill>
                            <a:srgbClr val="000000"/>
                          </a:solidFill>
                          <a:effectLst/>
                          <a:latin typeface="Calibri" panose="020F0502020204030204" pitchFamily="34" charset="0"/>
                        </a:rPr>
                        <a:t>% del Total</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75,17%</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24,83%</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100,00%</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74,62%</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25,38%</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100,00%</a:t>
                      </a:r>
                    </a:p>
                  </a:txBody>
                  <a:tcPr marL="7144" marR="7144" marT="7144" marB="0" anchor="ctr"/>
                </a:tc>
                <a:extLst>
                  <a:ext uri="{0D108BD9-81ED-4DB2-BD59-A6C34878D82A}">
                    <a16:rowId xmlns:a16="http://schemas.microsoft.com/office/drawing/2014/main" val="4030770763"/>
                  </a:ext>
                </a:extLst>
              </a:tr>
              <a:tr h="241402">
                <a:tc>
                  <a:txBody>
                    <a:bodyPr/>
                    <a:lstStyle/>
                    <a:p>
                      <a:pPr algn="l" rtl="0" fontAlgn="ctr"/>
                      <a:r>
                        <a:rPr lang="es-CL" sz="1200" b="0" i="0" u="none" strike="noStrike">
                          <a:solidFill>
                            <a:srgbClr val="000000"/>
                          </a:solidFill>
                          <a:effectLst/>
                          <a:latin typeface="Calibri" panose="020F0502020204030204" pitchFamily="34" charset="0"/>
                        </a:rPr>
                        <a:t>2024</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61.440</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20.415</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81.855</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73.994</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25.277</a:t>
                      </a:r>
                    </a:p>
                  </a:txBody>
                  <a:tcPr marL="7144" marR="7144" marT="7144" marB="0" anchor="ctr"/>
                </a:tc>
                <a:tc>
                  <a:txBody>
                    <a:bodyPr/>
                    <a:lstStyle/>
                    <a:p>
                      <a:pPr algn="r" rtl="0" fontAlgn="ctr"/>
                      <a:r>
                        <a:rPr lang="es-CL" sz="1200" b="0" i="0" u="none" strike="noStrike">
                          <a:solidFill>
                            <a:srgbClr val="000000"/>
                          </a:solidFill>
                          <a:effectLst/>
                          <a:latin typeface="Calibri" panose="020F0502020204030204" pitchFamily="34" charset="0"/>
                        </a:rPr>
                        <a:t>99.271</a:t>
                      </a:r>
                    </a:p>
                  </a:txBody>
                  <a:tcPr marL="7144" marR="7144" marT="7144" marB="0" anchor="ctr"/>
                </a:tc>
                <a:extLst>
                  <a:ext uri="{0D108BD9-81ED-4DB2-BD59-A6C34878D82A}">
                    <a16:rowId xmlns:a16="http://schemas.microsoft.com/office/drawing/2014/main" val="2749031767"/>
                  </a:ext>
                </a:extLst>
              </a:tr>
              <a:tr h="181052">
                <a:tc>
                  <a:txBody>
                    <a:bodyPr/>
                    <a:lstStyle/>
                    <a:p>
                      <a:pPr algn="l" rtl="0" fontAlgn="ctr"/>
                      <a:r>
                        <a:rPr lang="es-CL" sz="900" b="0" i="1" u="none" strike="noStrike" dirty="0">
                          <a:solidFill>
                            <a:srgbClr val="000000"/>
                          </a:solidFill>
                          <a:effectLst/>
                          <a:latin typeface="Calibri" panose="020F0502020204030204" pitchFamily="34" charset="0"/>
                        </a:rPr>
                        <a:t>% del Total</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75,06%</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24,94%</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100,00%</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74,54%</a:t>
                      </a:r>
                    </a:p>
                  </a:txBody>
                  <a:tcPr marL="7144" marR="7144" marT="7144" marB="0" anchor="ctr"/>
                </a:tc>
                <a:tc>
                  <a:txBody>
                    <a:bodyPr/>
                    <a:lstStyle/>
                    <a:p>
                      <a:pPr algn="r" rtl="0" fontAlgn="ctr"/>
                      <a:r>
                        <a:rPr lang="es-CL" sz="900" b="0" i="1" u="none" strike="noStrike">
                          <a:solidFill>
                            <a:srgbClr val="000000"/>
                          </a:solidFill>
                          <a:effectLst/>
                          <a:latin typeface="Calibri" panose="020F0502020204030204" pitchFamily="34" charset="0"/>
                        </a:rPr>
                        <a:t>25,46%</a:t>
                      </a:r>
                    </a:p>
                  </a:txBody>
                  <a:tcPr marL="7144" marR="7144" marT="7144" marB="0" anchor="ctr"/>
                </a:tc>
                <a:tc>
                  <a:txBody>
                    <a:bodyPr/>
                    <a:lstStyle/>
                    <a:p>
                      <a:pPr algn="r" rtl="0" fontAlgn="ctr"/>
                      <a:r>
                        <a:rPr lang="es-CL" sz="900" b="0" i="1" u="none" strike="noStrike" dirty="0">
                          <a:solidFill>
                            <a:srgbClr val="000000"/>
                          </a:solidFill>
                          <a:effectLst/>
                          <a:latin typeface="Calibri" panose="020F0502020204030204" pitchFamily="34" charset="0"/>
                        </a:rPr>
                        <a:t>100,00%</a:t>
                      </a:r>
                    </a:p>
                  </a:txBody>
                  <a:tcPr marL="7144" marR="7144" marT="7144" marB="0" anchor="ctr"/>
                </a:tc>
                <a:extLst>
                  <a:ext uri="{0D108BD9-81ED-4DB2-BD59-A6C34878D82A}">
                    <a16:rowId xmlns:a16="http://schemas.microsoft.com/office/drawing/2014/main" val="1055201981"/>
                  </a:ext>
                </a:extLst>
              </a:tr>
            </a:tbl>
          </a:graphicData>
        </a:graphic>
      </p:graphicFrame>
      <p:sp>
        <p:nvSpPr>
          <p:cNvPr id="8" name="Content Placeholder 4">
            <a:extLst>
              <a:ext uri="{FF2B5EF4-FFF2-40B4-BE49-F238E27FC236}">
                <a16:creationId xmlns:a16="http://schemas.microsoft.com/office/drawing/2014/main" id="{09C04214-9986-4471-A9A8-A357CC5B8A98}"/>
              </a:ext>
            </a:extLst>
          </p:cNvPr>
          <p:cNvSpPr txBox="1">
            <a:spLocks/>
          </p:cNvSpPr>
          <p:nvPr/>
        </p:nvSpPr>
        <p:spPr>
          <a:xfrm>
            <a:off x="2267744" y="290268"/>
            <a:ext cx="6205185" cy="461187"/>
          </a:xfrm>
          <a:prstGeom prst="rect">
            <a:avLst/>
          </a:prstGeom>
        </p:spPr>
        <p:txBody>
          <a:bodyPr vert="horz" lIns="91440" tIns="45720" rIns="91440" bIns="45720" rtlCol="0" anchor="ctr">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spcBef>
                <a:spcPts val="0"/>
              </a:spcBef>
            </a:pPr>
            <a:r>
              <a:rPr lang="es-CL" sz="2800" dirty="0">
                <a:latin typeface="Calibri Light" panose="020F0302020204030204" pitchFamily="34" charset="0"/>
                <a:cs typeface="Calibri Light" panose="020F0302020204030204" pitchFamily="34" charset="0"/>
              </a:rPr>
              <a:t>Resultados – Costo Esperado Total (CET)</a:t>
            </a:r>
          </a:p>
        </p:txBody>
      </p:sp>
    </p:spTree>
    <p:extLst>
      <p:ext uri="{BB962C8B-B14F-4D97-AF65-F5344CB8AC3E}">
        <p14:creationId xmlns:p14="http://schemas.microsoft.com/office/powerpoint/2010/main" val="3436178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E8C2BBB0-9E4D-4C8C-9546-89C9143D0C6F}"/>
              </a:ext>
            </a:extLst>
          </p:cNvPr>
          <p:cNvSpPr/>
          <p:nvPr/>
        </p:nvSpPr>
        <p:spPr>
          <a:xfrm>
            <a:off x="0" y="0"/>
            <a:ext cx="9144000" cy="515916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L" dirty="0"/>
          </a:p>
        </p:txBody>
      </p:sp>
      <p:pic>
        <p:nvPicPr>
          <p:cNvPr id="8" name="Imagen 7" descr="CIERRE-CHILE-EN-MARCHA.png"/>
          <p:cNvPicPr>
            <a:picLocks noChangeAspect="1"/>
          </p:cNvPicPr>
          <p:nvPr/>
        </p:nvPicPr>
        <p:blipFill rotWithShape="1">
          <a:blip r:embed="rId2" cstate="email">
            <a:extLst>
              <a:ext uri="{28A0092B-C50C-407E-A947-70E740481C1C}">
                <a14:useLocalDpi xmlns:a14="http://schemas.microsoft.com/office/drawing/2010/main"/>
              </a:ext>
            </a:extLst>
          </a:blip>
          <a:srcRect l="31637" t="32428" r="46415" b="31993"/>
          <a:stretch/>
        </p:blipFill>
        <p:spPr>
          <a:xfrm>
            <a:off x="3419872" y="1707654"/>
            <a:ext cx="2025227" cy="1835575"/>
          </a:xfrm>
          <a:prstGeom prst="rect">
            <a:avLst/>
          </a:prstGeom>
        </p:spPr>
      </p:pic>
      <p:sp>
        <p:nvSpPr>
          <p:cNvPr id="4" name="3 Marcador de contenido">
            <a:extLst>
              <a:ext uri="{FF2B5EF4-FFF2-40B4-BE49-F238E27FC236}">
                <a16:creationId xmlns:a16="http://schemas.microsoft.com/office/drawing/2014/main" id="{FF5EA665-A3A0-4A4E-ACAD-653DB7F202EA}"/>
              </a:ext>
            </a:extLst>
          </p:cNvPr>
          <p:cNvSpPr>
            <a:spLocks noGrp="1"/>
          </p:cNvSpPr>
          <p:nvPr>
            <p:ph sz="quarter" idx="11"/>
          </p:nvPr>
        </p:nvSpPr>
        <p:spPr>
          <a:xfrm>
            <a:off x="179512" y="2931790"/>
            <a:ext cx="8615643" cy="1629762"/>
          </a:xfrm>
        </p:spPr>
        <p:txBody>
          <a:bodyPr anchor="ctr"/>
          <a:lstStyle/>
          <a:p>
            <a:pPr algn="ctr">
              <a:spcBef>
                <a:spcPts val="0"/>
              </a:spcBef>
            </a:pPr>
            <a:endParaRPr lang="es-ES_tradnl" sz="1000" dirty="0">
              <a:solidFill>
                <a:schemeClr val="accent1">
                  <a:lumMod val="75000"/>
                </a:schemeClr>
              </a:solidFill>
              <a:latin typeface="+mj-lt"/>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Departamento de Economía de la Salud- DESAL</a:t>
            </a: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División de Planificación Sanitaria</a:t>
            </a: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Ministerio de Salud</a:t>
            </a:r>
          </a:p>
          <a:p>
            <a:pPr algn="ctr">
              <a:spcBef>
                <a:spcPts val="0"/>
              </a:spcBef>
            </a:pPr>
            <a:r>
              <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rPr>
              <a:t>http://desal.minsal.cl</a:t>
            </a:r>
          </a:p>
          <a:p>
            <a:pPr algn="ctr">
              <a:spcBef>
                <a:spcPts val="0"/>
              </a:spcBef>
            </a:pPr>
            <a:endParaRPr lang="es-ES_tradnl" sz="1400" dirty="0">
              <a:solidFill>
                <a:schemeClr val="accent1">
                  <a:lumMod val="75000"/>
                </a:schemeClr>
              </a:solidFill>
              <a:latin typeface="Calibri Light" panose="020F0302020204030204" pitchFamily="34" charset="0"/>
              <a:ea typeface="Tahoma" panose="020B0604030504040204" pitchFamily="34" charset="0"/>
              <a:cs typeface="Calibri Light" panose="020F0302020204030204" pitchFamily="34" charset="0"/>
            </a:endParaRPr>
          </a:p>
        </p:txBody>
      </p:sp>
    </p:spTree>
    <p:extLst>
      <p:ext uri="{BB962C8B-B14F-4D97-AF65-F5344CB8AC3E}">
        <p14:creationId xmlns:p14="http://schemas.microsoft.com/office/powerpoint/2010/main" val="140675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2 Marcador de contenido"/>
          <p:cNvSpPr>
            <a:spLocks noGrp="1"/>
          </p:cNvSpPr>
          <p:nvPr>
            <p:ph idx="4294967295"/>
          </p:nvPr>
        </p:nvSpPr>
        <p:spPr>
          <a:xfrm>
            <a:off x="321597" y="936329"/>
            <a:ext cx="7704856" cy="2016223"/>
          </a:xfrm>
          <a:prstGeom prst="rect">
            <a:avLst/>
          </a:prstGeom>
        </p:spPr>
        <p:txBody>
          <a:bodyPr/>
          <a:lstStyle/>
          <a:p>
            <a:pPr marL="0" indent="0" algn="just">
              <a:spcBef>
                <a:spcPts val="984"/>
              </a:spcBef>
              <a:buNone/>
            </a:pPr>
            <a:endParaRPr lang="es-CL" sz="800" dirty="0">
              <a:solidFill>
                <a:srgbClr val="404040"/>
              </a:solidFill>
              <a:latin typeface="Candara" panose="020E0502030303020204" pitchFamily="34" charset="0"/>
              <a:ea typeface="Verdana" panose="020B0604030504040204" pitchFamily="34" charset="0"/>
              <a:cs typeface="Verdana" panose="020B0604030504040204" pitchFamily="34" charset="0"/>
            </a:endParaRPr>
          </a:p>
          <a:p>
            <a:pPr algn="just">
              <a:spcBef>
                <a:spcPts val="984"/>
              </a:spcBef>
            </a:pPr>
            <a:r>
              <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rPr>
              <a:t>Antecedentes Estudio</a:t>
            </a:r>
          </a:p>
          <a:p>
            <a:pPr algn="just">
              <a:spcBef>
                <a:spcPts val="984"/>
              </a:spcBef>
            </a:pPr>
            <a:r>
              <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rPr>
              <a:t>Objetivo</a:t>
            </a:r>
          </a:p>
          <a:p>
            <a:pPr algn="just">
              <a:spcBef>
                <a:spcPts val="984"/>
              </a:spcBef>
            </a:pPr>
            <a:r>
              <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rPr>
              <a:t>Metodología</a:t>
            </a:r>
          </a:p>
          <a:p>
            <a:pPr algn="just">
              <a:spcBef>
                <a:spcPts val="984"/>
              </a:spcBef>
            </a:pPr>
            <a:r>
              <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rPr>
              <a:t>Marco de referencia</a:t>
            </a:r>
          </a:p>
          <a:p>
            <a:pPr algn="just">
              <a:spcBef>
                <a:spcPts val="984"/>
              </a:spcBef>
            </a:pPr>
            <a:r>
              <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rPr>
              <a:t>Principales Resultados</a:t>
            </a:r>
          </a:p>
          <a:p>
            <a:pPr algn="just">
              <a:spcBef>
                <a:spcPts val="984"/>
              </a:spcBef>
            </a:pPr>
            <a:endParaRPr lang="es-CL" sz="2000" dirty="0">
              <a:solidFill>
                <a:srgbClr val="404040"/>
              </a:solidFill>
              <a:latin typeface="Calibri Light" panose="020F0302020204030204" pitchFamily="34" charset="0"/>
              <a:ea typeface="Verdana" panose="020B0604030504040204" pitchFamily="34" charset="0"/>
              <a:cs typeface="Calibri Light" panose="020F0302020204030204" pitchFamily="34" charset="0"/>
            </a:endParaRPr>
          </a:p>
        </p:txBody>
      </p:sp>
      <p:sp>
        <p:nvSpPr>
          <p:cNvPr id="6" name="Content Placeholder 4"/>
          <p:cNvSpPr>
            <a:spLocks noGrp="1"/>
          </p:cNvSpPr>
          <p:nvPr>
            <p:ph sz="quarter" idx="12"/>
          </p:nvPr>
        </p:nvSpPr>
        <p:spPr>
          <a:xfrm>
            <a:off x="308381" y="324096"/>
            <a:ext cx="8744249" cy="519462"/>
          </a:xfrm>
        </p:spPr>
        <p:txBody>
          <a:bodyPr anchor="ctr"/>
          <a:lstStyle/>
          <a:p>
            <a:pPr>
              <a:spcBef>
                <a:spcPts val="0"/>
              </a:spcBef>
            </a:pPr>
            <a:r>
              <a:rPr lang="es-CL" sz="2800" dirty="0">
                <a:solidFill>
                  <a:srgbClr val="376092"/>
                </a:solidFill>
                <a:latin typeface="Calibri Light" panose="020F0302020204030204" pitchFamily="34" charset="0"/>
                <a:cs typeface="Calibri Light" panose="020F0302020204030204" pitchFamily="34" charset="0"/>
              </a:rPr>
              <a:t>AGENDA</a:t>
            </a:r>
            <a:endParaRPr lang="es-CL" sz="1600" dirty="0">
              <a:solidFill>
                <a:srgbClr val="376092"/>
              </a:solidFill>
              <a:latin typeface="Calibri Light" panose="020F0302020204030204" pitchFamily="34" charset="0"/>
              <a:cs typeface="Calibri Light" panose="020F0302020204030204" pitchFamily="34" charset="0"/>
            </a:endParaRPr>
          </a:p>
        </p:txBody>
      </p:sp>
      <p:cxnSp>
        <p:nvCxnSpPr>
          <p:cNvPr id="9" name="10 Conector recto"/>
          <p:cNvCxnSpPr/>
          <p:nvPr/>
        </p:nvCxnSpPr>
        <p:spPr>
          <a:xfrm>
            <a:off x="431800" y="915566"/>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067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10 Conector recto"/>
          <p:cNvCxnSpPr/>
          <p:nvPr/>
        </p:nvCxnSpPr>
        <p:spPr>
          <a:xfrm>
            <a:off x="277209" y="77155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CA5D9BDF-47ED-4376-95C5-7ED8E8993186}"/>
              </a:ext>
            </a:extLst>
          </p:cNvPr>
          <p:cNvSpPr txBox="1"/>
          <p:nvPr/>
        </p:nvSpPr>
        <p:spPr>
          <a:xfrm>
            <a:off x="277209" y="278087"/>
            <a:ext cx="2413802" cy="523220"/>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ANTECEDENTES</a:t>
            </a:r>
          </a:p>
        </p:txBody>
      </p:sp>
      <p:sp>
        <p:nvSpPr>
          <p:cNvPr id="7" name="CuadroTexto 6">
            <a:extLst>
              <a:ext uri="{FF2B5EF4-FFF2-40B4-BE49-F238E27FC236}">
                <a16:creationId xmlns:a16="http://schemas.microsoft.com/office/drawing/2014/main" id="{132D8EC7-880D-409E-BD39-B7D082C4C504}"/>
              </a:ext>
            </a:extLst>
          </p:cNvPr>
          <p:cNvSpPr txBox="1"/>
          <p:nvPr/>
        </p:nvSpPr>
        <p:spPr>
          <a:xfrm>
            <a:off x="133947" y="771550"/>
            <a:ext cx="8669881" cy="4801314"/>
          </a:xfrm>
          <a:prstGeom prst="rect">
            <a:avLst/>
          </a:prstGeom>
          <a:noFill/>
        </p:spPr>
        <p:txBody>
          <a:bodyPr wrap="square">
            <a:spAutoFit/>
          </a:bodyPr>
          <a:lstStyle/>
          <a:p>
            <a:pPr marL="285750" indent="-285750" algn="just">
              <a:buFont typeface="Arial" panose="020B0604020202020204" pitchFamily="34" charset="0"/>
              <a:buChar char="•"/>
            </a:pPr>
            <a:r>
              <a:rPr lang="es-CL" dirty="0"/>
              <a:t>En Chile se establece según Ley N°19.966 un Régimen de Garantías Explícitas en Salud, </a:t>
            </a:r>
            <a:r>
              <a:rPr lang="es-MX" dirty="0"/>
              <a:t>relativas a acceso, calidad, protección financiera y oportunidad con que deben ser otorgadas las prestaciones asociadas a un conjunto priorizado de programas, enfermedades o condiciones de salud que señale el decreto correspondiente. El Fondo Nacional de Salud y las Instituciones de Salud Previsional deberán asegurar obligatoriamente dichas garantías a sus respectivos beneficiarios.</a:t>
            </a:r>
          </a:p>
          <a:p>
            <a:pPr algn="just"/>
            <a:endParaRPr lang="es-MX" dirty="0"/>
          </a:p>
          <a:p>
            <a:pPr marL="285750" indent="-285750" algn="just">
              <a:buFont typeface="Arial" panose="020B0604020202020204" pitchFamily="34" charset="0"/>
              <a:buChar char="•"/>
            </a:pPr>
            <a:r>
              <a:rPr lang="es-ES_tradnl" sz="1800" dirty="0"/>
              <a:t>Estas Garantías Explícitas en Salud (GES) serán elaboradas por el Ministerio de Salud, correspondiéndole al Ministerio de Hacienda determinar el marco de los recursos disponibles para su financiamiento en el Fondo Nacional de Salud (FONASA).</a:t>
            </a:r>
          </a:p>
          <a:p>
            <a:pPr algn="just"/>
            <a:endParaRPr lang="es-ES_tradnl" sz="1800" dirty="0"/>
          </a:p>
          <a:p>
            <a:pPr marL="285750" indent="-285750" algn="just">
              <a:buFont typeface="Arial" panose="020B0604020202020204" pitchFamily="34" charset="0"/>
              <a:buChar char="•"/>
            </a:pPr>
            <a:r>
              <a:rPr lang="es-ES_tradnl" dirty="0"/>
              <a:t>E</a:t>
            </a:r>
            <a:r>
              <a:rPr lang="es-ES_tradnl" sz="1800" dirty="0"/>
              <a:t>l costo de provisión para las GES, será calculado en relación a un beneficiario promedio, perteneciente a FONASA e ISAPRE, denominado costo esperado individual, y que comprende el resultado final de la definición del Problema de Salud, prestaciones asociadas, estimación del número de casos esperado y su demanda potencial.</a:t>
            </a:r>
            <a:endParaRPr lang="es-CL" sz="1800" dirty="0"/>
          </a:p>
          <a:p>
            <a:pPr marL="285750" indent="-285750" algn="just">
              <a:buFont typeface="Arial" panose="020B0604020202020204" pitchFamily="34" charset="0"/>
              <a:buChar char="•"/>
            </a:pPr>
            <a:endParaRPr lang="es-CL" sz="1800" dirty="0"/>
          </a:p>
          <a:p>
            <a:pPr marL="285750" indent="-285750" algn="just">
              <a:buFont typeface="Arial" panose="020B0604020202020204" pitchFamily="34" charset="0"/>
              <a:buChar char="•"/>
            </a:pPr>
            <a:endParaRPr lang="es-CL" dirty="0"/>
          </a:p>
        </p:txBody>
      </p:sp>
    </p:spTree>
    <p:extLst>
      <p:ext uri="{BB962C8B-B14F-4D97-AF65-F5344CB8AC3E}">
        <p14:creationId xmlns:p14="http://schemas.microsoft.com/office/powerpoint/2010/main" val="209771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2 Marcador de contenido"/>
          <p:cNvSpPr>
            <a:spLocks noGrp="1"/>
          </p:cNvSpPr>
          <p:nvPr>
            <p:ph idx="4294967295"/>
          </p:nvPr>
        </p:nvSpPr>
        <p:spPr>
          <a:xfrm>
            <a:off x="203122" y="901190"/>
            <a:ext cx="8510422" cy="3955608"/>
          </a:xfrm>
          <a:prstGeom prst="rect">
            <a:avLst/>
          </a:prstGeom>
        </p:spPr>
        <p:txBody>
          <a:bodyPr/>
          <a:lstStyle/>
          <a:p>
            <a:r>
              <a:rPr lang="es-MX" sz="1800" dirty="0">
                <a:solidFill>
                  <a:srgbClr val="000000"/>
                </a:solidFill>
                <a:latin typeface="Calibri" panose="020F0502020204030204" pitchFamily="34" charset="0"/>
              </a:rPr>
              <a:t>El EVC tiene un plazo de alrededor de 10 meses (marzo y diciembre de 2021). </a:t>
            </a:r>
          </a:p>
          <a:p>
            <a:endParaRPr lang="es-MX" sz="1800" dirty="0">
              <a:solidFill>
                <a:srgbClr val="000000"/>
              </a:solidFill>
              <a:latin typeface="Calibri" panose="020F0502020204030204" pitchFamily="34" charset="0"/>
            </a:endParaRPr>
          </a:p>
          <a:p>
            <a:pPr algn="just"/>
            <a:r>
              <a:rPr lang="es-CL" sz="1800" dirty="0">
                <a:solidFill>
                  <a:srgbClr val="000000"/>
                </a:solidFill>
                <a:latin typeface="Calibri" panose="020F0502020204030204" pitchFamily="34" charset="0"/>
              </a:rPr>
              <a:t>El EVC se lleva a cabo mediante una licitación nacional e internacional señalada en la Ley 19.966, la cual será adjudicada a un Consultor y estará a cargo de una Contraparte Técnica Ministerial (CT). </a:t>
            </a:r>
          </a:p>
          <a:p>
            <a:pPr algn="just"/>
            <a:endParaRPr lang="es-CL" sz="1800" dirty="0">
              <a:solidFill>
                <a:srgbClr val="404040"/>
              </a:solidFill>
              <a:latin typeface="Calibri Light" panose="020F0302020204030204" pitchFamily="34" charset="0"/>
              <a:ea typeface="Verdana" panose="020B0604030504040204" pitchFamily="34" charset="0"/>
              <a:cs typeface="Calibri Light" panose="020F0302020204030204" pitchFamily="34" charset="0"/>
            </a:endParaRPr>
          </a:p>
          <a:p>
            <a:pPr algn="just"/>
            <a:r>
              <a:rPr lang="es-MX" sz="1800" dirty="0">
                <a:solidFill>
                  <a:srgbClr val="000000"/>
                </a:solidFill>
                <a:latin typeface="Calibri" panose="020F0502020204030204" pitchFamily="34" charset="0"/>
              </a:rPr>
              <a:t>Para el EVC-2021 se ha designado la CT, a cargo de la División de Planificación Sanitaria. Está conformada por profesionales del Departamento de Economía de la Salud a cargo de la coordinación, el </a:t>
            </a:r>
            <a:r>
              <a:rPr lang="es-CL" sz="1800" dirty="0">
                <a:effectLst/>
                <a:latin typeface="Calibri" panose="020F0502020204030204" pitchFamily="34" charset="0"/>
                <a:ea typeface="Calibri" panose="020F0502020204030204" pitchFamily="34" charset="0"/>
                <a:cs typeface="Times New Roman" panose="02020603050405020304" pitchFamily="18" charset="0"/>
              </a:rPr>
              <a:t>Departamento Coordinación Garantías y Prestaciones en Salud, </a:t>
            </a:r>
            <a:r>
              <a:rPr lang="es-MX" sz="1800" dirty="0">
                <a:solidFill>
                  <a:srgbClr val="000000"/>
                </a:solidFill>
                <a:latin typeface="Calibri" panose="020F0502020204030204" pitchFamily="34" charset="0"/>
              </a:rPr>
              <a:t>el Departamento de Epidemiología, la División de Atención Primaria, la División de Gestión de Redes Asistenciales, la Superintendencia de Salud, la Dirección de Presupuestos del Ministerio de Hacienda y CENABAST.</a:t>
            </a:r>
          </a:p>
          <a:p>
            <a:pPr algn="just"/>
            <a:endParaRPr lang="es-MX" sz="1800" dirty="0">
              <a:solidFill>
                <a:srgbClr val="000000"/>
              </a:solidFill>
              <a:latin typeface="Calibri" panose="020F0502020204030204" pitchFamily="34" charset="0"/>
              <a:ea typeface="Verdana" panose="020B0604030504040204" pitchFamily="34" charset="0"/>
              <a:cs typeface="Calibri Light" panose="020F0302020204030204" pitchFamily="34" charset="0"/>
            </a:endParaRPr>
          </a:p>
        </p:txBody>
      </p:sp>
      <p:cxnSp>
        <p:nvCxnSpPr>
          <p:cNvPr id="9" name="10 Conector recto"/>
          <p:cNvCxnSpPr/>
          <p:nvPr/>
        </p:nvCxnSpPr>
        <p:spPr>
          <a:xfrm>
            <a:off x="277209" y="77155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CA5D9BDF-47ED-4376-95C5-7ED8E8993186}"/>
              </a:ext>
            </a:extLst>
          </p:cNvPr>
          <p:cNvSpPr txBox="1"/>
          <p:nvPr/>
        </p:nvSpPr>
        <p:spPr>
          <a:xfrm>
            <a:off x="277209" y="278087"/>
            <a:ext cx="3459345" cy="523220"/>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OTROS ANTECEDENTES</a:t>
            </a:r>
          </a:p>
        </p:txBody>
      </p:sp>
    </p:spTree>
    <p:extLst>
      <p:ext uri="{BB962C8B-B14F-4D97-AF65-F5344CB8AC3E}">
        <p14:creationId xmlns:p14="http://schemas.microsoft.com/office/powerpoint/2010/main" val="1451594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2 Marcador de contenido"/>
          <p:cNvSpPr>
            <a:spLocks noGrp="1"/>
          </p:cNvSpPr>
          <p:nvPr>
            <p:ph idx="4294967295"/>
          </p:nvPr>
        </p:nvSpPr>
        <p:spPr>
          <a:xfrm>
            <a:off x="238042" y="783764"/>
            <a:ext cx="8510422" cy="3816423"/>
          </a:xfrm>
          <a:prstGeom prst="rect">
            <a:avLst/>
          </a:prstGeom>
        </p:spPr>
        <p:txBody>
          <a:bodyPr/>
          <a:lstStyle/>
          <a:p>
            <a:pPr marL="0" indent="0" algn="l">
              <a:buNone/>
            </a:pPr>
            <a:endParaRPr lang="es-CL" sz="800" b="0" i="0" u="none" strike="noStrike" baseline="0" dirty="0">
              <a:solidFill>
                <a:srgbClr val="000000"/>
              </a:solidFill>
              <a:latin typeface="Calibri" panose="020F0502020204030204" pitchFamily="34" charset="0"/>
            </a:endParaRPr>
          </a:p>
          <a:p>
            <a:pPr algn="just"/>
            <a:r>
              <a:rPr lang="es-CL" sz="1800" dirty="0">
                <a:solidFill>
                  <a:srgbClr val="000000"/>
                </a:solidFill>
                <a:latin typeface="Calibri" panose="020F0502020204030204" pitchFamily="34" charset="0"/>
              </a:rPr>
              <a:t>El objetivo del estudio de verificación del costo esperado por beneficiario del conjunto priorizado con garantías explícitas (EVC-2021) es obtener una estimación del costo anual GES promedio por beneficiario del sistema de salud en su conjunto, de FONASA y de ISAPRE, para los años 2022, 2023 y 2024. </a:t>
            </a:r>
          </a:p>
          <a:p>
            <a:pPr algn="just"/>
            <a:endParaRPr lang="es-CL" sz="1800" dirty="0">
              <a:solidFill>
                <a:srgbClr val="000000"/>
              </a:solidFill>
              <a:latin typeface="Calibri" panose="020F0502020204030204" pitchFamily="34" charset="0"/>
            </a:endParaRPr>
          </a:p>
          <a:p>
            <a:pPr marL="354013" indent="0" algn="just">
              <a:buNone/>
            </a:pPr>
            <a:r>
              <a:rPr lang="es-CL" sz="1800" dirty="0">
                <a:solidFill>
                  <a:srgbClr val="000000"/>
                </a:solidFill>
                <a:latin typeface="Calibri" panose="020F0502020204030204" pitchFamily="34" charset="0"/>
              </a:rPr>
              <a:t>Esto, con el fin de apoyar la decisión los Ministerios de Salud y de Hacienda, respecto de las posibles modificaciones a los 85 problemas de salud actualmente garantizados o incorporaciones a las Garantías Explícitas en Salud (GES). </a:t>
            </a:r>
          </a:p>
          <a:p>
            <a:endParaRPr lang="es-MX" sz="1800" dirty="0">
              <a:solidFill>
                <a:srgbClr val="000000"/>
              </a:solidFill>
              <a:latin typeface="Calibri" panose="020F0502020204030204" pitchFamily="34" charset="0"/>
            </a:endParaRPr>
          </a:p>
          <a:p>
            <a:pPr marL="0" indent="0">
              <a:buNone/>
            </a:pPr>
            <a:endParaRPr lang="es-MX" sz="1500" b="0" i="0" u="none" strike="noStrike" baseline="0" dirty="0">
              <a:latin typeface="Calibri" panose="020F0502020204030204" pitchFamily="34" charset="0"/>
            </a:endParaRPr>
          </a:p>
          <a:p>
            <a:pPr lvl="1"/>
            <a:endParaRPr lang="es-CL" sz="1500" dirty="0">
              <a:solidFill>
                <a:srgbClr val="404040"/>
              </a:solidFill>
              <a:latin typeface="Calibri Light" panose="020F0302020204030204" pitchFamily="34" charset="0"/>
              <a:ea typeface="Verdana" panose="020B0604030504040204" pitchFamily="34" charset="0"/>
              <a:cs typeface="Calibri Light" panose="020F0302020204030204" pitchFamily="34" charset="0"/>
            </a:endParaRPr>
          </a:p>
        </p:txBody>
      </p:sp>
      <p:cxnSp>
        <p:nvCxnSpPr>
          <p:cNvPr id="9" name="10 Conector recto"/>
          <p:cNvCxnSpPr/>
          <p:nvPr/>
        </p:nvCxnSpPr>
        <p:spPr>
          <a:xfrm>
            <a:off x="277209" y="77155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CA5D9BDF-47ED-4376-95C5-7ED8E8993186}"/>
              </a:ext>
            </a:extLst>
          </p:cNvPr>
          <p:cNvSpPr txBox="1"/>
          <p:nvPr/>
        </p:nvSpPr>
        <p:spPr>
          <a:xfrm>
            <a:off x="277209" y="278087"/>
            <a:ext cx="1566134" cy="523220"/>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OBJETIVO</a:t>
            </a:r>
          </a:p>
        </p:txBody>
      </p:sp>
    </p:spTree>
    <p:extLst>
      <p:ext uri="{BB962C8B-B14F-4D97-AF65-F5344CB8AC3E}">
        <p14:creationId xmlns:p14="http://schemas.microsoft.com/office/powerpoint/2010/main" val="505423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2 Marcador de contenido"/>
          <p:cNvSpPr>
            <a:spLocks noGrp="1"/>
          </p:cNvSpPr>
          <p:nvPr>
            <p:ph idx="4294967295"/>
          </p:nvPr>
        </p:nvSpPr>
        <p:spPr>
          <a:xfrm>
            <a:off x="207692" y="915566"/>
            <a:ext cx="8510422" cy="3816423"/>
          </a:xfrm>
          <a:prstGeom prst="rect">
            <a:avLst/>
          </a:prstGeom>
        </p:spPr>
        <p:txBody>
          <a:bodyPr/>
          <a:lstStyle/>
          <a:p>
            <a:pPr marL="0" indent="0" algn="l">
              <a:buNone/>
            </a:pPr>
            <a:endParaRPr lang="es-CL" sz="800" b="0" i="0" u="none" strike="noStrike" baseline="0" dirty="0">
              <a:solidFill>
                <a:srgbClr val="000000"/>
              </a:solidFill>
              <a:latin typeface="Calibri" panose="020F0502020204030204" pitchFamily="34" charset="0"/>
            </a:endParaRPr>
          </a:p>
          <a:p>
            <a:pPr algn="just"/>
            <a:r>
              <a:rPr lang="es-MX" sz="1800" dirty="0">
                <a:solidFill>
                  <a:srgbClr val="000000"/>
                </a:solidFill>
                <a:latin typeface="Calibri" panose="020F0502020204030204" pitchFamily="34" charset="0"/>
              </a:rPr>
              <a:t>La metodología para obtener los costos anuales GES, consiste en:</a:t>
            </a:r>
          </a:p>
          <a:p>
            <a:pPr marL="0" indent="0" algn="just">
              <a:buNone/>
            </a:pPr>
            <a:endParaRPr lang="es-MX" sz="1800" dirty="0">
              <a:solidFill>
                <a:srgbClr val="000000"/>
              </a:solidFill>
              <a:latin typeface="Calibri" panose="020F0502020204030204" pitchFamily="34" charset="0"/>
            </a:endParaRPr>
          </a:p>
          <a:p>
            <a:pPr lvl="1" algn="just"/>
            <a:r>
              <a:rPr lang="es-MX" sz="1800" dirty="0">
                <a:solidFill>
                  <a:srgbClr val="000000"/>
                </a:solidFill>
                <a:latin typeface="Calibri" panose="020F0502020204030204" pitchFamily="34" charset="0"/>
              </a:rPr>
              <a:t>Estimar las demandas de cada Problema de Salud (PS) y sus correspondientes Grupo de Prestaciones Principales (GPP) o canastas, </a:t>
            </a:r>
          </a:p>
          <a:p>
            <a:pPr lvl="1" algn="just"/>
            <a:r>
              <a:rPr lang="es-MX" sz="1800" dirty="0">
                <a:solidFill>
                  <a:srgbClr val="000000"/>
                </a:solidFill>
                <a:latin typeface="Calibri" panose="020F0502020204030204" pitchFamily="34" charset="0"/>
              </a:rPr>
              <a:t>Estimar los precios de las prestaciones que conforman  cada GPP y estimar los costos asociados a cada GPP y PS. </a:t>
            </a:r>
          </a:p>
          <a:p>
            <a:pPr lvl="1" algn="just"/>
            <a:r>
              <a:rPr lang="es-MX" sz="1800" dirty="0">
                <a:solidFill>
                  <a:srgbClr val="000000"/>
                </a:solidFill>
                <a:latin typeface="Calibri" panose="020F0502020204030204" pitchFamily="34" charset="0"/>
              </a:rPr>
              <a:t>Obtener los costos totales y costos promedio por beneficiario para el sistema en su conjunto, para FONASA y para ISAPRE. </a:t>
            </a:r>
          </a:p>
          <a:p>
            <a:pPr lvl="1" algn="just"/>
            <a:endParaRPr lang="es-MX" sz="1800" dirty="0">
              <a:solidFill>
                <a:srgbClr val="000000"/>
              </a:solidFill>
              <a:latin typeface="Calibri" panose="020F0502020204030204" pitchFamily="34" charset="0"/>
            </a:endParaRPr>
          </a:p>
          <a:p>
            <a:endParaRPr lang="es-MX" sz="1800" dirty="0">
              <a:solidFill>
                <a:srgbClr val="000000"/>
              </a:solidFill>
              <a:latin typeface="Calibri" panose="020F0502020204030204" pitchFamily="34" charset="0"/>
            </a:endParaRPr>
          </a:p>
          <a:p>
            <a:pPr marL="0" indent="0">
              <a:buNone/>
            </a:pPr>
            <a:endParaRPr lang="es-MX" sz="1500" b="0" i="0" u="none" strike="noStrike" baseline="0" dirty="0">
              <a:latin typeface="Calibri" panose="020F0502020204030204" pitchFamily="34" charset="0"/>
            </a:endParaRPr>
          </a:p>
          <a:p>
            <a:pPr lvl="1"/>
            <a:endParaRPr lang="es-CL" sz="1500" dirty="0">
              <a:solidFill>
                <a:srgbClr val="404040"/>
              </a:solidFill>
              <a:latin typeface="Calibri Light" panose="020F0302020204030204" pitchFamily="34" charset="0"/>
              <a:ea typeface="Verdana" panose="020B0604030504040204" pitchFamily="34" charset="0"/>
              <a:cs typeface="Calibri Light" panose="020F0302020204030204" pitchFamily="34" charset="0"/>
            </a:endParaRPr>
          </a:p>
        </p:txBody>
      </p:sp>
      <p:cxnSp>
        <p:nvCxnSpPr>
          <p:cNvPr id="9" name="10 Conector recto"/>
          <p:cNvCxnSpPr/>
          <p:nvPr/>
        </p:nvCxnSpPr>
        <p:spPr>
          <a:xfrm>
            <a:off x="277209" y="77155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CA5D9BDF-47ED-4376-95C5-7ED8E8993186}"/>
              </a:ext>
            </a:extLst>
          </p:cNvPr>
          <p:cNvSpPr txBox="1"/>
          <p:nvPr/>
        </p:nvSpPr>
        <p:spPr>
          <a:xfrm>
            <a:off x="277209" y="278087"/>
            <a:ext cx="2364686" cy="523220"/>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METODOLOGÍA</a:t>
            </a:r>
          </a:p>
        </p:txBody>
      </p:sp>
    </p:spTree>
    <p:extLst>
      <p:ext uri="{BB962C8B-B14F-4D97-AF65-F5344CB8AC3E}">
        <p14:creationId xmlns:p14="http://schemas.microsoft.com/office/powerpoint/2010/main" val="3318547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2 Marcador de contenido"/>
          <p:cNvSpPr>
            <a:spLocks noGrp="1"/>
          </p:cNvSpPr>
          <p:nvPr>
            <p:ph idx="4294967295"/>
          </p:nvPr>
        </p:nvSpPr>
        <p:spPr>
          <a:xfrm>
            <a:off x="207692" y="915566"/>
            <a:ext cx="8510422" cy="3816423"/>
          </a:xfrm>
          <a:prstGeom prst="rect">
            <a:avLst/>
          </a:prstGeom>
        </p:spPr>
        <p:txBody>
          <a:bodyPr/>
          <a:lstStyle/>
          <a:p>
            <a:pPr algn="just"/>
            <a:r>
              <a:rPr lang="es-MX" sz="1800" dirty="0">
                <a:solidFill>
                  <a:srgbClr val="000000"/>
                </a:solidFill>
                <a:latin typeface="Calibri" panose="020F0502020204030204" pitchFamily="34" charset="0"/>
              </a:rPr>
              <a:t>La metodología para obtener los costos anuales GES, consiste en:</a:t>
            </a:r>
          </a:p>
          <a:p>
            <a:pPr marL="0" indent="0" algn="just">
              <a:buNone/>
            </a:pPr>
            <a:endParaRPr lang="es-MX" sz="1800" dirty="0">
              <a:solidFill>
                <a:srgbClr val="000000"/>
              </a:solidFill>
              <a:latin typeface="Calibri" panose="020F0502020204030204" pitchFamily="34" charset="0"/>
            </a:endParaRPr>
          </a:p>
          <a:p>
            <a:pPr marL="457200" lvl="1" indent="0" algn="just">
              <a:buNone/>
            </a:pPr>
            <a:r>
              <a:rPr lang="es-MX" sz="1800" dirty="0">
                <a:solidFill>
                  <a:srgbClr val="000000"/>
                </a:solidFill>
                <a:latin typeface="Calibri" panose="020F0502020204030204" pitchFamily="34" charset="0"/>
              </a:rPr>
              <a:t> </a:t>
            </a:r>
          </a:p>
          <a:p>
            <a:pPr lvl="1" algn="just"/>
            <a:endParaRPr lang="es-MX" sz="1800" dirty="0">
              <a:solidFill>
                <a:srgbClr val="000000"/>
              </a:solidFill>
              <a:latin typeface="Calibri" panose="020F0502020204030204" pitchFamily="34" charset="0"/>
            </a:endParaRPr>
          </a:p>
          <a:p>
            <a:endParaRPr lang="es-MX" sz="1800" dirty="0">
              <a:solidFill>
                <a:srgbClr val="000000"/>
              </a:solidFill>
              <a:latin typeface="Calibri" panose="020F0502020204030204" pitchFamily="34" charset="0"/>
            </a:endParaRPr>
          </a:p>
          <a:p>
            <a:pPr marL="0" indent="0">
              <a:buNone/>
            </a:pPr>
            <a:endParaRPr lang="es-MX" sz="1500" b="0" i="0" u="none" strike="noStrike" baseline="0" dirty="0">
              <a:latin typeface="Calibri" panose="020F0502020204030204" pitchFamily="34" charset="0"/>
            </a:endParaRPr>
          </a:p>
          <a:p>
            <a:pPr lvl="1"/>
            <a:endParaRPr lang="es-CL" sz="1500" dirty="0">
              <a:solidFill>
                <a:srgbClr val="404040"/>
              </a:solidFill>
              <a:latin typeface="Calibri Light" panose="020F0302020204030204" pitchFamily="34" charset="0"/>
              <a:ea typeface="Verdana" panose="020B0604030504040204" pitchFamily="34" charset="0"/>
              <a:cs typeface="Calibri Light" panose="020F0302020204030204" pitchFamily="34" charset="0"/>
            </a:endParaRPr>
          </a:p>
        </p:txBody>
      </p:sp>
      <p:cxnSp>
        <p:nvCxnSpPr>
          <p:cNvPr id="9" name="10 Conector recto"/>
          <p:cNvCxnSpPr/>
          <p:nvPr/>
        </p:nvCxnSpPr>
        <p:spPr>
          <a:xfrm>
            <a:off x="277209" y="77155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CA5D9BDF-47ED-4376-95C5-7ED8E8993186}"/>
              </a:ext>
            </a:extLst>
          </p:cNvPr>
          <p:cNvSpPr txBox="1"/>
          <p:nvPr/>
        </p:nvSpPr>
        <p:spPr>
          <a:xfrm>
            <a:off x="277209" y="278087"/>
            <a:ext cx="3570401" cy="523220"/>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METODOLOGÍA COSTOS</a:t>
            </a:r>
          </a:p>
        </p:txBody>
      </p:sp>
      <p:pic>
        <p:nvPicPr>
          <p:cNvPr id="4" name="Imagen 3">
            <a:extLst>
              <a:ext uri="{FF2B5EF4-FFF2-40B4-BE49-F238E27FC236}">
                <a16:creationId xmlns:a16="http://schemas.microsoft.com/office/drawing/2014/main" id="{8740C9B1-CDA9-4301-A76F-70D076E5400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09828" y="1637913"/>
            <a:ext cx="5615161" cy="3124271"/>
          </a:xfrm>
          <a:prstGeom prst="rect">
            <a:avLst/>
          </a:prstGeom>
        </p:spPr>
      </p:pic>
    </p:spTree>
    <p:extLst>
      <p:ext uri="{BB962C8B-B14F-4D97-AF65-F5344CB8AC3E}">
        <p14:creationId xmlns:p14="http://schemas.microsoft.com/office/powerpoint/2010/main" val="309682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bwMode="auto">
          <a:xfrm>
            <a:off x="0" y="2192916"/>
            <a:ext cx="9144000" cy="7074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marL="571500" indent="-571500" defTabSz="457200" eaLnBrk="0" hangingPunct="0">
              <a:spcBef>
                <a:spcPct val="20000"/>
              </a:spcBef>
              <a:buFont typeface="Arial" pitchFamily="34" charset="0"/>
              <a:buChar char="•"/>
              <a:defRPr sz="3200">
                <a:solidFill>
                  <a:schemeClr val="tx1"/>
                </a:solidFill>
                <a:latin typeface="Calibri" pitchFamily="34" charset="0"/>
              </a:defRPr>
            </a:lvl1pPr>
            <a:lvl2pPr marL="742950" indent="-285750" defTabSz="457200" eaLnBrk="0" hangingPunct="0">
              <a:spcBef>
                <a:spcPct val="20000"/>
              </a:spcBef>
              <a:buFont typeface="Arial" pitchFamily="34" charset="0"/>
              <a:buChar char="–"/>
              <a:defRPr sz="2800">
                <a:solidFill>
                  <a:schemeClr val="tx1"/>
                </a:solidFill>
                <a:latin typeface="Calibri" pitchFamily="34" charset="0"/>
              </a:defRPr>
            </a:lvl2pPr>
            <a:lvl3pPr marL="1143000" indent="-228600" defTabSz="457200" eaLnBrk="0" hangingPunct="0">
              <a:spcBef>
                <a:spcPct val="20000"/>
              </a:spcBef>
              <a:buFont typeface="Arial" pitchFamily="34" charset="0"/>
              <a:buChar char="•"/>
              <a:defRPr sz="2400">
                <a:solidFill>
                  <a:schemeClr val="tx1"/>
                </a:solidFill>
                <a:latin typeface="Calibri" pitchFamily="34" charset="0"/>
              </a:defRPr>
            </a:lvl3pPr>
            <a:lvl4pPr marL="1600200" indent="-228600" defTabSz="457200" eaLnBrk="0" hangingPunct="0">
              <a:spcBef>
                <a:spcPct val="20000"/>
              </a:spcBef>
              <a:buFont typeface="Arial" pitchFamily="34" charset="0"/>
              <a:buChar char="–"/>
              <a:defRPr sz="2000">
                <a:solidFill>
                  <a:schemeClr val="tx1"/>
                </a:solidFill>
                <a:latin typeface="Calibri" pitchFamily="34" charset="0"/>
              </a:defRPr>
            </a:lvl4pPr>
            <a:lvl5pPr marL="2057400" indent="-228600" defTabSz="457200" eaLnBrk="0" hangingPunct="0">
              <a:spcBef>
                <a:spcPct val="20000"/>
              </a:spcBef>
              <a:buFont typeface="Arial" pitchFamily="34"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marL="0" indent="0" algn="ctr" eaLnBrk="1" hangingPunct="1">
              <a:spcBef>
                <a:spcPct val="0"/>
              </a:spcBef>
              <a:buFont typeface="Arial" pitchFamily="34" charset="0"/>
              <a:buNone/>
            </a:pPr>
            <a:r>
              <a:rPr lang="es-CL" altLang="es-CL" b="1" dirty="0">
                <a:solidFill>
                  <a:srgbClr val="376092"/>
                </a:solidFill>
                <a:latin typeface="Calibri Light" panose="020F0302020204030204" pitchFamily="34" charset="0"/>
                <a:ea typeface="ヒラギノ角ゴ Pro W3" charset="-128"/>
                <a:cs typeface="Calibri Light" panose="020F0302020204030204" pitchFamily="34" charset="0"/>
              </a:rPr>
              <a:t>MARCO DE REFERENCIA</a:t>
            </a:r>
            <a:endParaRPr lang="es-CL" altLang="es-CL" dirty="0">
              <a:solidFill>
                <a:srgbClr val="376092"/>
              </a:solidFill>
              <a:latin typeface="Calibri Light" panose="020F0302020204030204" pitchFamily="34" charset="0"/>
              <a:ea typeface="ヒラギノ角ゴ Pro W3" charset="-128"/>
              <a:cs typeface="Calibri Light" panose="020F0302020204030204" pitchFamily="34" charset="0"/>
            </a:endParaRPr>
          </a:p>
        </p:txBody>
      </p:sp>
      <p:cxnSp>
        <p:nvCxnSpPr>
          <p:cNvPr id="6" name="9 Conector recto"/>
          <p:cNvCxnSpPr/>
          <p:nvPr/>
        </p:nvCxnSpPr>
        <p:spPr>
          <a:xfrm>
            <a:off x="392113" y="2030748"/>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10 Conector recto"/>
          <p:cNvCxnSpPr/>
          <p:nvPr/>
        </p:nvCxnSpPr>
        <p:spPr>
          <a:xfrm>
            <a:off x="331788" y="3086100"/>
            <a:ext cx="8280400" cy="0"/>
          </a:xfrm>
          <a:prstGeom prst="line">
            <a:avLst/>
          </a:prstGeom>
          <a:ln w="19050" cmpd="sng">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72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able">
            <a:extLst>
              <a:ext uri="{FF2B5EF4-FFF2-40B4-BE49-F238E27FC236}">
                <a16:creationId xmlns:a16="http://schemas.microsoft.com/office/drawing/2014/main" id="{EF41B4E4-59B3-4A0B-B35D-5AB557A8AF6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411510"/>
            <a:ext cx="2559445" cy="4708261"/>
          </a:xfrm>
          <a:prstGeom prst="rect">
            <a:avLst/>
          </a:prstGeom>
        </p:spPr>
      </p:pic>
      <p:pic>
        <p:nvPicPr>
          <p:cNvPr id="6" name="table">
            <a:extLst>
              <a:ext uri="{FF2B5EF4-FFF2-40B4-BE49-F238E27FC236}">
                <a16:creationId xmlns:a16="http://schemas.microsoft.com/office/drawing/2014/main" id="{A6DDDBB1-A6DF-4B82-834C-4771B3EB0E4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31840" y="402455"/>
            <a:ext cx="2633242" cy="4708800"/>
          </a:xfrm>
          <a:prstGeom prst="rect">
            <a:avLst/>
          </a:prstGeom>
        </p:spPr>
      </p:pic>
      <p:pic>
        <p:nvPicPr>
          <p:cNvPr id="7" name="table">
            <a:extLst>
              <a:ext uri="{FF2B5EF4-FFF2-40B4-BE49-F238E27FC236}">
                <a16:creationId xmlns:a16="http://schemas.microsoft.com/office/drawing/2014/main" id="{B782A57E-7C87-4B37-91A5-662B2B65126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57965" y="402455"/>
            <a:ext cx="2526237" cy="4708800"/>
          </a:xfrm>
          <a:prstGeom prst="rect">
            <a:avLst/>
          </a:prstGeom>
        </p:spPr>
      </p:pic>
      <p:sp>
        <p:nvSpPr>
          <p:cNvPr id="8" name="CuadroTexto 7">
            <a:extLst>
              <a:ext uri="{FF2B5EF4-FFF2-40B4-BE49-F238E27FC236}">
                <a16:creationId xmlns:a16="http://schemas.microsoft.com/office/drawing/2014/main" id="{8828DD88-F4C6-4035-B69F-3CB203C5EC8A}"/>
              </a:ext>
            </a:extLst>
          </p:cNvPr>
          <p:cNvSpPr txBox="1"/>
          <p:nvPr/>
        </p:nvSpPr>
        <p:spPr>
          <a:xfrm>
            <a:off x="283194" y="0"/>
            <a:ext cx="4692951" cy="954107"/>
          </a:xfrm>
          <a:prstGeom prst="rect">
            <a:avLst/>
          </a:prstGeom>
          <a:noFill/>
        </p:spPr>
        <p:txBody>
          <a:bodyPr wrap="none" rtlCol="0">
            <a:spAutoFit/>
          </a:bodyPr>
          <a:lstStyle/>
          <a:p>
            <a:r>
              <a:rPr lang="es-CL" sz="2800" b="1" dirty="0">
                <a:solidFill>
                  <a:srgbClr val="376092"/>
                </a:solidFill>
                <a:latin typeface="Calibri Light" panose="020F0302020204030204" pitchFamily="34" charset="0"/>
                <a:cs typeface="Calibri Light" panose="020F0302020204030204" pitchFamily="34" charset="0"/>
              </a:rPr>
              <a:t>85 Problemas de Salud Vigentes</a:t>
            </a:r>
          </a:p>
          <a:p>
            <a:endParaRPr lang="es-CL" sz="2800" b="1" dirty="0">
              <a:solidFill>
                <a:srgbClr val="376092"/>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112944961"/>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20187</TotalTime>
  <Words>877</Words>
  <Application>Microsoft Office PowerPoint</Application>
  <PresentationFormat>Presentación en pantalla (16:9)</PresentationFormat>
  <Paragraphs>195</Paragraphs>
  <Slides>15</Slides>
  <Notes>12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vt:lpstr>
      <vt:lpstr>Calibri</vt:lpstr>
      <vt:lpstr>Calibri Light</vt:lpstr>
      <vt:lpstr>Candara</vt:lpstr>
      <vt:lpstr>gobCL</vt:lpstr>
      <vt:lpstr>Times New Roman</vt:lpstr>
      <vt:lpstr>Verdana</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Departamento de Economía de la salud</dc:creator>
  <cp:lastModifiedBy>Bertha Luz Pineda Restrepo</cp:lastModifiedBy>
  <cp:revision>716</cp:revision>
  <cp:lastPrinted>2015-08-31T13:33:20Z</cp:lastPrinted>
  <dcterms:created xsi:type="dcterms:W3CDTF">2014-07-21T22:48:34Z</dcterms:created>
  <dcterms:modified xsi:type="dcterms:W3CDTF">2022-03-27T22:05:20Z</dcterms:modified>
</cp:coreProperties>
</file>