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1.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drawings/drawing2.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drawings/drawing3.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drawings/drawing4.xml" ContentType="application/vnd.openxmlformats-officedocument.drawingml.chartshapes+xml"/>
  <Override PartName="/ppt/notesSlides/notesSlide2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71"/>
  </p:notesMasterIdLst>
  <p:sldIdLst>
    <p:sldId id="1162" r:id="rId4"/>
    <p:sldId id="2145706169" r:id="rId5"/>
    <p:sldId id="2145706196" r:id="rId6"/>
    <p:sldId id="2145706197" r:id="rId7"/>
    <p:sldId id="2145705715" r:id="rId8"/>
    <p:sldId id="2145705830" r:id="rId9"/>
    <p:sldId id="2145706146" r:id="rId10"/>
    <p:sldId id="2145706191" r:id="rId11"/>
    <p:sldId id="2145706249" r:id="rId12"/>
    <p:sldId id="2145706245" r:id="rId13"/>
    <p:sldId id="2145706283" r:id="rId14"/>
    <p:sldId id="2145706268" r:id="rId15"/>
    <p:sldId id="2145706250" r:id="rId16"/>
    <p:sldId id="2145706282" r:id="rId17"/>
    <p:sldId id="2145705789" r:id="rId18"/>
    <p:sldId id="2145706289" r:id="rId19"/>
    <p:sldId id="2145706248" r:id="rId20"/>
    <p:sldId id="2145706241" r:id="rId21"/>
    <p:sldId id="2145706286" r:id="rId22"/>
    <p:sldId id="2145706284" r:id="rId23"/>
    <p:sldId id="2145706287" r:id="rId24"/>
    <p:sldId id="2145706285" r:id="rId25"/>
    <p:sldId id="2145706020" r:id="rId26"/>
    <p:sldId id="2145706022" r:id="rId27"/>
    <p:sldId id="2145705999" r:id="rId28"/>
    <p:sldId id="2145705980" r:id="rId29"/>
    <p:sldId id="2145706011" r:id="rId30"/>
    <p:sldId id="2145705898" r:id="rId31"/>
    <p:sldId id="2145705981" r:id="rId32"/>
    <p:sldId id="2145705958" r:id="rId33"/>
    <p:sldId id="2145705966" r:id="rId34"/>
    <p:sldId id="986" r:id="rId35"/>
    <p:sldId id="2145705956" r:id="rId36"/>
    <p:sldId id="2145705883" r:id="rId37"/>
    <p:sldId id="2324" r:id="rId38"/>
    <p:sldId id="2145705957" r:id="rId39"/>
    <p:sldId id="2145706290" r:id="rId40"/>
    <p:sldId id="2145705734" r:id="rId41"/>
    <p:sldId id="2145705959" r:id="rId42"/>
    <p:sldId id="2145705918" r:id="rId43"/>
    <p:sldId id="2145706275" r:id="rId44"/>
    <p:sldId id="2145705814" r:id="rId45"/>
    <p:sldId id="2145705810" r:id="rId46"/>
    <p:sldId id="2145706276" r:id="rId47"/>
    <p:sldId id="2145706277" r:id="rId48"/>
    <p:sldId id="2145706280" r:id="rId49"/>
    <p:sldId id="2145706279" r:id="rId50"/>
    <p:sldId id="2145706281" r:id="rId51"/>
    <p:sldId id="2145705965" r:id="rId52"/>
    <p:sldId id="2329" r:id="rId53"/>
    <p:sldId id="2145706021" r:id="rId54"/>
    <p:sldId id="261" r:id="rId55"/>
    <p:sldId id="258" r:id="rId56"/>
    <p:sldId id="262" r:id="rId57"/>
    <p:sldId id="263" r:id="rId58"/>
    <p:sldId id="264" r:id="rId59"/>
    <p:sldId id="259" r:id="rId60"/>
    <p:sldId id="257" r:id="rId61"/>
    <p:sldId id="260" r:id="rId62"/>
    <p:sldId id="265" r:id="rId63"/>
    <p:sldId id="266" r:id="rId64"/>
    <p:sldId id="267" r:id="rId65"/>
    <p:sldId id="268" r:id="rId66"/>
    <p:sldId id="269" r:id="rId67"/>
    <p:sldId id="2145705802" r:id="rId68"/>
    <p:sldId id="2145705977" r:id="rId69"/>
    <p:sldId id="1773" r:id="rId70"/>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84" userDrawn="1">
          <p15:clr>
            <a:srgbClr val="A4A3A4"/>
          </p15:clr>
        </p15:guide>
        <p15:guide id="2" pos="374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is Francisco Beingolea More" initials="LFBM" lastIdx="2" clrIdx="0">
    <p:extLst>
      <p:ext uri="{19B8F6BF-5375-455C-9EA6-DF929625EA0E}">
        <p15:presenceInfo xmlns:p15="http://schemas.microsoft.com/office/powerpoint/2012/main" userId="ff710d5ef2f7ce4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9BF"/>
    <a:srgbClr val="FDA9C1"/>
    <a:srgbClr val="FFE1F8"/>
    <a:srgbClr val="C5FEFF"/>
    <a:srgbClr val="E6FEFD"/>
    <a:srgbClr val="000000"/>
    <a:srgbClr val="F3A36D"/>
    <a:srgbClr val="FFE5F8"/>
    <a:srgbClr val="D7F1FF"/>
    <a:srgbClr val="AAFA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328" autoAdjust="0"/>
  </p:normalViewPr>
  <p:slideViewPr>
    <p:cSldViewPr snapToGrid="0" showGuides="1">
      <p:cViewPr varScale="1">
        <p:scale>
          <a:sx n="67" d="100"/>
          <a:sy n="67" d="100"/>
        </p:scale>
        <p:origin x="1200" y="48"/>
      </p:cViewPr>
      <p:guideLst>
        <p:guide orient="horz" pos="1684"/>
        <p:guide pos="3749"/>
      </p:guideLst>
    </p:cSldViewPr>
  </p:slideViewPr>
  <p:notesTextViewPr>
    <p:cViewPr>
      <p:scale>
        <a:sx n="400" d="100"/>
        <a:sy n="400" d="100"/>
      </p:scale>
      <p:origin x="0" y="0"/>
    </p:cViewPr>
  </p:notesTextViewPr>
  <p:sorterViewPr>
    <p:cViewPr>
      <p:scale>
        <a:sx n="100" d="100"/>
        <a:sy n="100" d="100"/>
      </p:scale>
      <p:origin x="0" y="-879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1.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2.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3.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4.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011794198802069E-2"/>
          <c:y val="0.11137911558523539"/>
          <c:w val="0.89521981627296587"/>
          <c:h val="0.62274452639622579"/>
        </c:manualLayout>
      </c:layout>
      <c:barChart>
        <c:barDir val="col"/>
        <c:grouping val="clustered"/>
        <c:varyColors val="0"/>
        <c:ser>
          <c:idx val="0"/>
          <c:order val="0"/>
          <c:tx>
            <c:strRef>
              <c:f>'Variación de casos'!$C$1</c:f>
              <c:strCache>
                <c:ptCount val="1"/>
                <c:pt idx="0">
                  <c:v>Casos en los últimos 7 días</c:v>
                </c:pt>
              </c:strCache>
            </c:strRef>
          </c:tx>
          <c:spPr>
            <a:solidFill>
              <a:schemeClr val="accent1"/>
            </a:solidFill>
            <a:ln w="98425" cap="sq" cmpd="dbl">
              <a:solidFill>
                <a:schemeClr val="accent1">
                  <a:alpha val="32000"/>
                </a:schemeClr>
              </a:solidFill>
            </a:ln>
            <a:effectLst>
              <a:glow>
                <a:schemeClr val="accent1">
                  <a:alpha val="40000"/>
                </a:schemeClr>
              </a:glow>
              <a:outerShdw blurRad="355600" dist="647700" dir="5880000" sx="99000" sy="99000" algn="ctr" rotWithShape="0">
                <a:srgbClr val="000000">
                  <a:alpha val="81000"/>
                </a:srgbClr>
              </a:outerShdw>
              <a:softEdge rad="330200"/>
            </a:effectLst>
            <a:scene3d>
              <a:camera prst="orthographicFront"/>
              <a:lightRig rig="threePt" dir="t">
                <a:rot lat="0" lon="0" rev="21594000"/>
              </a:lightRig>
            </a:scene3d>
            <a:sp3d prstMaterial="softEdge">
              <a:bevelT prst="relaxedInset"/>
              <a:bevelB w="101600" prst="riblet"/>
            </a:sp3d>
          </c:spPr>
          <c:invertIfNegative val="0"/>
          <c:dLbls>
            <c:dLbl>
              <c:idx val="1"/>
              <c:layout>
                <c:manualLayout>
                  <c:x val="3.9428238017781732E-3"/>
                  <c:y val="-0.230346293922562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366-40B1-965C-8FA4762E8BA5}"/>
                </c:ext>
              </c:extLst>
            </c:dLbl>
            <c:dLbl>
              <c:idx val="2"/>
              <c:layout>
                <c:manualLayout>
                  <c:x val="7.6016051960624293E-3"/>
                  <c:y val="-0.1843130073857046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366-40B1-965C-8FA4762E8BA5}"/>
                </c:ext>
              </c:extLst>
            </c:dLbl>
            <c:dLbl>
              <c:idx val="3"/>
              <c:layout>
                <c:manualLayout>
                  <c:x val="1.0721944245889922E-2"/>
                  <c:y val="-0.149870801033591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366-40B1-965C-8FA4762E8BA5}"/>
                </c:ext>
              </c:extLst>
            </c:dLbl>
            <c:dLbl>
              <c:idx val="7"/>
              <c:layout>
                <c:manualLayout>
                  <c:x val="1.1913271384322134E-3"/>
                  <c:y val="-4.13436692506459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366-40B1-965C-8FA4762E8BA5}"/>
                </c:ext>
              </c:extLst>
            </c:dLbl>
            <c:dLbl>
              <c:idx val="11"/>
              <c:layout>
                <c:manualLayout>
                  <c:x val="1.06837606837599E-3"/>
                  <c:y val="-3.42827004219410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366-40B1-965C-8FA4762E8BA5}"/>
                </c:ext>
              </c:extLst>
            </c:dLbl>
            <c:spPr>
              <a:solidFill>
                <a:schemeClr val="accent5">
                  <a:lumMod val="40000"/>
                  <a:lumOff val="60000"/>
                </a:schemeClr>
              </a:solidFill>
              <a:ln>
                <a:noFill/>
              </a:ln>
              <a:effectLst/>
            </c:spPr>
            <c:txPr>
              <a:bodyPr rot="0" spcFirstLastPara="1" vertOverflow="ellipsis" vert="horz" wrap="square" anchor="ctr" anchorCtr="1"/>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'Variación de casos'!$A$3:$B$22</c:f>
              <c:multiLvlStrCache>
                <c:ptCount val="20"/>
                <c:lvl>
                  <c:pt idx="0">
                    <c:v>India</c:v>
                  </c:pt>
                  <c:pt idx="1">
                    <c:v>Brasil</c:v>
                  </c:pt>
                  <c:pt idx="2">
                    <c:v>EEUU</c:v>
                  </c:pt>
                  <c:pt idx="3">
                    <c:v>Argentina</c:v>
                  </c:pt>
                  <c:pt idx="4">
                    <c:v>Colombia</c:v>
                  </c:pt>
                  <c:pt idx="5">
                    <c:v>Irán</c:v>
                  </c:pt>
                  <c:pt idx="6">
                    <c:v>Francia</c:v>
                  </c:pt>
                  <c:pt idx="7">
                    <c:v>Turquía</c:v>
                  </c:pt>
                  <c:pt idx="8">
                    <c:v>Alemania</c:v>
                  </c:pt>
                  <c:pt idx="9">
                    <c:v>Nepal</c:v>
                  </c:pt>
                  <c:pt idx="10">
                    <c:v>Rusia</c:v>
                  </c:pt>
                  <c:pt idx="11">
                    <c:v>Italia</c:v>
                  </c:pt>
                  <c:pt idx="12">
                    <c:v>Japón</c:v>
                  </c:pt>
                  <c:pt idx="13">
                    <c:v>Canadá</c:v>
                  </c:pt>
                  <c:pt idx="14">
                    <c:v>Filipinas</c:v>
                  </c:pt>
                  <c:pt idx="15">
                    <c:v>Países Bajos</c:v>
                  </c:pt>
                  <c:pt idx="16">
                    <c:v>Perú</c:v>
                  </c:pt>
                  <c:pt idx="17">
                    <c:v>Chile</c:v>
                  </c:pt>
                  <c:pt idx="18">
                    <c:v>Ucrania</c:v>
                  </c:pt>
                  <c:pt idx="19">
                    <c:v>España</c:v>
                  </c:pt>
                </c:lvl>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lvl>
              </c:multiLvlStrCache>
            </c:multiLvlStrRef>
          </c:cat>
          <c:val>
            <c:numRef>
              <c:f>'Variación de casos'!$C$3:$C$22</c:f>
              <c:numCache>
                <c:formatCode>#,##0</c:formatCode>
                <c:ptCount val="20"/>
                <c:pt idx="0">
                  <c:v>2387154</c:v>
                </c:pt>
                <c:pt idx="1">
                  <c:v>439985</c:v>
                </c:pt>
                <c:pt idx="2">
                  <c:v>231419</c:v>
                </c:pt>
                <c:pt idx="3">
                  <c:v>154777</c:v>
                </c:pt>
                <c:pt idx="4">
                  <c:v>117797</c:v>
                </c:pt>
                <c:pt idx="5">
                  <c:v>99205</c:v>
                </c:pt>
                <c:pt idx="6">
                  <c:v>95880</c:v>
                </c:pt>
                <c:pt idx="7">
                  <c:v>90721</c:v>
                </c:pt>
                <c:pt idx="8">
                  <c:v>76622</c:v>
                </c:pt>
                <c:pt idx="9">
                  <c:v>61814</c:v>
                </c:pt>
                <c:pt idx="10">
                  <c:v>59848</c:v>
                </c:pt>
                <c:pt idx="11">
                  <c:v>50451</c:v>
                </c:pt>
                <c:pt idx="12">
                  <c:v>45532</c:v>
                </c:pt>
                <c:pt idx="13">
                  <c:v>43710</c:v>
                </c:pt>
                <c:pt idx="14">
                  <c:v>43357</c:v>
                </c:pt>
                <c:pt idx="15">
                  <c:v>40259</c:v>
                </c:pt>
                <c:pt idx="16">
                  <c:v>39540</c:v>
                </c:pt>
                <c:pt idx="17">
                  <c:v>38276</c:v>
                </c:pt>
                <c:pt idx="18">
                  <c:v>36106</c:v>
                </c:pt>
                <c:pt idx="19">
                  <c:v>33585</c:v>
                </c:pt>
              </c:numCache>
            </c:numRef>
          </c:val>
          <c:extLst>
            <c:ext xmlns:c16="http://schemas.microsoft.com/office/drawing/2014/chart" uri="{C3380CC4-5D6E-409C-BE32-E72D297353CC}">
              <c16:uniqueId val="{00000005-B366-40B1-965C-8FA4762E8BA5}"/>
            </c:ext>
          </c:extLst>
        </c:ser>
        <c:dLbls>
          <c:showLegendKey val="0"/>
          <c:showVal val="1"/>
          <c:showCatName val="0"/>
          <c:showSerName val="0"/>
          <c:showPercent val="0"/>
          <c:showBubbleSize val="0"/>
        </c:dLbls>
        <c:gapWidth val="71"/>
        <c:overlap val="-27"/>
        <c:axId val="2014711264"/>
        <c:axId val="2014710432"/>
      </c:barChart>
      <c:lineChart>
        <c:grouping val="standard"/>
        <c:varyColors val="0"/>
        <c:ser>
          <c:idx val="1"/>
          <c:order val="1"/>
          <c:tx>
            <c:v>Variación semanal % cambio</c:v>
          </c:tx>
          <c:spPr>
            <a:ln w="28575" cap="rnd">
              <a:solidFill>
                <a:schemeClr val="accent2"/>
              </a:solidFill>
              <a:round/>
            </a:ln>
            <a:effectLst/>
          </c:spPr>
          <c:marker>
            <c:symbol val="none"/>
          </c:marker>
          <c:dLbls>
            <c:dLbl>
              <c:idx val="1"/>
              <c:layout>
                <c:manualLayout>
                  <c:x val="0"/>
                  <c:y val="-7.751937984496123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366-40B1-965C-8FA4762E8BA5}"/>
                </c:ext>
              </c:extLst>
            </c:dLbl>
            <c:dLbl>
              <c:idx val="7"/>
              <c:layout>
                <c:manualLayout>
                  <c:x val="-1.4295925661186561E-2"/>
                  <c:y val="2.58397932816527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366-40B1-965C-8FA4762E8BA5}"/>
                </c:ext>
              </c:extLst>
            </c:dLbl>
            <c:spPr>
              <a:solidFill>
                <a:schemeClr val="accent4">
                  <a:lumMod val="40000"/>
                  <a:lumOff val="60000"/>
                </a:schemeClr>
              </a:solidFill>
              <a:ln>
                <a:noFill/>
              </a:ln>
              <a:effectLst/>
            </c:spPr>
            <c:txPr>
              <a:bodyPr rot="0" spcFirstLastPara="1" vertOverflow="ellipsis" vert="horz" wrap="square" anchor="ctr" anchorCtr="1"/>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'Variación de casos'!$A$3:$B$22</c:f>
              <c:multiLvlStrCache>
                <c:ptCount val="20"/>
                <c:lvl>
                  <c:pt idx="0">
                    <c:v>India</c:v>
                  </c:pt>
                  <c:pt idx="1">
                    <c:v>Brasil</c:v>
                  </c:pt>
                  <c:pt idx="2">
                    <c:v>EEUU</c:v>
                  </c:pt>
                  <c:pt idx="3">
                    <c:v>Argentina</c:v>
                  </c:pt>
                  <c:pt idx="4">
                    <c:v>Colombia</c:v>
                  </c:pt>
                  <c:pt idx="5">
                    <c:v>Irán</c:v>
                  </c:pt>
                  <c:pt idx="6">
                    <c:v>Francia</c:v>
                  </c:pt>
                  <c:pt idx="7">
                    <c:v>Turquía</c:v>
                  </c:pt>
                  <c:pt idx="8">
                    <c:v>Alemania</c:v>
                  </c:pt>
                  <c:pt idx="9">
                    <c:v>Nepal</c:v>
                  </c:pt>
                  <c:pt idx="10">
                    <c:v>Rusia</c:v>
                  </c:pt>
                  <c:pt idx="11">
                    <c:v>Italia</c:v>
                  </c:pt>
                  <c:pt idx="12">
                    <c:v>Japón</c:v>
                  </c:pt>
                  <c:pt idx="13">
                    <c:v>Canadá</c:v>
                  </c:pt>
                  <c:pt idx="14">
                    <c:v>Filipinas</c:v>
                  </c:pt>
                  <c:pt idx="15">
                    <c:v>Países Bajos</c:v>
                  </c:pt>
                  <c:pt idx="16">
                    <c:v>Perú</c:v>
                  </c:pt>
                  <c:pt idx="17">
                    <c:v>Chile</c:v>
                  </c:pt>
                  <c:pt idx="18">
                    <c:v>Ucrania</c:v>
                  </c:pt>
                  <c:pt idx="19">
                    <c:v>España</c:v>
                  </c:pt>
                </c:lvl>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lvl>
              </c:multiLvlStrCache>
            </c:multiLvlStrRef>
          </c:cat>
          <c:val>
            <c:numRef>
              <c:f>'Variación de casos'!$D$3:$D$22</c:f>
              <c:numCache>
                <c:formatCode>0%</c:formatCode>
                <c:ptCount val="20"/>
                <c:pt idx="0">
                  <c:v>-0.13</c:v>
                </c:pt>
                <c:pt idx="1">
                  <c:v>0.04</c:v>
                </c:pt>
                <c:pt idx="2">
                  <c:v>-0.24</c:v>
                </c:pt>
                <c:pt idx="3">
                  <c:v>0.09</c:v>
                </c:pt>
                <c:pt idx="4">
                  <c:v>0.09</c:v>
                </c:pt>
                <c:pt idx="5">
                  <c:v>-0.2</c:v>
                </c:pt>
                <c:pt idx="6">
                  <c:v>-0.24</c:v>
                </c:pt>
                <c:pt idx="7">
                  <c:v>-0.46</c:v>
                </c:pt>
                <c:pt idx="8">
                  <c:v>-0.28000000000000003</c:v>
                </c:pt>
                <c:pt idx="9">
                  <c:v>0.08</c:v>
                </c:pt>
                <c:pt idx="10">
                  <c:v>0.04</c:v>
                </c:pt>
                <c:pt idx="11">
                  <c:v>-0.25</c:v>
                </c:pt>
                <c:pt idx="12">
                  <c:v>0.31</c:v>
                </c:pt>
                <c:pt idx="13">
                  <c:v>-0.17</c:v>
                </c:pt>
                <c:pt idx="14">
                  <c:v>-0.1</c:v>
                </c:pt>
                <c:pt idx="15">
                  <c:v>-0.22</c:v>
                </c:pt>
                <c:pt idx="16">
                  <c:v>-0.01</c:v>
                </c:pt>
                <c:pt idx="17">
                  <c:v>0.03</c:v>
                </c:pt>
                <c:pt idx="18">
                  <c:v>1E-3</c:v>
                </c:pt>
                <c:pt idx="19">
                  <c:v>-0.21</c:v>
                </c:pt>
              </c:numCache>
            </c:numRef>
          </c:val>
          <c:smooth val="0"/>
          <c:extLst>
            <c:ext xmlns:c16="http://schemas.microsoft.com/office/drawing/2014/chart" uri="{C3380CC4-5D6E-409C-BE32-E72D297353CC}">
              <c16:uniqueId val="{00000008-B366-40B1-965C-8FA4762E8BA5}"/>
            </c:ext>
          </c:extLst>
        </c:ser>
        <c:dLbls>
          <c:showLegendKey val="0"/>
          <c:showVal val="1"/>
          <c:showCatName val="0"/>
          <c:showSerName val="0"/>
          <c:showPercent val="0"/>
          <c:showBubbleSize val="0"/>
        </c:dLbls>
        <c:marker val="1"/>
        <c:smooth val="0"/>
        <c:axId val="2014712096"/>
        <c:axId val="2014708352"/>
      </c:lineChart>
      <c:catAx>
        <c:axId val="2014711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2014710432"/>
        <c:crosses val="autoZero"/>
        <c:auto val="1"/>
        <c:lblAlgn val="ctr"/>
        <c:lblOffset val="100"/>
        <c:noMultiLvlLbl val="0"/>
      </c:catAx>
      <c:valAx>
        <c:axId val="20147104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2014711264"/>
        <c:crosses val="autoZero"/>
        <c:crossBetween val="between"/>
      </c:valAx>
      <c:valAx>
        <c:axId val="201470835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2014712096"/>
        <c:crosses val="max"/>
        <c:crossBetween val="between"/>
      </c:valAx>
      <c:catAx>
        <c:axId val="2014712096"/>
        <c:scaling>
          <c:orientation val="minMax"/>
        </c:scaling>
        <c:delete val="1"/>
        <c:axPos val="b"/>
        <c:numFmt formatCode="General" sourceLinked="1"/>
        <c:majorTickMark val="out"/>
        <c:minorTickMark val="none"/>
        <c:tickLblPos val="nextTo"/>
        <c:crossAx val="201470835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latin typeface="Arial" panose="020B0604020202020204" pitchFamily="34" charset="0"/>
          <a:cs typeface="Arial" panose="020B0604020202020204" pitchFamily="34" charset="0"/>
        </a:defRPr>
      </a:pPr>
      <a:endParaRPr lang="es-P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7184813550223625E-2"/>
          <c:y val="1.6159222374343543E-2"/>
          <c:w val="0.88027960369260627"/>
          <c:h val="0.68522562217233873"/>
        </c:manualLayout>
      </c:layout>
      <c:barChart>
        <c:barDir val="col"/>
        <c:grouping val="clustered"/>
        <c:varyColors val="0"/>
        <c:ser>
          <c:idx val="0"/>
          <c:order val="0"/>
          <c:tx>
            <c:strRef>
              <c:f>'Variacion fallecidos'!$C$1</c:f>
              <c:strCache>
                <c:ptCount val="1"/>
                <c:pt idx="0">
                  <c:v>Muertes en los últimos 7 días</c:v>
                </c:pt>
              </c:strCache>
            </c:strRef>
          </c:tx>
          <c:spPr>
            <a:gradFill>
              <a:gsLst>
                <a:gs pos="0">
                  <a:schemeClr val="tx2">
                    <a:lumMod val="75000"/>
                    <a:alpha val="68000"/>
                  </a:schemeClr>
                </a:gs>
                <a:gs pos="74000">
                  <a:schemeClr val="accent1">
                    <a:lumMod val="45000"/>
                    <a:lumOff val="55000"/>
                  </a:schemeClr>
                </a:gs>
                <a:gs pos="11085">
                  <a:srgbClr val="455266"/>
                </a:gs>
                <a:gs pos="44696">
                  <a:srgbClr val="7B8DA9"/>
                </a:gs>
                <a:gs pos="83000">
                  <a:schemeClr val="accent1">
                    <a:lumMod val="45000"/>
                    <a:lumOff val="55000"/>
                  </a:schemeClr>
                </a:gs>
                <a:gs pos="100000">
                  <a:schemeClr val="accent1">
                    <a:lumMod val="30000"/>
                    <a:lumOff val="70000"/>
                  </a:schemeClr>
                </a:gs>
              </a:gsLst>
              <a:lin ang="5400000" scaled="1"/>
            </a:gradFill>
            <a:ln>
              <a:noFill/>
            </a:ln>
            <a:effectLst>
              <a:glow>
                <a:schemeClr val="accent1">
                  <a:alpha val="40000"/>
                </a:schemeClr>
              </a:glow>
              <a:outerShdw blurRad="50800" dist="50800" dir="5760000" sx="104000" sy="104000" algn="ctr" rotWithShape="0">
                <a:srgbClr val="000000">
                  <a:alpha val="43137"/>
                </a:srgbClr>
              </a:outerShdw>
              <a:softEdge rad="965200"/>
            </a:effectLst>
            <a:scene3d>
              <a:camera prst="orthographicFront"/>
              <a:lightRig rig="freezing" dir="t">
                <a:rot lat="0" lon="0" rev="1200000"/>
              </a:lightRig>
            </a:scene3d>
            <a:sp3d prstMaterial="flat">
              <a:bevelT w="546100" h="876300" prst="slope"/>
              <a:bevelB w="463550" h="203200" prst="artDeco"/>
            </a:sp3d>
          </c:spPr>
          <c:invertIfNegative val="0"/>
          <c:dLbls>
            <c:dLbl>
              <c:idx val="2"/>
              <c:layout>
                <c:manualLayout>
                  <c:x val="0"/>
                  <c:y val="-4.54840805717998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B1A-459A-B929-290C3A31C75C}"/>
                </c:ext>
              </c:extLst>
            </c:dLbl>
            <c:dLbl>
              <c:idx val="3"/>
              <c:layout>
                <c:manualLayout>
                  <c:x val="-1.1582117211026176E-3"/>
                  <c:y val="3.89863547758284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B1A-459A-B929-290C3A31C75C}"/>
                </c:ext>
              </c:extLst>
            </c:dLbl>
            <c:dLbl>
              <c:idx val="4"/>
              <c:layout>
                <c:manualLayout>
                  <c:x val="0"/>
                  <c:y val="1.29954515919427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B1A-459A-B929-290C3A31C75C}"/>
                </c:ext>
              </c:extLst>
            </c:dLbl>
            <c:dLbl>
              <c:idx val="5"/>
              <c:layout>
                <c:manualLayout>
                  <c:x val="0"/>
                  <c:y val="-0.125622698722114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B1A-459A-B929-290C3A31C75C}"/>
                </c:ext>
              </c:extLst>
            </c:dLbl>
            <c:dLbl>
              <c:idx val="6"/>
              <c:layout>
                <c:manualLayout>
                  <c:x val="3.4746351633078102E-3"/>
                  <c:y val="-8.44704353476284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B1A-459A-B929-290C3A31C75C}"/>
                </c:ext>
              </c:extLst>
            </c:dLbl>
            <c:dLbl>
              <c:idx val="7"/>
              <c:layout>
                <c:manualLayout>
                  <c:x val="1.0423905489923516E-2"/>
                  <c:y val="-8.44704353476284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B1A-459A-B929-290C3A31C75C}"/>
                </c:ext>
              </c:extLst>
            </c:dLbl>
            <c:dLbl>
              <c:idx val="8"/>
              <c:layout>
                <c:manualLayout>
                  <c:x val="3.4746351633078527E-3"/>
                  <c:y val="-4.54840805717998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B1A-459A-B929-290C3A31C75C}"/>
                </c:ext>
              </c:extLst>
            </c:dLbl>
            <c:dLbl>
              <c:idx val="9"/>
              <c:layout>
                <c:manualLayout>
                  <c:x val="5.7910586055130876E-3"/>
                  <c:y val="-8.01386181503140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B1A-459A-B929-290C3A31C75C}"/>
                </c:ext>
              </c:extLst>
            </c:dLbl>
            <c:dLbl>
              <c:idx val="11"/>
              <c:layout>
                <c:manualLayout>
                  <c:x val="2.3164234422052353E-3"/>
                  <c:y val="-6.06454407623998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B1A-459A-B929-290C3A31C75C}"/>
                </c:ext>
              </c:extLst>
            </c:dLbl>
            <c:dLbl>
              <c:idx val="12"/>
              <c:layout>
                <c:manualLayout>
                  <c:x val="-1.1582117211027024E-3"/>
                  <c:y val="-4.76499891704570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B1A-459A-B929-290C3A31C75C}"/>
                </c:ext>
              </c:extLst>
            </c:dLbl>
            <c:dLbl>
              <c:idx val="13"/>
              <c:layout>
                <c:manualLayout>
                  <c:x val="-8.4934545043079868E-17"/>
                  <c:y val="-2.38249945852285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B1A-459A-B929-290C3A31C75C}"/>
                </c:ext>
              </c:extLst>
            </c:dLbl>
            <c:spPr>
              <a:solidFill>
                <a:schemeClr val="accent1">
                  <a:lumMod val="20000"/>
                  <a:lumOff val="80000"/>
                </a:schemeClr>
              </a:solidFill>
              <a:ln>
                <a:noFill/>
              </a:ln>
              <a:effectLst/>
            </c:spPr>
            <c:txPr>
              <a:bodyPr rot="0" spcFirstLastPara="1" vertOverflow="ellipsis" vert="horz" wrap="square" anchor="ctr" anchorCtr="1"/>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'Variacion fallecidos'!$A$3:$B$22</c:f>
              <c:multiLvlStrCache>
                <c:ptCount val="20"/>
                <c:lvl>
                  <c:pt idx="0">
                    <c:v>India</c:v>
                  </c:pt>
                  <c:pt idx="1">
                    <c:v>Brasil</c:v>
                  </c:pt>
                  <c:pt idx="2">
                    <c:v>EEUU</c:v>
                  </c:pt>
                  <c:pt idx="3">
                    <c:v>Colombia</c:v>
                  </c:pt>
                  <c:pt idx="4">
                    <c:v>Argentina</c:v>
                  </c:pt>
                  <c:pt idx="5">
                    <c:v>Rusia</c:v>
                  </c:pt>
                  <c:pt idx="6">
                    <c:v>Irán</c:v>
                  </c:pt>
                  <c:pt idx="7">
                    <c:v>Perú</c:v>
                  </c:pt>
                  <c:pt idx="8">
                    <c:v>Turquía</c:v>
                  </c:pt>
                  <c:pt idx="9">
                    <c:v>Ucrania</c:v>
                  </c:pt>
                  <c:pt idx="10">
                    <c:v>Alemania</c:v>
                  </c:pt>
                  <c:pt idx="11">
                    <c:v>Italia</c:v>
                  </c:pt>
                  <c:pt idx="12">
                    <c:v>Francia</c:v>
                  </c:pt>
                  <c:pt idx="13">
                    <c:v>Nepal</c:v>
                  </c:pt>
                  <c:pt idx="14">
                    <c:v>Filipinas</c:v>
                  </c:pt>
                  <c:pt idx="15">
                    <c:v>Japón</c:v>
                  </c:pt>
                  <c:pt idx="16">
                    <c:v>Chile</c:v>
                  </c:pt>
                  <c:pt idx="17">
                    <c:v>España</c:v>
                  </c:pt>
                  <c:pt idx="18">
                    <c:v>Canadá</c:v>
                  </c:pt>
                  <c:pt idx="19">
                    <c:v>Países Bajos</c:v>
                  </c:pt>
                </c:lvl>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lvl>
              </c:multiLvlStrCache>
            </c:multiLvlStrRef>
          </c:cat>
          <c:val>
            <c:numRef>
              <c:f>'Variacion fallecidos'!$C$3:$C$22</c:f>
              <c:numCache>
                <c:formatCode>#,##0</c:formatCode>
                <c:ptCount val="20"/>
                <c:pt idx="0">
                  <c:v>27921</c:v>
                </c:pt>
                <c:pt idx="1">
                  <c:v>13368</c:v>
                </c:pt>
                <c:pt idx="2">
                  <c:v>4288</c:v>
                </c:pt>
                <c:pt idx="3">
                  <c:v>3421</c:v>
                </c:pt>
                <c:pt idx="4">
                  <c:v>3211</c:v>
                </c:pt>
                <c:pt idx="5">
                  <c:v>2488</c:v>
                </c:pt>
                <c:pt idx="6">
                  <c:v>2109</c:v>
                </c:pt>
                <c:pt idx="7">
                  <c:v>2085</c:v>
                </c:pt>
                <c:pt idx="8">
                  <c:v>1791</c:v>
                </c:pt>
                <c:pt idx="9">
                  <c:v>1742</c:v>
                </c:pt>
                <c:pt idx="10">
                  <c:v>1417</c:v>
                </c:pt>
                <c:pt idx="11">
                  <c:v>1369</c:v>
                </c:pt>
                <c:pt idx="12">
                  <c:v>1255</c:v>
                </c:pt>
                <c:pt idx="13">
                  <c:v>1224</c:v>
                </c:pt>
                <c:pt idx="14">
                  <c:v>783</c:v>
                </c:pt>
                <c:pt idx="15" formatCode="General">
                  <c:v>663</c:v>
                </c:pt>
                <c:pt idx="16">
                  <c:v>633</c:v>
                </c:pt>
                <c:pt idx="17">
                  <c:v>513</c:v>
                </c:pt>
                <c:pt idx="18">
                  <c:v>340</c:v>
                </c:pt>
                <c:pt idx="19">
                  <c:v>117</c:v>
                </c:pt>
              </c:numCache>
            </c:numRef>
          </c:val>
          <c:extLst>
            <c:ext xmlns:c16="http://schemas.microsoft.com/office/drawing/2014/chart" uri="{C3380CC4-5D6E-409C-BE32-E72D297353CC}">
              <c16:uniqueId val="{0000000B-9B1A-459A-B929-290C3A31C75C}"/>
            </c:ext>
          </c:extLst>
        </c:ser>
        <c:dLbls>
          <c:showLegendKey val="0"/>
          <c:showVal val="0"/>
          <c:showCatName val="0"/>
          <c:showSerName val="0"/>
          <c:showPercent val="0"/>
          <c:showBubbleSize val="0"/>
        </c:dLbls>
        <c:gapWidth val="13"/>
        <c:axId val="426882240"/>
        <c:axId val="426890976"/>
        <c:extLst/>
      </c:barChart>
      <c:lineChart>
        <c:grouping val="standard"/>
        <c:varyColors val="0"/>
        <c:ser>
          <c:idx val="1"/>
          <c:order val="1"/>
          <c:tx>
            <c:strRef>
              <c:f>'Variacion fallecidos'!$D$1</c:f>
              <c:strCache>
                <c:ptCount val="1"/>
                <c:pt idx="0">
                  <c:v>Variación semanal del porcentaje de mortalidad</c:v>
                </c:pt>
              </c:strCache>
              <c:extLst xmlns:c15="http://schemas.microsoft.com/office/drawing/2012/chart"/>
            </c:strRef>
          </c:tx>
          <c:spPr>
            <a:ln w="28575" cap="rnd">
              <a:solidFill>
                <a:schemeClr val="accent2"/>
              </a:solidFill>
              <a:round/>
            </a:ln>
            <a:effectLst/>
          </c:spPr>
          <c:marker>
            <c:symbol val="none"/>
          </c:marker>
          <c:dLbls>
            <c:dLbl>
              <c:idx val="1"/>
              <c:layout>
                <c:manualLayout>
                  <c:x val="-1.7373175816539285E-2"/>
                  <c:y val="2.165908598657057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B1A-459A-B929-290C3A31C75C}"/>
                </c:ext>
              </c:extLst>
            </c:dLbl>
            <c:dLbl>
              <c:idx val="2"/>
              <c:layout>
                <c:manualLayout>
                  <c:x val="-1.0772545398584209E-2"/>
                  <c:y val="-7.941573120012470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B1A-459A-B929-290C3A31C75C}"/>
                </c:ext>
              </c:extLst>
            </c:dLbl>
            <c:dLbl>
              <c:idx val="6"/>
              <c:layout>
                <c:manualLayout>
                  <c:x val="-1.1582117211026599E-3"/>
                  <c:y val="2.38249945852284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B1A-459A-B929-290C3A31C75C}"/>
                </c:ext>
              </c:extLst>
            </c:dLbl>
            <c:dLbl>
              <c:idx val="12"/>
              <c:layout>
                <c:manualLayout>
                  <c:x val="0"/>
                  <c:y val="2.38249945852285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B1A-459A-B929-290C3A31C75C}"/>
                </c:ext>
              </c:extLst>
            </c:dLbl>
            <c:dLbl>
              <c:idx val="13"/>
              <c:layout>
                <c:manualLayout>
                  <c:x val="1.385041551246537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B1A-459A-B929-290C3A31C75C}"/>
                </c:ext>
              </c:extLst>
            </c:dLbl>
            <c:dLbl>
              <c:idx val="17"/>
              <c:layout>
                <c:manualLayout>
                  <c:x val="-6.9492703266158754E-3"/>
                  <c:y val="-2.59909031838857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B1A-459A-B929-290C3A31C75C}"/>
                </c:ext>
              </c:extLst>
            </c:dLbl>
            <c:dLbl>
              <c:idx val="19"/>
              <c:layout>
                <c:manualLayout>
                  <c:x val="-1.1582117211027024E-3"/>
                  <c:y val="-2.38249945852285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9B1A-459A-B929-290C3A31C75C}"/>
                </c:ext>
              </c:extLst>
            </c:dLbl>
            <c:spPr>
              <a:solidFill>
                <a:srgbClr val="FFFF00"/>
              </a:solid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'Variacion fallecidos'!$A$3:$B$22</c:f>
              <c:multiLvlStrCache>
                <c:ptCount val="20"/>
                <c:lvl>
                  <c:pt idx="0">
                    <c:v>India</c:v>
                  </c:pt>
                  <c:pt idx="1">
                    <c:v>Brasil</c:v>
                  </c:pt>
                  <c:pt idx="2">
                    <c:v>EEUU</c:v>
                  </c:pt>
                  <c:pt idx="3">
                    <c:v>Colombia</c:v>
                  </c:pt>
                  <c:pt idx="4">
                    <c:v>Argentina</c:v>
                  </c:pt>
                  <c:pt idx="5">
                    <c:v>Rusia</c:v>
                  </c:pt>
                  <c:pt idx="6">
                    <c:v>Irán</c:v>
                  </c:pt>
                  <c:pt idx="7">
                    <c:v>Perú</c:v>
                  </c:pt>
                  <c:pt idx="8">
                    <c:v>Turquía</c:v>
                  </c:pt>
                  <c:pt idx="9">
                    <c:v>Ucrania</c:v>
                  </c:pt>
                  <c:pt idx="10">
                    <c:v>Alemania</c:v>
                  </c:pt>
                  <c:pt idx="11">
                    <c:v>Italia</c:v>
                  </c:pt>
                  <c:pt idx="12">
                    <c:v>Francia</c:v>
                  </c:pt>
                  <c:pt idx="13">
                    <c:v>Nepal</c:v>
                  </c:pt>
                  <c:pt idx="14">
                    <c:v>Filipinas</c:v>
                  </c:pt>
                  <c:pt idx="15">
                    <c:v>Japón</c:v>
                  </c:pt>
                  <c:pt idx="16">
                    <c:v>Chile</c:v>
                  </c:pt>
                  <c:pt idx="17">
                    <c:v>España</c:v>
                  </c:pt>
                  <c:pt idx="18">
                    <c:v>Canadá</c:v>
                  </c:pt>
                  <c:pt idx="19">
                    <c:v>Países Bajos</c:v>
                  </c:pt>
                </c:lvl>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lvl>
              </c:multiLvlStrCache>
            </c:multiLvlStrRef>
          </c:cat>
          <c:val>
            <c:numRef>
              <c:f>'Variacion fallecidos'!$D$3:$D$22</c:f>
              <c:numCache>
                <c:formatCode>0%</c:formatCode>
                <c:ptCount val="20"/>
                <c:pt idx="0">
                  <c:v>0.04</c:v>
                </c:pt>
                <c:pt idx="1">
                  <c:v>-0.1</c:v>
                </c:pt>
                <c:pt idx="2">
                  <c:v>-0.09</c:v>
                </c:pt>
                <c:pt idx="3">
                  <c:v>0.09</c:v>
                </c:pt>
                <c:pt idx="4">
                  <c:v>0.09</c:v>
                </c:pt>
                <c:pt idx="5">
                  <c:v>0.01</c:v>
                </c:pt>
                <c:pt idx="6">
                  <c:v>-0.13</c:v>
                </c:pt>
                <c:pt idx="7">
                  <c:v>0.02</c:v>
                </c:pt>
                <c:pt idx="8">
                  <c:v>-0.2</c:v>
                </c:pt>
                <c:pt idx="9">
                  <c:v>-0.01</c:v>
                </c:pt>
                <c:pt idx="10">
                  <c:v>-0.09</c:v>
                </c:pt>
                <c:pt idx="11">
                  <c:v>-0.18</c:v>
                </c:pt>
                <c:pt idx="12">
                  <c:v>-0.2</c:v>
                </c:pt>
                <c:pt idx="13">
                  <c:v>2.66</c:v>
                </c:pt>
                <c:pt idx="14">
                  <c:v>-0.14000000000000001</c:v>
                </c:pt>
                <c:pt idx="15">
                  <c:v>0.4</c:v>
                </c:pt>
                <c:pt idx="16">
                  <c:v>-0.02</c:v>
                </c:pt>
                <c:pt idx="17">
                  <c:v>-0.12</c:v>
                </c:pt>
                <c:pt idx="18">
                  <c:v>0.11</c:v>
                </c:pt>
                <c:pt idx="19">
                  <c:v>-0.22</c:v>
                </c:pt>
              </c:numCache>
            </c:numRef>
          </c:val>
          <c:smooth val="0"/>
          <c:extLst xmlns:c15="http://schemas.microsoft.com/office/drawing/2012/chart">
            <c:ext xmlns:c16="http://schemas.microsoft.com/office/drawing/2014/chart" uri="{C3380CC4-5D6E-409C-BE32-E72D297353CC}">
              <c16:uniqueId val="{00000013-9B1A-459A-B929-290C3A31C75C}"/>
            </c:ext>
          </c:extLst>
        </c:ser>
        <c:dLbls>
          <c:showLegendKey val="0"/>
          <c:showVal val="0"/>
          <c:showCatName val="0"/>
          <c:showSerName val="0"/>
          <c:showPercent val="0"/>
          <c:showBubbleSize val="0"/>
        </c:dLbls>
        <c:marker val="1"/>
        <c:smooth val="0"/>
        <c:axId val="438914879"/>
        <c:axId val="438931935"/>
      </c:lineChart>
      <c:catAx>
        <c:axId val="426882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426890976"/>
        <c:crosses val="autoZero"/>
        <c:auto val="1"/>
        <c:lblAlgn val="ctr"/>
        <c:lblOffset val="100"/>
        <c:noMultiLvlLbl val="0"/>
      </c:catAx>
      <c:valAx>
        <c:axId val="4268909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426882240"/>
        <c:crosses val="autoZero"/>
        <c:crossBetween val="between"/>
      </c:valAx>
      <c:valAx>
        <c:axId val="438931935"/>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438914879"/>
        <c:crosses val="max"/>
        <c:crossBetween val="between"/>
      </c:valAx>
      <c:catAx>
        <c:axId val="438914879"/>
        <c:scaling>
          <c:orientation val="minMax"/>
        </c:scaling>
        <c:delete val="1"/>
        <c:axPos val="b"/>
        <c:numFmt formatCode="General" sourceLinked="1"/>
        <c:majorTickMark val="out"/>
        <c:minorTickMark val="none"/>
        <c:tickLblPos val="nextTo"/>
        <c:crossAx val="43893193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latin typeface="Arial" panose="020B0604020202020204" pitchFamily="34" charset="0"/>
          <a:cs typeface="Arial" panose="020B0604020202020204" pitchFamily="34" charset="0"/>
        </a:defRPr>
      </a:pPr>
      <a:endParaRPr lang="es-P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'Casos xM y fallecidos x M'!$C$1</c:f>
              <c:strCache>
                <c:ptCount val="1"/>
                <c:pt idx="0">
                  <c:v>Casos en los últimos 7 días/1M pop</c:v>
                </c:pt>
              </c:strCache>
            </c:strRef>
          </c:tx>
          <c:spPr>
            <a:solidFill>
              <a:schemeClr val="accent1"/>
            </a:solidFill>
            <a:ln>
              <a:noFill/>
            </a:ln>
            <a:effectLst/>
          </c:spPr>
          <c:invertIfNegative val="0"/>
          <c:dLbls>
            <c:spPr>
              <a:solidFill>
                <a:srgbClr val="FFFF00"/>
              </a:solidFill>
              <a:ln>
                <a:noFill/>
              </a:ln>
              <a:effectLst/>
            </c:spPr>
            <c:txPr>
              <a:bodyPr rot="0" spcFirstLastPara="1" vertOverflow="ellipsis" vert="horz" wrap="square" anchor="ctr" anchorCtr="1"/>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'Casos xM y fallecidos x M'!$A$3:$B$22</c:f>
              <c:multiLvlStrCache>
                <c:ptCount val="20"/>
                <c:lvl>
                  <c:pt idx="0">
                    <c:v>Uruguay</c:v>
                  </c:pt>
                  <c:pt idx="1">
                    <c:v>Argentina</c:v>
                  </c:pt>
                  <c:pt idx="2">
                    <c:v>Costa Rica</c:v>
                  </c:pt>
                  <c:pt idx="3">
                    <c:v>Lituania</c:v>
                  </c:pt>
                  <c:pt idx="4">
                    <c:v>Países Bajos</c:v>
                  </c:pt>
                  <c:pt idx="5">
                    <c:v>Colombia</c:v>
                  </c:pt>
                  <c:pt idx="6">
                    <c:v>Letonia</c:v>
                  </c:pt>
                  <c:pt idx="7">
                    <c:v>Georgia</c:v>
                  </c:pt>
                  <c:pt idx="8">
                    <c:v>Paraguay</c:v>
                  </c:pt>
                  <c:pt idx="9">
                    <c:v>Nepal</c:v>
                  </c:pt>
                  <c:pt idx="10">
                    <c:v>Brasil</c:v>
                  </c:pt>
                  <c:pt idx="11">
                    <c:v>Chile</c:v>
                  </c:pt>
                  <c:pt idx="12">
                    <c:v>Trinidad y Tobago</c:v>
                  </c:pt>
                  <c:pt idx="13">
                    <c:v>Suecia</c:v>
                  </c:pt>
                  <c:pt idx="14">
                    <c:v>India</c:v>
                  </c:pt>
                  <c:pt idx="15">
                    <c:v>Kuwait</c:v>
                  </c:pt>
                  <c:pt idx="16">
                    <c:v>Eslovenia</c:v>
                  </c:pt>
                  <c:pt idx="17">
                    <c:v>Croacia</c:v>
                  </c:pt>
                  <c:pt idx="18">
                    <c:v>Bélgica</c:v>
                  </c:pt>
                  <c:pt idx="19">
                    <c:v>Estonia</c:v>
                  </c:pt>
                </c:lvl>
                <c:lvl>
                  <c:pt idx="0">
                    <c:v>2</c:v>
                  </c:pt>
                  <c:pt idx="1">
                    <c:v>3</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86</c:v>
                  </c:pt>
                </c:lvl>
              </c:multiLvlStrCache>
            </c:multiLvlStrRef>
          </c:cat>
          <c:val>
            <c:numRef>
              <c:f>'Casos xM y fallecidos x M'!$C$3:$C$22</c:f>
              <c:numCache>
                <c:formatCode>#,##0</c:formatCode>
                <c:ptCount val="20"/>
                <c:pt idx="0">
                  <c:v>5533</c:v>
                </c:pt>
                <c:pt idx="1">
                  <c:v>3397</c:v>
                </c:pt>
                <c:pt idx="2">
                  <c:v>3160</c:v>
                </c:pt>
                <c:pt idx="3">
                  <c:v>2920</c:v>
                </c:pt>
                <c:pt idx="4">
                  <c:v>2345</c:v>
                </c:pt>
                <c:pt idx="5">
                  <c:v>2294</c:v>
                </c:pt>
                <c:pt idx="6">
                  <c:v>2284</c:v>
                </c:pt>
                <c:pt idx="7">
                  <c:v>2154</c:v>
                </c:pt>
                <c:pt idx="8">
                  <c:v>2142</c:v>
                </c:pt>
                <c:pt idx="9">
                  <c:v>2089</c:v>
                </c:pt>
                <c:pt idx="10">
                  <c:v>2057</c:v>
                </c:pt>
                <c:pt idx="11">
                  <c:v>1987</c:v>
                </c:pt>
                <c:pt idx="12">
                  <c:v>1979</c:v>
                </c:pt>
                <c:pt idx="13">
                  <c:v>1936</c:v>
                </c:pt>
                <c:pt idx="14">
                  <c:v>1715</c:v>
                </c:pt>
                <c:pt idx="15">
                  <c:v>1555</c:v>
                </c:pt>
                <c:pt idx="16">
                  <c:v>1551</c:v>
                </c:pt>
                <c:pt idx="17">
                  <c:v>1489</c:v>
                </c:pt>
                <c:pt idx="18">
                  <c:v>1471</c:v>
                </c:pt>
                <c:pt idx="19" formatCode="0%">
                  <c:v>1471</c:v>
                </c:pt>
              </c:numCache>
            </c:numRef>
          </c:val>
          <c:extLst>
            <c:ext xmlns:c16="http://schemas.microsoft.com/office/drawing/2014/chart" uri="{C3380CC4-5D6E-409C-BE32-E72D297353CC}">
              <c16:uniqueId val="{00000000-94DB-485E-A869-7292EE3E9668}"/>
            </c:ext>
          </c:extLst>
        </c:ser>
        <c:dLbls>
          <c:showLegendKey val="0"/>
          <c:showVal val="1"/>
          <c:showCatName val="0"/>
          <c:showSerName val="0"/>
          <c:showPercent val="0"/>
          <c:showBubbleSize val="0"/>
        </c:dLbls>
        <c:gapWidth val="219"/>
        <c:overlap val="-27"/>
        <c:axId val="1644659328"/>
        <c:axId val="1644656832"/>
      </c:barChart>
      <c:lineChart>
        <c:grouping val="standard"/>
        <c:varyColors val="0"/>
        <c:ser>
          <c:idx val="1"/>
          <c:order val="1"/>
          <c:tx>
            <c:strRef>
              <c:f>'Casos xM y fallecidos x M'!$D$1</c:f>
              <c:strCache>
                <c:ptCount val="1"/>
                <c:pt idx="0">
                  <c:v>Muertes en los últimos 7 días/1M pop</c:v>
                </c:pt>
              </c:strCache>
            </c:strRef>
          </c:tx>
          <c:spPr>
            <a:ln w="28575" cap="rnd">
              <a:solidFill>
                <a:schemeClr val="accent2"/>
              </a:solidFill>
              <a:round/>
            </a:ln>
            <a:effectLst/>
          </c:spPr>
          <c:marker>
            <c:symbol val="none"/>
          </c:marker>
          <c:dLbls>
            <c:dLbl>
              <c:idx val="5"/>
              <c:layout>
                <c:manualLayout>
                  <c:x val="-3.6680915461282095E-17"/>
                  <c:y val="2.81096275474349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4DB-485E-A869-7292EE3E9668}"/>
                </c:ext>
              </c:extLst>
            </c:dLbl>
            <c:dLbl>
              <c:idx val="7"/>
              <c:layout>
                <c:manualLayout>
                  <c:x val="-1.1004401760704281E-2"/>
                  <c:y val="3.98219723588662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4DB-485E-A869-7292EE3E9668}"/>
                </c:ext>
              </c:extLst>
            </c:dLbl>
            <c:spPr>
              <a:solidFill>
                <a:schemeClr val="bg2"/>
              </a:solidFill>
              <a:ln>
                <a:noFill/>
              </a:ln>
              <a:effectLst/>
            </c:spPr>
            <c:txPr>
              <a:bodyPr rot="0" spcFirstLastPara="1" vertOverflow="ellipsis" vert="horz" wrap="square" anchor="ctr" anchorCtr="1"/>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'Casos xM y fallecidos x M'!$A$2:$B$22</c:f>
              <c:multiLvlStrCache>
                <c:ptCount val="21"/>
                <c:lvl>
                  <c:pt idx="0">
                    <c:v>Bahréin</c:v>
                  </c:pt>
                  <c:pt idx="1">
                    <c:v>Uruguay</c:v>
                  </c:pt>
                  <c:pt idx="2">
                    <c:v>Argentina</c:v>
                  </c:pt>
                  <c:pt idx="3">
                    <c:v>Costa Rica</c:v>
                  </c:pt>
                  <c:pt idx="4">
                    <c:v>Lituania</c:v>
                  </c:pt>
                  <c:pt idx="5">
                    <c:v>Países Bajos</c:v>
                  </c:pt>
                  <c:pt idx="6">
                    <c:v>Colombia</c:v>
                  </c:pt>
                  <c:pt idx="7">
                    <c:v>Letonia</c:v>
                  </c:pt>
                  <c:pt idx="8">
                    <c:v>Georgia</c:v>
                  </c:pt>
                  <c:pt idx="9">
                    <c:v>Paraguay</c:v>
                  </c:pt>
                  <c:pt idx="10">
                    <c:v>Nepal</c:v>
                  </c:pt>
                  <c:pt idx="11">
                    <c:v>Brasil</c:v>
                  </c:pt>
                  <c:pt idx="12">
                    <c:v>Chile</c:v>
                  </c:pt>
                  <c:pt idx="13">
                    <c:v>Trinidad y Tobago</c:v>
                  </c:pt>
                  <c:pt idx="14">
                    <c:v>Suecia</c:v>
                  </c:pt>
                  <c:pt idx="15">
                    <c:v>India</c:v>
                  </c:pt>
                  <c:pt idx="16">
                    <c:v>Kuwait</c:v>
                  </c:pt>
                  <c:pt idx="17">
                    <c:v>Eslovenia</c:v>
                  </c:pt>
                  <c:pt idx="18">
                    <c:v>Croacia</c:v>
                  </c:pt>
                  <c:pt idx="19">
                    <c:v>Bélgica</c:v>
                  </c:pt>
                  <c:pt idx="20">
                    <c:v>Estonia</c:v>
                  </c:pt>
                </c:lvl>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86</c:v>
                  </c:pt>
                </c:lvl>
              </c:multiLvlStrCache>
            </c:multiLvlStrRef>
          </c:cat>
          <c:val>
            <c:numRef>
              <c:f>'Casos xM y fallecidos x M'!$D$3:$D$22</c:f>
              <c:numCache>
                <c:formatCode>General</c:formatCode>
                <c:ptCount val="20"/>
                <c:pt idx="0">
                  <c:v>97</c:v>
                </c:pt>
                <c:pt idx="1">
                  <c:v>70</c:v>
                </c:pt>
                <c:pt idx="2">
                  <c:v>31</c:v>
                </c:pt>
                <c:pt idx="3">
                  <c:v>23</c:v>
                </c:pt>
                <c:pt idx="4">
                  <c:v>7</c:v>
                </c:pt>
                <c:pt idx="5">
                  <c:v>67</c:v>
                </c:pt>
                <c:pt idx="6">
                  <c:v>26</c:v>
                </c:pt>
                <c:pt idx="7">
                  <c:v>41</c:v>
                </c:pt>
                <c:pt idx="8">
                  <c:v>67</c:v>
                </c:pt>
                <c:pt idx="9">
                  <c:v>41</c:v>
                </c:pt>
                <c:pt idx="10">
                  <c:v>63</c:v>
                </c:pt>
                <c:pt idx="11">
                  <c:v>33</c:v>
                </c:pt>
                <c:pt idx="12">
                  <c:v>52</c:v>
                </c:pt>
                <c:pt idx="13">
                  <c:v>5</c:v>
                </c:pt>
                <c:pt idx="14">
                  <c:v>20</c:v>
                </c:pt>
                <c:pt idx="15">
                  <c:v>12</c:v>
                </c:pt>
                <c:pt idx="16">
                  <c:v>16</c:v>
                </c:pt>
                <c:pt idx="17">
                  <c:v>64</c:v>
                </c:pt>
                <c:pt idx="18">
                  <c:v>16</c:v>
                </c:pt>
                <c:pt idx="19">
                  <c:v>19</c:v>
                </c:pt>
              </c:numCache>
            </c:numRef>
          </c:val>
          <c:smooth val="0"/>
          <c:extLst>
            <c:ext xmlns:c16="http://schemas.microsoft.com/office/drawing/2014/chart" uri="{C3380CC4-5D6E-409C-BE32-E72D297353CC}">
              <c16:uniqueId val="{00000003-94DB-485E-A869-7292EE3E9668}"/>
            </c:ext>
          </c:extLst>
        </c:ser>
        <c:dLbls>
          <c:showLegendKey val="0"/>
          <c:showVal val="1"/>
          <c:showCatName val="0"/>
          <c:showSerName val="0"/>
          <c:showPercent val="0"/>
          <c:showBubbleSize val="0"/>
        </c:dLbls>
        <c:marker val="1"/>
        <c:smooth val="0"/>
        <c:axId val="1644663072"/>
        <c:axId val="1644673056"/>
      </c:lineChart>
      <c:catAx>
        <c:axId val="1644659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1644656832"/>
        <c:crosses val="autoZero"/>
        <c:auto val="1"/>
        <c:lblAlgn val="ctr"/>
        <c:lblOffset val="100"/>
        <c:noMultiLvlLbl val="0"/>
      </c:catAx>
      <c:valAx>
        <c:axId val="16446568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1644659328"/>
        <c:crosses val="autoZero"/>
        <c:crossBetween val="between"/>
      </c:valAx>
      <c:valAx>
        <c:axId val="1644673056"/>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1644663072"/>
        <c:crosses val="max"/>
        <c:crossBetween val="between"/>
      </c:valAx>
      <c:catAx>
        <c:axId val="1644663072"/>
        <c:scaling>
          <c:orientation val="minMax"/>
        </c:scaling>
        <c:delete val="1"/>
        <c:axPos val="b"/>
        <c:numFmt formatCode="General" sourceLinked="1"/>
        <c:majorTickMark val="out"/>
        <c:minorTickMark val="none"/>
        <c:tickLblPos val="nextTo"/>
        <c:crossAx val="164467305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latin typeface="Arial" panose="020B0604020202020204" pitchFamily="34" charset="0"/>
          <a:cs typeface="Arial" panose="020B0604020202020204" pitchFamily="34" charset="0"/>
        </a:defRPr>
      </a:pPr>
      <a:endParaRPr lang="es-PE"/>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011794198802069E-2"/>
          <c:y val="0.11137911558523539"/>
          <c:w val="0.89521981627296587"/>
          <c:h val="0.62274452639622579"/>
        </c:manualLayout>
      </c:layout>
      <c:barChart>
        <c:barDir val="col"/>
        <c:grouping val="clustered"/>
        <c:varyColors val="0"/>
        <c:ser>
          <c:idx val="0"/>
          <c:order val="0"/>
          <c:tx>
            <c:strRef>
              <c:f>'Variación de casos'!$C$1</c:f>
              <c:strCache>
                <c:ptCount val="1"/>
                <c:pt idx="0">
                  <c:v>Casos en los últimos 7 días</c:v>
                </c:pt>
              </c:strCache>
            </c:strRef>
          </c:tx>
          <c:spPr>
            <a:solidFill>
              <a:schemeClr val="accent1"/>
            </a:solidFill>
            <a:ln w="98425" cap="sq" cmpd="dbl">
              <a:solidFill>
                <a:schemeClr val="accent1">
                  <a:alpha val="32000"/>
                </a:schemeClr>
              </a:solidFill>
            </a:ln>
            <a:effectLst>
              <a:glow>
                <a:schemeClr val="accent1">
                  <a:alpha val="40000"/>
                </a:schemeClr>
              </a:glow>
              <a:outerShdw blurRad="355600" dist="647700" dir="5880000" sx="99000" sy="99000" algn="ctr" rotWithShape="0">
                <a:srgbClr val="000000">
                  <a:alpha val="81000"/>
                </a:srgbClr>
              </a:outerShdw>
              <a:softEdge rad="330200"/>
            </a:effectLst>
            <a:scene3d>
              <a:camera prst="orthographicFront"/>
              <a:lightRig rig="threePt" dir="t">
                <a:rot lat="0" lon="0" rev="21594000"/>
              </a:lightRig>
            </a:scene3d>
            <a:sp3d prstMaterial="softEdge">
              <a:bevelT prst="relaxedInset"/>
              <a:bevelB w="101600" prst="riblet"/>
            </a:sp3d>
          </c:spPr>
          <c:invertIfNegative val="0"/>
          <c:dLbls>
            <c:dLbl>
              <c:idx val="2"/>
              <c:layout>
                <c:manualLayout>
                  <c:x val="2.86285133654406E-3"/>
                  <c:y val="5.1680263413967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8F1-4786-9F3C-B77B49F33A2F}"/>
                </c:ext>
              </c:extLst>
            </c:dLbl>
            <c:dLbl>
              <c:idx val="3"/>
              <c:layout>
                <c:manualLayout>
                  <c:x val="1.0113268608414239E-3"/>
                  <c:y val="-2.11864406779662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8F1-4786-9F3C-B77B49F33A2F}"/>
                </c:ext>
              </c:extLst>
            </c:dLbl>
            <c:spPr>
              <a:solidFill>
                <a:schemeClr val="accent5">
                  <a:lumMod val="40000"/>
                  <a:lumOff val="60000"/>
                </a:schemeClr>
              </a:solid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'Variación de casos'!$A$3:$B$12</c:f>
              <c:multiLvlStrCache>
                <c:ptCount val="10"/>
                <c:lvl>
                  <c:pt idx="0">
                    <c:v>Brasil</c:v>
                  </c:pt>
                  <c:pt idx="1">
                    <c:v>Argentina</c:v>
                  </c:pt>
                  <c:pt idx="2">
                    <c:v>Colombia</c:v>
                  </c:pt>
                  <c:pt idx="3">
                    <c:v>Perú</c:v>
                  </c:pt>
                  <c:pt idx="4">
                    <c:v>Chile</c:v>
                  </c:pt>
                  <c:pt idx="5">
                    <c:v>Uruguay</c:v>
                  </c:pt>
                  <c:pt idx="6">
                    <c:v>Paraguay</c:v>
                  </c:pt>
                  <c:pt idx="7">
                    <c:v>Bolivia</c:v>
                  </c:pt>
                  <c:pt idx="8">
                    <c:v>Ecuador</c:v>
                  </c:pt>
                  <c:pt idx="9">
                    <c:v>Venezuela</c:v>
                  </c:pt>
                </c:lvl>
                <c:lvl>
                  <c:pt idx="0">
                    <c:v>1</c:v>
                  </c:pt>
                  <c:pt idx="1">
                    <c:v>2</c:v>
                  </c:pt>
                  <c:pt idx="2">
                    <c:v>3</c:v>
                  </c:pt>
                  <c:pt idx="3">
                    <c:v>4</c:v>
                  </c:pt>
                  <c:pt idx="4">
                    <c:v>5</c:v>
                  </c:pt>
                  <c:pt idx="5">
                    <c:v>6</c:v>
                  </c:pt>
                  <c:pt idx="6">
                    <c:v>7</c:v>
                  </c:pt>
                  <c:pt idx="7">
                    <c:v>8</c:v>
                  </c:pt>
                  <c:pt idx="8">
                    <c:v>9</c:v>
                  </c:pt>
                  <c:pt idx="9">
                    <c:v>10</c:v>
                  </c:pt>
                </c:lvl>
              </c:multiLvlStrCache>
            </c:multiLvlStrRef>
          </c:cat>
          <c:val>
            <c:numRef>
              <c:f>'Variación de casos'!$C$3:$C$16</c:f>
              <c:numCache>
                <c:formatCode>#,##0</c:formatCode>
                <c:ptCount val="10"/>
                <c:pt idx="0">
                  <c:v>439985</c:v>
                </c:pt>
                <c:pt idx="1">
                  <c:v>154777</c:v>
                </c:pt>
                <c:pt idx="2">
                  <c:v>117797</c:v>
                </c:pt>
                <c:pt idx="3">
                  <c:v>39540</c:v>
                </c:pt>
                <c:pt idx="4">
                  <c:v>38276</c:v>
                </c:pt>
                <c:pt idx="5">
                  <c:v>19279</c:v>
                </c:pt>
                <c:pt idx="6">
                  <c:v>15440</c:v>
                </c:pt>
                <c:pt idx="7">
                  <c:v>13580</c:v>
                </c:pt>
                <c:pt idx="8">
                  <c:v>10599</c:v>
                </c:pt>
                <c:pt idx="9">
                  <c:v>7682</c:v>
                </c:pt>
              </c:numCache>
            </c:numRef>
          </c:val>
          <c:extLst>
            <c:ext xmlns:c16="http://schemas.microsoft.com/office/drawing/2014/chart" uri="{C3380CC4-5D6E-409C-BE32-E72D297353CC}">
              <c16:uniqueId val="{00000002-48F1-4786-9F3C-B77B49F33A2F}"/>
            </c:ext>
          </c:extLst>
        </c:ser>
        <c:dLbls>
          <c:showLegendKey val="0"/>
          <c:showVal val="1"/>
          <c:showCatName val="0"/>
          <c:showSerName val="0"/>
          <c:showPercent val="0"/>
          <c:showBubbleSize val="0"/>
        </c:dLbls>
        <c:gapWidth val="71"/>
        <c:overlap val="-27"/>
        <c:axId val="2014711264"/>
        <c:axId val="2014710432"/>
      </c:barChart>
      <c:lineChart>
        <c:grouping val="standard"/>
        <c:varyColors val="0"/>
        <c:ser>
          <c:idx val="1"/>
          <c:order val="1"/>
          <c:tx>
            <c:strRef>
              <c:f>'Variación de casos'!$D$1</c:f>
              <c:strCache>
                <c:ptCount val="1"/>
                <c:pt idx="0">
                  <c:v>Caso semanal % de cambio</c:v>
                </c:pt>
              </c:strCache>
            </c:strRef>
          </c:tx>
          <c:spPr>
            <a:ln w="28575" cap="rnd">
              <a:solidFill>
                <a:schemeClr val="accent2"/>
              </a:solidFill>
              <a:round/>
            </a:ln>
            <a:effectLst/>
          </c:spPr>
          <c:marker>
            <c:symbol val="none"/>
          </c:marker>
          <c:dLbls>
            <c:dLbl>
              <c:idx val="2"/>
              <c:layout>
                <c:manualLayout>
                  <c:x val="-8.2617441327115671E-3"/>
                  <c:y val="-5.971786091868777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8F1-4786-9F3C-B77B49F33A2F}"/>
                </c:ext>
              </c:extLst>
            </c:dLbl>
            <c:dLbl>
              <c:idx val="3"/>
              <c:layout>
                <c:manualLayout>
                  <c:x val="0"/>
                  <c:y val="2.47175141242937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8F1-4786-9F3C-B77B49F33A2F}"/>
                </c:ext>
              </c:extLst>
            </c:dLbl>
            <c:dLbl>
              <c:idx val="4"/>
              <c:layout>
                <c:manualLayout>
                  <c:x val="-1.249378870116971E-2"/>
                  <c:y val="-3.11118299591309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8F1-4786-9F3C-B77B49F33A2F}"/>
                </c:ext>
              </c:extLst>
            </c:dLbl>
            <c:dLbl>
              <c:idx val="6"/>
              <c:layout>
                <c:manualLayout>
                  <c:x val="6.41025641025641E-3"/>
                  <c:y val="-7.12025316455696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8F1-4786-9F3C-B77B49F33A2F}"/>
                </c:ext>
              </c:extLst>
            </c:dLbl>
            <c:dLbl>
              <c:idx val="8"/>
              <c:layout>
                <c:manualLayout>
                  <c:x val="6.0994029789099933E-3"/>
                  <c:y val="-3.56234025318262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8F1-4786-9F3C-B77B49F33A2F}"/>
                </c:ext>
              </c:extLst>
            </c:dLbl>
            <c:spPr>
              <a:solidFill>
                <a:schemeClr val="accent4">
                  <a:lumMod val="40000"/>
                  <a:lumOff val="60000"/>
                </a:schemeClr>
              </a:solid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'Variación de casos'!$A$3:$B$12</c:f>
              <c:multiLvlStrCache>
                <c:ptCount val="10"/>
                <c:lvl>
                  <c:pt idx="0">
                    <c:v>Brasil</c:v>
                  </c:pt>
                  <c:pt idx="1">
                    <c:v>Argentina</c:v>
                  </c:pt>
                  <c:pt idx="2">
                    <c:v>Colombia</c:v>
                  </c:pt>
                  <c:pt idx="3">
                    <c:v>Perú</c:v>
                  </c:pt>
                  <c:pt idx="4">
                    <c:v>Chile</c:v>
                  </c:pt>
                  <c:pt idx="5">
                    <c:v>Uruguay</c:v>
                  </c:pt>
                  <c:pt idx="6">
                    <c:v>Paraguay</c:v>
                  </c:pt>
                  <c:pt idx="7">
                    <c:v>Bolivia</c:v>
                  </c:pt>
                  <c:pt idx="8">
                    <c:v>Ecuador</c:v>
                  </c:pt>
                  <c:pt idx="9">
                    <c:v>Venezuela</c:v>
                  </c:pt>
                </c:lvl>
                <c:lvl>
                  <c:pt idx="0">
                    <c:v>1</c:v>
                  </c:pt>
                  <c:pt idx="1">
                    <c:v>2</c:v>
                  </c:pt>
                  <c:pt idx="2">
                    <c:v>3</c:v>
                  </c:pt>
                  <c:pt idx="3">
                    <c:v>4</c:v>
                  </c:pt>
                  <c:pt idx="4">
                    <c:v>5</c:v>
                  </c:pt>
                  <c:pt idx="5">
                    <c:v>6</c:v>
                  </c:pt>
                  <c:pt idx="6">
                    <c:v>7</c:v>
                  </c:pt>
                  <c:pt idx="7">
                    <c:v>8</c:v>
                  </c:pt>
                  <c:pt idx="8">
                    <c:v>9</c:v>
                  </c:pt>
                  <c:pt idx="9">
                    <c:v>10</c:v>
                  </c:pt>
                </c:lvl>
              </c:multiLvlStrCache>
            </c:multiLvlStrRef>
          </c:cat>
          <c:val>
            <c:numRef>
              <c:f>'Variación de casos'!$D$3:$D$16</c:f>
              <c:numCache>
                <c:formatCode>0%</c:formatCode>
                <c:ptCount val="10"/>
                <c:pt idx="0">
                  <c:v>0.04</c:v>
                </c:pt>
                <c:pt idx="1">
                  <c:v>0.09</c:v>
                </c:pt>
                <c:pt idx="2">
                  <c:v>0.09</c:v>
                </c:pt>
                <c:pt idx="3">
                  <c:v>-0.01</c:v>
                </c:pt>
                <c:pt idx="4">
                  <c:v>0.03</c:v>
                </c:pt>
                <c:pt idx="5">
                  <c:v>0.08</c:v>
                </c:pt>
                <c:pt idx="6">
                  <c:v>0.01</c:v>
                </c:pt>
                <c:pt idx="7">
                  <c:v>0.28999999999999998</c:v>
                </c:pt>
                <c:pt idx="8">
                  <c:v>-0.26</c:v>
                </c:pt>
                <c:pt idx="9">
                  <c:v>0</c:v>
                </c:pt>
              </c:numCache>
            </c:numRef>
          </c:val>
          <c:smooth val="0"/>
          <c:extLst>
            <c:ext xmlns:c16="http://schemas.microsoft.com/office/drawing/2014/chart" uri="{C3380CC4-5D6E-409C-BE32-E72D297353CC}">
              <c16:uniqueId val="{00000007-48F1-4786-9F3C-B77B49F33A2F}"/>
            </c:ext>
          </c:extLst>
        </c:ser>
        <c:dLbls>
          <c:showLegendKey val="0"/>
          <c:showVal val="1"/>
          <c:showCatName val="0"/>
          <c:showSerName val="0"/>
          <c:showPercent val="0"/>
          <c:showBubbleSize val="0"/>
        </c:dLbls>
        <c:marker val="1"/>
        <c:smooth val="0"/>
        <c:axId val="2014712096"/>
        <c:axId val="2014708352"/>
      </c:lineChart>
      <c:catAx>
        <c:axId val="2014711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2014710432"/>
        <c:crosses val="autoZero"/>
        <c:auto val="1"/>
        <c:lblAlgn val="ctr"/>
        <c:lblOffset val="100"/>
        <c:noMultiLvlLbl val="0"/>
      </c:catAx>
      <c:valAx>
        <c:axId val="20147104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2014711264"/>
        <c:crosses val="autoZero"/>
        <c:crossBetween val="between"/>
      </c:valAx>
      <c:valAx>
        <c:axId val="201470835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2014712096"/>
        <c:crosses val="max"/>
        <c:crossBetween val="between"/>
      </c:valAx>
      <c:catAx>
        <c:axId val="2014712096"/>
        <c:scaling>
          <c:orientation val="minMax"/>
        </c:scaling>
        <c:delete val="1"/>
        <c:axPos val="b"/>
        <c:numFmt formatCode="General" sourceLinked="1"/>
        <c:majorTickMark val="out"/>
        <c:minorTickMark val="none"/>
        <c:tickLblPos val="nextTo"/>
        <c:crossAx val="201470835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PE"/>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7184827950987671E-2"/>
          <c:y val="1.6159201964706181E-2"/>
          <c:w val="0.88027960369260627"/>
          <c:h val="0.68522562217233873"/>
        </c:manualLayout>
      </c:layout>
      <c:barChart>
        <c:barDir val="col"/>
        <c:grouping val="clustered"/>
        <c:varyColors val="0"/>
        <c:ser>
          <c:idx val="0"/>
          <c:order val="0"/>
          <c:tx>
            <c:strRef>
              <c:f>'Variacion fallecidos'!$C$1</c:f>
              <c:strCache>
                <c:ptCount val="1"/>
                <c:pt idx="0">
                  <c:v>Muertes en los últimos 7 días</c:v>
                </c:pt>
              </c:strCache>
            </c:strRef>
          </c:tx>
          <c:spPr>
            <a:gradFill>
              <a:gsLst>
                <a:gs pos="0">
                  <a:schemeClr val="tx2">
                    <a:lumMod val="75000"/>
                    <a:alpha val="68000"/>
                  </a:schemeClr>
                </a:gs>
                <a:gs pos="74000">
                  <a:schemeClr val="accent1">
                    <a:lumMod val="45000"/>
                    <a:lumOff val="55000"/>
                  </a:schemeClr>
                </a:gs>
                <a:gs pos="11085">
                  <a:srgbClr val="455266"/>
                </a:gs>
                <a:gs pos="44696">
                  <a:srgbClr val="7B8DA9"/>
                </a:gs>
                <a:gs pos="83000">
                  <a:schemeClr val="accent1">
                    <a:lumMod val="45000"/>
                    <a:lumOff val="55000"/>
                  </a:schemeClr>
                </a:gs>
                <a:gs pos="100000">
                  <a:schemeClr val="accent1">
                    <a:lumMod val="30000"/>
                    <a:lumOff val="70000"/>
                  </a:schemeClr>
                </a:gs>
              </a:gsLst>
              <a:lin ang="5400000" scaled="1"/>
            </a:gradFill>
            <a:ln>
              <a:noFill/>
            </a:ln>
            <a:effectLst>
              <a:glow>
                <a:schemeClr val="accent1">
                  <a:alpha val="40000"/>
                </a:schemeClr>
              </a:glow>
              <a:outerShdw blurRad="50800" dist="50800" dir="5760000" sx="104000" sy="104000" algn="ctr" rotWithShape="0">
                <a:srgbClr val="000000">
                  <a:alpha val="43137"/>
                </a:srgbClr>
              </a:outerShdw>
              <a:softEdge rad="965200"/>
            </a:effectLst>
            <a:scene3d>
              <a:camera prst="orthographicFront"/>
              <a:lightRig rig="freezing" dir="t">
                <a:rot lat="0" lon="0" rev="1200000"/>
              </a:lightRig>
            </a:scene3d>
            <a:sp3d prstMaterial="flat">
              <a:bevelT w="546100" h="876300" prst="relaxedInset"/>
              <a:bevelB w="463550" h="203200" prst="hardEdge"/>
            </a:sp3d>
          </c:spPr>
          <c:invertIfNegative val="0"/>
          <c:dLbls>
            <c:spPr>
              <a:solidFill>
                <a:schemeClr val="accent1">
                  <a:lumMod val="20000"/>
                  <a:lumOff val="80000"/>
                </a:schemeClr>
              </a:solid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'Variacion fallecidos'!$A$3:$B$13</c:f>
              <c:multiLvlStrCache>
                <c:ptCount val="10"/>
                <c:lvl>
                  <c:pt idx="0">
                    <c:v>Brasil</c:v>
                  </c:pt>
                  <c:pt idx="1">
                    <c:v>Argentina</c:v>
                  </c:pt>
                  <c:pt idx="2">
                    <c:v>Colombia</c:v>
                  </c:pt>
                  <c:pt idx="3">
                    <c:v>Perú</c:v>
                  </c:pt>
                  <c:pt idx="4">
                    <c:v>Chile</c:v>
                  </c:pt>
                  <c:pt idx="5">
                    <c:v>Uruguay</c:v>
                  </c:pt>
                  <c:pt idx="6">
                    <c:v>Paraguay</c:v>
                  </c:pt>
                  <c:pt idx="7">
                    <c:v>Bolivia</c:v>
                  </c:pt>
                  <c:pt idx="8">
                    <c:v>Ecuador</c:v>
                  </c:pt>
                  <c:pt idx="9">
                    <c:v>Venezuela</c:v>
                  </c:pt>
                </c:lvl>
                <c:lvl>
                  <c:pt idx="0">
                    <c:v>1</c:v>
                  </c:pt>
                  <c:pt idx="1">
                    <c:v>2</c:v>
                  </c:pt>
                  <c:pt idx="2">
                    <c:v>3</c:v>
                  </c:pt>
                  <c:pt idx="3">
                    <c:v>4</c:v>
                  </c:pt>
                  <c:pt idx="4">
                    <c:v>5</c:v>
                  </c:pt>
                  <c:pt idx="5">
                    <c:v>6</c:v>
                  </c:pt>
                  <c:pt idx="6">
                    <c:v>7</c:v>
                  </c:pt>
                  <c:pt idx="7">
                    <c:v>8</c:v>
                  </c:pt>
                  <c:pt idx="8">
                    <c:v>9</c:v>
                  </c:pt>
                  <c:pt idx="9">
                    <c:v>10</c:v>
                  </c:pt>
                </c:lvl>
              </c:multiLvlStrCache>
            </c:multiLvlStrRef>
          </c:cat>
          <c:val>
            <c:numRef>
              <c:f>'Variacion fallecidos'!$C$3:$C$13</c:f>
              <c:numCache>
                <c:formatCode>#,##0</c:formatCode>
                <c:ptCount val="10"/>
                <c:pt idx="0">
                  <c:v>13368</c:v>
                </c:pt>
                <c:pt idx="1">
                  <c:v>3211</c:v>
                </c:pt>
                <c:pt idx="2">
                  <c:v>3421</c:v>
                </c:pt>
                <c:pt idx="3">
                  <c:v>2085</c:v>
                </c:pt>
                <c:pt idx="4">
                  <c:v>633</c:v>
                </c:pt>
                <c:pt idx="5">
                  <c:v>337</c:v>
                </c:pt>
                <c:pt idx="6">
                  <c:v>484</c:v>
                </c:pt>
                <c:pt idx="7">
                  <c:v>269</c:v>
                </c:pt>
                <c:pt idx="8">
                  <c:v>555</c:v>
                </c:pt>
                <c:pt idx="9">
                  <c:v>102</c:v>
                </c:pt>
              </c:numCache>
            </c:numRef>
          </c:val>
          <c:extLst>
            <c:ext xmlns:c16="http://schemas.microsoft.com/office/drawing/2014/chart" uri="{C3380CC4-5D6E-409C-BE32-E72D297353CC}">
              <c16:uniqueId val="{00000000-5017-4FD6-B928-79D67758E023}"/>
            </c:ext>
          </c:extLst>
        </c:ser>
        <c:dLbls>
          <c:showLegendKey val="0"/>
          <c:showVal val="1"/>
          <c:showCatName val="0"/>
          <c:showSerName val="0"/>
          <c:showPercent val="0"/>
          <c:showBubbleSize val="0"/>
        </c:dLbls>
        <c:gapWidth val="85"/>
        <c:overlap val="50"/>
        <c:axId val="426882240"/>
        <c:axId val="426890976"/>
        <c:extLst/>
      </c:barChart>
      <c:lineChart>
        <c:grouping val="standard"/>
        <c:varyColors val="0"/>
        <c:ser>
          <c:idx val="1"/>
          <c:order val="1"/>
          <c:tx>
            <c:strRef>
              <c:f>'Variacion fallecidos'!$D$1</c:f>
              <c:strCache>
                <c:ptCount val="1"/>
                <c:pt idx="0">
                  <c:v>Variación semanal del porcentaje de mortalidad</c:v>
                </c:pt>
              </c:strCache>
              <c:extLst xmlns:c15="http://schemas.microsoft.com/office/drawing/2012/chart"/>
            </c:strRef>
          </c:tx>
          <c:spPr>
            <a:ln w="28575" cap="rnd">
              <a:solidFill>
                <a:schemeClr val="accent2"/>
              </a:solidFill>
              <a:round/>
            </a:ln>
            <a:effectLst/>
          </c:spPr>
          <c:marker>
            <c:symbol val="none"/>
          </c:marker>
          <c:dLbls>
            <c:spPr>
              <a:solidFill>
                <a:srgbClr val="FFFF00"/>
              </a:solid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'Variacion fallecidos'!$A$3:$B$16</c:f>
              <c:multiLvlStrCache>
                <c:ptCount val="10"/>
                <c:lvl>
                  <c:pt idx="0">
                    <c:v>Brasil</c:v>
                  </c:pt>
                  <c:pt idx="1">
                    <c:v>Argentina</c:v>
                  </c:pt>
                  <c:pt idx="2">
                    <c:v>Colombia</c:v>
                  </c:pt>
                  <c:pt idx="3">
                    <c:v>Perú</c:v>
                  </c:pt>
                  <c:pt idx="4">
                    <c:v>Chile</c:v>
                  </c:pt>
                  <c:pt idx="5">
                    <c:v>Uruguay</c:v>
                  </c:pt>
                  <c:pt idx="6">
                    <c:v>Paraguay</c:v>
                  </c:pt>
                  <c:pt idx="7">
                    <c:v>Bolivia</c:v>
                  </c:pt>
                  <c:pt idx="8">
                    <c:v>Ecuador</c:v>
                  </c:pt>
                  <c:pt idx="9">
                    <c:v>Venezuela</c:v>
                  </c:pt>
                </c:lvl>
                <c:lvl>
                  <c:pt idx="0">
                    <c:v>1</c:v>
                  </c:pt>
                  <c:pt idx="1">
                    <c:v>2</c:v>
                  </c:pt>
                  <c:pt idx="2">
                    <c:v>3</c:v>
                  </c:pt>
                  <c:pt idx="3">
                    <c:v>4</c:v>
                  </c:pt>
                  <c:pt idx="4">
                    <c:v>5</c:v>
                  </c:pt>
                  <c:pt idx="5">
                    <c:v>6</c:v>
                  </c:pt>
                  <c:pt idx="6">
                    <c:v>7</c:v>
                  </c:pt>
                  <c:pt idx="7">
                    <c:v>8</c:v>
                  </c:pt>
                  <c:pt idx="8">
                    <c:v>9</c:v>
                  </c:pt>
                  <c:pt idx="9">
                    <c:v>10</c:v>
                  </c:pt>
                </c:lvl>
              </c:multiLvlStrCache>
            </c:multiLvlStrRef>
          </c:cat>
          <c:val>
            <c:numRef>
              <c:f>'Variacion fallecidos'!$D$3:$D$13</c:f>
              <c:numCache>
                <c:formatCode>0%</c:formatCode>
                <c:ptCount val="10"/>
                <c:pt idx="0">
                  <c:v>-0.1</c:v>
                </c:pt>
                <c:pt idx="1">
                  <c:v>0.09</c:v>
                </c:pt>
                <c:pt idx="2">
                  <c:v>0.09</c:v>
                </c:pt>
                <c:pt idx="3">
                  <c:v>0.02</c:v>
                </c:pt>
                <c:pt idx="4">
                  <c:v>-0.02</c:v>
                </c:pt>
                <c:pt idx="5">
                  <c:v>-0.18</c:v>
                </c:pt>
                <c:pt idx="6">
                  <c:v>-0.16</c:v>
                </c:pt>
                <c:pt idx="7">
                  <c:v>0.3</c:v>
                </c:pt>
                <c:pt idx="8">
                  <c:v>0.34</c:v>
                </c:pt>
                <c:pt idx="9">
                  <c:v>-0.18</c:v>
                </c:pt>
              </c:numCache>
            </c:numRef>
          </c:val>
          <c:smooth val="0"/>
          <c:extLst xmlns:c15="http://schemas.microsoft.com/office/drawing/2012/chart">
            <c:ext xmlns:c16="http://schemas.microsoft.com/office/drawing/2014/chart" uri="{C3380CC4-5D6E-409C-BE32-E72D297353CC}">
              <c16:uniqueId val="{00000001-5017-4FD6-B928-79D67758E023}"/>
            </c:ext>
          </c:extLst>
        </c:ser>
        <c:dLbls>
          <c:showLegendKey val="0"/>
          <c:showVal val="1"/>
          <c:showCatName val="0"/>
          <c:showSerName val="0"/>
          <c:showPercent val="0"/>
          <c:showBubbleSize val="0"/>
        </c:dLbls>
        <c:marker val="1"/>
        <c:smooth val="0"/>
        <c:axId val="426878912"/>
        <c:axId val="426887232"/>
      </c:lineChart>
      <c:catAx>
        <c:axId val="426882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426890976"/>
        <c:crosses val="autoZero"/>
        <c:auto val="1"/>
        <c:lblAlgn val="ctr"/>
        <c:lblOffset val="100"/>
        <c:noMultiLvlLbl val="0"/>
      </c:catAx>
      <c:valAx>
        <c:axId val="4268909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426882240"/>
        <c:crosses val="autoZero"/>
        <c:crossBetween val="between"/>
      </c:valAx>
      <c:valAx>
        <c:axId val="4268872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426878912"/>
        <c:crosses val="max"/>
        <c:crossBetween val="between"/>
      </c:valAx>
      <c:catAx>
        <c:axId val="426878912"/>
        <c:scaling>
          <c:orientation val="minMax"/>
        </c:scaling>
        <c:delete val="1"/>
        <c:axPos val="b"/>
        <c:numFmt formatCode="General" sourceLinked="1"/>
        <c:majorTickMark val="out"/>
        <c:minorTickMark val="none"/>
        <c:tickLblPos val="nextTo"/>
        <c:crossAx val="42688723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latin typeface="Arial" panose="020B0604020202020204" pitchFamily="34" charset="0"/>
          <a:cs typeface="Arial" panose="020B0604020202020204" pitchFamily="34" charset="0"/>
        </a:defRPr>
      </a:pPr>
      <a:endParaRPr lang="es-PE"/>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v>Casos por M/ hab.</c:v>
          </c:tx>
          <c:spPr>
            <a:solidFill>
              <a:schemeClr val="accent1"/>
            </a:solidFill>
            <a:ln>
              <a:noFill/>
            </a:ln>
            <a:effectLst/>
          </c:spPr>
          <c:invertIfNegative val="0"/>
          <c:dLbls>
            <c:dLbl>
              <c:idx val="1"/>
              <c:layout>
                <c:manualLayout>
                  <c:x val="1.6339869281045752E-3"/>
                  <c:y val="0.1482326111744583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90C-44FA-ACED-C3F17B8E38C9}"/>
                </c:ext>
              </c:extLst>
            </c:dLbl>
            <c:spPr>
              <a:solidFill>
                <a:schemeClr val="accent1">
                  <a:lumMod val="20000"/>
                  <a:lumOff val="80000"/>
                </a:schemeClr>
              </a:solid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'Casos y fallecidos xM'!$A$2:$B$14</c:f>
              <c:multiLvlStrCache>
                <c:ptCount val="10"/>
                <c:lvl>
                  <c:pt idx="0">
                    <c:v>Uruguay</c:v>
                  </c:pt>
                  <c:pt idx="1">
                    <c:v>Argentina</c:v>
                  </c:pt>
                  <c:pt idx="2">
                    <c:v>Colombia</c:v>
                  </c:pt>
                  <c:pt idx="3">
                    <c:v>Paraguay</c:v>
                  </c:pt>
                  <c:pt idx="4">
                    <c:v>Brasil</c:v>
                  </c:pt>
                  <c:pt idx="5">
                    <c:v>Chile</c:v>
                  </c:pt>
                  <c:pt idx="6">
                    <c:v>Perú</c:v>
                  </c:pt>
                  <c:pt idx="7">
                    <c:v>Bolivia</c:v>
                  </c:pt>
                  <c:pt idx="8">
                    <c:v>Ecuador</c:v>
                  </c:pt>
                  <c:pt idx="9">
                    <c:v>Venezuela</c:v>
                  </c:pt>
                </c:lvl>
                <c:lvl>
                  <c:pt idx="0">
                    <c:v>1</c:v>
                  </c:pt>
                  <c:pt idx="1">
                    <c:v>2</c:v>
                  </c:pt>
                  <c:pt idx="2">
                    <c:v>3</c:v>
                  </c:pt>
                  <c:pt idx="3">
                    <c:v>4</c:v>
                  </c:pt>
                  <c:pt idx="4">
                    <c:v>5</c:v>
                  </c:pt>
                  <c:pt idx="5">
                    <c:v>6</c:v>
                  </c:pt>
                  <c:pt idx="6">
                    <c:v>8</c:v>
                  </c:pt>
                  <c:pt idx="7">
                    <c:v>9</c:v>
                  </c:pt>
                  <c:pt idx="8">
                    <c:v>10</c:v>
                  </c:pt>
                  <c:pt idx="9">
                    <c:v>11</c:v>
                  </c:pt>
                </c:lvl>
              </c:multiLvlStrCache>
            </c:multiLvlStrRef>
          </c:cat>
          <c:val>
            <c:numRef>
              <c:f>'Casos y fallecidos xM'!$C$2:$C$14</c:f>
              <c:numCache>
                <c:formatCode>#,##0</c:formatCode>
                <c:ptCount val="10"/>
                <c:pt idx="0">
                  <c:v>5533</c:v>
                </c:pt>
                <c:pt idx="1">
                  <c:v>3397</c:v>
                </c:pt>
                <c:pt idx="2">
                  <c:v>2294</c:v>
                </c:pt>
                <c:pt idx="3">
                  <c:v>2142</c:v>
                </c:pt>
                <c:pt idx="4">
                  <c:v>2057</c:v>
                </c:pt>
                <c:pt idx="5">
                  <c:v>1987</c:v>
                </c:pt>
                <c:pt idx="6">
                  <c:v>1185</c:v>
                </c:pt>
                <c:pt idx="7">
                  <c:v>1150</c:v>
                </c:pt>
                <c:pt idx="8">
                  <c:v>593</c:v>
                </c:pt>
                <c:pt idx="9">
                  <c:v>271</c:v>
                </c:pt>
              </c:numCache>
            </c:numRef>
          </c:val>
          <c:extLst>
            <c:ext xmlns:c16="http://schemas.microsoft.com/office/drawing/2014/chart" uri="{C3380CC4-5D6E-409C-BE32-E72D297353CC}">
              <c16:uniqueId val="{00000001-690C-44FA-ACED-C3F17B8E38C9}"/>
            </c:ext>
          </c:extLst>
        </c:ser>
        <c:dLbls>
          <c:showLegendKey val="0"/>
          <c:showVal val="1"/>
          <c:showCatName val="0"/>
          <c:showSerName val="0"/>
          <c:showPercent val="0"/>
          <c:showBubbleSize val="0"/>
        </c:dLbls>
        <c:gapWidth val="219"/>
        <c:overlap val="-27"/>
        <c:axId val="1664032047"/>
        <c:axId val="1664029135"/>
      </c:barChart>
      <c:lineChart>
        <c:grouping val="standard"/>
        <c:varyColors val="0"/>
        <c:ser>
          <c:idx val="1"/>
          <c:order val="1"/>
          <c:tx>
            <c:v>Fallecidos por M/ hab</c:v>
          </c:tx>
          <c:spPr>
            <a:ln w="28575" cap="rnd">
              <a:solidFill>
                <a:schemeClr val="tx1"/>
              </a:solidFill>
              <a:round/>
            </a:ln>
            <a:effectLst/>
          </c:spPr>
          <c:marker>
            <c:symbol val="none"/>
          </c:marker>
          <c:dLbls>
            <c:dLbl>
              <c:idx val="3"/>
              <c:layout>
                <c:manualLayout>
                  <c:x val="3.2679738562091504E-3"/>
                  <c:y val="-4.94108703914861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90C-44FA-ACED-C3F17B8E38C9}"/>
                </c:ext>
              </c:extLst>
            </c:dLbl>
            <c:dLbl>
              <c:idx val="4"/>
              <c:layout>
                <c:manualLayout>
                  <c:x val="6.5359477124182861E-3"/>
                  <c:y val="9.98890122086570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90C-44FA-ACED-C3F17B8E38C9}"/>
                </c:ext>
              </c:extLst>
            </c:dLbl>
            <c:dLbl>
              <c:idx val="6"/>
              <c:layout>
                <c:manualLayout>
                  <c:x val="0"/>
                  <c:y val="7.3991860895301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90C-44FA-ACED-C3F17B8E38C9}"/>
                </c:ext>
              </c:extLst>
            </c:dLbl>
            <c:dLbl>
              <c:idx val="7"/>
              <c:layout>
                <c:manualLayout>
                  <c:x val="1.9607843137254902E-2"/>
                  <c:y val="-8.56980819244801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90C-44FA-ACED-C3F17B8E38C9}"/>
                </c:ext>
              </c:extLst>
            </c:dLbl>
            <c:spPr>
              <a:solidFill>
                <a:srgbClr val="FFFF00"/>
              </a:solid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'Casos y fallecidos xM'!$A$2:$B$14</c:f>
              <c:multiLvlStrCache>
                <c:ptCount val="10"/>
                <c:lvl>
                  <c:pt idx="0">
                    <c:v>Uruguay</c:v>
                  </c:pt>
                  <c:pt idx="1">
                    <c:v>Argentina</c:v>
                  </c:pt>
                  <c:pt idx="2">
                    <c:v>Colombia</c:v>
                  </c:pt>
                  <c:pt idx="3">
                    <c:v>Paraguay</c:v>
                  </c:pt>
                  <c:pt idx="4">
                    <c:v>Brasil</c:v>
                  </c:pt>
                  <c:pt idx="5">
                    <c:v>Chile</c:v>
                  </c:pt>
                  <c:pt idx="6">
                    <c:v>Perú</c:v>
                  </c:pt>
                  <c:pt idx="7">
                    <c:v>Bolivia</c:v>
                  </c:pt>
                  <c:pt idx="8">
                    <c:v>Ecuador</c:v>
                  </c:pt>
                  <c:pt idx="9">
                    <c:v>Venezuela</c:v>
                  </c:pt>
                </c:lvl>
                <c:lvl>
                  <c:pt idx="0">
                    <c:v>1</c:v>
                  </c:pt>
                  <c:pt idx="1">
                    <c:v>2</c:v>
                  </c:pt>
                  <c:pt idx="2">
                    <c:v>3</c:v>
                  </c:pt>
                  <c:pt idx="3">
                    <c:v>4</c:v>
                  </c:pt>
                  <c:pt idx="4">
                    <c:v>5</c:v>
                  </c:pt>
                  <c:pt idx="5">
                    <c:v>6</c:v>
                  </c:pt>
                  <c:pt idx="6">
                    <c:v>8</c:v>
                  </c:pt>
                  <c:pt idx="7">
                    <c:v>9</c:v>
                  </c:pt>
                  <c:pt idx="8">
                    <c:v>10</c:v>
                  </c:pt>
                  <c:pt idx="9">
                    <c:v>11</c:v>
                  </c:pt>
                </c:lvl>
              </c:multiLvlStrCache>
            </c:multiLvlStrRef>
          </c:cat>
          <c:val>
            <c:numRef>
              <c:f>'Casos y fallecidos xM'!$D$2:$D$14</c:f>
              <c:numCache>
                <c:formatCode>General</c:formatCode>
                <c:ptCount val="10"/>
                <c:pt idx="0">
                  <c:v>97</c:v>
                </c:pt>
                <c:pt idx="1">
                  <c:v>70</c:v>
                </c:pt>
                <c:pt idx="2">
                  <c:v>67</c:v>
                </c:pt>
                <c:pt idx="3">
                  <c:v>67</c:v>
                </c:pt>
                <c:pt idx="4">
                  <c:v>63</c:v>
                </c:pt>
                <c:pt idx="5">
                  <c:v>33</c:v>
                </c:pt>
                <c:pt idx="6">
                  <c:v>62</c:v>
                </c:pt>
                <c:pt idx="7">
                  <c:v>23</c:v>
                </c:pt>
                <c:pt idx="8">
                  <c:v>31</c:v>
                </c:pt>
                <c:pt idx="9">
                  <c:v>4</c:v>
                </c:pt>
              </c:numCache>
            </c:numRef>
          </c:val>
          <c:smooth val="0"/>
          <c:extLst>
            <c:ext xmlns:c16="http://schemas.microsoft.com/office/drawing/2014/chart" uri="{C3380CC4-5D6E-409C-BE32-E72D297353CC}">
              <c16:uniqueId val="{00000006-690C-44FA-ACED-C3F17B8E38C9}"/>
            </c:ext>
          </c:extLst>
        </c:ser>
        <c:dLbls>
          <c:showLegendKey val="0"/>
          <c:showVal val="1"/>
          <c:showCatName val="0"/>
          <c:showSerName val="0"/>
          <c:showPercent val="0"/>
          <c:showBubbleSize val="0"/>
        </c:dLbls>
        <c:marker val="1"/>
        <c:smooth val="0"/>
        <c:axId val="1664032879"/>
        <c:axId val="1664031631"/>
      </c:lineChart>
      <c:catAx>
        <c:axId val="1664032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1664029135"/>
        <c:crosses val="autoZero"/>
        <c:auto val="1"/>
        <c:lblAlgn val="ctr"/>
        <c:lblOffset val="100"/>
        <c:noMultiLvlLbl val="0"/>
      </c:catAx>
      <c:valAx>
        <c:axId val="166402913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1664032047"/>
        <c:crosses val="autoZero"/>
        <c:crossBetween val="between"/>
      </c:valAx>
      <c:valAx>
        <c:axId val="1664031631"/>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1664032879"/>
        <c:crosses val="max"/>
        <c:crossBetween val="between"/>
      </c:valAx>
      <c:catAx>
        <c:axId val="1664032879"/>
        <c:scaling>
          <c:orientation val="minMax"/>
        </c:scaling>
        <c:delete val="1"/>
        <c:axPos val="b"/>
        <c:numFmt formatCode="General" sourceLinked="1"/>
        <c:majorTickMark val="out"/>
        <c:minorTickMark val="none"/>
        <c:tickLblPos val="nextTo"/>
        <c:crossAx val="1664031631"/>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latin typeface="Arial" panose="020B0604020202020204" pitchFamily="34" charset="0"/>
          <a:cs typeface="Arial" panose="020B0604020202020204" pitchFamily="34" charset="0"/>
        </a:defRPr>
      </a:pPr>
      <a:endParaRPr lang="es-PE"/>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UCI_15052021!$B$1</c:f>
              <c:strCache>
                <c:ptCount val="1"/>
                <c:pt idx="0">
                  <c:v>En Uso</c:v>
                </c:pt>
              </c:strCache>
            </c:strRef>
          </c:tx>
          <c:spPr>
            <a:gradFill flip="none" rotWithShape="1">
              <a:gsLst>
                <a:gs pos="0">
                  <a:srgbClr val="ED7D31">
                    <a:lumMod val="0"/>
                    <a:lumOff val="100000"/>
                  </a:srgbClr>
                </a:gs>
                <a:gs pos="35000">
                  <a:srgbClr val="ED7D31">
                    <a:lumMod val="0"/>
                    <a:lumOff val="100000"/>
                  </a:srgbClr>
                </a:gs>
                <a:gs pos="100000">
                  <a:srgbClr val="ED7D31">
                    <a:lumMod val="100000"/>
                  </a:srgbClr>
                </a:gs>
              </a:gsLst>
              <a:path path="rect">
                <a:fillToRect l="100000" t="100000"/>
              </a:path>
              <a:tileRect r="-100000" b="-100000"/>
            </a:gradFill>
            <a:ln>
              <a:noFill/>
            </a:ln>
            <a:effectLst/>
            <a:scene3d>
              <a:camera prst="orthographicFront"/>
              <a:lightRig rig="threePt" dir="t"/>
            </a:scene3d>
            <a:sp3d>
              <a:bevelT w="152400" h="419100" prst="softRound"/>
              <a:bevelB w="412750" prst="artDeco"/>
            </a:sp3d>
          </c:spPr>
          <c:invertIfNegative val="0"/>
          <c:dLbls>
            <c:spPr>
              <a:solidFill>
                <a:srgbClr val="FDA9C1"/>
              </a:solidFill>
              <a:ln>
                <a:noFill/>
              </a:ln>
              <a:effectLst/>
            </c:spPr>
            <c:txPr>
              <a:bodyPr rot="0" spcFirstLastPara="1" vertOverflow="ellipsis" vert="horz" wrap="square" anchor="ctr" anchorCtr="1"/>
              <a:lstStyle/>
              <a:p>
                <a:pPr>
                  <a:defRPr sz="1120" b="1" i="0" u="none" strike="noStrike" kern="1200" baseline="0">
                    <a:solidFill>
                      <a:schemeClr val="tx1">
                        <a:lumMod val="75000"/>
                        <a:lumOff val="25000"/>
                      </a:schemeClr>
                    </a:solidFill>
                    <a:latin typeface="Arial" panose="020B0604020202020204" pitchFamily="34" charset="0"/>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UCI_15052021!$A$2:$A$6</c:f>
              <c:strCache>
                <c:ptCount val="5"/>
                <c:pt idx="0">
                  <c:v>FFAA y PNP</c:v>
                </c:pt>
                <c:pt idx="1">
                  <c:v>GOBIERNO REGIONAL</c:v>
                </c:pt>
                <c:pt idx="2">
                  <c:v>MINSA</c:v>
                </c:pt>
                <c:pt idx="3">
                  <c:v>PRIVADO</c:v>
                </c:pt>
                <c:pt idx="4">
                  <c:v>ESSALUD</c:v>
                </c:pt>
              </c:strCache>
            </c:strRef>
          </c:cat>
          <c:val>
            <c:numRef>
              <c:f>UCI_15052021!$B$2:$B$6</c:f>
              <c:numCache>
                <c:formatCode>#,##0</c:formatCode>
                <c:ptCount val="5"/>
                <c:pt idx="0">
                  <c:v>73</c:v>
                </c:pt>
                <c:pt idx="1">
                  <c:v>662</c:v>
                </c:pt>
                <c:pt idx="2">
                  <c:v>475</c:v>
                </c:pt>
                <c:pt idx="3">
                  <c:v>545</c:v>
                </c:pt>
                <c:pt idx="4">
                  <c:v>921</c:v>
                </c:pt>
              </c:numCache>
            </c:numRef>
          </c:val>
          <c:extLst>
            <c:ext xmlns:c16="http://schemas.microsoft.com/office/drawing/2014/chart" uri="{C3380CC4-5D6E-409C-BE32-E72D297353CC}">
              <c16:uniqueId val="{00000000-7057-4CDB-B99B-475AAC092D96}"/>
            </c:ext>
          </c:extLst>
        </c:ser>
        <c:dLbls>
          <c:showLegendKey val="0"/>
          <c:showVal val="1"/>
          <c:showCatName val="0"/>
          <c:showSerName val="0"/>
          <c:showPercent val="0"/>
          <c:showBubbleSize val="0"/>
        </c:dLbls>
        <c:gapWidth val="219"/>
        <c:overlap val="-27"/>
        <c:axId val="1952703791"/>
        <c:axId val="1952704207"/>
      </c:barChart>
      <c:lineChart>
        <c:grouping val="stacked"/>
        <c:varyColors val="0"/>
        <c:dLbls>
          <c:showLegendKey val="0"/>
          <c:showVal val="1"/>
          <c:showCatName val="0"/>
          <c:showSerName val="0"/>
          <c:showPercent val="0"/>
          <c:showBubbleSize val="0"/>
        </c:dLbls>
        <c:marker val="1"/>
        <c:smooth val="0"/>
        <c:axId val="1952703791"/>
        <c:axId val="1952704207"/>
        <c:extLst>
          <c:ext xmlns:c15="http://schemas.microsoft.com/office/drawing/2012/chart" uri="{02D57815-91ED-43cb-92C2-25804820EDAC}">
            <c15:filteredLineSeries>
              <c15:ser>
                <c:idx val="1"/>
                <c:order val="1"/>
                <c:tx>
                  <c:strRef>
                    <c:extLst>
                      <c:ext uri="{02D57815-91ED-43cb-92C2-25804820EDAC}">
                        <c15:formulaRef>
                          <c15:sqref>UCI_15052021!$C$1</c15:sqref>
                        </c15:formulaRef>
                      </c:ext>
                    </c:extLst>
                    <c:strCache>
                      <c:ptCount val="1"/>
                      <c:pt idx="0">
                        <c:v>Disponible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20" b="1" i="0" u="none" strike="noStrike" kern="1200" baseline="0">
                          <a:solidFill>
                            <a:schemeClr val="tx1">
                              <a:lumMod val="75000"/>
                              <a:lumOff val="25000"/>
                            </a:schemeClr>
                          </a:solidFill>
                          <a:latin typeface="Arial" panose="020B0604020202020204" pitchFamily="34" charset="0"/>
                          <a:ea typeface="+mn-ea"/>
                          <a:cs typeface="+mn-cs"/>
                        </a:defRPr>
                      </a:pPr>
                      <a:endParaRPr lang="es-P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UCI_15052021!$A$2:$A$6</c15:sqref>
                        </c15:formulaRef>
                      </c:ext>
                    </c:extLst>
                    <c:strCache>
                      <c:ptCount val="5"/>
                      <c:pt idx="0">
                        <c:v>FFAA y PNP</c:v>
                      </c:pt>
                      <c:pt idx="1">
                        <c:v>GOBIERNO REGIONAL</c:v>
                      </c:pt>
                      <c:pt idx="2">
                        <c:v>MINSA</c:v>
                      </c:pt>
                      <c:pt idx="3">
                        <c:v>PRIVADO</c:v>
                      </c:pt>
                      <c:pt idx="4">
                        <c:v>ESSALUD</c:v>
                      </c:pt>
                    </c:strCache>
                  </c:strRef>
                </c:cat>
                <c:val>
                  <c:numRef>
                    <c:extLst>
                      <c:ext uri="{02D57815-91ED-43cb-92C2-25804820EDAC}">
                        <c15:formulaRef>
                          <c15:sqref>UCI_15052021!$C$2:$C$6</c15:sqref>
                        </c15:formulaRef>
                      </c:ext>
                    </c:extLst>
                    <c:numCache>
                      <c:formatCode>#,##0</c:formatCode>
                      <c:ptCount val="5"/>
                      <c:pt idx="0">
                        <c:v>2</c:v>
                      </c:pt>
                      <c:pt idx="1">
                        <c:v>65</c:v>
                      </c:pt>
                      <c:pt idx="2">
                        <c:v>19</c:v>
                      </c:pt>
                      <c:pt idx="3">
                        <c:v>12</c:v>
                      </c:pt>
                      <c:pt idx="4">
                        <c:v>33</c:v>
                      </c:pt>
                    </c:numCache>
                  </c:numRef>
                </c:val>
                <c:smooth val="0"/>
                <c:extLst>
                  <c:ext xmlns:c16="http://schemas.microsoft.com/office/drawing/2014/chart" uri="{C3380CC4-5D6E-409C-BE32-E72D297353CC}">
                    <c16:uniqueId val="{00000002-7057-4CDB-B99B-475AAC092D96}"/>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UCI_15052021!$D$1</c15:sqref>
                        </c15:formulaRef>
                      </c:ext>
                    </c:extLst>
                    <c:strCache>
                      <c:ptCount val="1"/>
                      <c:pt idx="0">
                        <c:v>Total Camas UCI</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20" b="1" i="0" u="none" strike="noStrike" kern="1200" baseline="0">
                          <a:solidFill>
                            <a:schemeClr val="tx1">
                              <a:lumMod val="75000"/>
                              <a:lumOff val="25000"/>
                            </a:schemeClr>
                          </a:solidFill>
                          <a:latin typeface="Arial" panose="020B0604020202020204" pitchFamily="34" charset="0"/>
                          <a:ea typeface="+mn-ea"/>
                          <a:cs typeface="+mn-cs"/>
                        </a:defRPr>
                      </a:pPr>
                      <a:endParaRPr lang="es-P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UCI_15052021!$A$2:$A$6</c15:sqref>
                        </c15:formulaRef>
                      </c:ext>
                    </c:extLst>
                    <c:strCache>
                      <c:ptCount val="5"/>
                      <c:pt idx="0">
                        <c:v>FFAA y PNP</c:v>
                      </c:pt>
                      <c:pt idx="1">
                        <c:v>GOBIERNO REGIONAL</c:v>
                      </c:pt>
                      <c:pt idx="2">
                        <c:v>MINSA</c:v>
                      </c:pt>
                      <c:pt idx="3">
                        <c:v>PRIVADO</c:v>
                      </c:pt>
                      <c:pt idx="4">
                        <c:v>ESSALUD</c:v>
                      </c:pt>
                    </c:strCache>
                  </c:strRef>
                </c:cat>
                <c:val>
                  <c:numRef>
                    <c:extLst xmlns:c15="http://schemas.microsoft.com/office/drawing/2012/chart">
                      <c:ext xmlns:c15="http://schemas.microsoft.com/office/drawing/2012/chart" uri="{02D57815-91ED-43cb-92C2-25804820EDAC}">
                        <c15:formulaRef>
                          <c15:sqref>UCI_15052021!$D$2:$D$6</c15:sqref>
                        </c15:formulaRef>
                      </c:ext>
                    </c:extLst>
                    <c:numCache>
                      <c:formatCode>#,##0</c:formatCode>
                      <c:ptCount val="5"/>
                      <c:pt idx="0">
                        <c:v>75</c:v>
                      </c:pt>
                      <c:pt idx="1">
                        <c:v>727</c:v>
                      </c:pt>
                      <c:pt idx="2">
                        <c:v>494</c:v>
                      </c:pt>
                      <c:pt idx="3">
                        <c:v>557</c:v>
                      </c:pt>
                      <c:pt idx="4">
                        <c:v>954</c:v>
                      </c:pt>
                    </c:numCache>
                  </c:numRef>
                </c:val>
                <c:smooth val="0"/>
                <c:extLst xmlns:c15="http://schemas.microsoft.com/office/drawing/2012/chart">
                  <c:ext xmlns:c16="http://schemas.microsoft.com/office/drawing/2014/chart" uri="{C3380CC4-5D6E-409C-BE32-E72D297353CC}">
                    <c16:uniqueId val="{00000003-7057-4CDB-B99B-475AAC092D96}"/>
                  </c:ext>
                </c:extLst>
              </c15:ser>
            </c15:filteredLineSeries>
          </c:ext>
        </c:extLst>
      </c:lineChart>
      <c:lineChart>
        <c:grouping val="stacked"/>
        <c:varyColors val="0"/>
        <c:ser>
          <c:idx val="3"/>
          <c:order val="3"/>
          <c:tx>
            <c:strRef>
              <c:f>UCI_15052021!$E$1</c:f>
              <c:strCache>
                <c:ptCount val="1"/>
                <c:pt idx="0">
                  <c:v>% Camas UCI disponibles</c:v>
                </c:pt>
              </c:strCache>
            </c:strRef>
          </c:tx>
          <c:spPr>
            <a:ln w="50800" cap="rnd">
              <a:solidFill>
                <a:srgbClr val="4472C4"/>
              </a:solidFill>
              <a:round/>
            </a:ln>
            <a:effectLst/>
          </c:spPr>
          <c:marker>
            <c:symbol val="none"/>
          </c:marker>
          <c:dLbls>
            <c:spPr>
              <a:noFill/>
              <a:ln>
                <a:noFill/>
              </a:ln>
              <a:effectLst/>
            </c:spPr>
            <c:txPr>
              <a:bodyPr rot="0" spcFirstLastPara="1" vertOverflow="ellipsis" vert="horz" wrap="square" anchor="ctr" anchorCtr="1"/>
              <a:lstStyle/>
              <a:p>
                <a:pPr>
                  <a:defRPr sz="1120" b="1" i="0" u="none" strike="noStrike" kern="1200" baseline="0">
                    <a:solidFill>
                      <a:schemeClr val="tx1">
                        <a:lumMod val="75000"/>
                        <a:lumOff val="25000"/>
                      </a:schemeClr>
                    </a:solidFill>
                    <a:latin typeface="Arial" panose="020B0604020202020204" pitchFamily="34" charset="0"/>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UCI_15052021!$A$2:$A$6</c:f>
              <c:strCache>
                <c:ptCount val="5"/>
                <c:pt idx="0">
                  <c:v>FFAA y PNP</c:v>
                </c:pt>
                <c:pt idx="1">
                  <c:v>GOBIERNO REGIONAL</c:v>
                </c:pt>
                <c:pt idx="2">
                  <c:v>MINSA</c:v>
                </c:pt>
                <c:pt idx="3">
                  <c:v>PRIVADO</c:v>
                </c:pt>
                <c:pt idx="4">
                  <c:v>ESSALUD</c:v>
                </c:pt>
              </c:strCache>
            </c:strRef>
          </c:cat>
          <c:val>
            <c:numRef>
              <c:f>UCI_15052021!$E$2:$E$6</c:f>
              <c:numCache>
                <c:formatCode>#,##0</c:formatCode>
                <c:ptCount val="5"/>
                <c:pt idx="0">
                  <c:v>2.666666666666667</c:v>
                </c:pt>
                <c:pt idx="1">
                  <c:v>8.9408528198074286</c:v>
                </c:pt>
                <c:pt idx="2">
                  <c:v>3.8461538461538463</c:v>
                </c:pt>
                <c:pt idx="3">
                  <c:v>2.1543985637342908</c:v>
                </c:pt>
                <c:pt idx="4">
                  <c:v>3.459119496855346</c:v>
                </c:pt>
              </c:numCache>
            </c:numRef>
          </c:val>
          <c:smooth val="0"/>
          <c:extLst>
            <c:ext xmlns:c16="http://schemas.microsoft.com/office/drawing/2014/chart" uri="{C3380CC4-5D6E-409C-BE32-E72D297353CC}">
              <c16:uniqueId val="{00000001-7057-4CDB-B99B-475AAC092D96}"/>
            </c:ext>
          </c:extLst>
        </c:ser>
        <c:dLbls>
          <c:showLegendKey val="0"/>
          <c:showVal val="1"/>
          <c:showCatName val="0"/>
          <c:showSerName val="0"/>
          <c:showPercent val="0"/>
          <c:showBubbleSize val="0"/>
        </c:dLbls>
        <c:marker val="1"/>
        <c:smooth val="0"/>
        <c:axId val="147287647"/>
        <c:axId val="147288063"/>
      </c:lineChart>
      <c:catAx>
        <c:axId val="1952703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20" b="1" i="0" u="none" strike="noStrike" kern="1200" baseline="0">
                <a:solidFill>
                  <a:schemeClr val="tx1">
                    <a:lumMod val="65000"/>
                    <a:lumOff val="35000"/>
                  </a:schemeClr>
                </a:solidFill>
                <a:latin typeface="Arial" panose="020B0604020202020204" pitchFamily="34" charset="0"/>
                <a:ea typeface="+mn-ea"/>
                <a:cs typeface="+mn-cs"/>
              </a:defRPr>
            </a:pPr>
            <a:endParaRPr lang="es-PE"/>
          </a:p>
        </c:txPr>
        <c:crossAx val="1952704207"/>
        <c:crosses val="autoZero"/>
        <c:auto val="1"/>
        <c:lblAlgn val="ctr"/>
        <c:lblOffset val="100"/>
        <c:noMultiLvlLbl val="0"/>
      </c:catAx>
      <c:valAx>
        <c:axId val="195270420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20" b="1" i="0" u="none" strike="noStrike" kern="1200" baseline="0">
                <a:solidFill>
                  <a:schemeClr val="tx1">
                    <a:lumMod val="65000"/>
                    <a:lumOff val="35000"/>
                  </a:schemeClr>
                </a:solidFill>
                <a:latin typeface="Arial" panose="020B0604020202020204" pitchFamily="34" charset="0"/>
                <a:ea typeface="+mn-ea"/>
                <a:cs typeface="+mn-cs"/>
              </a:defRPr>
            </a:pPr>
            <a:endParaRPr lang="es-PE"/>
          </a:p>
        </c:txPr>
        <c:crossAx val="1952703791"/>
        <c:crosses val="autoZero"/>
        <c:crossBetween val="between"/>
      </c:valAx>
      <c:valAx>
        <c:axId val="147288063"/>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20" b="1" i="0" u="none" strike="noStrike" kern="1200" baseline="0">
                <a:solidFill>
                  <a:schemeClr val="tx1">
                    <a:lumMod val="65000"/>
                    <a:lumOff val="35000"/>
                  </a:schemeClr>
                </a:solidFill>
                <a:latin typeface="Arial" panose="020B0604020202020204" pitchFamily="34" charset="0"/>
                <a:ea typeface="+mn-ea"/>
                <a:cs typeface="+mn-cs"/>
              </a:defRPr>
            </a:pPr>
            <a:endParaRPr lang="es-PE"/>
          </a:p>
        </c:txPr>
        <c:crossAx val="147287647"/>
        <c:crosses val="max"/>
        <c:crossBetween val="between"/>
      </c:valAx>
      <c:catAx>
        <c:axId val="147287647"/>
        <c:scaling>
          <c:orientation val="minMax"/>
        </c:scaling>
        <c:delete val="1"/>
        <c:axPos val="b"/>
        <c:numFmt formatCode="General" sourceLinked="1"/>
        <c:majorTickMark val="out"/>
        <c:minorTickMark val="none"/>
        <c:tickLblPos val="nextTo"/>
        <c:crossAx val="147288063"/>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20" b="1" i="0" u="none" strike="noStrike" kern="1200" baseline="0">
              <a:solidFill>
                <a:schemeClr val="tx1">
                  <a:lumMod val="65000"/>
                  <a:lumOff val="35000"/>
                </a:schemeClr>
              </a:solidFill>
              <a:latin typeface="Arial" panose="020B0604020202020204" pitchFamily="34" charset="0"/>
              <a:ea typeface="+mn-ea"/>
              <a:cs typeface="+mn-cs"/>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20" b="1" baseline="0">
          <a:latin typeface="Arial" panose="020B0604020202020204" pitchFamily="34" charset="0"/>
        </a:defRPr>
      </a:pPr>
      <a:endParaRPr lang="es-PE"/>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POSITIVIDAD_15052021!$B$1</c:f>
              <c:strCache>
                <c:ptCount val="1"/>
                <c:pt idx="0">
                  <c:v>REGION</c:v>
                </c:pt>
              </c:strCache>
            </c:strRef>
          </c:tx>
          <c:spPr>
            <a:solidFill>
              <a:schemeClr val="accent1"/>
            </a:solidFill>
            <a:ln>
              <a:noFill/>
            </a:ln>
            <a:effectLst/>
          </c:spPr>
          <c:invertIfNegative val="0"/>
          <c:cat>
            <c:strRef>
              <c:f>POSITIVIDAD_15052021!$B$2:$B$27</c:f>
              <c:strCache>
                <c:ptCount val="26"/>
                <c:pt idx="0">
                  <c:v>UCAYALI</c:v>
                </c:pt>
                <c:pt idx="1">
                  <c:v>LORETO</c:v>
                </c:pt>
                <c:pt idx="2">
                  <c:v>AMAZONAS</c:v>
                </c:pt>
                <c:pt idx="3">
                  <c:v>SAN MARTIN</c:v>
                </c:pt>
                <c:pt idx="4">
                  <c:v>AYACUCHO</c:v>
                </c:pt>
                <c:pt idx="5">
                  <c:v>LAMBAYEQUE</c:v>
                </c:pt>
                <c:pt idx="6">
                  <c:v>MADRE DE DIOS</c:v>
                </c:pt>
                <c:pt idx="7">
                  <c:v>ICA</c:v>
                </c:pt>
                <c:pt idx="8">
                  <c:v>CALLAO</c:v>
                </c:pt>
                <c:pt idx="9">
                  <c:v>PIURA</c:v>
                </c:pt>
                <c:pt idx="10">
                  <c:v>PUNO</c:v>
                </c:pt>
                <c:pt idx="11">
                  <c:v>TUMBES</c:v>
                </c:pt>
                <c:pt idx="12">
                  <c:v>HUANUCO</c:v>
                </c:pt>
                <c:pt idx="13">
                  <c:v>LA LIBERTAD</c:v>
                </c:pt>
                <c:pt idx="14">
                  <c:v>CAJAMARCA</c:v>
                </c:pt>
                <c:pt idx="15">
                  <c:v>TACNA</c:v>
                </c:pt>
                <c:pt idx="16">
                  <c:v>JUNIN</c:v>
                </c:pt>
                <c:pt idx="17">
                  <c:v>LIMA REGIÓN</c:v>
                </c:pt>
                <c:pt idx="18">
                  <c:v>LIMA METROPOLITANA</c:v>
                </c:pt>
                <c:pt idx="19">
                  <c:v>ANCASH</c:v>
                </c:pt>
                <c:pt idx="20">
                  <c:v>CUSCO</c:v>
                </c:pt>
                <c:pt idx="21">
                  <c:v>MOQUEGUA</c:v>
                </c:pt>
                <c:pt idx="22">
                  <c:v>HUANCAVELICA</c:v>
                </c:pt>
                <c:pt idx="23">
                  <c:v>AREQUIPA</c:v>
                </c:pt>
                <c:pt idx="24">
                  <c:v>APURIMAC</c:v>
                </c:pt>
                <c:pt idx="25">
                  <c:v>PASCO</c:v>
                </c:pt>
              </c:strCache>
            </c:strRef>
          </c:cat>
          <c:val>
            <c:numRef>
              <c:f>POSITIVIDAD_15052021!$B$2:$B$27</c:f>
              <c:numCache>
                <c:formatCode>#,##0</c:formatCode>
                <c:ptCount val="2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numCache>
            </c:numRef>
          </c:val>
          <c:extLst>
            <c:ext xmlns:c16="http://schemas.microsoft.com/office/drawing/2014/chart" uri="{C3380CC4-5D6E-409C-BE32-E72D297353CC}">
              <c16:uniqueId val="{00000000-93ED-4352-8DDD-4058D2E48708}"/>
            </c:ext>
          </c:extLst>
        </c:ser>
        <c:ser>
          <c:idx val="3"/>
          <c:order val="3"/>
          <c:tx>
            <c:strRef>
              <c:f>POSITIVIDAD_15052021!$E$1</c:f>
              <c:strCache>
                <c:ptCount val="1"/>
                <c:pt idx="0">
                  <c:v>Indice Positividad</c:v>
                </c:pt>
              </c:strCache>
            </c:strRef>
          </c:tx>
          <c: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solidFill>
                <a:schemeClr val="accent1"/>
              </a:solidFill>
            </a:ln>
            <a:effectLst>
              <a:outerShdw blurRad="50800" dist="38100" dir="16200000" rotWithShape="0">
                <a:schemeClr val="accent1">
                  <a:lumMod val="60000"/>
                  <a:lumOff val="40000"/>
                  <a:alpha val="40000"/>
                </a:schemeClr>
              </a:outerShdw>
            </a:effectLst>
            <a:scene3d>
              <a:camera prst="orthographicFront"/>
              <a:lightRig rig="sunset" dir="t"/>
            </a:scene3d>
            <a:sp3d prstMaterial="dkEdge">
              <a:bevelT w="25400" h="615950" prst="relaxedInset"/>
              <a:bevelB w="368300" h="368300"/>
            </a:sp3d>
          </c:spPr>
          <c:invertIfNegative val="0"/>
          <c:dPt>
            <c:idx val="15"/>
            <c:invertIfNegative val="0"/>
            <c:bubble3D val="0"/>
            <c:spPr>
              <a:solidFill>
                <a:schemeClr val="accent5"/>
              </a:solidFill>
              <a:ln>
                <a:solidFill>
                  <a:srgbClr val="FFFF00"/>
                </a:solidFill>
              </a:ln>
              <a:effectLst>
                <a:outerShdw blurRad="50800" dist="38100" dir="16200000" rotWithShape="0">
                  <a:schemeClr val="accent1">
                    <a:lumMod val="60000"/>
                    <a:lumOff val="40000"/>
                    <a:alpha val="40000"/>
                  </a:schemeClr>
                </a:outerShdw>
              </a:effectLst>
              <a:scene3d>
                <a:camera prst="orthographicFront"/>
                <a:lightRig rig="sunset" dir="t"/>
              </a:scene3d>
              <a:sp3d prstMaterial="dkEdge">
                <a:bevelT w="25400" h="615950" prst="relaxedInset"/>
                <a:bevelB w="368300" h="368300"/>
              </a:sp3d>
            </c:spPr>
            <c:extLst>
              <c:ext xmlns:c16="http://schemas.microsoft.com/office/drawing/2014/chart" uri="{C3380CC4-5D6E-409C-BE32-E72D297353CC}">
                <c16:uniqueId val="{00000002-93ED-4352-8DDD-4058D2E48708}"/>
              </c:ext>
            </c:extLst>
          </c:dPt>
          <c:dLbls>
            <c:spPr>
              <a:solidFill>
                <a:srgbClr val="FFFF00"/>
              </a:solidFill>
              <a:ln>
                <a:noFill/>
              </a:ln>
              <a:effectLst/>
            </c:spPr>
            <c:txPr>
              <a:bodyPr rot="0" spcFirstLastPara="1" vertOverflow="ellipsis" vert="horz" wrap="square" anchor="ctr" anchorCtr="1"/>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P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POSITIVIDAD_15052021!$B$2:$B$27</c:f>
              <c:strCache>
                <c:ptCount val="26"/>
                <c:pt idx="0">
                  <c:v>UCAYALI</c:v>
                </c:pt>
                <c:pt idx="1">
                  <c:v>LORETO</c:v>
                </c:pt>
                <c:pt idx="2">
                  <c:v>AMAZONAS</c:v>
                </c:pt>
                <c:pt idx="3">
                  <c:v>SAN MARTIN</c:v>
                </c:pt>
                <c:pt idx="4">
                  <c:v>AYACUCHO</c:v>
                </c:pt>
                <c:pt idx="5">
                  <c:v>LAMBAYEQUE</c:v>
                </c:pt>
                <c:pt idx="6">
                  <c:v>MADRE DE DIOS</c:v>
                </c:pt>
                <c:pt idx="7">
                  <c:v>ICA</c:v>
                </c:pt>
                <c:pt idx="8">
                  <c:v>CALLAO</c:v>
                </c:pt>
                <c:pt idx="9">
                  <c:v>PIURA</c:v>
                </c:pt>
                <c:pt idx="10">
                  <c:v>PUNO</c:v>
                </c:pt>
                <c:pt idx="11">
                  <c:v>TUMBES</c:v>
                </c:pt>
                <c:pt idx="12">
                  <c:v>HUANUCO</c:v>
                </c:pt>
                <c:pt idx="13">
                  <c:v>LA LIBERTAD</c:v>
                </c:pt>
                <c:pt idx="14">
                  <c:v>CAJAMARCA</c:v>
                </c:pt>
                <c:pt idx="15">
                  <c:v>TACNA</c:v>
                </c:pt>
                <c:pt idx="16">
                  <c:v>JUNIN</c:v>
                </c:pt>
                <c:pt idx="17">
                  <c:v>LIMA REGIÓN</c:v>
                </c:pt>
                <c:pt idx="18">
                  <c:v>LIMA METROPOLITANA</c:v>
                </c:pt>
                <c:pt idx="19">
                  <c:v>ANCASH</c:v>
                </c:pt>
                <c:pt idx="20">
                  <c:v>CUSCO</c:v>
                </c:pt>
                <c:pt idx="21">
                  <c:v>MOQUEGUA</c:v>
                </c:pt>
                <c:pt idx="22">
                  <c:v>HUANCAVELICA</c:v>
                </c:pt>
                <c:pt idx="23">
                  <c:v>AREQUIPA</c:v>
                </c:pt>
                <c:pt idx="24">
                  <c:v>APURIMAC</c:v>
                </c:pt>
                <c:pt idx="25">
                  <c:v>PASCO</c:v>
                </c:pt>
              </c:strCache>
            </c:strRef>
          </c:cat>
          <c:val>
            <c:numRef>
              <c:f>POSITIVIDAD_15052021!$E$2:$E$27</c:f>
              <c:numCache>
                <c:formatCode>#,##0</c:formatCode>
                <c:ptCount val="26"/>
                <c:pt idx="0">
                  <c:v>19.758925345682663</c:v>
                </c:pt>
                <c:pt idx="1">
                  <c:v>19.648874940649211</c:v>
                </c:pt>
                <c:pt idx="2">
                  <c:v>18.290057411273487</c:v>
                </c:pt>
                <c:pt idx="3">
                  <c:v>17.805204399510245</c:v>
                </c:pt>
                <c:pt idx="4">
                  <c:v>15.550553785126914</c:v>
                </c:pt>
                <c:pt idx="5">
                  <c:v>15.368040976831212</c:v>
                </c:pt>
                <c:pt idx="6">
                  <c:v>15.215925374392402</c:v>
                </c:pt>
                <c:pt idx="7">
                  <c:v>14.717061521039589</c:v>
                </c:pt>
                <c:pt idx="8">
                  <c:v>14.555515302866748</c:v>
                </c:pt>
                <c:pt idx="9">
                  <c:v>14.268748919752225</c:v>
                </c:pt>
                <c:pt idx="10">
                  <c:v>14.174198849630237</c:v>
                </c:pt>
                <c:pt idx="11">
                  <c:v>14.075164138555582</c:v>
                </c:pt>
                <c:pt idx="12">
                  <c:v>13.960856982716219</c:v>
                </c:pt>
                <c:pt idx="13">
                  <c:v>12.81767294279642</c:v>
                </c:pt>
                <c:pt idx="14">
                  <c:v>12.522690577336071</c:v>
                </c:pt>
                <c:pt idx="15">
                  <c:v>12.380311478561815</c:v>
                </c:pt>
                <c:pt idx="16">
                  <c:v>11.788404398266431</c:v>
                </c:pt>
                <c:pt idx="17">
                  <c:v>11.72150330773742</c:v>
                </c:pt>
                <c:pt idx="18">
                  <c:v>11.542223305990708</c:v>
                </c:pt>
                <c:pt idx="19">
                  <c:v>11.378030375134268</c:v>
                </c:pt>
                <c:pt idx="20">
                  <c:v>10.891707197971263</c:v>
                </c:pt>
                <c:pt idx="21">
                  <c:v>9.8949247991209397</c:v>
                </c:pt>
                <c:pt idx="22">
                  <c:v>9.3744043307536877</c:v>
                </c:pt>
                <c:pt idx="23">
                  <c:v>9.3337983548162562</c:v>
                </c:pt>
                <c:pt idx="24">
                  <c:v>8.519066916043224</c:v>
                </c:pt>
                <c:pt idx="25">
                  <c:v>7.0876954548993787</c:v>
                </c:pt>
              </c:numCache>
            </c:numRef>
          </c:val>
          <c:extLst>
            <c:ext xmlns:c16="http://schemas.microsoft.com/office/drawing/2014/chart" uri="{C3380CC4-5D6E-409C-BE32-E72D297353CC}">
              <c16:uniqueId val="{00000003-93ED-4352-8DDD-4058D2E48708}"/>
            </c:ext>
          </c:extLst>
        </c:ser>
        <c:dLbls>
          <c:showLegendKey val="0"/>
          <c:showVal val="0"/>
          <c:showCatName val="0"/>
          <c:showSerName val="0"/>
          <c:showPercent val="0"/>
          <c:showBubbleSize val="0"/>
        </c:dLbls>
        <c:gapWidth val="62"/>
        <c:overlap val="95"/>
        <c:axId val="263253359"/>
        <c:axId val="263253775"/>
        <c:extLst>
          <c:ext xmlns:c15="http://schemas.microsoft.com/office/drawing/2012/chart" uri="{02D57815-91ED-43cb-92C2-25804820EDAC}">
            <c15:filteredBarSeries>
              <c15:ser>
                <c:idx val="1"/>
                <c:order val="1"/>
                <c:tx>
                  <c:strRef>
                    <c:extLst>
                      <c:ext uri="{02D57815-91ED-43cb-92C2-25804820EDAC}">
                        <c15:formulaRef>
                          <c15:sqref>POSITIVIDAD_15052021!$C$1</c15:sqref>
                        </c15:formulaRef>
                      </c:ext>
                    </c:extLst>
                    <c:strCache>
                      <c:ptCount val="1"/>
                      <c:pt idx="0">
                        <c:v>Muestras</c:v>
                      </c:pt>
                    </c:strCache>
                  </c:strRef>
                </c:tx>
                <c:spPr>
                  <a:solidFill>
                    <a:schemeClr val="accent2"/>
                  </a:solidFill>
                  <a:ln>
                    <a:noFill/>
                  </a:ln>
                  <a:effectLst/>
                </c:spPr>
                <c:invertIfNegative val="0"/>
                <c:cat>
                  <c:strRef>
                    <c:extLst>
                      <c:ext uri="{02D57815-91ED-43cb-92C2-25804820EDAC}">
                        <c15:formulaRef>
                          <c15:sqref>POSITIVIDAD_15052021!$B$2:$B$27</c15:sqref>
                        </c15:formulaRef>
                      </c:ext>
                    </c:extLst>
                    <c:strCache>
                      <c:ptCount val="26"/>
                      <c:pt idx="0">
                        <c:v>UCAYALI</c:v>
                      </c:pt>
                      <c:pt idx="1">
                        <c:v>LORETO</c:v>
                      </c:pt>
                      <c:pt idx="2">
                        <c:v>AMAZONAS</c:v>
                      </c:pt>
                      <c:pt idx="3">
                        <c:v>SAN MARTIN</c:v>
                      </c:pt>
                      <c:pt idx="4">
                        <c:v>AYACUCHO</c:v>
                      </c:pt>
                      <c:pt idx="5">
                        <c:v>LAMBAYEQUE</c:v>
                      </c:pt>
                      <c:pt idx="6">
                        <c:v>MADRE DE DIOS</c:v>
                      </c:pt>
                      <c:pt idx="7">
                        <c:v>ICA</c:v>
                      </c:pt>
                      <c:pt idx="8">
                        <c:v>CALLAO</c:v>
                      </c:pt>
                      <c:pt idx="9">
                        <c:v>PIURA</c:v>
                      </c:pt>
                      <c:pt idx="10">
                        <c:v>PUNO</c:v>
                      </c:pt>
                      <c:pt idx="11">
                        <c:v>TUMBES</c:v>
                      </c:pt>
                      <c:pt idx="12">
                        <c:v>HUANUCO</c:v>
                      </c:pt>
                      <c:pt idx="13">
                        <c:v>LA LIBERTAD</c:v>
                      </c:pt>
                      <c:pt idx="14">
                        <c:v>CAJAMARCA</c:v>
                      </c:pt>
                      <c:pt idx="15">
                        <c:v>TACNA</c:v>
                      </c:pt>
                      <c:pt idx="16">
                        <c:v>JUNIN</c:v>
                      </c:pt>
                      <c:pt idx="17">
                        <c:v>LIMA REGIÓN</c:v>
                      </c:pt>
                      <c:pt idx="18">
                        <c:v>LIMA METROPOLITANA</c:v>
                      </c:pt>
                      <c:pt idx="19">
                        <c:v>ANCASH</c:v>
                      </c:pt>
                      <c:pt idx="20">
                        <c:v>CUSCO</c:v>
                      </c:pt>
                      <c:pt idx="21">
                        <c:v>MOQUEGUA</c:v>
                      </c:pt>
                      <c:pt idx="22">
                        <c:v>HUANCAVELICA</c:v>
                      </c:pt>
                      <c:pt idx="23">
                        <c:v>AREQUIPA</c:v>
                      </c:pt>
                      <c:pt idx="24">
                        <c:v>APURIMAC</c:v>
                      </c:pt>
                      <c:pt idx="25">
                        <c:v>PASCO</c:v>
                      </c:pt>
                    </c:strCache>
                  </c:strRef>
                </c:cat>
                <c:val>
                  <c:numRef>
                    <c:extLst>
                      <c:ext uri="{02D57815-91ED-43cb-92C2-25804820EDAC}">
                        <c15:formulaRef>
                          <c15:sqref>POSITIVIDAD_15052021!$C$2:$C$27</c15:sqref>
                        </c15:formulaRef>
                      </c:ext>
                    </c:extLst>
                    <c:numCache>
                      <c:formatCode>#,##0</c:formatCode>
                      <c:ptCount val="26"/>
                      <c:pt idx="0">
                        <c:v>121788</c:v>
                      </c:pt>
                      <c:pt idx="1">
                        <c:v>172702</c:v>
                      </c:pt>
                      <c:pt idx="2">
                        <c:v>122624</c:v>
                      </c:pt>
                      <c:pt idx="3">
                        <c:v>193567</c:v>
                      </c:pt>
                      <c:pt idx="4">
                        <c:v>134619</c:v>
                      </c:pt>
                      <c:pt idx="5">
                        <c:v>289139</c:v>
                      </c:pt>
                      <c:pt idx="6">
                        <c:v>71182</c:v>
                      </c:pt>
                      <c:pt idx="7">
                        <c:v>267567</c:v>
                      </c:pt>
                      <c:pt idx="8">
                        <c:v>543787</c:v>
                      </c:pt>
                      <c:pt idx="9">
                        <c:v>358714</c:v>
                      </c:pt>
                      <c:pt idx="10">
                        <c:v>177682</c:v>
                      </c:pt>
                      <c:pt idx="11">
                        <c:v>88340</c:v>
                      </c:pt>
                      <c:pt idx="12">
                        <c:v>174846</c:v>
                      </c:pt>
                      <c:pt idx="13">
                        <c:v>400884</c:v>
                      </c:pt>
                      <c:pt idx="14">
                        <c:v>318965</c:v>
                      </c:pt>
                      <c:pt idx="15">
                        <c:v>156030</c:v>
                      </c:pt>
                      <c:pt idx="16">
                        <c:v>422712</c:v>
                      </c:pt>
                      <c:pt idx="17">
                        <c:v>364902</c:v>
                      </c:pt>
                      <c:pt idx="18">
                        <c:v>5622357</c:v>
                      </c:pt>
                      <c:pt idx="19">
                        <c:v>367735</c:v>
                      </c:pt>
                      <c:pt idx="20">
                        <c:v>360421</c:v>
                      </c:pt>
                      <c:pt idx="21">
                        <c:v>218415</c:v>
                      </c:pt>
                      <c:pt idx="22">
                        <c:v>104924</c:v>
                      </c:pt>
                      <c:pt idx="23">
                        <c:v>685273</c:v>
                      </c:pt>
                      <c:pt idx="24">
                        <c:v>153984</c:v>
                      </c:pt>
                      <c:pt idx="25">
                        <c:v>141273</c:v>
                      </c:pt>
                    </c:numCache>
                  </c:numRef>
                </c:val>
                <c:extLst>
                  <c:ext xmlns:c16="http://schemas.microsoft.com/office/drawing/2014/chart" uri="{C3380CC4-5D6E-409C-BE32-E72D297353CC}">
                    <c16:uniqueId val="{00000004-93ED-4352-8DDD-4058D2E48708}"/>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POSITIVIDAD_15052021!$D$1</c15:sqref>
                        </c15:formulaRef>
                      </c:ext>
                    </c:extLst>
                    <c:strCache>
                      <c:ptCount val="1"/>
                      <c:pt idx="0">
                        <c:v>Confirmado (+)</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POSITIVIDAD_15052021!$B$2:$B$27</c15:sqref>
                        </c15:formulaRef>
                      </c:ext>
                    </c:extLst>
                    <c:strCache>
                      <c:ptCount val="26"/>
                      <c:pt idx="0">
                        <c:v>UCAYALI</c:v>
                      </c:pt>
                      <c:pt idx="1">
                        <c:v>LORETO</c:v>
                      </c:pt>
                      <c:pt idx="2">
                        <c:v>AMAZONAS</c:v>
                      </c:pt>
                      <c:pt idx="3">
                        <c:v>SAN MARTIN</c:v>
                      </c:pt>
                      <c:pt idx="4">
                        <c:v>AYACUCHO</c:v>
                      </c:pt>
                      <c:pt idx="5">
                        <c:v>LAMBAYEQUE</c:v>
                      </c:pt>
                      <c:pt idx="6">
                        <c:v>MADRE DE DIOS</c:v>
                      </c:pt>
                      <c:pt idx="7">
                        <c:v>ICA</c:v>
                      </c:pt>
                      <c:pt idx="8">
                        <c:v>CALLAO</c:v>
                      </c:pt>
                      <c:pt idx="9">
                        <c:v>PIURA</c:v>
                      </c:pt>
                      <c:pt idx="10">
                        <c:v>PUNO</c:v>
                      </c:pt>
                      <c:pt idx="11">
                        <c:v>TUMBES</c:v>
                      </c:pt>
                      <c:pt idx="12">
                        <c:v>HUANUCO</c:v>
                      </c:pt>
                      <c:pt idx="13">
                        <c:v>LA LIBERTAD</c:v>
                      </c:pt>
                      <c:pt idx="14">
                        <c:v>CAJAMARCA</c:v>
                      </c:pt>
                      <c:pt idx="15">
                        <c:v>TACNA</c:v>
                      </c:pt>
                      <c:pt idx="16">
                        <c:v>JUNIN</c:v>
                      </c:pt>
                      <c:pt idx="17">
                        <c:v>LIMA REGIÓN</c:v>
                      </c:pt>
                      <c:pt idx="18">
                        <c:v>LIMA METROPOLITANA</c:v>
                      </c:pt>
                      <c:pt idx="19">
                        <c:v>ANCASH</c:v>
                      </c:pt>
                      <c:pt idx="20">
                        <c:v>CUSCO</c:v>
                      </c:pt>
                      <c:pt idx="21">
                        <c:v>MOQUEGUA</c:v>
                      </c:pt>
                      <c:pt idx="22">
                        <c:v>HUANCAVELICA</c:v>
                      </c:pt>
                      <c:pt idx="23">
                        <c:v>AREQUIPA</c:v>
                      </c:pt>
                      <c:pt idx="24">
                        <c:v>APURIMAC</c:v>
                      </c:pt>
                      <c:pt idx="25">
                        <c:v>PASCO</c:v>
                      </c:pt>
                    </c:strCache>
                  </c:strRef>
                </c:cat>
                <c:val>
                  <c:numRef>
                    <c:extLst xmlns:c15="http://schemas.microsoft.com/office/drawing/2012/chart">
                      <c:ext xmlns:c15="http://schemas.microsoft.com/office/drawing/2012/chart" uri="{02D57815-91ED-43cb-92C2-25804820EDAC}">
                        <c15:formulaRef>
                          <c15:sqref>POSITIVIDAD_15052021!$D$2:$D$27</c15:sqref>
                        </c15:formulaRef>
                      </c:ext>
                    </c:extLst>
                    <c:numCache>
                      <c:formatCode>#,##0</c:formatCode>
                      <c:ptCount val="26"/>
                      <c:pt idx="0">
                        <c:v>24064</c:v>
                      </c:pt>
                      <c:pt idx="1">
                        <c:v>33934</c:v>
                      </c:pt>
                      <c:pt idx="2">
                        <c:v>22428</c:v>
                      </c:pt>
                      <c:pt idx="3">
                        <c:v>34465</c:v>
                      </c:pt>
                      <c:pt idx="4">
                        <c:v>20934</c:v>
                      </c:pt>
                      <c:pt idx="5">
                        <c:v>44435</c:v>
                      </c:pt>
                      <c:pt idx="6">
                        <c:v>10831</c:v>
                      </c:pt>
                      <c:pt idx="7">
                        <c:v>39378</c:v>
                      </c:pt>
                      <c:pt idx="8">
                        <c:v>79151</c:v>
                      </c:pt>
                      <c:pt idx="9">
                        <c:v>51184</c:v>
                      </c:pt>
                      <c:pt idx="10">
                        <c:v>25185</c:v>
                      </c:pt>
                      <c:pt idx="11">
                        <c:v>12434</c:v>
                      </c:pt>
                      <c:pt idx="12">
                        <c:v>24410</c:v>
                      </c:pt>
                      <c:pt idx="13">
                        <c:v>51384</c:v>
                      </c:pt>
                      <c:pt idx="14">
                        <c:v>39943</c:v>
                      </c:pt>
                      <c:pt idx="15">
                        <c:v>19317</c:v>
                      </c:pt>
                      <c:pt idx="16">
                        <c:v>49831</c:v>
                      </c:pt>
                      <c:pt idx="17">
                        <c:v>42772</c:v>
                      </c:pt>
                      <c:pt idx="18">
                        <c:v>648945</c:v>
                      </c:pt>
                      <c:pt idx="19">
                        <c:v>41841</c:v>
                      </c:pt>
                      <c:pt idx="20">
                        <c:v>39256</c:v>
                      </c:pt>
                      <c:pt idx="21">
                        <c:v>21612</c:v>
                      </c:pt>
                      <c:pt idx="22">
                        <c:v>9836</c:v>
                      </c:pt>
                      <c:pt idx="23">
                        <c:v>63962</c:v>
                      </c:pt>
                      <c:pt idx="24">
                        <c:v>13118</c:v>
                      </c:pt>
                      <c:pt idx="25">
                        <c:v>10013</c:v>
                      </c:pt>
                    </c:numCache>
                  </c:numRef>
                </c:val>
                <c:extLst xmlns:c15="http://schemas.microsoft.com/office/drawing/2012/chart">
                  <c:ext xmlns:c16="http://schemas.microsoft.com/office/drawing/2014/chart" uri="{C3380CC4-5D6E-409C-BE32-E72D297353CC}">
                    <c16:uniqueId val="{00000005-93ED-4352-8DDD-4058D2E48708}"/>
                  </c:ext>
                </c:extLst>
              </c15:ser>
            </c15:filteredBarSeries>
          </c:ext>
        </c:extLst>
      </c:barChart>
      <c:catAx>
        <c:axId val="26325335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263253775"/>
        <c:crosses val="autoZero"/>
        <c:auto val="1"/>
        <c:lblAlgn val="ctr"/>
        <c:lblOffset val="100"/>
        <c:noMultiLvlLbl val="0"/>
      </c:catAx>
      <c:valAx>
        <c:axId val="26325377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263253359"/>
        <c:crosses val="max"/>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latin typeface="Arial" panose="020B0604020202020204" pitchFamily="34" charset="0"/>
          <a:cs typeface="Arial" panose="020B0604020202020204" pitchFamily="34" charset="0"/>
        </a:defRPr>
      </a:pPr>
      <a:endParaRPr lang="es-P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6B4B8C-41EE-4288-980E-198A4EDCB1F1}" type="doc">
      <dgm:prSet loTypeId="urn:microsoft.com/office/officeart/2005/8/layout/hList1" loCatId="list" qsTypeId="urn:microsoft.com/office/officeart/2005/8/quickstyle/3d2" qsCatId="3D" csTypeId="urn:microsoft.com/office/officeart/2005/8/colors/accent1_2" csCatId="accent1" phldr="1"/>
      <dgm:spPr/>
      <dgm:t>
        <a:bodyPr/>
        <a:lstStyle/>
        <a:p>
          <a:endParaRPr lang="es-PE"/>
        </a:p>
      </dgm:t>
    </dgm:pt>
    <dgm:pt modelId="{EB69C10D-E79B-4E44-84C0-FDDEE401879A}">
      <dgm:prSet phldrT="[Texto]"/>
      <dgm:spPr>
        <a:solidFill>
          <a:schemeClr val="accent2">
            <a:lumMod val="50000"/>
          </a:schemeClr>
        </a:solidFill>
      </dgm:spPr>
      <dgm:t>
        <a:bodyPr/>
        <a:lstStyle/>
        <a:p>
          <a:r>
            <a:rPr lang="es-PE" b="1" dirty="0">
              <a:latin typeface="Arial" panose="020B0604020202020204" pitchFamily="34" charset="0"/>
              <a:cs typeface="Arial" panose="020B0604020202020204" pitchFamily="34" charset="0"/>
            </a:rPr>
            <a:t>Casos confirmados</a:t>
          </a:r>
        </a:p>
      </dgm:t>
    </dgm:pt>
    <dgm:pt modelId="{62EA86C5-170E-4AC8-A05C-38C1F59C9821}" type="parTrans" cxnId="{2A2AA1F4-3FCD-408E-8A80-BAF56986FE33}">
      <dgm:prSet/>
      <dgm:spPr/>
      <dgm:t>
        <a:bodyPr/>
        <a:lstStyle/>
        <a:p>
          <a:endParaRPr lang="es-PE"/>
        </a:p>
      </dgm:t>
    </dgm:pt>
    <dgm:pt modelId="{339404B7-A6F6-4D50-8A07-AE2CC3B2C399}" type="sibTrans" cxnId="{2A2AA1F4-3FCD-408E-8A80-BAF56986FE33}">
      <dgm:prSet/>
      <dgm:spPr/>
      <dgm:t>
        <a:bodyPr/>
        <a:lstStyle/>
        <a:p>
          <a:endParaRPr lang="es-PE"/>
        </a:p>
      </dgm:t>
    </dgm:pt>
    <dgm:pt modelId="{26EC3DF1-F7D1-4263-8E46-E4C142FC7D9F}">
      <dgm:prSet phldrT="[Texto]" custT="1"/>
      <dgm:spPr>
        <a:gradFill flip="none" rotWithShape="1">
          <a:gsLst>
            <a:gs pos="14000">
              <a:schemeClr val="accent2">
                <a:alpha val="46000"/>
                <a:lumMod val="49000"/>
                <a:lumOff val="51000"/>
              </a:schemeClr>
            </a:gs>
            <a:gs pos="33000">
              <a:schemeClr val="accent2">
                <a:lumMod val="45000"/>
                <a:lumOff val="55000"/>
              </a:schemeClr>
            </a:gs>
            <a:gs pos="56000">
              <a:srgbClr val="F8CAAB"/>
            </a:gs>
            <a:gs pos="79000">
              <a:schemeClr val="accent2">
                <a:lumMod val="26000"/>
                <a:lumOff val="74000"/>
              </a:schemeClr>
            </a:gs>
          </a:gsLst>
          <a:lin ang="8400000" scaled="0"/>
          <a:tileRect/>
        </a:gradFill>
      </dgm:spPr>
      <dgm:t>
        <a:bodyPr anchor="ctr" anchorCtr="0"/>
        <a:lstStyle/>
        <a:p>
          <a:pPr algn="ctr">
            <a:buFontTx/>
            <a:buNone/>
          </a:pPr>
          <a:r>
            <a:rPr lang="es-PE" sz="3400" b="1" i="0" u="none" strike="noStrike" dirty="0">
              <a:solidFill>
                <a:srgbClr val="000000"/>
              </a:solidFill>
              <a:effectLst/>
              <a:latin typeface="Arial" panose="020B0604020202020204" pitchFamily="34" charset="0"/>
            </a:rPr>
            <a:t>163,698,731</a:t>
          </a:r>
          <a:endParaRPr lang="es-PE" sz="3400" b="1" dirty="0">
            <a:latin typeface="Arial" panose="020B0604020202020204" pitchFamily="34" charset="0"/>
            <a:cs typeface="Arial" panose="020B0604020202020204" pitchFamily="34" charset="0"/>
          </a:endParaRPr>
        </a:p>
      </dgm:t>
    </dgm:pt>
    <dgm:pt modelId="{62E3F8F2-4307-4CC6-B150-1F6BB9CA6649}" type="parTrans" cxnId="{0F72402E-C9DA-49F9-BA96-2F7AA161021C}">
      <dgm:prSet/>
      <dgm:spPr/>
      <dgm:t>
        <a:bodyPr/>
        <a:lstStyle/>
        <a:p>
          <a:endParaRPr lang="es-PE"/>
        </a:p>
      </dgm:t>
    </dgm:pt>
    <dgm:pt modelId="{A34C4F50-B361-41F8-964A-D783638E00C4}" type="sibTrans" cxnId="{0F72402E-C9DA-49F9-BA96-2F7AA161021C}">
      <dgm:prSet/>
      <dgm:spPr/>
      <dgm:t>
        <a:bodyPr/>
        <a:lstStyle/>
        <a:p>
          <a:endParaRPr lang="es-PE"/>
        </a:p>
      </dgm:t>
    </dgm:pt>
    <dgm:pt modelId="{CCE664BA-278B-49A9-9B34-780C2F4C5B9D}">
      <dgm:prSet phldrT="[Texto]"/>
      <dgm:spPr>
        <a:solidFill>
          <a:schemeClr val="tx2"/>
        </a:solidFill>
      </dgm:spPr>
      <dgm:t>
        <a:bodyPr/>
        <a:lstStyle/>
        <a:p>
          <a:r>
            <a:rPr lang="es-PE" b="1" dirty="0">
              <a:latin typeface="Arial" panose="020B0604020202020204" pitchFamily="34" charset="0"/>
              <a:cs typeface="Arial" panose="020B0604020202020204" pitchFamily="34" charset="0"/>
            </a:rPr>
            <a:t>Fallecidos</a:t>
          </a:r>
        </a:p>
      </dgm:t>
    </dgm:pt>
    <dgm:pt modelId="{99A8FCEE-5AA2-4542-8F16-733E5E13F990}" type="parTrans" cxnId="{849785CD-AA60-4FA0-A0FA-2351BABADBBD}">
      <dgm:prSet/>
      <dgm:spPr/>
      <dgm:t>
        <a:bodyPr/>
        <a:lstStyle/>
        <a:p>
          <a:endParaRPr lang="es-PE"/>
        </a:p>
      </dgm:t>
    </dgm:pt>
    <dgm:pt modelId="{32413186-335E-4D24-91A0-C7649C97A850}" type="sibTrans" cxnId="{849785CD-AA60-4FA0-A0FA-2351BABADBBD}">
      <dgm:prSet/>
      <dgm:spPr/>
      <dgm:t>
        <a:bodyPr/>
        <a:lstStyle/>
        <a:p>
          <a:endParaRPr lang="es-PE"/>
        </a:p>
      </dgm:t>
    </dgm:pt>
    <dgm:pt modelId="{65F53F01-3964-445B-9C71-9AE08AE0AB41}">
      <dgm:prSet phldrT="[Texto]"/>
      <dgm:sp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nchor="ctr" anchorCtr="0"/>
        <a:lstStyle/>
        <a:p>
          <a:pPr algn="ctr">
            <a:buFontTx/>
            <a:buNone/>
          </a:pPr>
          <a:r>
            <a:rPr lang="es-PE" b="1" i="0" u="none" strike="noStrike" dirty="0">
              <a:solidFill>
                <a:srgbClr val="000000"/>
              </a:solidFill>
              <a:effectLst/>
              <a:latin typeface="Arial" panose="020B0604020202020204" pitchFamily="34" charset="0"/>
            </a:rPr>
            <a:t>3,392,776</a:t>
          </a:r>
          <a:endParaRPr lang="es-PE" dirty="0"/>
        </a:p>
      </dgm:t>
    </dgm:pt>
    <dgm:pt modelId="{146F8944-431A-4C7A-BE17-468B1EBAEBBC}" type="parTrans" cxnId="{099E3495-2E0A-41A5-8A38-F4F6DBA312A5}">
      <dgm:prSet/>
      <dgm:spPr/>
      <dgm:t>
        <a:bodyPr/>
        <a:lstStyle/>
        <a:p>
          <a:endParaRPr lang="es-PE"/>
        </a:p>
      </dgm:t>
    </dgm:pt>
    <dgm:pt modelId="{6649F4B0-9325-41B2-8584-F7BB1641FEB4}" type="sibTrans" cxnId="{099E3495-2E0A-41A5-8A38-F4F6DBA312A5}">
      <dgm:prSet/>
      <dgm:spPr/>
      <dgm:t>
        <a:bodyPr/>
        <a:lstStyle/>
        <a:p>
          <a:endParaRPr lang="es-PE"/>
        </a:p>
      </dgm:t>
    </dgm:pt>
    <dgm:pt modelId="{EAEADC98-9688-48AE-B0A6-0F35C23A137D}">
      <dgm:prSet phldrT="[Texto]"/>
      <dgm:spPr>
        <a:solidFill>
          <a:schemeClr val="accent6">
            <a:lumMod val="75000"/>
          </a:schemeClr>
        </a:solidFill>
      </dgm:spPr>
      <dgm:t>
        <a:bodyPr/>
        <a:lstStyle/>
        <a:p>
          <a:r>
            <a:rPr lang="es-PE" b="1" dirty="0">
              <a:latin typeface="Arial" panose="020B0604020202020204" pitchFamily="34" charset="0"/>
              <a:cs typeface="Arial" panose="020B0604020202020204" pitchFamily="34" charset="0"/>
            </a:rPr>
            <a:t>Recuperados</a:t>
          </a:r>
        </a:p>
      </dgm:t>
    </dgm:pt>
    <dgm:pt modelId="{10DAB5B7-0BD8-43A6-94D9-B2EBB0FAD547}" type="parTrans" cxnId="{B48F2604-18C4-4E64-BB08-2AC3A8039AB4}">
      <dgm:prSet/>
      <dgm:spPr/>
      <dgm:t>
        <a:bodyPr/>
        <a:lstStyle/>
        <a:p>
          <a:endParaRPr lang="es-PE"/>
        </a:p>
      </dgm:t>
    </dgm:pt>
    <dgm:pt modelId="{79123096-161F-436E-9220-416395F87424}" type="sibTrans" cxnId="{B48F2604-18C4-4E64-BB08-2AC3A8039AB4}">
      <dgm:prSet/>
      <dgm:spPr/>
      <dgm:t>
        <a:bodyPr/>
        <a:lstStyle/>
        <a:p>
          <a:endParaRPr lang="es-PE"/>
        </a:p>
      </dgm:t>
    </dgm:pt>
    <dgm:pt modelId="{458BEF2E-068E-4158-8C24-1B7144FB76C0}">
      <dgm:prSet phldrT="[Texto]"/>
      <dgm:sp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shape">
            <a:fillToRect l="50000" t="50000" r="50000" b="50000"/>
          </a:path>
          <a:tileRect/>
        </a:gradFill>
      </dgm:spPr>
      <dgm:t>
        <a:bodyPr anchor="ctr" anchorCtr="0"/>
        <a:lstStyle/>
        <a:p>
          <a:pPr algn="ctr">
            <a:buFontTx/>
            <a:buNone/>
          </a:pPr>
          <a:r>
            <a:rPr lang="es-PE" b="1">
              <a:latin typeface="Arial" panose="020B0604020202020204" pitchFamily="34" charset="0"/>
              <a:cs typeface="Arial" panose="020B0604020202020204" pitchFamily="34" charset="0"/>
            </a:rPr>
            <a:t>143,305,904</a:t>
          </a:r>
          <a:endParaRPr lang="es-PE" dirty="0"/>
        </a:p>
      </dgm:t>
    </dgm:pt>
    <dgm:pt modelId="{2FD8959A-0E04-4FB4-8302-8BC14792AE2F}" type="parTrans" cxnId="{6FD60956-61C0-418A-B9F2-D2DE18B15B94}">
      <dgm:prSet/>
      <dgm:spPr/>
      <dgm:t>
        <a:bodyPr/>
        <a:lstStyle/>
        <a:p>
          <a:endParaRPr lang="es-PE"/>
        </a:p>
      </dgm:t>
    </dgm:pt>
    <dgm:pt modelId="{0B23D379-C6E6-4491-A75E-B4B63816454E}" type="sibTrans" cxnId="{6FD60956-61C0-418A-B9F2-D2DE18B15B94}">
      <dgm:prSet/>
      <dgm:spPr/>
      <dgm:t>
        <a:bodyPr/>
        <a:lstStyle/>
        <a:p>
          <a:endParaRPr lang="es-PE"/>
        </a:p>
      </dgm:t>
    </dgm:pt>
    <dgm:pt modelId="{AE5CE970-4BFA-4D51-B84D-57288B5B8B5C}" type="pres">
      <dgm:prSet presAssocID="{D36B4B8C-41EE-4288-980E-198A4EDCB1F1}" presName="Name0" presStyleCnt="0">
        <dgm:presLayoutVars>
          <dgm:dir/>
          <dgm:animLvl val="lvl"/>
          <dgm:resizeHandles val="exact"/>
        </dgm:presLayoutVars>
      </dgm:prSet>
      <dgm:spPr/>
    </dgm:pt>
    <dgm:pt modelId="{78C27A7B-7088-486A-A4B6-2E5DBBCCA3CC}" type="pres">
      <dgm:prSet presAssocID="{EB69C10D-E79B-4E44-84C0-FDDEE401879A}" presName="composite" presStyleCnt="0"/>
      <dgm:spPr/>
    </dgm:pt>
    <dgm:pt modelId="{EA211E08-751D-48CE-B421-FCEC854E5AF3}" type="pres">
      <dgm:prSet presAssocID="{EB69C10D-E79B-4E44-84C0-FDDEE401879A}" presName="parTx" presStyleLbl="alignNode1" presStyleIdx="0" presStyleCnt="3">
        <dgm:presLayoutVars>
          <dgm:chMax val="0"/>
          <dgm:chPref val="0"/>
          <dgm:bulletEnabled val="1"/>
        </dgm:presLayoutVars>
      </dgm:prSet>
      <dgm:spPr/>
    </dgm:pt>
    <dgm:pt modelId="{B920C762-E219-42A1-9E9E-57F51AC3E726}" type="pres">
      <dgm:prSet presAssocID="{EB69C10D-E79B-4E44-84C0-FDDEE401879A}" presName="desTx" presStyleLbl="alignAccFollowNode1" presStyleIdx="0" presStyleCnt="3">
        <dgm:presLayoutVars>
          <dgm:bulletEnabled val="1"/>
        </dgm:presLayoutVars>
      </dgm:prSet>
      <dgm:spPr/>
    </dgm:pt>
    <dgm:pt modelId="{3B2F9DE1-9057-40DC-82B6-896992247D44}" type="pres">
      <dgm:prSet presAssocID="{339404B7-A6F6-4D50-8A07-AE2CC3B2C399}" presName="space" presStyleCnt="0"/>
      <dgm:spPr/>
    </dgm:pt>
    <dgm:pt modelId="{2EAF4EB8-333C-49E8-A8E1-5681D5A24129}" type="pres">
      <dgm:prSet presAssocID="{CCE664BA-278B-49A9-9B34-780C2F4C5B9D}" presName="composite" presStyleCnt="0"/>
      <dgm:spPr/>
    </dgm:pt>
    <dgm:pt modelId="{4789D03E-2972-4A89-87FE-46A7137AB5F9}" type="pres">
      <dgm:prSet presAssocID="{CCE664BA-278B-49A9-9B34-780C2F4C5B9D}" presName="parTx" presStyleLbl="alignNode1" presStyleIdx="1" presStyleCnt="3" custLinFactNeighborY="3616">
        <dgm:presLayoutVars>
          <dgm:chMax val="0"/>
          <dgm:chPref val="0"/>
          <dgm:bulletEnabled val="1"/>
        </dgm:presLayoutVars>
      </dgm:prSet>
      <dgm:spPr/>
    </dgm:pt>
    <dgm:pt modelId="{90D1C31A-658A-45AD-A39D-E653B8DC4FF4}" type="pres">
      <dgm:prSet presAssocID="{CCE664BA-278B-49A9-9B34-780C2F4C5B9D}" presName="desTx" presStyleLbl="alignAccFollowNode1" presStyleIdx="1" presStyleCnt="3">
        <dgm:presLayoutVars>
          <dgm:bulletEnabled val="1"/>
        </dgm:presLayoutVars>
      </dgm:prSet>
      <dgm:spPr/>
    </dgm:pt>
    <dgm:pt modelId="{48A77CF9-F3B8-495A-9818-1C875D28906B}" type="pres">
      <dgm:prSet presAssocID="{32413186-335E-4D24-91A0-C7649C97A850}" presName="space" presStyleCnt="0"/>
      <dgm:spPr/>
    </dgm:pt>
    <dgm:pt modelId="{6AC4339A-45DC-4F63-8B8D-2CB2A4E60D17}" type="pres">
      <dgm:prSet presAssocID="{EAEADC98-9688-48AE-B0A6-0F35C23A137D}" presName="composite" presStyleCnt="0"/>
      <dgm:spPr/>
    </dgm:pt>
    <dgm:pt modelId="{5AA0E70D-4B95-4EA9-AC75-66FB5ADA981F}" type="pres">
      <dgm:prSet presAssocID="{EAEADC98-9688-48AE-B0A6-0F35C23A137D}" presName="parTx" presStyleLbl="alignNode1" presStyleIdx="2" presStyleCnt="3">
        <dgm:presLayoutVars>
          <dgm:chMax val="0"/>
          <dgm:chPref val="0"/>
          <dgm:bulletEnabled val="1"/>
        </dgm:presLayoutVars>
      </dgm:prSet>
      <dgm:spPr/>
    </dgm:pt>
    <dgm:pt modelId="{D899292C-36C9-4ADB-848F-E49333A4E5CD}" type="pres">
      <dgm:prSet presAssocID="{EAEADC98-9688-48AE-B0A6-0F35C23A137D}" presName="desTx" presStyleLbl="alignAccFollowNode1" presStyleIdx="2" presStyleCnt="3">
        <dgm:presLayoutVars>
          <dgm:bulletEnabled val="1"/>
        </dgm:presLayoutVars>
      </dgm:prSet>
      <dgm:spPr/>
    </dgm:pt>
  </dgm:ptLst>
  <dgm:cxnLst>
    <dgm:cxn modelId="{CA6F0C03-27ED-4173-85A4-07CB7B19DC44}" type="presOf" srcId="{EAEADC98-9688-48AE-B0A6-0F35C23A137D}" destId="{5AA0E70D-4B95-4EA9-AC75-66FB5ADA981F}" srcOrd="0" destOrd="0" presId="urn:microsoft.com/office/officeart/2005/8/layout/hList1"/>
    <dgm:cxn modelId="{B48F2604-18C4-4E64-BB08-2AC3A8039AB4}" srcId="{D36B4B8C-41EE-4288-980E-198A4EDCB1F1}" destId="{EAEADC98-9688-48AE-B0A6-0F35C23A137D}" srcOrd="2" destOrd="0" parTransId="{10DAB5B7-0BD8-43A6-94D9-B2EBB0FAD547}" sibTransId="{79123096-161F-436E-9220-416395F87424}"/>
    <dgm:cxn modelId="{4E351414-5E48-4346-B25B-F3B8DA611E75}" type="presOf" srcId="{458BEF2E-068E-4158-8C24-1B7144FB76C0}" destId="{D899292C-36C9-4ADB-848F-E49333A4E5CD}" srcOrd="0" destOrd="0" presId="urn:microsoft.com/office/officeart/2005/8/layout/hList1"/>
    <dgm:cxn modelId="{9EAC561E-4FE8-428D-8FF0-CD973B92D709}" type="presOf" srcId="{26EC3DF1-F7D1-4263-8E46-E4C142FC7D9F}" destId="{B920C762-E219-42A1-9E9E-57F51AC3E726}" srcOrd="0" destOrd="0" presId="urn:microsoft.com/office/officeart/2005/8/layout/hList1"/>
    <dgm:cxn modelId="{0F72402E-C9DA-49F9-BA96-2F7AA161021C}" srcId="{EB69C10D-E79B-4E44-84C0-FDDEE401879A}" destId="{26EC3DF1-F7D1-4263-8E46-E4C142FC7D9F}" srcOrd="0" destOrd="0" parTransId="{62E3F8F2-4307-4CC6-B150-1F6BB9CA6649}" sibTransId="{A34C4F50-B361-41F8-964A-D783638E00C4}"/>
    <dgm:cxn modelId="{46E37966-D1E5-48A5-AA8A-9C05B2018BFE}" type="presOf" srcId="{CCE664BA-278B-49A9-9B34-780C2F4C5B9D}" destId="{4789D03E-2972-4A89-87FE-46A7137AB5F9}" srcOrd="0" destOrd="0" presId="urn:microsoft.com/office/officeart/2005/8/layout/hList1"/>
    <dgm:cxn modelId="{6FD60956-61C0-418A-B9F2-D2DE18B15B94}" srcId="{EAEADC98-9688-48AE-B0A6-0F35C23A137D}" destId="{458BEF2E-068E-4158-8C24-1B7144FB76C0}" srcOrd="0" destOrd="0" parTransId="{2FD8959A-0E04-4FB4-8302-8BC14792AE2F}" sibTransId="{0B23D379-C6E6-4491-A75E-B4B63816454E}"/>
    <dgm:cxn modelId="{099E3495-2E0A-41A5-8A38-F4F6DBA312A5}" srcId="{CCE664BA-278B-49A9-9B34-780C2F4C5B9D}" destId="{65F53F01-3964-445B-9C71-9AE08AE0AB41}" srcOrd="0" destOrd="0" parTransId="{146F8944-431A-4C7A-BE17-468B1EBAEBBC}" sibTransId="{6649F4B0-9325-41B2-8584-F7BB1641FEB4}"/>
    <dgm:cxn modelId="{849785CD-AA60-4FA0-A0FA-2351BABADBBD}" srcId="{D36B4B8C-41EE-4288-980E-198A4EDCB1F1}" destId="{CCE664BA-278B-49A9-9B34-780C2F4C5B9D}" srcOrd="1" destOrd="0" parTransId="{99A8FCEE-5AA2-4542-8F16-733E5E13F990}" sibTransId="{32413186-335E-4D24-91A0-C7649C97A850}"/>
    <dgm:cxn modelId="{6CB766D4-CCF9-4D5B-B704-1A7361DE3CA5}" type="presOf" srcId="{D36B4B8C-41EE-4288-980E-198A4EDCB1F1}" destId="{AE5CE970-4BFA-4D51-B84D-57288B5B8B5C}" srcOrd="0" destOrd="0" presId="urn:microsoft.com/office/officeart/2005/8/layout/hList1"/>
    <dgm:cxn modelId="{EB9A31D7-0EB0-4E15-BCBA-27C42B2101B4}" type="presOf" srcId="{EB69C10D-E79B-4E44-84C0-FDDEE401879A}" destId="{EA211E08-751D-48CE-B421-FCEC854E5AF3}" srcOrd="0" destOrd="0" presId="urn:microsoft.com/office/officeart/2005/8/layout/hList1"/>
    <dgm:cxn modelId="{CCCC98F2-681D-4847-BE08-6F4C663C85DF}" type="presOf" srcId="{65F53F01-3964-445B-9C71-9AE08AE0AB41}" destId="{90D1C31A-658A-45AD-A39D-E653B8DC4FF4}" srcOrd="0" destOrd="0" presId="urn:microsoft.com/office/officeart/2005/8/layout/hList1"/>
    <dgm:cxn modelId="{2A2AA1F4-3FCD-408E-8A80-BAF56986FE33}" srcId="{D36B4B8C-41EE-4288-980E-198A4EDCB1F1}" destId="{EB69C10D-E79B-4E44-84C0-FDDEE401879A}" srcOrd="0" destOrd="0" parTransId="{62EA86C5-170E-4AC8-A05C-38C1F59C9821}" sibTransId="{339404B7-A6F6-4D50-8A07-AE2CC3B2C399}"/>
    <dgm:cxn modelId="{D1BB40BC-C2E4-45ED-BC41-1DB0EAB17A57}" type="presParOf" srcId="{AE5CE970-4BFA-4D51-B84D-57288B5B8B5C}" destId="{78C27A7B-7088-486A-A4B6-2E5DBBCCA3CC}" srcOrd="0" destOrd="0" presId="urn:microsoft.com/office/officeart/2005/8/layout/hList1"/>
    <dgm:cxn modelId="{90EA8D2A-82E1-43B6-AE34-54ED4F71F78F}" type="presParOf" srcId="{78C27A7B-7088-486A-A4B6-2E5DBBCCA3CC}" destId="{EA211E08-751D-48CE-B421-FCEC854E5AF3}" srcOrd="0" destOrd="0" presId="urn:microsoft.com/office/officeart/2005/8/layout/hList1"/>
    <dgm:cxn modelId="{A3F15DB6-4DEA-4F45-83D1-17CA92CFB416}" type="presParOf" srcId="{78C27A7B-7088-486A-A4B6-2E5DBBCCA3CC}" destId="{B920C762-E219-42A1-9E9E-57F51AC3E726}" srcOrd="1" destOrd="0" presId="urn:microsoft.com/office/officeart/2005/8/layout/hList1"/>
    <dgm:cxn modelId="{AAD81466-A0DF-48C9-9BE2-5D85A724765F}" type="presParOf" srcId="{AE5CE970-4BFA-4D51-B84D-57288B5B8B5C}" destId="{3B2F9DE1-9057-40DC-82B6-896992247D44}" srcOrd="1" destOrd="0" presId="urn:microsoft.com/office/officeart/2005/8/layout/hList1"/>
    <dgm:cxn modelId="{9AE8504C-54DF-4F1F-AB0C-351A66A0ED72}" type="presParOf" srcId="{AE5CE970-4BFA-4D51-B84D-57288B5B8B5C}" destId="{2EAF4EB8-333C-49E8-A8E1-5681D5A24129}" srcOrd="2" destOrd="0" presId="urn:microsoft.com/office/officeart/2005/8/layout/hList1"/>
    <dgm:cxn modelId="{5A697C23-5170-465B-9CB6-DB2236E5F597}" type="presParOf" srcId="{2EAF4EB8-333C-49E8-A8E1-5681D5A24129}" destId="{4789D03E-2972-4A89-87FE-46A7137AB5F9}" srcOrd="0" destOrd="0" presId="urn:microsoft.com/office/officeart/2005/8/layout/hList1"/>
    <dgm:cxn modelId="{1B2A24BB-3484-461A-8D47-B164F0FE1294}" type="presParOf" srcId="{2EAF4EB8-333C-49E8-A8E1-5681D5A24129}" destId="{90D1C31A-658A-45AD-A39D-E653B8DC4FF4}" srcOrd="1" destOrd="0" presId="urn:microsoft.com/office/officeart/2005/8/layout/hList1"/>
    <dgm:cxn modelId="{DA9F22B1-E445-4E1A-9B9B-2EFDC88FC9DD}" type="presParOf" srcId="{AE5CE970-4BFA-4D51-B84D-57288B5B8B5C}" destId="{48A77CF9-F3B8-495A-9818-1C875D28906B}" srcOrd="3" destOrd="0" presId="urn:microsoft.com/office/officeart/2005/8/layout/hList1"/>
    <dgm:cxn modelId="{F6C401C7-EC19-4892-AE5D-E7DFE4B2C9E5}" type="presParOf" srcId="{AE5CE970-4BFA-4D51-B84D-57288B5B8B5C}" destId="{6AC4339A-45DC-4F63-8B8D-2CB2A4E60D17}" srcOrd="4" destOrd="0" presId="urn:microsoft.com/office/officeart/2005/8/layout/hList1"/>
    <dgm:cxn modelId="{C797B74C-CD67-445A-9C79-96759FEF67DD}" type="presParOf" srcId="{6AC4339A-45DC-4F63-8B8D-2CB2A4E60D17}" destId="{5AA0E70D-4B95-4EA9-AC75-66FB5ADA981F}" srcOrd="0" destOrd="0" presId="urn:microsoft.com/office/officeart/2005/8/layout/hList1"/>
    <dgm:cxn modelId="{E8AB2647-CCFC-4A39-893C-6D8B968DB622}" type="presParOf" srcId="{6AC4339A-45DC-4F63-8B8D-2CB2A4E60D17}" destId="{D899292C-36C9-4ADB-848F-E49333A4E5C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46D512-CFA1-4881-9A8E-D168DA5A87E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PE"/>
        </a:p>
      </dgm:t>
    </dgm:pt>
    <dgm:pt modelId="{3C22AE56-A0EB-4168-8A1F-D3E0CDE791DD}">
      <dgm:prSet phldrT="[Texto]" custT="1"/>
      <dgm:spPr>
        <a:noFill/>
        <a:ln>
          <a:noFill/>
        </a:ln>
        <a:scene3d>
          <a:camera prst="perspectiveLeft" fov="0">
            <a:rot lat="0" lon="20399993" rev="0"/>
          </a:camera>
          <a:lightRig rig="chilly" dir="t">
            <a:rot lat="0" lon="0" rev="1200000"/>
          </a:lightRig>
        </a:scene3d>
        <a:sp3d z="63500" extrusionH="76200" contourW="63500" prstMaterial="dkEdge">
          <a:bevelB w="101600" prst="riblet"/>
          <a:extrusionClr>
            <a:srgbClr val="FDB9BF"/>
          </a:extrusionClr>
          <a:contourClr>
            <a:schemeClr val="bg1"/>
          </a:contourClr>
        </a:sp3d>
      </dgm:spPr>
      <dgm:t>
        <a:bodyPr anchor="ctr" anchorCtr="0"/>
        <a:lstStyle/>
        <a:p>
          <a:pPr algn="ctr">
            <a:buFontTx/>
            <a:buNone/>
          </a:pPr>
          <a:r>
            <a:rPr lang="es-PE" sz="2400" b="1" dirty="0">
              <a:latin typeface="Arial" panose="020B0604020202020204" pitchFamily="34" charset="0"/>
              <a:cs typeface="Arial" panose="020B0604020202020204" pitchFamily="34" charset="0"/>
            </a:rPr>
            <a:t>Mundo</a:t>
          </a:r>
        </a:p>
      </dgm:t>
    </dgm:pt>
    <dgm:pt modelId="{CE625CBE-5509-4D4F-B680-1F2ABFA4A213}" type="parTrans" cxnId="{9A8046E1-F814-460E-ACEE-28188C825153}">
      <dgm:prSet/>
      <dgm:spPr/>
      <dgm:t>
        <a:bodyPr/>
        <a:lstStyle/>
        <a:p>
          <a:endParaRPr lang="es-PE"/>
        </a:p>
      </dgm:t>
    </dgm:pt>
    <dgm:pt modelId="{7E991CFE-54E3-4B0F-AC12-38D9C44FDC0B}" type="sibTrans" cxnId="{9A8046E1-F814-460E-ACEE-28188C825153}">
      <dgm:prSet/>
      <dgm:spPr/>
      <dgm:t>
        <a:bodyPr/>
        <a:lstStyle/>
        <a:p>
          <a:endParaRPr lang="es-PE"/>
        </a:p>
      </dgm:t>
    </dgm:pt>
    <dgm:pt modelId="{036B89E3-24EA-485C-AFC7-1A4B2267123A}">
      <dgm:prSet phldrT="[Texto]" custT="1"/>
      <dgm:spPr>
        <a:solidFill>
          <a:srgbClr val="FFFF00"/>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r>
            <a:rPr lang="es-ES" sz="1400" b="1" dirty="0">
              <a:solidFill>
                <a:schemeClr val="tx1"/>
              </a:solidFill>
              <a:latin typeface="Arial" panose="020B0604020202020204" pitchFamily="34" charset="0"/>
              <a:cs typeface="Arial" panose="020B0604020202020204" pitchFamily="34" charset="0"/>
            </a:rPr>
            <a:t>Casos en los últimos 7 días</a:t>
          </a:r>
          <a:endParaRPr lang="es-PE" sz="1400" b="1" dirty="0">
            <a:solidFill>
              <a:schemeClr val="tx1"/>
            </a:solidFill>
            <a:latin typeface="Arial" panose="020B0604020202020204" pitchFamily="34" charset="0"/>
            <a:cs typeface="Arial" panose="020B0604020202020204" pitchFamily="34" charset="0"/>
          </a:endParaRPr>
        </a:p>
      </dgm:t>
    </dgm:pt>
    <dgm:pt modelId="{D3791521-0D4C-4803-AC4F-EB61D248BDBE}" type="parTrans" cxnId="{75848AD9-B9ED-49C8-8007-0A1F19CA37A2}">
      <dgm:prSet/>
      <dgm:spPr/>
      <dgm:t>
        <a:bodyPr/>
        <a:lstStyle/>
        <a:p>
          <a:endParaRPr lang="es-PE"/>
        </a:p>
      </dgm:t>
    </dgm:pt>
    <dgm:pt modelId="{39516CAD-C795-496E-A754-880F0222C835}" type="sibTrans" cxnId="{75848AD9-B9ED-49C8-8007-0A1F19CA37A2}">
      <dgm:prSet/>
      <dgm:spPr/>
      <dgm:t>
        <a:bodyPr/>
        <a:lstStyle/>
        <a:p>
          <a:endParaRPr lang="es-PE"/>
        </a:p>
      </dgm:t>
    </dgm:pt>
    <dgm:pt modelId="{019EE225-7D50-4478-BE68-62AC6B6F75A9}">
      <dgm:prSet phldrT="[Texto]" custT="1"/>
      <dgm:spPr>
        <a:solidFill>
          <a:srgbClr val="FFFF00"/>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pPr algn="ctr">
            <a:buFontTx/>
            <a:buNone/>
          </a:pPr>
          <a:r>
            <a:rPr lang="es-PE" sz="2400" b="1" i="0" u="none" strike="noStrike" dirty="0">
              <a:solidFill>
                <a:srgbClr val="000000"/>
              </a:solidFill>
              <a:effectLst/>
              <a:latin typeface="Arial" panose="020B0604020202020204" pitchFamily="34" charset="0"/>
            </a:rPr>
            <a:t>4,706,328</a:t>
          </a:r>
          <a:endParaRPr lang="es-PE" sz="2400" b="1" dirty="0">
            <a:solidFill>
              <a:schemeClr val="tx1"/>
            </a:solidFill>
            <a:latin typeface="Arial" panose="020B0604020202020204" pitchFamily="34" charset="0"/>
            <a:cs typeface="Arial" panose="020B0604020202020204" pitchFamily="34" charset="0"/>
          </a:endParaRPr>
        </a:p>
      </dgm:t>
    </dgm:pt>
    <dgm:pt modelId="{49B685FF-48EF-4FF4-BF70-06113C906220}" type="parTrans" cxnId="{1A7CFB90-09B0-4924-984F-0966542257DF}">
      <dgm:prSet/>
      <dgm:spPr/>
      <dgm:t>
        <a:bodyPr/>
        <a:lstStyle/>
        <a:p>
          <a:endParaRPr lang="es-PE"/>
        </a:p>
      </dgm:t>
    </dgm:pt>
    <dgm:pt modelId="{FB31EA2F-473A-4CDB-961D-62B0EB822DD5}" type="sibTrans" cxnId="{1A7CFB90-09B0-4924-984F-0966542257DF}">
      <dgm:prSet/>
      <dgm:spPr/>
      <dgm:t>
        <a:bodyPr/>
        <a:lstStyle/>
        <a:p>
          <a:endParaRPr lang="es-PE"/>
        </a:p>
      </dgm:t>
    </dgm:pt>
    <dgm:pt modelId="{4E4009A9-9D65-41BB-A8C3-28F1BF3873D2}">
      <dgm:prSet phldrT="[Texto]" custT="1"/>
      <dgm:spPr>
        <a:solidFill>
          <a:srgbClr val="C5FEFF"/>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r>
            <a:rPr lang="es-PE" sz="1400" b="1" dirty="0">
              <a:solidFill>
                <a:schemeClr val="tx1"/>
              </a:solidFill>
              <a:latin typeface="Arial" panose="020B0604020202020204" pitchFamily="34" charset="0"/>
              <a:cs typeface="Arial" panose="020B0604020202020204" pitchFamily="34" charset="0"/>
            </a:rPr>
            <a:t>Caso semanal % de cambio</a:t>
          </a:r>
        </a:p>
      </dgm:t>
    </dgm:pt>
    <dgm:pt modelId="{05857E3B-C7DA-4917-9DEF-7B3266910298}" type="parTrans" cxnId="{5C82DDED-F6A2-41FB-8C6C-4186AA0D0B8B}">
      <dgm:prSet/>
      <dgm:spPr/>
      <dgm:t>
        <a:bodyPr/>
        <a:lstStyle/>
        <a:p>
          <a:endParaRPr lang="es-PE"/>
        </a:p>
      </dgm:t>
    </dgm:pt>
    <dgm:pt modelId="{4F81A239-6C9A-476C-A36D-36EF1B6CAB44}" type="sibTrans" cxnId="{5C82DDED-F6A2-41FB-8C6C-4186AA0D0B8B}">
      <dgm:prSet/>
      <dgm:spPr/>
      <dgm:t>
        <a:bodyPr/>
        <a:lstStyle/>
        <a:p>
          <a:endParaRPr lang="es-PE"/>
        </a:p>
      </dgm:t>
    </dgm:pt>
    <dgm:pt modelId="{617EC707-8C59-4C5D-8FB9-CCC493A7C39C}">
      <dgm:prSet phldrT="[Texto]" custT="1"/>
      <dgm:spPr>
        <a:solidFill>
          <a:srgbClr val="C5FEFF"/>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pPr algn="ctr">
            <a:buFontTx/>
            <a:buNone/>
          </a:pPr>
          <a:r>
            <a:rPr lang="es-PE" sz="2000" b="1" i="0" u="none" dirty="0">
              <a:latin typeface="Arial" panose="020B0604020202020204" pitchFamily="34" charset="0"/>
              <a:cs typeface="Arial" panose="020B0604020202020204" pitchFamily="34" charset="0"/>
            </a:rPr>
            <a:t>-14%</a:t>
          </a:r>
          <a:endParaRPr lang="es-PE" sz="2000" b="1" dirty="0">
            <a:latin typeface="Arial" panose="020B0604020202020204" pitchFamily="34" charset="0"/>
            <a:cs typeface="Arial" panose="020B0604020202020204" pitchFamily="34" charset="0"/>
          </a:endParaRPr>
        </a:p>
      </dgm:t>
    </dgm:pt>
    <dgm:pt modelId="{1D7C4EF8-5040-4B55-A79C-2A7763A5A19D}" type="parTrans" cxnId="{5B032D81-2197-4389-A21E-284D691D2982}">
      <dgm:prSet/>
      <dgm:spPr/>
      <dgm:t>
        <a:bodyPr/>
        <a:lstStyle/>
        <a:p>
          <a:endParaRPr lang="es-PE"/>
        </a:p>
      </dgm:t>
    </dgm:pt>
    <dgm:pt modelId="{89CE76CC-D54A-4AE8-AD13-2EFADA2D8878}" type="sibTrans" cxnId="{5B032D81-2197-4389-A21E-284D691D2982}">
      <dgm:prSet/>
      <dgm:spPr/>
      <dgm:t>
        <a:bodyPr/>
        <a:lstStyle/>
        <a:p>
          <a:endParaRPr lang="es-PE"/>
        </a:p>
      </dgm:t>
    </dgm:pt>
    <dgm:pt modelId="{573B9AA4-1DDB-47D3-B3EC-09B870B13D29}">
      <dgm:prSet phldrT="[Texto]" custT="1"/>
      <dgm:spPr>
        <a:solidFill>
          <a:schemeClr val="accent2">
            <a:lumMod val="60000"/>
            <a:lumOff val="40000"/>
          </a:schemeClr>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r>
            <a:rPr lang="es-ES" sz="1400" b="1" dirty="0">
              <a:solidFill>
                <a:schemeClr val="tx1"/>
              </a:solidFill>
              <a:latin typeface="Arial" panose="020B0604020202020204" pitchFamily="34" charset="0"/>
              <a:cs typeface="Arial" panose="020B0604020202020204" pitchFamily="34" charset="0"/>
            </a:rPr>
            <a:t>Casos en los últimos 7 días/1M pop</a:t>
          </a:r>
          <a:endParaRPr lang="es-PE" sz="1400" b="1" dirty="0">
            <a:solidFill>
              <a:schemeClr val="tx1"/>
            </a:solidFill>
            <a:latin typeface="Arial" panose="020B0604020202020204" pitchFamily="34" charset="0"/>
            <a:cs typeface="Arial" panose="020B0604020202020204" pitchFamily="34" charset="0"/>
          </a:endParaRPr>
        </a:p>
      </dgm:t>
    </dgm:pt>
    <dgm:pt modelId="{FBD68C07-6BA9-4CB9-99AC-5D1A4C462389}" type="parTrans" cxnId="{93946EB0-48F1-4D9A-8354-247943C708CC}">
      <dgm:prSet/>
      <dgm:spPr/>
      <dgm:t>
        <a:bodyPr/>
        <a:lstStyle/>
        <a:p>
          <a:endParaRPr lang="es-PE"/>
        </a:p>
      </dgm:t>
    </dgm:pt>
    <dgm:pt modelId="{AAE81F6E-BE4D-4365-9D53-E9D0B9BAFDAD}" type="sibTrans" cxnId="{93946EB0-48F1-4D9A-8354-247943C708CC}">
      <dgm:prSet/>
      <dgm:spPr/>
      <dgm:t>
        <a:bodyPr/>
        <a:lstStyle/>
        <a:p>
          <a:endParaRPr lang="es-PE"/>
        </a:p>
      </dgm:t>
    </dgm:pt>
    <dgm:pt modelId="{8E2054FF-BA09-4D2D-9392-881C2DA9AAAD}">
      <dgm:prSet custT="1"/>
      <dgm:spPr>
        <a:solidFill>
          <a:schemeClr val="accent4">
            <a:lumMod val="40000"/>
            <a:lumOff val="60000"/>
          </a:schemeClr>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r>
            <a:rPr lang="es-ES" sz="1400" b="1" dirty="0">
              <a:solidFill>
                <a:schemeClr val="tx1"/>
              </a:solidFill>
              <a:latin typeface="Arial" panose="020B0604020202020204" pitchFamily="34" charset="0"/>
              <a:cs typeface="Arial" panose="020B0604020202020204" pitchFamily="34" charset="0"/>
            </a:rPr>
            <a:t>Casos en los 7 días anteriores</a:t>
          </a:r>
          <a:endParaRPr lang="es-PE" sz="1400" b="1" dirty="0">
            <a:solidFill>
              <a:schemeClr val="tx1"/>
            </a:solidFill>
            <a:latin typeface="Arial" panose="020B0604020202020204" pitchFamily="34" charset="0"/>
            <a:cs typeface="Arial" panose="020B0604020202020204" pitchFamily="34" charset="0"/>
          </a:endParaRPr>
        </a:p>
      </dgm:t>
    </dgm:pt>
    <dgm:pt modelId="{037BB356-4A30-4428-A57E-BCF0D26C8FB4}" type="parTrans" cxnId="{C2D95D0E-5043-4541-A950-C60BCDB371AB}">
      <dgm:prSet/>
      <dgm:spPr/>
      <dgm:t>
        <a:bodyPr/>
        <a:lstStyle/>
        <a:p>
          <a:endParaRPr lang="es-PE"/>
        </a:p>
      </dgm:t>
    </dgm:pt>
    <dgm:pt modelId="{68795617-920B-40BB-95B6-3F511EA42704}" type="sibTrans" cxnId="{C2D95D0E-5043-4541-A950-C60BCDB371AB}">
      <dgm:prSet/>
      <dgm:spPr/>
      <dgm:t>
        <a:bodyPr/>
        <a:lstStyle/>
        <a:p>
          <a:endParaRPr lang="es-PE"/>
        </a:p>
      </dgm:t>
    </dgm:pt>
    <dgm:pt modelId="{409C598D-C689-4A58-8EC2-5BA9C2AF0A91}">
      <dgm:prSet custT="1"/>
      <dgm:spPr>
        <a:solidFill>
          <a:schemeClr val="accent4">
            <a:lumMod val="40000"/>
            <a:lumOff val="60000"/>
          </a:schemeClr>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pPr algn="ctr">
            <a:buFontTx/>
            <a:buNone/>
          </a:pPr>
          <a:r>
            <a:rPr lang="es-PE" sz="2400" b="1" i="0" u="none" strike="noStrike" dirty="0">
              <a:solidFill>
                <a:srgbClr val="000000"/>
              </a:solidFill>
              <a:effectLst/>
              <a:latin typeface="Arial" panose="020B0604020202020204" pitchFamily="34" charset="0"/>
            </a:rPr>
            <a:t>5,477,817</a:t>
          </a:r>
          <a:r>
            <a:rPr lang="es-PE" sz="2400" b="1" i="0" u="none" dirty="0">
              <a:latin typeface="Arial" panose="020B0604020202020204" pitchFamily="34" charset="0"/>
              <a:cs typeface="Arial" panose="020B0604020202020204" pitchFamily="34" charset="0"/>
            </a:rPr>
            <a:t> </a:t>
          </a:r>
          <a:endParaRPr lang="es-PE" sz="2400" b="1" dirty="0">
            <a:latin typeface="Arial" panose="020B0604020202020204" pitchFamily="34" charset="0"/>
            <a:cs typeface="Arial" panose="020B0604020202020204" pitchFamily="34" charset="0"/>
          </a:endParaRPr>
        </a:p>
      </dgm:t>
    </dgm:pt>
    <dgm:pt modelId="{1AA12493-E504-4FAC-84DC-83CE6A30ED8B}" type="parTrans" cxnId="{A668C589-9E78-467A-B1D6-801DDA862C69}">
      <dgm:prSet/>
      <dgm:spPr/>
      <dgm:t>
        <a:bodyPr/>
        <a:lstStyle/>
        <a:p>
          <a:endParaRPr lang="es-PE"/>
        </a:p>
      </dgm:t>
    </dgm:pt>
    <dgm:pt modelId="{872FD256-2602-40D1-9173-26E965BDA32B}" type="sibTrans" cxnId="{A668C589-9E78-467A-B1D6-801DDA862C69}">
      <dgm:prSet/>
      <dgm:spPr/>
      <dgm:t>
        <a:bodyPr/>
        <a:lstStyle/>
        <a:p>
          <a:endParaRPr lang="es-PE"/>
        </a:p>
      </dgm:t>
    </dgm:pt>
    <dgm:pt modelId="{EC429AB3-BCEF-40F0-9596-C31656CC52B7}">
      <dgm:prSet phldrT="[Texto]" custT="1"/>
      <dgm:spPr>
        <a:solidFill>
          <a:schemeClr val="accent2">
            <a:lumMod val="60000"/>
            <a:lumOff val="40000"/>
          </a:schemeClr>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pPr algn="ctr">
            <a:buFontTx/>
            <a:buNone/>
          </a:pPr>
          <a:r>
            <a:rPr lang="es-PE" sz="2400" b="1" dirty="0">
              <a:latin typeface="Arial" panose="020B0604020202020204" pitchFamily="34" charset="0"/>
              <a:cs typeface="Arial" panose="020B0604020202020204" pitchFamily="34" charset="0"/>
            </a:rPr>
            <a:t>607</a:t>
          </a:r>
        </a:p>
      </dgm:t>
    </dgm:pt>
    <dgm:pt modelId="{509FEBC1-3D28-4A75-98A7-14104D104D35}" type="parTrans" cxnId="{9CDB5133-B6F8-47C9-B571-0CB3A288A3A6}">
      <dgm:prSet/>
      <dgm:spPr/>
      <dgm:t>
        <a:bodyPr/>
        <a:lstStyle/>
        <a:p>
          <a:endParaRPr lang="es-PE"/>
        </a:p>
      </dgm:t>
    </dgm:pt>
    <dgm:pt modelId="{DEFE4551-BC89-4529-9CA3-EF3065AA1E2F}" type="sibTrans" cxnId="{9CDB5133-B6F8-47C9-B571-0CB3A288A3A6}">
      <dgm:prSet/>
      <dgm:spPr/>
      <dgm:t>
        <a:bodyPr/>
        <a:lstStyle/>
        <a:p>
          <a:endParaRPr lang="es-PE"/>
        </a:p>
      </dgm:t>
    </dgm:pt>
    <dgm:pt modelId="{DBBC5A15-7E68-4F20-A751-BA240A188481}">
      <dgm:prSet phldrT="[Texto]" phldr="1" custT="1"/>
      <dgm:spPr>
        <a:noFill/>
        <a:ln>
          <a:noFill/>
        </a:ln>
        <a:scene3d>
          <a:camera prst="perspectiveLeft" fov="0">
            <a:rot lat="0" lon="20399993" rev="0"/>
          </a:camera>
          <a:lightRig rig="chilly" dir="t">
            <a:rot lat="0" lon="0" rev="1200000"/>
          </a:lightRig>
        </a:scene3d>
        <a:sp3d z="63500" extrusionH="76200" contourW="63500" prstMaterial="dkEdge">
          <a:bevelB w="101600" prst="riblet"/>
          <a:extrusionClr>
            <a:srgbClr val="FDB9BF"/>
          </a:extrusionClr>
          <a:contourClr>
            <a:schemeClr val="bg1"/>
          </a:contourClr>
        </a:sp3d>
      </dgm:spPr>
      <dgm:t>
        <a:bodyPr anchor="ctr" anchorCtr="0"/>
        <a:lstStyle/>
        <a:p>
          <a:endParaRPr lang="es-PE" sz="1400" b="1" dirty="0">
            <a:latin typeface="Arial" panose="020B0604020202020204" pitchFamily="34" charset="0"/>
            <a:cs typeface="Arial" panose="020B0604020202020204" pitchFamily="34" charset="0"/>
          </a:endParaRPr>
        </a:p>
      </dgm:t>
    </dgm:pt>
    <dgm:pt modelId="{18E821B3-D237-424F-93AE-FAD7B53AB3DD}" type="sibTrans" cxnId="{1750AF9C-CDC0-4ACA-931B-5FDE1814BA80}">
      <dgm:prSet/>
      <dgm:spPr/>
      <dgm:t>
        <a:bodyPr/>
        <a:lstStyle/>
        <a:p>
          <a:endParaRPr lang="es-PE"/>
        </a:p>
      </dgm:t>
    </dgm:pt>
    <dgm:pt modelId="{CDBDE0D8-C2DE-479C-85CD-686F9143E869}" type="parTrans" cxnId="{1750AF9C-CDC0-4ACA-931B-5FDE1814BA80}">
      <dgm:prSet/>
      <dgm:spPr/>
      <dgm:t>
        <a:bodyPr/>
        <a:lstStyle/>
        <a:p>
          <a:endParaRPr lang="es-PE"/>
        </a:p>
      </dgm:t>
    </dgm:pt>
    <dgm:pt modelId="{51F362EF-CA6A-42A4-B101-280AC1B4ECF2}" type="pres">
      <dgm:prSet presAssocID="{1246D512-CFA1-4881-9A8E-D168DA5A87E9}" presName="Name0" presStyleCnt="0">
        <dgm:presLayoutVars>
          <dgm:dir/>
          <dgm:animLvl val="lvl"/>
          <dgm:resizeHandles val="exact"/>
        </dgm:presLayoutVars>
      </dgm:prSet>
      <dgm:spPr/>
    </dgm:pt>
    <dgm:pt modelId="{CF510C97-3475-4FC3-87E2-BFCC0B46C436}" type="pres">
      <dgm:prSet presAssocID="{DBBC5A15-7E68-4F20-A751-BA240A188481}" presName="composite" presStyleCnt="0"/>
      <dgm:spPr/>
    </dgm:pt>
    <dgm:pt modelId="{BA2D9593-EAD2-4B12-A8A4-32C4EEC2AE43}" type="pres">
      <dgm:prSet presAssocID="{DBBC5A15-7E68-4F20-A751-BA240A188481}" presName="parTx" presStyleLbl="alignNode1" presStyleIdx="0" presStyleCnt="5">
        <dgm:presLayoutVars>
          <dgm:chMax val="0"/>
          <dgm:chPref val="0"/>
          <dgm:bulletEnabled val="1"/>
        </dgm:presLayoutVars>
      </dgm:prSet>
      <dgm:spPr/>
    </dgm:pt>
    <dgm:pt modelId="{2B72B690-F309-46E2-BF8F-B373887F7810}" type="pres">
      <dgm:prSet presAssocID="{DBBC5A15-7E68-4F20-A751-BA240A188481}" presName="desTx" presStyleLbl="alignAccFollowNode1" presStyleIdx="0" presStyleCnt="5">
        <dgm:presLayoutVars>
          <dgm:bulletEnabled val="1"/>
        </dgm:presLayoutVars>
      </dgm:prSet>
      <dgm:spPr/>
    </dgm:pt>
    <dgm:pt modelId="{D0849D4D-84D5-4E8D-8221-EA04CA79BC57}" type="pres">
      <dgm:prSet presAssocID="{18E821B3-D237-424F-93AE-FAD7B53AB3DD}" presName="space" presStyleCnt="0"/>
      <dgm:spPr/>
    </dgm:pt>
    <dgm:pt modelId="{4E7F89E9-AA98-4F53-BFCE-5EA514A4601C}" type="pres">
      <dgm:prSet presAssocID="{036B89E3-24EA-485C-AFC7-1A4B2267123A}" presName="composite" presStyleCnt="0"/>
      <dgm:spPr/>
    </dgm:pt>
    <dgm:pt modelId="{9C6AF0B1-3266-47CE-AAFE-F66B2B39A5D8}" type="pres">
      <dgm:prSet presAssocID="{036B89E3-24EA-485C-AFC7-1A4B2267123A}" presName="parTx" presStyleLbl="alignNode1" presStyleIdx="1" presStyleCnt="5" custLinFactNeighborY="-3845">
        <dgm:presLayoutVars>
          <dgm:chMax val="0"/>
          <dgm:chPref val="0"/>
          <dgm:bulletEnabled val="1"/>
        </dgm:presLayoutVars>
      </dgm:prSet>
      <dgm:spPr/>
    </dgm:pt>
    <dgm:pt modelId="{038F86DC-B5C5-4AD8-AA2D-0C9176EB55C9}" type="pres">
      <dgm:prSet presAssocID="{036B89E3-24EA-485C-AFC7-1A4B2267123A}" presName="desTx" presStyleLbl="alignAccFollowNode1" presStyleIdx="1" presStyleCnt="5" custLinFactNeighborY="-995">
        <dgm:presLayoutVars>
          <dgm:bulletEnabled val="1"/>
        </dgm:presLayoutVars>
      </dgm:prSet>
      <dgm:spPr/>
    </dgm:pt>
    <dgm:pt modelId="{04E7A912-6988-4F5E-ABD7-05BE7819A8C6}" type="pres">
      <dgm:prSet presAssocID="{39516CAD-C795-496E-A754-880F0222C835}" presName="space" presStyleCnt="0"/>
      <dgm:spPr/>
    </dgm:pt>
    <dgm:pt modelId="{DCB02FEE-3B55-4684-8C81-5226A766AF37}" type="pres">
      <dgm:prSet presAssocID="{8E2054FF-BA09-4D2D-9392-881C2DA9AAAD}" presName="composite" presStyleCnt="0"/>
      <dgm:spPr/>
    </dgm:pt>
    <dgm:pt modelId="{BE40999F-7E23-485E-8F6F-37C09B4CE5CA}" type="pres">
      <dgm:prSet presAssocID="{8E2054FF-BA09-4D2D-9392-881C2DA9AAAD}" presName="parTx" presStyleLbl="alignNode1" presStyleIdx="2" presStyleCnt="5">
        <dgm:presLayoutVars>
          <dgm:chMax val="0"/>
          <dgm:chPref val="0"/>
          <dgm:bulletEnabled val="1"/>
        </dgm:presLayoutVars>
      </dgm:prSet>
      <dgm:spPr/>
    </dgm:pt>
    <dgm:pt modelId="{3B546600-E306-4027-A24C-7EE0E6C8CD14}" type="pres">
      <dgm:prSet presAssocID="{8E2054FF-BA09-4D2D-9392-881C2DA9AAAD}" presName="desTx" presStyleLbl="alignAccFollowNode1" presStyleIdx="2" presStyleCnt="5">
        <dgm:presLayoutVars>
          <dgm:bulletEnabled val="1"/>
        </dgm:presLayoutVars>
      </dgm:prSet>
      <dgm:spPr/>
    </dgm:pt>
    <dgm:pt modelId="{2EC97403-77E4-4920-8483-D5C59EFB81FC}" type="pres">
      <dgm:prSet presAssocID="{68795617-920B-40BB-95B6-3F511EA42704}" presName="space" presStyleCnt="0"/>
      <dgm:spPr/>
    </dgm:pt>
    <dgm:pt modelId="{20576FC0-BE9F-4CC0-95A2-F89529BDBAD8}" type="pres">
      <dgm:prSet presAssocID="{4E4009A9-9D65-41BB-A8C3-28F1BF3873D2}" presName="composite" presStyleCnt="0"/>
      <dgm:spPr/>
    </dgm:pt>
    <dgm:pt modelId="{98AC9398-D694-43B2-895E-07B00B4302E8}" type="pres">
      <dgm:prSet presAssocID="{4E4009A9-9D65-41BB-A8C3-28F1BF3873D2}" presName="parTx" presStyleLbl="alignNode1" presStyleIdx="3" presStyleCnt="5">
        <dgm:presLayoutVars>
          <dgm:chMax val="0"/>
          <dgm:chPref val="0"/>
          <dgm:bulletEnabled val="1"/>
        </dgm:presLayoutVars>
      </dgm:prSet>
      <dgm:spPr/>
    </dgm:pt>
    <dgm:pt modelId="{38960219-CE93-4FDB-9FA8-4DFB47DF7A63}" type="pres">
      <dgm:prSet presAssocID="{4E4009A9-9D65-41BB-A8C3-28F1BF3873D2}" presName="desTx" presStyleLbl="alignAccFollowNode1" presStyleIdx="3" presStyleCnt="5">
        <dgm:presLayoutVars>
          <dgm:bulletEnabled val="1"/>
        </dgm:presLayoutVars>
      </dgm:prSet>
      <dgm:spPr/>
    </dgm:pt>
    <dgm:pt modelId="{3298114A-CD3D-4834-B0B7-3808D5104B13}" type="pres">
      <dgm:prSet presAssocID="{4F81A239-6C9A-476C-A36D-36EF1B6CAB44}" presName="space" presStyleCnt="0"/>
      <dgm:spPr/>
    </dgm:pt>
    <dgm:pt modelId="{5E3AEF87-B492-4AB6-939B-1ED3CE657CEF}" type="pres">
      <dgm:prSet presAssocID="{573B9AA4-1DDB-47D3-B3EC-09B870B13D29}" presName="composite" presStyleCnt="0"/>
      <dgm:spPr/>
    </dgm:pt>
    <dgm:pt modelId="{AA0DA737-0ECA-442F-9719-98FE078BF17C}" type="pres">
      <dgm:prSet presAssocID="{573B9AA4-1DDB-47D3-B3EC-09B870B13D29}" presName="parTx" presStyleLbl="alignNode1" presStyleIdx="4" presStyleCnt="5">
        <dgm:presLayoutVars>
          <dgm:chMax val="0"/>
          <dgm:chPref val="0"/>
          <dgm:bulletEnabled val="1"/>
        </dgm:presLayoutVars>
      </dgm:prSet>
      <dgm:spPr/>
    </dgm:pt>
    <dgm:pt modelId="{CE22CF04-2428-4DB3-A294-054CC4F526BB}" type="pres">
      <dgm:prSet presAssocID="{573B9AA4-1DDB-47D3-B3EC-09B870B13D29}" presName="desTx" presStyleLbl="alignAccFollowNode1" presStyleIdx="4" presStyleCnt="5" custLinFactNeighborX="-42" custLinFactNeighborY="-995">
        <dgm:presLayoutVars>
          <dgm:bulletEnabled val="1"/>
        </dgm:presLayoutVars>
      </dgm:prSet>
      <dgm:spPr/>
    </dgm:pt>
  </dgm:ptLst>
  <dgm:cxnLst>
    <dgm:cxn modelId="{C2D95D0E-5043-4541-A950-C60BCDB371AB}" srcId="{1246D512-CFA1-4881-9A8E-D168DA5A87E9}" destId="{8E2054FF-BA09-4D2D-9392-881C2DA9AAAD}" srcOrd="2" destOrd="0" parTransId="{037BB356-4A30-4428-A57E-BCF0D26C8FB4}" sibTransId="{68795617-920B-40BB-95B6-3F511EA42704}"/>
    <dgm:cxn modelId="{F1900C14-AC4A-4FEE-BA93-2316043D7118}" type="presOf" srcId="{DBBC5A15-7E68-4F20-A751-BA240A188481}" destId="{BA2D9593-EAD2-4B12-A8A4-32C4EEC2AE43}" srcOrd="0" destOrd="0" presId="urn:microsoft.com/office/officeart/2005/8/layout/hList1"/>
    <dgm:cxn modelId="{666BCE2C-A636-4529-87A2-2B3588F7179F}" type="presOf" srcId="{019EE225-7D50-4478-BE68-62AC6B6F75A9}" destId="{038F86DC-B5C5-4AD8-AA2D-0C9176EB55C9}" srcOrd="0" destOrd="0" presId="urn:microsoft.com/office/officeart/2005/8/layout/hList1"/>
    <dgm:cxn modelId="{9CDB5133-B6F8-47C9-B571-0CB3A288A3A6}" srcId="{573B9AA4-1DDB-47D3-B3EC-09B870B13D29}" destId="{EC429AB3-BCEF-40F0-9596-C31656CC52B7}" srcOrd="0" destOrd="0" parTransId="{509FEBC1-3D28-4A75-98A7-14104D104D35}" sibTransId="{DEFE4551-BC89-4529-9CA3-EF3065AA1E2F}"/>
    <dgm:cxn modelId="{993D2036-3791-4C7A-A9AB-721056F1909A}" type="presOf" srcId="{3C22AE56-A0EB-4168-8A1F-D3E0CDE791DD}" destId="{2B72B690-F309-46E2-BF8F-B373887F7810}" srcOrd="0" destOrd="0" presId="urn:microsoft.com/office/officeart/2005/8/layout/hList1"/>
    <dgm:cxn modelId="{F705373E-55DD-41E3-8B0D-3C197761F99A}" type="presOf" srcId="{036B89E3-24EA-485C-AFC7-1A4B2267123A}" destId="{9C6AF0B1-3266-47CE-AAFE-F66B2B39A5D8}" srcOrd="0" destOrd="0" presId="urn:microsoft.com/office/officeart/2005/8/layout/hList1"/>
    <dgm:cxn modelId="{03503B65-D863-4A88-8CC1-3631DF81DF9D}" type="presOf" srcId="{617EC707-8C59-4C5D-8FB9-CCC493A7C39C}" destId="{38960219-CE93-4FDB-9FA8-4DFB47DF7A63}" srcOrd="0" destOrd="0" presId="urn:microsoft.com/office/officeart/2005/8/layout/hList1"/>
    <dgm:cxn modelId="{35CD5865-1D16-4372-A2D2-F41DF0E6605A}" type="presOf" srcId="{573B9AA4-1DDB-47D3-B3EC-09B870B13D29}" destId="{AA0DA737-0ECA-442F-9719-98FE078BF17C}" srcOrd="0" destOrd="0" presId="urn:microsoft.com/office/officeart/2005/8/layout/hList1"/>
    <dgm:cxn modelId="{1D8C667F-8537-41DB-A2A8-6B60BCD02881}" type="presOf" srcId="{8E2054FF-BA09-4D2D-9392-881C2DA9AAAD}" destId="{BE40999F-7E23-485E-8F6F-37C09B4CE5CA}" srcOrd="0" destOrd="0" presId="urn:microsoft.com/office/officeart/2005/8/layout/hList1"/>
    <dgm:cxn modelId="{5B032D81-2197-4389-A21E-284D691D2982}" srcId="{4E4009A9-9D65-41BB-A8C3-28F1BF3873D2}" destId="{617EC707-8C59-4C5D-8FB9-CCC493A7C39C}" srcOrd="0" destOrd="0" parTransId="{1D7C4EF8-5040-4B55-A79C-2A7763A5A19D}" sibTransId="{89CE76CC-D54A-4AE8-AD13-2EFADA2D8878}"/>
    <dgm:cxn modelId="{3BB04381-7C58-4DD1-849F-5B3F89EF44B4}" type="presOf" srcId="{4E4009A9-9D65-41BB-A8C3-28F1BF3873D2}" destId="{98AC9398-D694-43B2-895E-07B00B4302E8}" srcOrd="0" destOrd="0" presId="urn:microsoft.com/office/officeart/2005/8/layout/hList1"/>
    <dgm:cxn modelId="{A668C589-9E78-467A-B1D6-801DDA862C69}" srcId="{8E2054FF-BA09-4D2D-9392-881C2DA9AAAD}" destId="{409C598D-C689-4A58-8EC2-5BA9C2AF0A91}" srcOrd="0" destOrd="0" parTransId="{1AA12493-E504-4FAC-84DC-83CE6A30ED8B}" sibTransId="{872FD256-2602-40D1-9173-26E965BDA32B}"/>
    <dgm:cxn modelId="{1A7CFB90-09B0-4924-984F-0966542257DF}" srcId="{036B89E3-24EA-485C-AFC7-1A4B2267123A}" destId="{019EE225-7D50-4478-BE68-62AC6B6F75A9}" srcOrd="0" destOrd="0" parTransId="{49B685FF-48EF-4FF4-BF70-06113C906220}" sibTransId="{FB31EA2F-473A-4CDB-961D-62B0EB822DD5}"/>
    <dgm:cxn modelId="{1750AF9C-CDC0-4ACA-931B-5FDE1814BA80}" srcId="{1246D512-CFA1-4881-9A8E-D168DA5A87E9}" destId="{DBBC5A15-7E68-4F20-A751-BA240A188481}" srcOrd="0" destOrd="0" parTransId="{CDBDE0D8-C2DE-479C-85CD-686F9143E869}" sibTransId="{18E821B3-D237-424F-93AE-FAD7B53AB3DD}"/>
    <dgm:cxn modelId="{BD99C99C-786C-47A6-9CAB-5AC452B4B400}" type="presOf" srcId="{409C598D-C689-4A58-8EC2-5BA9C2AF0A91}" destId="{3B546600-E306-4027-A24C-7EE0E6C8CD14}" srcOrd="0" destOrd="0" presId="urn:microsoft.com/office/officeart/2005/8/layout/hList1"/>
    <dgm:cxn modelId="{93946EB0-48F1-4D9A-8354-247943C708CC}" srcId="{1246D512-CFA1-4881-9A8E-D168DA5A87E9}" destId="{573B9AA4-1DDB-47D3-B3EC-09B870B13D29}" srcOrd="4" destOrd="0" parTransId="{FBD68C07-6BA9-4CB9-99AC-5D1A4C462389}" sibTransId="{AAE81F6E-BE4D-4365-9D53-E9D0B9BAFDAD}"/>
    <dgm:cxn modelId="{C2C9E2C6-0B86-4491-8203-C035D71924B5}" type="presOf" srcId="{EC429AB3-BCEF-40F0-9596-C31656CC52B7}" destId="{CE22CF04-2428-4DB3-A294-054CC4F526BB}" srcOrd="0" destOrd="0" presId="urn:microsoft.com/office/officeart/2005/8/layout/hList1"/>
    <dgm:cxn modelId="{75848AD9-B9ED-49C8-8007-0A1F19CA37A2}" srcId="{1246D512-CFA1-4881-9A8E-D168DA5A87E9}" destId="{036B89E3-24EA-485C-AFC7-1A4B2267123A}" srcOrd="1" destOrd="0" parTransId="{D3791521-0D4C-4803-AC4F-EB61D248BDBE}" sibTransId="{39516CAD-C795-496E-A754-880F0222C835}"/>
    <dgm:cxn modelId="{9A8046E1-F814-460E-ACEE-28188C825153}" srcId="{DBBC5A15-7E68-4F20-A751-BA240A188481}" destId="{3C22AE56-A0EB-4168-8A1F-D3E0CDE791DD}" srcOrd="0" destOrd="0" parTransId="{CE625CBE-5509-4D4F-B680-1F2ABFA4A213}" sibTransId="{7E991CFE-54E3-4B0F-AC12-38D9C44FDC0B}"/>
    <dgm:cxn modelId="{5C82DDED-F6A2-41FB-8C6C-4186AA0D0B8B}" srcId="{1246D512-CFA1-4881-9A8E-D168DA5A87E9}" destId="{4E4009A9-9D65-41BB-A8C3-28F1BF3873D2}" srcOrd="3" destOrd="0" parTransId="{05857E3B-C7DA-4917-9DEF-7B3266910298}" sibTransId="{4F81A239-6C9A-476C-A36D-36EF1B6CAB44}"/>
    <dgm:cxn modelId="{F93135FA-9EA2-42A9-93AB-8630A198A870}" type="presOf" srcId="{1246D512-CFA1-4881-9A8E-D168DA5A87E9}" destId="{51F362EF-CA6A-42A4-B101-280AC1B4ECF2}" srcOrd="0" destOrd="0" presId="urn:microsoft.com/office/officeart/2005/8/layout/hList1"/>
    <dgm:cxn modelId="{4371A1D8-509C-4E01-8F95-FD4278BFF38E}" type="presParOf" srcId="{51F362EF-CA6A-42A4-B101-280AC1B4ECF2}" destId="{CF510C97-3475-4FC3-87E2-BFCC0B46C436}" srcOrd="0" destOrd="0" presId="urn:microsoft.com/office/officeart/2005/8/layout/hList1"/>
    <dgm:cxn modelId="{083FC077-8600-4AAF-A8EC-FD2C8010C23D}" type="presParOf" srcId="{CF510C97-3475-4FC3-87E2-BFCC0B46C436}" destId="{BA2D9593-EAD2-4B12-A8A4-32C4EEC2AE43}" srcOrd="0" destOrd="0" presId="urn:microsoft.com/office/officeart/2005/8/layout/hList1"/>
    <dgm:cxn modelId="{1F229BE5-8F08-4971-B51D-3604178F0091}" type="presParOf" srcId="{CF510C97-3475-4FC3-87E2-BFCC0B46C436}" destId="{2B72B690-F309-46E2-BF8F-B373887F7810}" srcOrd="1" destOrd="0" presId="urn:microsoft.com/office/officeart/2005/8/layout/hList1"/>
    <dgm:cxn modelId="{4DB6275C-E99D-4FFD-A4CA-276033408E69}" type="presParOf" srcId="{51F362EF-CA6A-42A4-B101-280AC1B4ECF2}" destId="{D0849D4D-84D5-4E8D-8221-EA04CA79BC57}" srcOrd="1" destOrd="0" presId="urn:microsoft.com/office/officeart/2005/8/layout/hList1"/>
    <dgm:cxn modelId="{7A6B11EB-A427-4864-A998-37E2CBE586DD}" type="presParOf" srcId="{51F362EF-CA6A-42A4-B101-280AC1B4ECF2}" destId="{4E7F89E9-AA98-4F53-BFCE-5EA514A4601C}" srcOrd="2" destOrd="0" presId="urn:microsoft.com/office/officeart/2005/8/layout/hList1"/>
    <dgm:cxn modelId="{F6D0F342-9462-4CD9-A0CF-B930419BD85A}" type="presParOf" srcId="{4E7F89E9-AA98-4F53-BFCE-5EA514A4601C}" destId="{9C6AF0B1-3266-47CE-AAFE-F66B2B39A5D8}" srcOrd="0" destOrd="0" presId="urn:microsoft.com/office/officeart/2005/8/layout/hList1"/>
    <dgm:cxn modelId="{A0CFA2AF-EB9D-4F58-92F1-A65A9EED286A}" type="presParOf" srcId="{4E7F89E9-AA98-4F53-BFCE-5EA514A4601C}" destId="{038F86DC-B5C5-4AD8-AA2D-0C9176EB55C9}" srcOrd="1" destOrd="0" presId="urn:microsoft.com/office/officeart/2005/8/layout/hList1"/>
    <dgm:cxn modelId="{5FC303D5-C700-4A25-B348-F912C5422E71}" type="presParOf" srcId="{51F362EF-CA6A-42A4-B101-280AC1B4ECF2}" destId="{04E7A912-6988-4F5E-ABD7-05BE7819A8C6}" srcOrd="3" destOrd="0" presId="urn:microsoft.com/office/officeart/2005/8/layout/hList1"/>
    <dgm:cxn modelId="{7B01FFE0-FA73-4E7D-8979-3F4F1C277B90}" type="presParOf" srcId="{51F362EF-CA6A-42A4-B101-280AC1B4ECF2}" destId="{DCB02FEE-3B55-4684-8C81-5226A766AF37}" srcOrd="4" destOrd="0" presId="urn:microsoft.com/office/officeart/2005/8/layout/hList1"/>
    <dgm:cxn modelId="{6A3E0C89-B5BC-4985-BE75-C42EABB2BB28}" type="presParOf" srcId="{DCB02FEE-3B55-4684-8C81-5226A766AF37}" destId="{BE40999F-7E23-485E-8F6F-37C09B4CE5CA}" srcOrd="0" destOrd="0" presId="urn:microsoft.com/office/officeart/2005/8/layout/hList1"/>
    <dgm:cxn modelId="{C05D0F00-63B5-403A-A830-692D4CF741A1}" type="presParOf" srcId="{DCB02FEE-3B55-4684-8C81-5226A766AF37}" destId="{3B546600-E306-4027-A24C-7EE0E6C8CD14}" srcOrd="1" destOrd="0" presId="urn:microsoft.com/office/officeart/2005/8/layout/hList1"/>
    <dgm:cxn modelId="{E6B162A5-C78B-4469-B7F1-0C0CFFBF7EC7}" type="presParOf" srcId="{51F362EF-CA6A-42A4-B101-280AC1B4ECF2}" destId="{2EC97403-77E4-4920-8483-D5C59EFB81FC}" srcOrd="5" destOrd="0" presId="urn:microsoft.com/office/officeart/2005/8/layout/hList1"/>
    <dgm:cxn modelId="{7F76596C-786B-46B6-BCAF-39373C587700}" type="presParOf" srcId="{51F362EF-CA6A-42A4-B101-280AC1B4ECF2}" destId="{20576FC0-BE9F-4CC0-95A2-F89529BDBAD8}" srcOrd="6" destOrd="0" presId="urn:microsoft.com/office/officeart/2005/8/layout/hList1"/>
    <dgm:cxn modelId="{0381B09F-46FA-40E4-B817-B716BC3BF7B8}" type="presParOf" srcId="{20576FC0-BE9F-4CC0-95A2-F89529BDBAD8}" destId="{98AC9398-D694-43B2-895E-07B00B4302E8}" srcOrd="0" destOrd="0" presId="urn:microsoft.com/office/officeart/2005/8/layout/hList1"/>
    <dgm:cxn modelId="{C7232A83-22F3-4D49-90EB-3768C08FA04B}" type="presParOf" srcId="{20576FC0-BE9F-4CC0-95A2-F89529BDBAD8}" destId="{38960219-CE93-4FDB-9FA8-4DFB47DF7A63}" srcOrd="1" destOrd="0" presId="urn:microsoft.com/office/officeart/2005/8/layout/hList1"/>
    <dgm:cxn modelId="{0BE97621-3C53-425C-BACC-769AA2A5DB2A}" type="presParOf" srcId="{51F362EF-CA6A-42A4-B101-280AC1B4ECF2}" destId="{3298114A-CD3D-4834-B0B7-3808D5104B13}" srcOrd="7" destOrd="0" presId="urn:microsoft.com/office/officeart/2005/8/layout/hList1"/>
    <dgm:cxn modelId="{68FE4B9F-F4E7-4972-914A-C1FA3B1E04BE}" type="presParOf" srcId="{51F362EF-CA6A-42A4-B101-280AC1B4ECF2}" destId="{5E3AEF87-B492-4AB6-939B-1ED3CE657CEF}" srcOrd="8" destOrd="0" presId="urn:microsoft.com/office/officeart/2005/8/layout/hList1"/>
    <dgm:cxn modelId="{08E70F4C-6476-42BE-AF27-BA020F88623F}" type="presParOf" srcId="{5E3AEF87-B492-4AB6-939B-1ED3CE657CEF}" destId="{AA0DA737-0ECA-442F-9719-98FE078BF17C}" srcOrd="0" destOrd="0" presId="urn:microsoft.com/office/officeart/2005/8/layout/hList1"/>
    <dgm:cxn modelId="{B7F12E40-72C8-4B05-BC50-D240926D3208}" type="presParOf" srcId="{5E3AEF87-B492-4AB6-939B-1ED3CE657CEF}" destId="{CE22CF04-2428-4DB3-A294-054CC4F526B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46D512-CFA1-4881-9A8E-D168DA5A87E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PE"/>
        </a:p>
      </dgm:t>
    </dgm:pt>
    <dgm:pt modelId="{3C22AE56-A0EB-4168-8A1F-D3E0CDE791DD}">
      <dgm:prSet phldrT="[Texto]" custT="1"/>
      <dgm:spPr>
        <a:noFill/>
        <a:ln>
          <a:noFill/>
        </a:ln>
        <a:scene3d>
          <a:camera prst="perspectiveLeft" fov="0">
            <a:rot lat="0" lon="20399993" rev="0"/>
          </a:camera>
          <a:lightRig rig="chilly" dir="t">
            <a:rot lat="0" lon="0" rev="1200000"/>
          </a:lightRig>
        </a:scene3d>
        <a:sp3d z="63500" extrusionH="76200" contourW="63500" prstMaterial="dkEdge">
          <a:bevelB w="101600" prst="riblet"/>
          <a:extrusionClr>
            <a:srgbClr val="FDB9BF"/>
          </a:extrusionClr>
          <a:contourClr>
            <a:schemeClr val="bg1"/>
          </a:contourClr>
        </a:sp3d>
      </dgm:spPr>
      <dgm:t>
        <a:bodyPr anchor="ctr" anchorCtr="0"/>
        <a:lstStyle/>
        <a:p>
          <a:pPr algn="ctr">
            <a:buFontTx/>
            <a:buNone/>
          </a:pPr>
          <a:r>
            <a:rPr lang="es-PE" sz="2400" b="1" dirty="0">
              <a:latin typeface="Arial" panose="020B0604020202020204" pitchFamily="34" charset="0"/>
              <a:cs typeface="Arial" panose="020B0604020202020204" pitchFamily="34" charset="0"/>
            </a:rPr>
            <a:t>Mundo</a:t>
          </a:r>
        </a:p>
      </dgm:t>
    </dgm:pt>
    <dgm:pt modelId="{CE625CBE-5509-4D4F-B680-1F2ABFA4A213}" type="parTrans" cxnId="{9A8046E1-F814-460E-ACEE-28188C825153}">
      <dgm:prSet/>
      <dgm:spPr/>
      <dgm:t>
        <a:bodyPr/>
        <a:lstStyle/>
        <a:p>
          <a:endParaRPr lang="es-PE"/>
        </a:p>
      </dgm:t>
    </dgm:pt>
    <dgm:pt modelId="{7E991CFE-54E3-4B0F-AC12-38D9C44FDC0B}" type="sibTrans" cxnId="{9A8046E1-F814-460E-ACEE-28188C825153}">
      <dgm:prSet/>
      <dgm:spPr/>
      <dgm:t>
        <a:bodyPr/>
        <a:lstStyle/>
        <a:p>
          <a:endParaRPr lang="es-PE"/>
        </a:p>
      </dgm:t>
    </dgm:pt>
    <dgm:pt modelId="{036B89E3-24EA-485C-AFC7-1A4B2267123A}">
      <dgm:prSet phldrT="[Texto]" custT="1"/>
      <dgm:spPr>
        <a:solidFill>
          <a:srgbClr val="FFFF00"/>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r>
            <a:rPr lang="es-ES" sz="1400" b="1" dirty="0">
              <a:solidFill>
                <a:schemeClr val="tx1"/>
              </a:solidFill>
              <a:latin typeface="Arial" panose="020B0604020202020204" pitchFamily="34" charset="0"/>
              <a:cs typeface="Arial" panose="020B0604020202020204" pitchFamily="34" charset="0"/>
            </a:rPr>
            <a:t>Muertes en los últimos 7 día</a:t>
          </a:r>
          <a:r>
            <a:rPr lang="es-ES" sz="1400" b="1" dirty="0">
              <a:latin typeface="Arial" panose="020B0604020202020204" pitchFamily="34" charset="0"/>
              <a:cs typeface="Arial" panose="020B0604020202020204" pitchFamily="34" charset="0"/>
            </a:rPr>
            <a:t>s</a:t>
          </a:r>
          <a:endParaRPr lang="es-PE" sz="1400" b="1" dirty="0">
            <a:latin typeface="Arial" panose="020B0604020202020204" pitchFamily="34" charset="0"/>
            <a:cs typeface="Arial" panose="020B0604020202020204" pitchFamily="34" charset="0"/>
          </a:endParaRPr>
        </a:p>
      </dgm:t>
    </dgm:pt>
    <dgm:pt modelId="{D3791521-0D4C-4803-AC4F-EB61D248BDBE}" type="parTrans" cxnId="{75848AD9-B9ED-49C8-8007-0A1F19CA37A2}">
      <dgm:prSet/>
      <dgm:spPr/>
      <dgm:t>
        <a:bodyPr/>
        <a:lstStyle/>
        <a:p>
          <a:endParaRPr lang="es-PE"/>
        </a:p>
      </dgm:t>
    </dgm:pt>
    <dgm:pt modelId="{39516CAD-C795-496E-A754-880F0222C835}" type="sibTrans" cxnId="{75848AD9-B9ED-49C8-8007-0A1F19CA37A2}">
      <dgm:prSet/>
      <dgm:spPr/>
      <dgm:t>
        <a:bodyPr/>
        <a:lstStyle/>
        <a:p>
          <a:endParaRPr lang="es-PE"/>
        </a:p>
      </dgm:t>
    </dgm:pt>
    <dgm:pt modelId="{019EE225-7D50-4478-BE68-62AC6B6F75A9}">
      <dgm:prSet phldrT="[Texto]" custT="1"/>
      <dgm:spPr>
        <a:solidFill>
          <a:srgbClr val="FFFF00"/>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pPr algn="ctr">
            <a:buFontTx/>
            <a:buNone/>
          </a:pPr>
          <a:r>
            <a:rPr lang="es-PE" sz="2400" b="1" i="0" u="none" strike="noStrike" dirty="0">
              <a:solidFill>
                <a:srgbClr val="000000"/>
              </a:solidFill>
              <a:effectLst/>
              <a:latin typeface="Arial" panose="020B0604020202020204" pitchFamily="34" charset="0"/>
            </a:rPr>
            <a:t>86,349</a:t>
          </a:r>
          <a:endParaRPr lang="es-PE" sz="2400" b="1" dirty="0">
            <a:latin typeface="Arial" panose="020B0604020202020204" pitchFamily="34" charset="0"/>
            <a:cs typeface="Arial" panose="020B0604020202020204" pitchFamily="34" charset="0"/>
          </a:endParaRPr>
        </a:p>
      </dgm:t>
    </dgm:pt>
    <dgm:pt modelId="{49B685FF-48EF-4FF4-BF70-06113C906220}" type="parTrans" cxnId="{1A7CFB90-09B0-4924-984F-0966542257DF}">
      <dgm:prSet/>
      <dgm:spPr/>
      <dgm:t>
        <a:bodyPr/>
        <a:lstStyle/>
        <a:p>
          <a:endParaRPr lang="es-PE"/>
        </a:p>
      </dgm:t>
    </dgm:pt>
    <dgm:pt modelId="{FB31EA2F-473A-4CDB-961D-62B0EB822DD5}" type="sibTrans" cxnId="{1A7CFB90-09B0-4924-984F-0966542257DF}">
      <dgm:prSet/>
      <dgm:spPr/>
      <dgm:t>
        <a:bodyPr/>
        <a:lstStyle/>
        <a:p>
          <a:endParaRPr lang="es-PE"/>
        </a:p>
      </dgm:t>
    </dgm:pt>
    <dgm:pt modelId="{4E4009A9-9D65-41BB-A8C3-28F1BF3873D2}">
      <dgm:prSet phldrT="[Texto]" custT="1"/>
      <dgm:spPr>
        <a:solidFill>
          <a:srgbClr val="C5FEFF">
            <a:alpha val="47843"/>
          </a:srgbClr>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r>
            <a:rPr lang="es-ES" sz="1300" b="1" dirty="0">
              <a:solidFill>
                <a:schemeClr val="tx1"/>
              </a:solidFill>
              <a:latin typeface="Arial" panose="020B0604020202020204" pitchFamily="34" charset="0"/>
              <a:cs typeface="Arial" panose="020B0604020202020204" pitchFamily="34" charset="0"/>
            </a:rPr>
            <a:t>Variación semanal del porcentaje de </a:t>
          </a:r>
          <a:r>
            <a:rPr lang="es-ES" sz="1300" b="1" dirty="0">
              <a:latin typeface="Arial" panose="020B0604020202020204" pitchFamily="34" charset="0"/>
              <a:cs typeface="Arial" panose="020B0604020202020204" pitchFamily="34" charset="0"/>
            </a:rPr>
            <a:t>mortalidad</a:t>
          </a:r>
          <a:endParaRPr lang="es-PE" sz="1300" b="1" dirty="0">
            <a:latin typeface="Arial" panose="020B0604020202020204" pitchFamily="34" charset="0"/>
            <a:cs typeface="Arial" panose="020B0604020202020204" pitchFamily="34" charset="0"/>
          </a:endParaRPr>
        </a:p>
      </dgm:t>
    </dgm:pt>
    <dgm:pt modelId="{05857E3B-C7DA-4917-9DEF-7B3266910298}" type="parTrans" cxnId="{5C82DDED-F6A2-41FB-8C6C-4186AA0D0B8B}">
      <dgm:prSet/>
      <dgm:spPr/>
      <dgm:t>
        <a:bodyPr/>
        <a:lstStyle/>
        <a:p>
          <a:endParaRPr lang="es-PE"/>
        </a:p>
      </dgm:t>
    </dgm:pt>
    <dgm:pt modelId="{4F81A239-6C9A-476C-A36D-36EF1B6CAB44}" type="sibTrans" cxnId="{5C82DDED-F6A2-41FB-8C6C-4186AA0D0B8B}">
      <dgm:prSet/>
      <dgm:spPr/>
      <dgm:t>
        <a:bodyPr/>
        <a:lstStyle/>
        <a:p>
          <a:endParaRPr lang="es-PE"/>
        </a:p>
      </dgm:t>
    </dgm:pt>
    <dgm:pt modelId="{617EC707-8C59-4C5D-8FB9-CCC493A7C39C}">
      <dgm:prSet phldrT="[Texto]" custT="1"/>
      <dgm:spPr>
        <a:solidFill>
          <a:srgbClr val="C5FEFF">
            <a:alpha val="47843"/>
          </a:srgbClr>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pPr algn="ctr">
            <a:buFontTx/>
            <a:buNone/>
          </a:pPr>
          <a:r>
            <a:rPr lang="es-PE" sz="2000" b="1" i="0" u="none" dirty="0">
              <a:latin typeface="Arial" panose="020B0604020202020204" pitchFamily="34" charset="0"/>
              <a:cs typeface="Arial" panose="020B0604020202020204" pitchFamily="34" charset="0"/>
            </a:rPr>
            <a:t>-4%</a:t>
          </a:r>
          <a:endParaRPr lang="es-PE" sz="2000" b="1" dirty="0">
            <a:latin typeface="Arial" panose="020B0604020202020204" pitchFamily="34" charset="0"/>
            <a:cs typeface="Arial" panose="020B0604020202020204" pitchFamily="34" charset="0"/>
          </a:endParaRPr>
        </a:p>
      </dgm:t>
    </dgm:pt>
    <dgm:pt modelId="{1D7C4EF8-5040-4B55-A79C-2A7763A5A19D}" type="parTrans" cxnId="{5B032D81-2197-4389-A21E-284D691D2982}">
      <dgm:prSet/>
      <dgm:spPr/>
      <dgm:t>
        <a:bodyPr/>
        <a:lstStyle/>
        <a:p>
          <a:endParaRPr lang="es-PE"/>
        </a:p>
      </dgm:t>
    </dgm:pt>
    <dgm:pt modelId="{89CE76CC-D54A-4AE8-AD13-2EFADA2D8878}" type="sibTrans" cxnId="{5B032D81-2197-4389-A21E-284D691D2982}">
      <dgm:prSet/>
      <dgm:spPr/>
      <dgm:t>
        <a:bodyPr/>
        <a:lstStyle/>
        <a:p>
          <a:endParaRPr lang="es-PE"/>
        </a:p>
      </dgm:t>
    </dgm:pt>
    <dgm:pt modelId="{573B9AA4-1DDB-47D3-B3EC-09B870B13D29}">
      <dgm:prSet phldrT="[Texto]" custT="1"/>
      <dgm:spPr>
        <a:solidFill>
          <a:schemeClr val="accent4"/>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r>
            <a:rPr lang="es-ES" sz="1300" b="1" dirty="0">
              <a:solidFill>
                <a:schemeClr val="tx1"/>
              </a:solidFill>
              <a:latin typeface="Arial" panose="020B0604020202020204" pitchFamily="34" charset="0"/>
              <a:cs typeface="Arial" panose="020B0604020202020204" pitchFamily="34" charset="0"/>
            </a:rPr>
            <a:t>Muertes en los últimos 7 días/1M </a:t>
          </a:r>
          <a:r>
            <a:rPr lang="es-ES" sz="1300" b="1" dirty="0" err="1">
              <a:solidFill>
                <a:schemeClr val="tx1"/>
              </a:solidFill>
              <a:latin typeface="Arial" panose="020B0604020202020204" pitchFamily="34" charset="0"/>
              <a:cs typeface="Arial" panose="020B0604020202020204" pitchFamily="34" charset="0"/>
            </a:rPr>
            <a:t>pops</a:t>
          </a:r>
          <a:r>
            <a:rPr lang="es-ES" sz="1300" b="1" dirty="0">
              <a:solidFill>
                <a:schemeClr val="tx1"/>
              </a:solidFill>
              <a:latin typeface="Arial" panose="020B0604020202020204" pitchFamily="34" charset="0"/>
              <a:cs typeface="Arial" panose="020B0604020202020204" pitchFamily="34" charset="0"/>
            </a:rPr>
            <a:t>/1M pop</a:t>
          </a:r>
          <a:endParaRPr lang="es-PE" sz="1300" b="1" dirty="0">
            <a:solidFill>
              <a:schemeClr val="tx1"/>
            </a:solidFill>
            <a:latin typeface="Arial" panose="020B0604020202020204" pitchFamily="34" charset="0"/>
            <a:cs typeface="Arial" panose="020B0604020202020204" pitchFamily="34" charset="0"/>
          </a:endParaRPr>
        </a:p>
      </dgm:t>
    </dgm:pt>
    <dgm:pt modelId="{FBD68C07-6BA9-4CB9-99AC-5D1A4C462389}" type="parTrans" cxnId="{93946EB0-48F1-4D9A-8354-247943C708CC}">
      <dgm:prSet/>
      <dgm:spPr/>
      <dgm:t>
        <a:bodyPr/>
        <a:lstStyle/>
        <a:p>
          <a:endParaRPr lang="es-PE"/>
        </a:p>
      </dgm:t>
    </dgm:pt>
    <dgm:pt modelId="{AAE81F6E-BE4D-4365-9D53-E9D0B9BAFDAD}" type="sibTrans" cxnId="{93946EB0-48F1-4D9A-8354-247943C708CC}">
      <dgm:prSet/>
      <dgm:spPr/>
      <dgm:t>
        <a:bodyPr/>
        <a:lstStyle/>
        <a:p>
          <a:endParaRPr lang="es-PE"/>
        </a:p>
      </dgm:t>
    </dgm:pt>
    <dgm:pt modelId="{8E2054FF-BA09-4D2D-9392-881C2DA9AAAD}">
      <dgm:prSet custT="1"/>
      <dgm:spPr>
        <a:solidFill>
          <a:schemeClr val="accent3">
            <a:lumMod val="60000"/>
            <a:lumOff val="40000"/>
          </a:schemeClr>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r>
            <a:rPr lang="es-ES" sz="1400" b="1" dirty="0">
              <a:solidFill>
                <a:schemeClr val="tx1"/>
              </a:solidFill>
              <a:latin typeface="Arial" panose="020B0604020202020204" pitchFamily="34" charset="0"/>
              <a:cs typeface="Arial" panose="020B0604020202020204" pitchFamily="34" charset="0"/>
            </a:rPr>
            <a:t>Muertes en los 7 días anteriores</a:t>
          </a:r>
          <a:endParaRPr lang="es-PE" sz="1400" b="1" dirty="0">
            <a:solidFill>
              <a:schemeClr val="tx1"/>
            </a:solidFill>
            <a:latin typeface="Arial" panose="020B0604020202020204" pitchFamily="34" charset="0"/>
            <a:cs typeface="Arial" panose="020B0604020202020204" pitchFamily="34" charset="0"/>
          </a:endParaRPr>
        </a:p>
      </dgm:t>
    </dgm:pt>
    <dgm:pt modelId="{037BB356-4A30-4428-A57E-BCF0D26C8FB4}" type="parTrans" cxnId="{C2D95D0E-5043-4541-A950-C60BCDB371AB}">
      <dgm:prSet/>
      <dgm:spPr/>
      <dgm:t>
        <a:bodyPr/>
        <a:lstStyle/>
        <a:p>
          <a:endParaRPr lang="es-PE"/>
        </a:p>
      </dgm:t>
    </dgm:pt>
    <dgm:pt modelId="{68795617-920B-40BB-95B6-3F511EA42704}" type="sibTrans" cxnId="{C2D95D0E-5043-4541-A950-C60BCDB371AB}">
      <dgm:prSet/>
      <dgm:spPr/>
      <dgm:t>
        <a:bodyPr/>
        <a:lstStyle/>
        <a:p>
          <a:endParaRPr lang="es-PE"/>
        </a:p>
      </dgm:t>
    </dgm:pt>
    <dgm:pt modelId="{409C598D-C689-4A58-8EC2-5BA9C2AF0A91}">
      <dgm:prSet custT="1"/>
      <dgm:spPr>
        <a:solidFill>
          <a:schemeClr val="accent3">
            <a:lumMod val="60000"/>
            <a:lumOff val="40000"/>
          </a:schemeClr>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pPr algn="ctr">
            <a:buFontTx/>
            <a:buNone/>
          </a:pPr>
          <a:r>
            <a:rPr lang="es-PE" sz="2400" b="1" i="0" u="none" strike="noStrike" dirty="0">
              <a:solidFill>
                <a:srgbClr val="000000"/>
              </a:solidFill>
              <a:effectLst/>
              <a:latin typeface="Arial" panose="020B0604020202020204" pitchFamily="34" charset="0"/>
            </a:rPr>
            <a:t>90,254</a:t>
          </a:r>
          <a:endParaRPr lang="es-PE" sz="2400" b="1" dirty="0">
            <a:latin typeface="Arial" panose="020B0604020202020204" pitchFamily="34" charset="0"/>
            <a:cs typeface="Arial" panose="020B0604020202020204" pitchFamily="34" charset="0"/>
          </a:endParaRPr>
        </a:p>
      </dgm:t>
    </dgm:pt>
    <dgm:pt modelId="{1AA12493-E504-4FAC-84DC-83CE6A30ED8B}" type="parTrans" cxnId="{A668C589-9E78-467A-B1D6-801DDA862C69}">
      <dgm:prSet/>
      <dgm:spPr/>
      <dgm:t>
        <a:bodyPr/>
        <a:lstStyle/>
        <a:p>
          <a:endParaRPr lang="es-PE"/>
        </a:p>
      </dgm:t>
    </dgm:pt>
    <dgm:pt modelId="{872FD256-2602-40D1-9173-26E965BDA32B}" type="sibTrans" cxnId="{A668C589-9E78-467A-B1D6-801DDA862C69}">
      <dgm:prSet/>
      <dgm:spPr/>
      <dgm:t>
        <a:bodyPr/>
        <a:lstStyle/>
        <a:p>
          <a:endParaRPr lang="es-PE"/>
        </a:p>
      </dgm:t>
    </dgm:pt>
    <dgm:pt modelId="{EC429AB3-BCEF-40F0-9596-C31656CC52B7}">
      <dgm:prSet phldrT="[Texto]" custT="1"/>
      <dgm:spPr>
        <a:solidFill>
          <a:schemeClr val="accent4"/>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pPr algn="ctr">
            <a:buFontTx/>
            <a:buNone/>
          </a:pPr>
          <a:r>
            <a:rPr lang="es-PE" sz="2400" b="1" dirty="0">
              <a:latin typeface="Arial" panose="020B0604020202020204" pitchFamily="34" charset="0"/>
              <a:cs typeface="Arial" panose="020B0604020202020204" pitchFamily="34" charset="0"/>
            </a:rPr>
            <a:t>11</a:t>
          </a:r>
        </a:p>
      </dgm:t>
    </dgm:pt>
    <dgm:pt modelId="{509FEBC1-3D28-4A75-98A7-14104D104D35}" type="parTrans" cxnId="{9CDB5133-B6F8-47C9-B571-0CB3A288A3A6}">
      <dgm:prSet/>
      <dgm:spPr/>
      <dgm:t>
        <a:bodyPr/>
        <a:lstStyle/>
        <a:p>
          <a:endParaRPr lang="es-PE"/>
        </a:p>
      </dgm:t>
    </dgm:pt>
    <dgm:pt modelId="{DEFE4551-BC89-4529-9CA3-EF3065AA1E2F}" type="sibTrans" cxnId="{9CDB5133-B6F8-47C9-B571-0CB3A288A3A6}">
      <dgm:prSet/>
      <dgm:spPr/>
      <dgm:t>
        <a:bodyPr/>
        <a:lstStyle/>
        <a:p>
          <a:endParaRPr lang="es-PE"/>
        </a:p>
      </dgm:t>
    </dgm:pt>
    <dgm:pt modelId="{DBBC5A15-7E68-4F20-A751-BA240A188481}">
      <dgm:prSet phldrT="[Texto]" phldr="1" custT="1"/>
      <dgm:spPr>
        <a:noFill/>
        <a:ln>
          <a:noFill/>
        </a:ln>
        <a:scene3d>
          <a:camera prst="perspectiveLeft" fov="0">
            <a:rot lat="0" lon="20399993" rev="0"/>
          </a:camera>
          <a:lightRig rig="chilly" dir="t">
            <a:rot lat="0" lon="0" rev="1200000"/>
          </a:lightRig>
        </a:scene3d>
        <a:sp3d z="63500" extrusionH="76200" contourW="63500" prstMaterial="dkEdge">
          <a:bevelB w="101600" prst="riblet"/>
          <a:extrusionClr>
            <a:srgbClr val="FDB9BF"/>
          </a:extrusionClr>
          <a:contourClr>
            <a:schemeClr val="bg1"/>
          </a:contourClr>
        </a:sp3d>
      </dgm:spPr>
      <dgm:t>
        <a:bodyPr anchor="ctr" anchorCtr="0"/>
        <a:lstStyle/>
        <a:p>
          <a:endParaRPr lang="es-PE" sz="1400" b="1" dirty="0">
            <a:latin typeface="Arial" panose="020B0604020202020204" pitchFamily="34" charset="0"/>
            <a:cs typeface="Arial" panose="020B0604020202020204" pitchFamily="34" charset="0"/>
          </a:endParaRPr>
        </a:p>
      </dgm:t>
    </dgm:pt>
    <dgm:pt modelId="{18E821B3-D237-424F-93AE-FAD7B53AB3DD}" type="sibTrans" cxnId="{1750AF9C-CDC0-4ACA-931B-5FDE1814BA80}">
      <dgm:prSet/>
      <dgm:spPr/>
      <dgm:t>
        <a:bodyPr/>
        <a:lstStyle/>
        <a:p>
          <a:endParaRPr lang="es-PE"/>
        </a:p>
      </dgm:t>
    </dgm:pt>
    <dgm:pt modelId="{CDBDE0D8-C2DE-479C-85CD-686F9143E869}" type="parTrans" cxnId="{1750AF9C-CDC0-4ACA-931B-5FDE1814BA80}">
      <dgm:prSet/>
      <dgm:spPr/>
      <dgm:t>
        <a:bodyPr/>
        <a:lstStyle/>
        <a:p>
          <a:endParaRPr lang="es-PE"/>
        </a:p>
      </dgm:t>
    </dgm:pt>
    <dgm:pt modelId="{51F362EF-CA6A-42A4-B101-280AC1B4ECF2}" type="pres">
      <dgm:prSet presAssocID="{1246D512-CFA1-4881-9A8E-D168DA5A87E9}" presName="Name0" presStyleCnt="0">
        <dgm:presLayoutVars>
          <dgm:dir/>
          <dgm:animLvl val="lvl"/>
          <dgm:resizeHandles val="exact"/>
        </dgm:presLayoutVars>
      </dgm:prSet>
      <dgm:spPr/>
    </dgm:pt>
    <dgm:pt modelId="{CF510C97-3475-4FC3-87E2-BFCC0B46C436}" type="pres">
      <dgm:prSet presAssocID="{DBBC5A15-7E68-4F20-A751-BA240A188481}" presName="composite" presStyleCnt="0"/>
      <dgm:spPr/>
    </dgm:pt>
    <dgm:pt modelId="{BA2D9593-EAD2-4B12-A8A4-32C4EEC2AE43}" type="pres">
      <dgm:prSet presAssocID="{DBBC5A15-7E68-4F20-A751-BA240A188481}" presName="parTx" presStyleLbl="alignNode1" presStyleIdx="0" presStyleCnt="5">
        <dgm:presLayoutVars>
          <dgm:chMax val="0"/>
          <dgm:chPref val="0"/>
          <dgm:bulletEnabled val="1"/>
        </dgm:presLayoutVars>
      </dgm:prSet>
      <dgm:spPr/>
    </dgm:pt>
    <dgm:pt modelId="{2B72B690-F309-46E2-BF8F-B373887F7810}" type="pres">
      <dgm:prSet presAssocID="{DBBC5A15-7E68-4F20-A751-BA240A188481}" presName="desTx" presStyleLbl="alignAccFollowNode1" presStyleIdx="0" presStyleCnt="5">
        <dgm:presLayoutVars>
          <dgm:bulletEnabled val="1"/>
        </dgm:presLayoutVars>
      </dgm:prSet>
      <dgm:spPr/>
    </dgm:pt>
    <dgm:pt modelId="{D0849D4D-84D5-4E8D-8221-EA04CA79BC57}" type="pres">
      <dgm:prSet presAssocID="{18E821B3-D237-424F-93AE-FAD7B53AB3DD}" presName="space" presStyleCnt="0"/>
      <dgm:spPr/>
    </dgm:pt>
    <dgm:pt modelId="{4E7F89E9-AA98-4F53-BFCE-5EA514A4601C}" type="pres">
      <dgm:prSet presAssocID="{036B89E3-24EA-485C-AFC7-1A4B2267123A}" presName="composite" presStyleCnt="0"/>
      <dgm:spPr/>
    </dgm:pt>
    <dgm:pt modelId="{9C6AF0B1-3266-47CE-AAFE-F66B2B39A5D8}" type="pres">
      <dgm:prSet presAssocID="{036B89E3-24EA-485C-AFC7-1A4B2267123A}" presName="parTx" presStyleLbl="alignNode1" presStyleIdx="1" presStyleCnt="5" custLinFactNeighborY="-3845">
        <dgm:presLayoutVars>
          <dgm:chMax val="0"/>
          <dgm:chPref val="0"/>
          <dgm:bulletEnabled val="1"/>
        </dgm:presLayoutVars>
      </dgm:prSet>
      <dgm:spPr/>
    </dgm:pt>
    <dgm:pt modelId="{038F86DC-B5C5-4AD8-AA2D-0C9176EB55C9}" type="pres">
      <dgm:prSet presAssocID="{036B89E3-24EA-485C-AFC7-1A4B2267123A}" presName="desTx" presStyleLbl="alignAccFollowNode1" presStyleIdx="1" presStyleCnt="5" custLinFactNeighborY="-995">
        <dgm:presLayoutVars>
          <dgm:bulletEnabled val="1"/>
        </dgm:presLayoutVars>
      </dgm:prSet>
      <dgm:spPr/>
    </dgm:pt>
    <dgm:pt modelId="{04E7A912-6988-4F5E-ABD7-05BE7819A8C6}" type="pres">
      <dgm:prSet presAssocID="{39516CAD-C795-496E-A754-880F0222C835}" presName="space" presStyleCnt="0"/>
      <dgm:spPr/>
    </dgm:pt>
    <dgm:pt modelId="{DCB02FEE-3B55-4684-8C81-5226A766AF37}" type="pres">
      <dgm:prSet presAssocID="{8E2054FF-BA09-4D2D-9392-881C2DA9AAAD}" presName="composite" presStyleCnt="0"/>
      <dgm:spPr/>
    </dgm:pt>
    <dgm:pt modelId="{BE40999F-7E23-485E-8F6F-37C09B4CE5CA}" type="pres">
      <dgm:prSet presAssocID="{8E2054FF-BA09-4D2D-9392-881C2DA9AAAD}" presName="parTx" presStyleLbl="alignNode1" presStyleIdx="2" presStyleCnt="5">
        <dgm:presLayoutVars>
          <dgm:chMax val="0"/>
          <dgm:chPref val="0"/>
          <dgm:bulletEnabled val="1"/>
        </dgm:presLayoutVars>
      </dgm:prSet>
      <dgm:spPr/>
    </dgm:pt>
    <dgm:pt modelId="{3B546600-E306-4027-A24C-7EE0E6C8CD14}" type="pres">
      <dgm:prSet presAssocID="{8E2054FF-BA09-4D2D-9392-881C2DA9AAAD}" presName="desTx" presStyleLbl="alignAccFollowNode1" presStyleIdx="2" presStyleCnt="5">
        <dgm:presLayoutVars>
          <dgm:bulletEnabled val="1"/>
        </dgm:presLayoutVars>
      </dgm:prSet>
      <dgm:spPr/>
    </dgm:pt>
    <dgm:pt modelId="{2EC97403-77E4-4920-8483-D5C59EFB81FC}" type="pres">
      <dgm:prSet presAssocID="{68795617-920B-40BB-95B6-3F511EA42704}" presName="space" presStyleCnt="0"/>
      <dgm:spPr/>
    </dgm:pt>
    <dgm:pt modelId="{20576FC0-BE9F-4CC0-95A2-F89529BDBAD8}" type="pres">
      <dgm:prSet presAssocID="{4E4009A9-9D65-41BB-A8C3-28F1BF3873D2}" presName="composite" presStyleCnt="0"/>
      <dgm:spPr/>
    </dgm:pt>
    <dgm:pt modelId="{98AC9398-D694-43B2-895E-07B00B4302E8}" type="pres">
      <dgm:prSet presAssocID="{4E4009A9-9D65-41BB-A8C3-28F1BF3873D2}" presName="parTx" presStyleLbl="alignNode1" presStyleIdx="3" presStyleCnt="5">
        <dgm:presLayoutVars>
          <dgm:chMax val="0"/>
          <dgm:chPref val="0"/>
          <dgm:bulletEnabled val="1"/>
        </dgm:presLayoutVars>
      </dgm:prSet>
      <dgm:spPr/>
    </dgm:pt>
    <dgm:pt modelId="{38960219-CE93-4FDB-9FA8-4DFB47DF7A63}" type="pres">
      <dgm:prSet presAssocID="{4E4009A9-9D65-41BB-A8C3-28F1BF3873D2}" presName="desTx" presStyleLbl="alignAccFollowNode1" presStyleIdx="3" presStyleCnt="5">
        <dgm:presLayoutVars>
          <dgm:bulletEnabled val="1"/>
        </dgm:presLayoutVars>
      </dgm:prSet>
      <dgm:spPr/>
    </dgm:pt>
    <dgm:pt modelId="{3298114A-CD3D-4834-B0B7-3808D5104B13}" type="pres">
      <dgm:prSet presAssocID="{4F81A239-6C9A-476C-A36D-36EF1B6CAB44}" presName="space" presStyleCnt="0"/>
      <dgm:spPr/>
    </dgm:pt>
    <dgm:pt modelId="{5E3AEF87-B492-4AB6-939B-1ED3CE657CEF}" type="pres">
      <dgm:prSet presAssocID="{573B9AA4-1DDB-47D3-B3EC-09B870B13D29}" presName="composite" presStyleCnt="0"/>
      <dgm:spPr/>
    </dgm:pt>
    <dgm:pt modelId="{AA0DA737-0ECA-442F-9719-98FE078BF17C}" type="pres">
      <dgm:prSet presAssocID="{573B9AA4-1DDB-47D3-B3EC-09B870B13D29}" presName="parTx" presStyleLbl="alignNode1" presStyleIdx="4" presStyleCnt="5" custLinFactNeighborY="1848">
        <dgm:presLayoutVars>
          <dgm:chMax val="0"/>
          <dgm:chPref val="0"/>
          <dgm:bulletEnabled val="1"/>
        </dgm:presLayoutVars>
      </dgm:prSet>
      <dgm:spPr/>
    </dgm:pt>
    <dgm:pt modelId="{CE22CF04-2428-4DB3-A294-054CC4F526BB}" type="pres">
      <dgm:prSet presAssocID="{573B9AA4-1DDB-47D3-B3EC-09B870B13D29}" presName="desTx" presStyleLbl="alignAccFollowNode1" presStyleIdx="4" presStyleCnt="5" custLinFactNeighborX="-42" custLinFactNeighborY="-995">
        <dgm:presLayoutVars>
          <dgm:bulletEnabled val="1"/>
        </dgm:presLayoutVars>
      </dgm:prSet>
      <dgm:spPr/>
    </dgm:pt>
  </dgm:ptLst>
  <dgm:cxnLst>
    <dgm:cxn modelId="{C2D95D0E-5043-4541-A950-C60BCDB371AB}" srcId="{1246D512-CFA1-4881-9A8E-D168DA5A87E9}" destId="{8E2054FF-BA09-4D2D-9392-881C2DA9AAAD}" srcOrd="2" destOrd="0" parTransId="{037BB356-4A30-4428-A57E-BCF0D26C8FB4}" sibTransId="{68795617-920B-40BB-95B6-3F511EA42704}"/>
    <dgm:cxn modelId="{F1900C14-AC4A-4FEE-BA93-2316043D7118}" type="presOf" srcId="{DBBC5A15-7E68-4F20-A751-BA240A188481}" destId="{BA2D9593-EAD2-4B12-A8A4-32C4EEC2AE43}" srcOrd="0" destOrd="0" presId="urn:microsoft.com/office/officeart/2005/8/layout/hList1"/>
    <dgm:cxn modelId="{666BCE2C-A636-4529-87A2-2B3588F7179F}" type="presOf" srcId="{019EE225-7D50-4478-BE68-62AC6B6F75A9}" destId="{038F86DC-B5C5-4AD8-AA2D-0C9176EB55C9}" srcOrd="0" destOrd="0" presId="urn:microsoft.com/office/officeart/2005/8/layout/hList1"/>
    <dgm:cxn modelId="{9CDB5133-B6F8-47C9-B571-0CB3A288A3A6}" srcId="{573B9AA4-1DDB-47D3-B3EC-09B870B13D29}" destId="{EC429AB3-BCEF-40F0-9596-C31656CC52B7}" srcOrd="0" destOrd="0" parTransId="{509FEBC1-3D28-4A75-98A7-14104D104D35}" sibTransId="{DEFE4551-BC89-4529-9CA3-EF3065AA1E2F}"/>
    <dgm:cxn modelId="{993D2036-3791-4C7A-A9AB-721056F1909A}" type="presOf" srcId="{3C22AE56-A0EB-4168-8A1F-D3E0CDE791DD}" destId="{2B72B690-F309-46E2-BF8F-B373887F7810}" srcOrd="0" destOrd="0" presId="urn:microsoft.com/office/officeart/2005/8/layout/hList1"/>
    <dgm:cxn modelId="{F705373E-55DD-41E3-8B0D-3C197761F99A}" type="presOf" srcId="{036B89E3-24EA-485C-AFC7-1A4B2267123A}" destId="{9C6AF0B1-3266-47CE-AAFE-F66B2B39A5D8}" srcOrd="0" destOrd="0" presId="urn:microsoft.com/office/officeart/2005/8/layout/hList1"/>
    <dgm:cxn modelId="{03503B65-D863-4A88-8CC1-3631DF81DF9D}" type="presOf" srcId="{617EC707-8C59-4C5D-8FB9-CCC493A7C39C}" destId="{38960219-CE93-4FDB-9FA8-4DFB47DF7A63}" srcOrd="0" destOrd="0" presId="urn:microsoft.com/office/officeart/2005/8/layout/hList1"/>
    <dgm:cxn modelId="{35CD5865-1D16-4372-A2D2-F41DF0E6605A}" type="presOf" srcId="{573B9AA4-1DDB-47D3-B3EC-09B870B13D29}" destId="{AA0DA737-0ECA-442F-9719-98FE078BF17C}" srcOrd="0" destOrd="0" presId="urn:microsoft.com/office/officeart/2005/8/layout/hList1"/>
    <dgm:cxn modelId="{1D8C667F-8537-41DB-A2A8-6B60BCD02881}" type="presOf" srcId="{8E2054FF-BA09-4D2D-9392-881C2DA9AAAD}" destId="{BE40999F-7E23-485E-8F6F-37C09B4CE5CA}" srcOrd="0" destOrd="0" presId="urn:microsoft.com/office/officeart/2005/8/layout/hList1"/>
    <dgm:cxn modelId="{5B032D81-2197-4389-A21E-284D691D2982}" srcId="{4E4009A9-9D65-41BB-A8C3-28F1BF3873D2}" destId="{617EC707-8C59-4C5D-8FB9-CCC493A7C39C}" srcOrd="0" destOrd="0" parTransId="{1D7C4EF8-5040-4B55-A79C-2A7763A5A19D}" sibTransId="{89CE76CC-D54A-4AE8-AD13-2EFADA2D8878}"/>
    <dgm:cxn modelId="{3BB04381-7C58-4DD1-849F-5B3F89EF44B4}" type="presOf" srcId="{4E4009A9-9D65-41BB-A8C3-28F1BF3873D2}" destId="{98AC9398-D694-43B2-895E-07B00B4302E8}" srcOrd="0" destOrd="0" presId="urn:microsoft.com/office/officeart/2005/8/layout/hList1"/>
    <dgm:cxn modelId="{A668C589-9E78-467A-B1D6-801DDA862C69}" srcId="{8E2054FF-BA09-4D2D-9392-881C2DA9AAAD}" destId="{409C598D-C689-4A58-8EC2-5BA9C2AF0A91}" srcOrd="0" destOrd="0" parTransId="{1AA12493-E504-4FAC-84DC-83CE6A30ED8B}" sibTransId="{872FD256-2602-40D1-9173-26E965BDA32B}"/>
    <dgm:cxn modelId="{1A7CFB90-09B0-4924-984F-0966542257DF}" srcId="{036B89E3-24EA-485C-AFC7-1A4B2267123A}" destId="{019EE225-7D50-4478-BE68-62AC6B6F75A9}" srcOrd="0" destOrd="0" parTransId="{49B685FF-48EF-4FF4-BF70-06113C906220}" sibTransId="{FB31EA2F-473A-4CDB-961D-62B0EB822DD5}"/>
    <dgm:cxn modelId="{1750AF9C-CDC0-4ACA-931B-5FDE1814BA80}" srcId="{1246D512-CFA1-4881-9A8E-D168DA5A87E9}" destId="{DBBC5A15-7E68-4F20-A751-BA240A188481}" srcOrd="0" destOrd="0" parTransId="{CDBDE0D8-C2DE-479C-85CD-686F9143E869}" sibTransId="{18E821B3-D237-424F-93AE-FAD7B53AB3DD}"/>
    <dgm:cxn modelId="{BD99C99C-786C-47A6-9CAB-5AC452B4B400}" type="presOf" srcId="{409C598D-C689-4A58-8EC2-5BA9C2AF0A91}" destId="{3B546600-E306-4027-A24C-7EE0E6C8CD14}" srcOrd="0" destOrd="0" presId="urn:microsoft.com/office/officeart/2005/8/layout/hList1"/>
    <dgm:cxn modelId="{93946EB0-48F1-4D9A-8354-247943C708CC}" srcId="{1246D512-CFA1-4881-9A8E-D168DA5A87E9}" destId="{573B9AA4-1DDB-47D3-B3EC-09B870B13D29}" srcOrd="4" destOrd="0" parTransId="{FBD68C07-6BA9-4CB9-99AC-5D1A4C462389}" sibTransId="{AAE81F6E-BE4D-4365-9D53-E9D0B9BAFDAD}"/>
    <dgm:cxn modelId="{C2C9E2C6-0B86-4491-8203-C035D71924B5}" type="presOf" srcId="{EC429AB3-BCEF-40F0-9596-C31656CC52B7}" destId="{CE22CF04-2428-4DB3-A294-054CC4F526BB}" srcOrd="0" destOrd="0" presId="urn:microsoft.com/office/officeart/2005/8/layout/hList1"/>
    <dgm:cxn modelId="{75848AD9-B9ED-49C8-8007-0A1F19CA37A2}" srcId="{1246D512-CFA1-4881-9A8E-D168DA5A87E9}" destId="{036B89E3-24EA-485C-AFC7-1A4B2267123A}" srcOrd="1" destOrd="0" parTransId="{D3791521-0D4C-4803-AC4F-EB61D248BDBE}" sibTransId="{39516CAD-C795-496E-A754-880F0222C835}"/>
    <dgm:cxn modelId="{9A8046E1-F814-460E-ACEE-28188C825153}" srcId="{DBBC5A15-7E68-4F20-A751-BA240A188481}" destId="{3C22AE56-A0EB-4168-8A1F-D3E0CDE791DD}" srcOrd="0" destOrd="0" parTransId="{CE625CBE-5509-4D4F-B680-1F2ABFA4A213}" sibTransId="{7E991CFE-54E3-4B0F-AC12-38D9C44FDC0B}"/>
    <dgm:cxn modelId="{5C82DDED-F6A2-41FB-8C6C-4186AA0D0B8B}" srcId="{1246D512-CFA1-4881-9A8E-D168DA5A87E9}" destId="{4E4009A9-9D65-41BB-A8C3-28F1BF3873D2}" srcOrd="3" destOrd="0" parTransId="{05857E3B-C7DA-4917-9DEF-7B3266910298}" sibTransId="{4F81A239-6C9A-476C-A36D-36EF1B6CAB44}"/>
    <dgm:cxn modelId="{F93135FA-9EA2-42A9-93AB-8630A198A870}" type="presOf" srcId="{1246D512-CFA1-4881-9A8E-D168DA5A87E9}" destId="{51F362EF-CA6A-42A4-B101-280AC1B4ECF2}" srcOrd="0" destOrd="0" presId="urn:microsoft.com/office/officeart/2005/8/layout/hList1"/>
    <dgm:cxn modelId="{4371A1D8-509C-4E01-8F95-FD4278BFF38E}" type="presParOf" srcId="{51F362EF-CA6A-42A4-B101-280AC1B4ECF2}" destId="{CF510C97-3475-4FC3-87E2-BFCC0B46C436}" srcOrd="0" destOrd="0" presId="urn:microsoft.com/office/officeart/2005/8/layout/hList1"/>
    <dgm:cxn modelId="{083FC077-8600-4AAF-A8EC-FD2C8010C23D}" type="presParOf" srcId="{CF510C97-3475-4FC3-87E2-BFCC0B46C436}" destId="{BA2D9593-EAD2-4B12-A8A4-32C4EEC2AE43}" srcOrd="0" destOrd="0" presId="urn:microsoft.com/office/officeart/2005/8/layout/hList1"/>
    <dgm:cxn modelId="{1F229BE5-8F08-4971-B51D-3604178F0091}" type="presParOf" srcId="{CF510C97-3475-4FC3-87E2-BFCC0B46C436}" destId="{2B72B690-F309-46E2-BF8F-B373887F7810}" srcOrd="1" destOrd="0" presId="urn:microsoft.com/office/officeart/2005/8/layout/hList1"/>
    <dgm:cxn modelId="{4DB6275C-E99D-4FFD-A4CA-276033408E69}" type="presParOf" srcId="{51F362EF-CA6A-42A4-B101-280AC1B4ECF2}" destId="{D0849D4D-84D5-4E8D-8221-EA04CA79BC57}" srcOrd="1" destOrd="0" presId="urn:microsoft.com/office/officeart/2005/8/layout/hList1"/>
    <dgm:cxn modelId="{7A6B11EB-A427-4864-A998-37E2CBE586DD}" type="presParOf" srcId="{51F362EF-CA6A-42A4-B101-280AC1B4ECF2}" destId="{4E7F89E9-AA98-4F53-BFCE-5EA514A4601C}" srcOrd="2" destOrd="0" presId="urn:microsoft.com/office/officeart/2005/8/layout/hList1"/>
    <dgm:cxn modelId="{F6D0F342-9462-4CD9-A0CF-B930419BD85A}" type="presParOf" srcId="{4E7F89E9-AA98-4F53-BFCE-5EA514A4601C}" destId="{9C6AF0B1-3266-47CE-AAFE-F66B2B39A5D8}" srcOrd="0" destOrd="0" presId="urn:microsoft.com/office/officeart/2005/8/layout/hList1"/>
    <dgm:cxn modelId="{A0CFA2AF-EB9D-4F58-92F1-A65A9EED286A}" type="presParOf" srcId="{4E7F89E9-AA98-4F53-BFCE-5EA514A4601C}" destId="{038F86DC-B5C5-4AD8-AA2D-0C9176EB55C9}" srcOrd="1" destOrd="0" presId="urn:microsoft.com/office/officeart/2005/8/layout/hList1"/>
    <dgm:cxn modelId="{5FC303D5-C700-4A25-B348-F912C5422E71}" type="presParOf" srcId="{51F362EF-CA6A-42A4-B101-280AC1B4ECF2}" destId="{04E7A912-6988-4F5E-ABD7-05BE7819A8C6}" srcOrd="3" destOrd="0" presId="urn:microsoft.com/office/officeart/2005/8/layout/hList1"/>
    <dgm:cxn modelId="{7B01FFE0-FA73-4E7D-8979-3F4F1C277B90}" type="presParOf" srcId="{51F362EF-CA6A-42A4-B101-280AC1B4ECF2}" destId="{DCB02FEE-3B55-4684-8C81-5226A766AF37}" srcOrd="4" destOrd="0" presId="urn:microsoft.com/office/officeart/2005/8/layout/hList1"/>
    <dgm:cxn modelId="{6A3E0C89-B5BC-4985-BE75-C42EABB2BB28}" type="presParOf" srcId="{DCB02FEE-3B55-4684-8C81-5226A766AF37}" destId="{BE40999F-7E23-485E-8F6F-37C09B4CE5CA}" srcOrd="0" destOrd="0" presId="urn:microsoft.com/office/officeart/2005/8/layout/hList1"/>
    <dgm:cxn modelId="{C05D0F00-63B5-403A-A830-692D4CF741A1}" type="presParOf" srcId="{DCB02FEE-3B55-4684-8C81-5226A766AF37}" destId="{3B546600-E306-4027-A24C-7EE0E6C8CD14}" srcOrd="1" destOrd="0" presId="urn:microsoft.com/office/officeart/2005/8/layout/hList1"/>
    <dgm:cxn modelId="{E6B162A5-C78B-4469-B7F1-0C0CFFBF7EC7}" type="presParOf" srcId="{51F362EF-CA6A-42A4-B101-280AC1B4ECF2}" destId="{2EC97403-77E4-4920-8483-D5C59EFB81FC}" srcOrd="5" destOrd="0" presId="urn:microsoft.com/office/officeart/2005/8/layout/hList1"/>
    <dgm:cxn modelId="{7F76596C-786B-46B6-BCAF-39373C587700}" type="presParOf" srcId="{51F362EF-CA6A-42A4-B101-280AC1B4ECF2}" destId="{20576FC0-BE9F-4CC0-95A2-F89529BDBAD8}" srcOrd="6" destOrd="0" presId="urn:microsoft.com/office/officeart/2005/8/layout/hList1"/>
    <dgm:cxn modelId="{0381B09F-46FA-40E4-B817-B716BC3BF7B8}" type="presParOf" srcId="{20576FC0-BE9F-4CC0-95A2-F89529BDBAD8}" destId="{98AC9398-D694-43B2-895E-07B00B4302E8}" srcOrd="0" destOrd="0" presId="urn:microsoft.com/office/officeart/2005/8/layout/hList1"/>
    <dgm:cxn modelId="{C7232A83-22F3-4D49-90EB-3768C08FA04B}" type="presParOf" srcId="{20576FC0-BE9F-4CC0-95A2-F89529BDBAD8}" destId="{38960219-CE93-4FDB-9FA8-4DFB47DF7A63}" srcOrd="1" destOrd="0" presId="urn:microsoft.com/office/officeart/2005/8/layout/hList1"/>
    <dgm:cxn modelId="{0BE97621-3C53-425C-BACC-769AA2A5DB2A}" type="presParOf" srcId="{51F362EF-CA6A-42A4-B101-280AC1B4ECF2}" destId="{3298114A-CD3D-4834-B0B7-3808D5104B13}" srcOrd="7" destOrd="0" presId="urn:microsoft.com/office/officeart/2005/8/layout/hList1"/>
    <dgm:cxn modelId="{68FE4B9F-F4E7-4972-914A-C1FA3B1E04BE}" type="presParOf" srcId="{51F362EF-CA6A-42A4-B101-280AC1B4ECF2}" destId="{5E3AEF87-B492-4AB6-939B-1ED3CE657CEF}" srcOrd="8" destOrd="0" presId="urn:microsoft.com/office/officeart/2005/8/layout/hList1"/>
    <dgm:cxn modelId="{08E70F4C-6476-42BE-AF27-BA020F88623F}" type="presParOf" srcId="{5E3AEF87-B492-4AB6-939B-1ED3CE657CEF}" destId="{AA0DA737-0ECA-442F-9719-98FE078BF17C}" srcOrd="0" destOrd="0" presId="urn:microsoft.com/office/officeart/2005/8/layout/hList1"/>
    <dgm:cxn modelId="{B7F12E40-72C8-4B05-BC50-D240926D3208}" type="presParOf" srcId="{5E3AEF87-B492-4AB6-939B-1ED3CE657CEF}" destId="{CE22CF04-2428-4DB3-A294-054CC4F526B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211E08-751D-48CE-B421-FCEC854E5AF3}">
      <dsp:nvSpPr>
        <dsp:cNvPr id="0" name=""/>
        <dsp:cNvSpPr/>
      </dsp:nvSpPr>
      <dsp:spPr>
        <a:xfrm>
          <a:off x="3245" y="882156"/>
          <a:ext cx="3164480" cy="1137664"/>
        </a:xfrm>
        <a:prstGeom prst="rect">
          <a:avLst/>
        </a:prstGeom>
        <a:solidFill>
          <a:schemeClr val="accent2">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pPr>
          <a:r>
            <a:rPr lang="es-PE" sz="3300" b="1" kern="1200" dirty="0">
              <a:latin typeface="Arial" panose="020B0604020202020204" pitchFamily="34" charset="0"/>
              <a:cs typeface="Arial" panose="020B0604020202020204" pitchFamily="34" charset="0"/>
            </a:rPr>
            <a:t>Casos confirmados</a:t>
          </a:r>
        </a:p>
      </dsp:txBody>
      <dsp:txXfrm>
        <a:off x="3245" y="882156"/>
        <a:ext cx="3164480" cy="1137664"/>
      </dsp:txXfrm>
    </dsp:sp>
    <dsp:sp modelId="{B920C762-E219-42A1-9E9E-57F51AC3E726}">
      <dsp:nvSpPr>
        <dsp:cNvPr id="0" name=""/>
        <dsp:cNvSpPr/>
      </dsp:nvSpPr>
      <dsp:spPr>
        <a:xfrm>
          <a:off x="3245" y="2019821"/>
          <a:ext cx="3164480" cy="1449360"/>
        </a:xfrm>
        <a:prstGeom prst="rect">
          <a:avLst/>
        </a:prstGeom>
        <a:gradFill flip="none" rotWithShape="1">
          <a:gsLst>
            <a:gs pos="14000">
              <a:schemeClr val="accent2">
                <a:alpha val="46000"/>
                <a:lumMod val="49000"/>
                <a:lumOff val="51000"/>
              </a:schemeClr>
            </a:gs>
            <a:gs pos="33000">
              <a:schemeClr val="accent2">
                <a:lumMod val="45000"/>
                <a:lumOff val="55000"/>
              </a:schemeClr>
            </a:gs>
            <a:gs pos="56000">
              <a:srgbClr val="F8CAAB"/>
            </a:gs>
            <a:gs pos="79000">
              <a:schemeClr val="accent2">
                <a:lumMod val="26000"/>
                <a:lumOff val="74000"/>
              </a:schemeClr>
            </a:gs>
          </a:gsLst>
          <a:lin ang="8400000" scaled="0"/>
          <a:tileRect/>
        </a:gra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81356" tIns="181356" rIns="241808" bIns="272034" numCol="1" spcCol="1270" anchor="ctr" anchorCtr="0">
          <a:noAutofit/>
        </a:bodyPr>
        <a:lstStyle/>
        <a:p>
          <a:pPr marL="285750" lvl="1" indent="-285750" algn="ctr" defTabSz="1511300">
            <a:lnSpc>
              <a:spcPct val="90000"/>
            </a:lnSpc>
            <a:spcBef>
              <a:spcPct val="0"/>
            </a:spcBef>
            <a:spcAft>
              <a:spcPct val="15000"/>
            </a:spcAft>
            <a:buFontTx/>
            <a:buNone/>
          </a:pPr>
          <a:r>
            <a:rPr lang="es-PE" sz="3400" b="1" i="0" u="none" strike="noStrike" kern="1200" dirty="0">
              <a:solidFill>
                <a:srgbClr val="000000"/>
              </a:solidFill>
              <a:effectLst/>
              <a:latin typeface="Arial" panose="020B0604020202020204" pitchFamily="34" charset="0"/>
            </a:rPr>
            <a:t>163,698,731</a:t>
          </a:r>
          <a:endParaRPr lang="es-PE" sz="3400" b="1" kern="1200" dirty="0">
            <a:latin typeface="Arial" panose="020B0604020202020204" pitchFamily="34" charset="0"/>
            <a:cs typeface="Arial" panose="020B0604020202020204" pitchFamily="34" charset="0"/>
          </a:endParaRPr>
        </a:p>
      </dsp:txBody>
      <dsp:txXfrm>
        <a:off x="3245" y="2019821"/>
        <a:ext cx="3164480" cy="1449360"/>
      </dsp:txXfrm>
    </dsp:sp>
    <dsp:sp modelId="{4789D03E-2972-4A89-87FE-46A7137AB5F9}">
      <dsp:nvSpPr>
        <dsp:cNvPr id="0" name=""/>
        <dsp:cNvSpPr/>
      </dsp:nvSpPr>
      <dsp:spPr>
        <a:xfrm>
          <a:off x="3610753" y="923294"/>
          <a:ext cx="3164480" cy="1137664"/>
        </a:xfrm>
        <a:prstGeom prst="rect">
          <a:avLst/>
        </a:prstGeom>
        <a:solidFill>
          <a:schemeClr val="tx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pPr>
          <a:r>
            <a:rPr lang="es-PE" sz="3300" b="1" kern="1200" dirty="0">
              <a:latin typeface="Arial" panose="020B0604020202020204" pitchFamily="34" charset="0"/>
              <a:cs typeface="Arial" panose="020B0604020202020204" pitchFamily="34" charset="0"/>
            </a:rPr>
            <a:t>Fallecidos</a:t>
          </a:r>
        </a:p>
      </dsp:txBody>
      <dsp:txXfrm>
        <a:off x="3610753" y="923294"/>
        <a:ext cx="3164480" cy="1137664"/>
      </dsp:txXfrm>
    </dsp:sp>
    <dsp:sp modelId="{90D1C31A-658A-45AD-A39D-E653B8DC4FF4}">
      <dsp:nvSpPr>
        <dsp:cNvPr id="0" name=""/>
        <dsp:cNvSpPr/>
      </dsp:nvSpPr>
      <dsp:spPr>
        <a:xfrm>
          <a:off x="3610753" y="2019821"/>
          <a:ext cx="3164480" cy="1449360"/>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6022" tIns="176022" rIns="234696" bIns="264033" numCol="1" spcCol="1270" anchor="ctr" anchorCtr="0">
          <a:noAutofit/>
        </a:bodyPr>
        <a:lstStyle/>
        <a:p>
          <a:pPr marL="285750" lvl="1" indent="-285750" algn="ctr" defTabSz="1466850">
            <a:lnSpc>
              <a:spcPct val="90000"/>
            </a:lnSpc>
            <a:spcBef>
              <a:spcPct val="0"/>
            </a:spcBef>
            <a:spcAft>
              <a:spcPct val="15000"/>
            </a:spcAft>
            <a:buFontTx/>
            <a:buNone/>
          </a:pPr>
          <a:r>
            <a:rPr lang="es-PE" sz="3300" b="1" i="0" u="none" strike="noStrike" kern="1200" dirty="0">
              <a:solidFill>
                <a:srgbClr val="000000"/>
              </a:solidFill>
              <a:effectLst/>
              <a:latin typeface="Arial" panose="020B0604020202020204" pitchFamily="34" charset="0"/>
            </a:rPr>
            <a:t>3,392,776</a:t>
          </a:r>
          <a:endParaRPr lang="es-PE" sz="3300" kern="1200" dirty="0"/>
        </a:p>
      </dsp:txBody>
      <dsp:txXfrm>
        <a:off x="3610753" y="2019821"/>
        <a:ext cx="3164480" cy="1449360"/>
      </dsp:txXfrm>
    </dsp:sp>
    <dsp:sp modelId="{5AA0E70D-4B95-4EA9-AC75-66FB5ADA981F}">
      <dsp:nvSpPr>
        <dsp:cNvPr id="0" name=""/>
        <dsp:cNvSpPr/>
      </dsp:nvSpPr>
      <dsp:spPr>
        <a:xfrm>
          <a:off x="7218260" y="882156"/>
          <a:ext cx="3164480" cy="1137664"/>
        </a:xfrm>
        <a:prstGeom prst="rect">
          <a:avLst/>
        </a:prstGeom>
        <a:solidFill>
          <a:schemeClr val="accent6">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pPr>
          <a:r>
            <a:rPr lang="es-PE" sz="3300" b="1" kern="1200" dirty="0">
              <a:latin typeface="Arial" panose="020B0604020202020204" pitchFamily="34" charset="0"/>
              <a:cs typeface="Arial" panose="020B0604020202020204" pitchFamily="34" charset="0"/>
            </a:rPr>
            <a:t>Recuperados</a:t>
          </a:r>
        </a:p>
      </dsp:txBody>
      <dsp:txXfrm>
        <a:off x="7218260" y="882156"/>
        <a:ext cx="3164480" cy="1137664"/>
      </dsp:txXfrm>
    </dsp:sp>
    <dsp:sp modelId="{D899292C-36C9-4ADB-848F-E49333A4E5CD}">
      <dsp:nvSpPr>
        <dsp:cNvPr id="0" name=""/>
        <dsp:cNvSpPr/>
      </dsp:nvSpPr>
      <dsp:spPr>
        <a:xfrm>
          <a:off x="7218260" y="2019821"/>
          <a:ext cx="3164480" cy="1449360"/>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shape">
            <a:fillToRect l="50000" t="50000" r="50000" b="50000"/>
          </a:path>
          <a:tileRect/>
        </a:gra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6022" tIns="176022" rIns="234696" bIns="264033" numCol="1" spcCol="1270" anchor="ctr" anchorCtr="0">
          <a:noAutofit/>
        </a:bodyPr>
        <a:lstStyle/>
        <a:p>
          <a:pPr marL="285750" lvl="1" indent="-285750" algn="ctr" defTabSz="1466850">
            <a:lnSpc>
              <a:spcPct val="90000"/>
            </a:lnSpc>
            <a:spcBef>
              <a:spcPct val="0"/>
            </a:spcBef>
            <a:spcAft>
              <a:spcPct val="15000"/>
            </a:spcAft>
            <a:buFontTx/>
            <a:buNone/>
          </a:pPr>
          <a:r>
            <a:rPr lang="es-PE" sz="3300" b="1" kern="1200">
              <a:latin typeface="Arial" panose="020B0604020202020204" pitchFamily="34" charset="0"/>
              <a:cs typeface="Arial" panose="020B0604020202020204" pitchFamily="34" charset="0"/>
            </a:rPr>
            <a:t>143,305,904</a:t>
          </a:r>
          <a:endParaRPr lang="es-PE" sz="3300" kern="1200" dirty="0"/>
        </a:p>
      </dsp:txBody>
      <dsp:txXfrm>
        <a:off x="7218260" y="2019821"/>
        <a:ext cx="3164480" cy="14493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D9593-EAD2-4B12-A8A4-32C4EEC2AE43}">
      <dsp:nvSpPr>
        <dsp:cNvPr id="0" name=""/>
        <dsp:cNvSpPr/>
      </dsp:nvSpPr>
      <dsp:spPr>
        <a:xfrm>
          <a:off x="4817" y="618294"/>
          <a:ext cx="1846565" cy="738626"/>
        </a:xfrm>
        <a:prstGeom prst="rect">
          <a:avLst/>
        </a:prstGeom>
        <a:noFill/>
        <a:ln w="12700" cap="flat" cmpd="sng" algn="ctr">
          <a:noFill/>
          <a:prstDash val="solid"/>
          <a:miter lim="800000"/>
        </a:ln>
        <a:effectLst/>
        <a:scene3d>
          <a:camera prst="perspectiveLeft" fov="0">
            <a:rot lat="0" lon="20399993" rev="0"/>
          </a:camera>
          <a:lightRig rig="chilly" dir="t">
            <a:rot lat="0" lon="0" rev="1200000"/>
          </a:lightRig>
        </a:scene3d>
        <a:sp3d z="63500" extrusionH="76200" contourW="63500" prstMaterial="dkEdge">
          <a:bevelB w="101600" prst="riblet"/>
          <a:extrusionClr>
            <a:srgbClr val="FDB9BF"/>
          </a:extrusionClr>
          <a:contourClr>
            <a:schemeClr val="bg1"/>
          </a:contourClr>
        </a:sp3d>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endParaRPr lang="es-PE" sz="1400" b="1" kern="1200" dirty="0">
            <a:latin typeface="Arial" panose="020B0604020202020204" pitchFamily="34" charset="0"/>
            <a:cs typeface="Arial" panose="020B0604020202020204" pitchFamily="34" charset="0"/>
          </a:endParaRPr>
        </a:p>
      </dsp:txBody>
      <dsp:txXfrm>
        <a:off x="4817" y="618294"/>
        <a:ext cx="1846565" cy="738626"/>
      </dsp:txXfrm>
    </dsp:sp>
    <dsp:sp modelId="{2B72B690-F309-46E2-BF8F-B373887F7810}">
      <dsp:nvSpPr>
        <dsp:cNvPr id="0" name=""/>
        <dsp:cNvSpPr/>
      </dsp:nvSpPr>
      <dsp:spPr>
        <a:xfrm>
          <a:off x="4817" y="1356920"/>
          <a:ext cx="1846565" cy="2854800"/>
        </a:xfrm>
        <a:prstGeom prst="rect">
          <a:avLst/>
        </a:prstGeom>
        <a:noFill/>
        <a:ln w="12700" cap="flat" cmpd="sng" algn="ctr">
          <a:noFill/>
          <a:prstDash val="solid"/>
          <a:miter lim="800000"/>
        </a:ln>
        <a:effectLst/>
        <a:scene3d>
          <a:camera prst="perspectiveLeft" fov="0">
            <a:rot lat="0" lon="20399993" rev="0"/>
          </a:camera>
          <a:lightRig rig="chilly" dir="t">
            <a:rot lat="0" lon="0" rev="1200000"/>
          </a:lightRig>
        </a:scene3d>
        <a:sp3d z="63500" extrusionH="76200" contourW="63500" prstMaterial="dkEdge">
          <a:bevelB w="101600" prst="riblet"/>
          <a:extrusionClr>
            <a:srgbClr val="FDB9BF"/>
          </a:extrusionClr>
          <a:contourClr>
            <a:schemeClr val="bg1"/>
          </a:contourClr>
        </a:sp3d>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ctr" anchorCtr="0">
          <a:noAutofit/>
        </a:bodyPr>
        <a:lstStyle/>
        <a:p>
          <a:pPr marL="228600" lvl="1" indent="-228600" algn="ctr" defTabSz="1066800">
            <a:lnSpc>
              <a:spcPct val="90000"/>
            </a:lnSpc>
            <a:spcBef>
              <a:spcPct val="0"/>
            </a:spcBef>
            <a:spcAft>
              <a:spcPct val="15000"/>
            </a:spcAft>
            <a:buFontTx/>
            <a:buNone/>
          </a:pPr>
          <a:r>
            <a:rPr lang="es-PE" sz="2400" b="1" kern="1200" dirty="0">
              <a:latin typeface="Arial" panose="020B0604020202020204" pitchFamily="34" charset="0"/>
              <a:cs typeface="Arial" panose="020B0604020202020204" pitchFamily="34" charset="0"/>
            </a:rPr>
            <a:t>Mundo</a:t>
          </a:r>
        </a:p>
      </dsp:txBody>
      <dsp:txXfrm>
        <a:off x="4817" y="1356920"/>
        <a:ext cx="1846565" cy="2854800"/>
      </dsp:txXfrm>
    </dsp:sp>
    <dsp:sp modelId="{9C6AF0B1-3266-47CE-AAFE-F66B2B39A5D8}">
      <dsp:nvSpPr>
        <dsp:cNvPr id="0" name=""/>
        <dsp:cNvSpPr/>
      </dsp:nvSpPr>
      <dsp:spPr>
        <a:xfrm>
          <a:off x="2109901" y="589894"/>
          <a:ext cx="1846565" cy="738626"/>
        </a:xfrm>
        <a:prstGeom prst="rect">
          <a:avLst/>
        </a:prstGeom>
        <a:solidFill>
          <a:srgbClr val="FFFF00"/>
        </a:solidFill>
        <a:ln w="12700" cap="flat" cmpd="sng" algn="ctr">
          <a:solidFill>
            <a:schemeClr val="accent1">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chemeClr val="tx1"/>
              </a:solidFill>
              <a:latin typeface="Arial" panose="020B0604020202020204" pitchFamily="34" charset="0"/>
              <a:cs typeface="Arial" panose="020B0604020202020204" pitchFamily="34" charset="0"/>
            </a:rPr>
            <a:t>Casos en los últimos 7 días</a:t>
          </a:r>
          <a:endParaRPr lang="es-PE" sz="1400" b="1" kern="1200" dirty="0">
            <a:solidFill>
              <a:schemeClr val="tx1"/>
            </a:solidFill>
            <a:latin typeface="Arial" panose="020B0604020202020204" pitchFamily="34" charset="0"/>
            <a:cs typeface="Arial" panose="020B0604020202020204" pitchFamily="34" charset="0"/>
          </a:endParaRPr>
        </a:p>
      </dsp:txBody>
      <dsp:txXfrm>
        <a:off x="2109901" y="589894"/>
        <a:ext cx="1846565" cy="738626"/>
      </dsp:txXfrm>
    </dsp:sp>
    <dsp:sp modelId="{038F86DC-B5C5-4AD8-AA2D-0C9176EB55C9}">
      <dsp:nvSpPr>
        <dsp:cNvPr id="0" name=""/>
        <dsp:cNvSpPr/>
      </dsp:nvSpPr>
      <dsp:spPr>
        <a:xfrm>
          <a:off x="2109901" y="1328515"/>
          <a:ext cx="1846565" cy="2854800"/>
        </a:xfrm>
        <a:prstGeom prst="rect">
          <a:avLst/>
        </a:prstGeom>
        <a:solidFill>
          <a:srgbClr val="FFFF00"/>
        </a:solidFill>
        <a:ln w="12700" cap="flat" cmpd="sng" algn="ctr">
          <a:solidFill>
            <a:schemeClr val="accent1">
              <a:alpha val="90000"/>
              <a:tint val="40000"/>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ctr" anchorCtr="0">
          <a:noAutofit/>
        </a:bodyPr>
        <a:lstStyle/>
        <a:p>
          <a:pPr marL="228600" lvl="1" indent="-228600" algn="ctr" defTabSz="1066800">
            <a:lnSpc>
              <a:spcPct val="90000"/>
            </a:lnSpc>
            <a:spcBef>
              <a:spcPct val="0"/>
            </a:spcBef>
            <a:spcAft>
              <a:spcPct val="15000"/>
            </a:spcAft>
            <a:buFontTx/>
            <a:buNone/>
          </a:pPr>
          <a:r>
            <a:rPr lang="es-PE" sz="2400" b="1" i="0" u="none" strike="noStrike" kern="1200" dirty="0">
              <a:solidFill>
                <a:srgbClr val="000000"/>
              </a:solidFill>
              <a:effectLst/>
              <a:latin typeface="Arial" panose="020B0604020202020204" pitchFamily="34" charset="0"/>
            </a:rPr>
            <a:t>4,706,328</a:t>
          </a:r>
          <a:endParaRPr lang="es-PE" sz="2400" b="1" kern="1200" dirty="0">
            <a:solidFill>
              <a:schemeClr val="tx1"/>
            </a:solidFill>
            <a:latin typeface="Arial" panose="020B0604020202020204" pitchFamily="34" charset="0"/>
            <a:cs typeface="Arial" panose="020B0604020202020204" pitchFamily="34" charset="0"/>
          </a:endParaRPr>
        </a:p>
      </dsp:txBody>
      <dsp:txXfrm>
        <a:off x="2109901" y="1328515"/>
        <a:ext cx="1846565" cy="2854800"/>
      </dsp:txXfrm>
    </dsp:sp>
    <dsp:sp modelId="{BE40999F-7E23-485E-8F6F-37C09B4CE5CA}">
      <dsp:nvSpPr>
        <dsp:cNvPr id="0" name=""/>
        <dsp:cNvSpPr/>
      </dsp:nvSpPr>
      <dsp:spPr>
        <a:xfrm>
          <a:off x="4214985" y="618294"/>
          <a:ext cx="1846565" cy="738626"/>
        </a:xfrm>
        <a:prstGeom prst="rect">
          <a:avLst/>
        </a:prstGeom>
        <a:solidFill>
          <a:schemeClr val="accent4">
            <a:lumMod val="40000"/>
            <a:lumOff val="60000"/>
          </a:schemeClr>
        </a:solidFill>
        <a:ln w="12700" cap="flat" cmpd="sng" algn="ctr">
          <a:solidFill>
            <a:schemeClr val="accent1">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chemeClr val="tx1"/>
              </a:solidFill>
              <a:latin typeface="Arial" panose="020B0604020202020204" pitchFamily="34" charset="0"/>
              <a:cs typeface="Arial" panose="020B0604020202020204" pitchFamily="34" charset="0"/>
            </a:rPr>
            <a:t>Casos en los 7 días anteriores</a:t>
          </a:r>
          <a:endParaRPr lang="es-PE" sz="1400" b="1" kern="1200" dirty="0">
            <a:solidFill>
              <a:schemeClr val="tx1"/>
            </a:solidFill>
            <a:latin typeface="Arial" panose="020B0604020202020204" pitchFamily="34" charset="0"/>
            <a:cs typeface="Arial" panose="020B0604020202020204" pitchFamily="34" charset="0"/>
          </a:endParaRPr>
        </a:p>
      </dsp:txBody>
      <dsp:txXfrm>
        <a:off x="4214985" y="618294"/>
        <a:ext cx="1846565" cy="738626"/>
      </dsp:txXfrm>
    </dsp:sp>
    <dsp:sp modelId="{3B546600-E306-4027-A24C-7EE0E6C8CD14}">
      <dsp:nvSpPr>
        <dsp:cNvPr id="0" name=""/>
        <dsp:cNvSpPr/>
      </dsp:nvSpPr>
      <dsp:spPr>
        <a:xfrm>
          <a:off x="4214985" y="1356920"/>
          <a:ext cx="1846565" cy="2854800"/>
        </a:xfrm>
        <a:prstGeom prst="rect">
          <a:avLst/>
        </a:prstGeom>
        <a:solidFill>
          <a:schemeClr val="accent4">
            <a:lumMod val="40000"/>
            <a:lumOff val="60000"/>
          </a:schemeClr>
        </a:solidFill>
        <a:ln w="12700" cap="flat" cmpd="sng" algn="ctr">
          <a:solidFill>
            <a:schemeClr val="accent1">
              <a:alpha val="90000"/>
              <a:tint val="40000"/>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ctr" anchorCtr="0">
          <a:noAutofit/>
        </a:bodyPr>
        <a:lstStyle/>
        <a:p>
          <a:pPr marL="228600" lvl="1" indent="-228600" algn="ctr" defTabSz="1066800">
            <a:lnSpc>
              <a:spcPct val="90000"/>
            </a:lnSpc>
            <a:spcBef>
              <a:spcPct val="0"/>
            </a:spcBef>
            <a:spcAft>
              <a:spcPct val="15000"/>
            </a:spcAft>
            <a:buFontTx/>
            <a:buNone/>
          </a:pPr>
          <a:r>
            <a:rPr lang="es-PE" sz="2400" b="1" i="0" u="none" strike="noStrike" kern="1200" dirty="0">
              <a:solidFill>
                <a:srgbClr val="000000"/>
              </a:solidFill>
              <a:effectLst/>
              <a:latin typeface="Arial" panose="020B0604020202020204" pitchFamily="34" charset="0"/>
            </a:rPr>
            <a:t>5,477,817</a:t>
          </a:r>
          <a:r>
            <a:rPr lang="es-PE" sz="2400" b="1" i="0" u="none" kern="1200" dirty="0">
              <a:latin typeface="Arial" panose="020B0604020202020204" pitchFamily="34" charset="0"/>
              <a:cs typeface="Arial" panose="020B0604020202020204" pitchFamily="34" charset="0"/>
            </a:rPr>
            <a:t> </a:t>
          </a:r>
          <a:endParaRPr lang="es-PE" sz="2400" b="1" kern="1200" dirty="0">
            <a:latin typeface="Arial" panose="020B0604020202020204" pitchFamily="34" charset="0"/>
            <a:cs typeface="Arial" panose="020B0604020202020204" pitchFamily="34" charset="0"/>
          </a:endParaRPr>
        </a:p>
      </dsp:txBody>
      <dsp:txXfrm>
        <a:off x="4214985" y="1356920"/>
        <a:ext cx="1846565" cy="2854800"/>
      </dsp:txXfrm>
    </dsp:sp>
    <dsp:sp modelId="{98AC9398-D694-43B2-895E-07B00B4302E8}">
      <dsp:nvSpPr>
        <dsp:cNvPr id="0" name=""/>
        <dsp:cNvSpPr/>
      </dsp:nvSpPr>
      <dsp:spPr>
        <a:xfrm>
          <a:off x="6320069" y="618294"/>
          <a:ext cx="1846565" cy="738626"/>
        </a:xfrm>
        <a:prstGeom prst="rect">
          <a:avLst/>
        </a:prstGeom>
        <a:solidFill>
          <a:srgbClr val="C5FEFF"/>
        </a:solidFill>
        <a:ln w="12700" cap="flat" cmpd="sng" algn="ctr">
          <a:solidFill>
            <a:schemeClr val="accent1">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PE" sz="1400" b="1" kern="1200" dirty="0">
              <a:solidFill>
                <a:schemeClr val="tx1"/>
              </a:solidFill>
              <a:latin typeface="Arial" panose="020B0604020202020204" pitchFamily="34" charset="0"/>
              <a:cs typeface="Arial" panose="020B0604020202020204" pitchFamily="34" charset="0"/>
            </a:rPr>
            <a:t>Caso semanal % de cambio</a:t>
          </a:r>
        </a:p>
      </dsp:txBody>
      <dsp:txXfrm>
        <a:off x="6320069" y="618294"/>
        <a:ext cx="1846565" cy="738626"/>
      </dsp:txXfrm>
    </dsp:sp>
    <dsp:sp modelId="{38960219-CE93-4FDB-9FA8-4DFB47DF7A63}">
      <dsp:nvSpPr>
        <dsp:cNvPr id="0" name=""/>
        <dsp:cNvSpPr/>
      </dsp:nvSpPr>
      <dsp:spPr>
        <a:xfrm>
          <a:off x="6320069" y="1356920"/>
          <a:ext cx="1846565" cy="2854800"/>
        </a:xfrm>
        <a:prstGeom prst="rect">
          <a:avLst/>
        </a:prstGeom>
        <a:solidFill>
          <a:srgbClr val="C5FEFF"/>
        </a:solidFill>
        <a:ln w="12700" cap="flat" cmpd="sng" algn="ctr">
          <a:solidFill>
            <a:schemeClr val="accent1">
              <a:alpha val="90000"/>
              <a:tint val="40000"/>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ctr" anchorCtr="0">
          <a:noAutofit/>
        </a:bodyPr>
        <a:lstStyle/>
        <a:p>
          <a:pPr marL="228600" lvl="1" indent="-228600" algn="ctr" defTabSz="889000">
            <a:lnSpc>
              <a:spcPct val="90000"/>
            </a:lnSpc>
            <a:spcBef>
              <a:spcPct val="0"/>
            </a:spcBef>
            <a:spcAft>
              <a:spcPct val="15000"/>
            </a:spcAft>
            <a:buFontTx/>
            <a:buNone/>
          </a:pPr>
          <a:r>
            <a:rPr lang="es-PE" sz="2000" b="1" i="0" u="none" kern="1200" dirty="0">
              <a:latin typeface="Arial" panose="020B0604020202020204" pitchFamily="34" charset="0"/>
              <a:cs typeface="Arial" panose="020B0604020202020204" pitchFamily="34" charset="0"/>
            </a:rPr>
            <a:t>-14%</a:t>
          </a:r>
          <a:endParaRPr lang="es-PE" sz="2000" b="1" kern="1200" dirty="0">
            <a:latin typeface="Arial" panose="020B0604020202020204" pitchFamily="34" charset="0"/>
            <a:cs typeface="Arial" panose="020B0604020202020204" pitchFamily="34" charset="0"/>
          </a:endParaRPr>
        </a:p>
      </dsp:txBody>
      <dsp:txXfrm>
        <a:off x="6320069" y="1356920"/>
        <a:ext cx="1846565" cy="2854800"/>
      </dsp:txXfrm>
    </dsp:sp>
    <dsp:sp modelId="{AA0DA737-0ECA-442F-9719-98FE078BF17C}">
      <dsp:nvSpPr>
        <dsp:cNvPr id="0" name=""/>
        <dsp:cNvSpPr/>
      </dsp:nvSpPr>
      <dsp:spPr>
        <a:xfrm>
          <a:off x="8425153" y="618294"/>
          <a:ext cx="1846565" cy="738626"/>
        </a:xfrm>
        <a:prstGeom prst="rect">
          <a:avLst/>
        </a:prstGeom>
        <a:solidFill>
          <a:schemeClr val="accent2">
            <a:lumMod val="60000"/>
            <a:lumOff val="40000"/>
          </a:schemeClr>
        </a:solidFill>
        <a:ln w="12700" cap="flat" cmpd="sng" algn="ctr">
          <a:solidFill>
            <a:schemeClr val="accent1">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chemeClr val="tx1"/>
              </a:solidFill>
              <a:latin typeface="Arial" panose="020B0604020202020204" pitchFamily="34" charset="0"/>
              <a:cs typeface="Arial" panose="020B0604020202020204" pitchFamily="34" charset="0"/>
            </a:rPr>
            <a:t>Casos en los últimos 7 días/1M pop</a:t>
          </a:r>
          <a:endParaRPr lang="es-PE" sz="1400" b="1" kern="1200" dirty="0">
            <a:solidFill>
              <a:schemeClr val="tx1"/>
            </a:solidFill>
            <a:latin typeface="Arial" panose="020B0604020202020204" pitchFamily="34" charset="0"/>
            <a:cs typeface="Arial" panose="020B0604020202020204" pitchFamily="34" charset="0"/>
          </a:endParaRPr>
        </a:p>
      </dsp:txBody>
      <dsp:txXfrm>
        <a:off x="8425153" y="618294"/>
        <a:ext cx="1846565" cy="738626"/>
      </dsp:txXfrm>
    </dsp:sp>
    <dsp:sp modelId="{CE22CF04-2428-4DB3-A294-054CC4F526BB}">
      <dsp:nvSpPr>
        <dsp:cNvPr id="0" name=""/>
        <dsp:cNvSpPr/>
      </dsp:nvSpPr>
      <dsp:spPr>
        <a:xfrm>
          <a:off x="8424378" y="1328515"/>
          <a:ext cx="1846565" cy="2854800"/>
        </a:xfrm>
        <a:prstGeom prst="rect">
          <a:avLst/>
        </a:prstGeom>
        <a:solidFill>
          <a:schemeClr val="accent2">
            <a:lumMod val="60000"/>
            <a:lumOff val="40000"/>
          </a:schemeClr>
        </a:solidFill>
        <a:ln w="12700" cap="flat" cmpd="sng" algn="ctr">
          <a:solidFill>
            <a:schemeClr val="accent1">
              <a:alpha val="90000"/>
              <a:tint val="40000"/>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ctr" anchorCtr="0">
          <a:noAutofit/>
        </a:bodyPr>
        <a:lstStyle/>
        <a:p>
          <a:pPr marL="228600" lvl="1" indent="-228600" algn="ctr" defTabSz="1066800">
            <a:lnSpc>
              <a:spcPct val="90000"/>
            </a:lnSpc>
            <a:spcBef>
              <a:spcPct val="0"/>
            </a:spcBef>
            <a:spcAft>
              <a:spcPct val="15000"/>
            </a:spcAft>
            <a:buFontTx/>
            <a:buNone/>
          </a:pPr>
          <a:r>
            <a:rPr lang="es-PE" sz="2400" b="1" kern="1200" dirty="0">
              <a:latin typeface="Arial" panose="020B0604020202020204" pitchFamily="34" charset="0"/>
              <a:cs typeface="Arial" panose="020B0604020202020204" pitchFamily="34" charset="0"/>
            </a:rPr>
            <a:t>607</a:t>
          </a:r>
        </a:p>
      </dsp:txBody>
      <dsp:txXfrm>
        <a:off x="8424378" y="1328515"/>
        <a:ext cx="1846565" cy="2854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D9593-EAD2-4B12-A8A4-32C4EEC2AE43}">
      <dsp:nvSpPr>
        <dsp:cNvPr id="0" name=""/>
        <dsp:cNvSpPr/>
      </dsp:nvSpPr>
      <dsp:spPr>
        <a:xfrm>
          <a:off x="4817" y="640254"/>
          <a:ext cx="1846565" cy="738626"/>
        </a:xfrm>
        <a:prstGeom prst="rect">
          <a:avLst/>
        </a:prstGeom>
        <a:noFill/>
        <a:ln w="12700" cap="flat" cmpd="sng" algn="ctr">
          <a:noFill/>
          <a:prstDash val="solid"/>
          <a:miter lim="800000"/>
        </a:ln>
        <a:effectLst/>
        <a:scene3d>
          <a:camera prst="perspectiveLeft" fov="0">
            <a:rot lat="0" lon="20399993" rev="0"/>
          </a:camera>
          <a:lightRig rig="chilly" dir="t">
            <a:rot lat="0" lon="0" rev="1200000"/>
          </a:lightRig>
        </a:scene3d>
        <a:sp3d z="63500" extrusionH="76200" contourW="63500" prstMaterial="dkEdge">
          <a:bevelB w="101600" prst="riblet"/>
          <a:extrusionClr>
            <a:srgbClr val="FDB9BF"/>
          </a:extrusionClr>
          <a:contourClr>
            <a:schemeClr val="bg1"/>
          </a:contourClr>
        </a:sp3d>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endParaRPr lang="es-PE" sz="1400" b="1" kern="1200" dirty="0">
            <a:latin typeface="Arial" panose="020B0604020202020204" pitchFamily="34" charset="0"/>
            <a:cs typeface="Arial" panose="020B0604020202020204" pitchFamily="34" charset="0"/>
          </a:endParaRPr>
        </a:p>
      </dsp:txBody>
      <dsp:txXfrm>
        <a:off x="4817" y="640254"/>
        <a:ext cx="1846565" cy="738626"/>
      </dsp:txXfrm>
    </dsp:sp>
    <dsp:sp modelId="{2B72B690-F309-46E2-BF8F-B373887F7810}">
      <dsp:nvSpPr>
        <dsp:cNvPr id="0" name=""/>
        <dsp:cNvSpPr/>
      </dsp:nvSpPr>
      <dsp:spPr>
        <a:xfrm>
          <a:off x="4817" y="1378880"/>
          <a:ext cx="1846565" cy="2810880"/>
        </a:xfrm>
        <a:prstGeom prst="rect">
          <a:avLst/>
        </a:prstGeom>
        <a:noFill/>
        <a:ln w="12700" cap="flat" cmpd="sng" algn="ctr">
          <a:noFill/>
          <a:prstDash val="solid"/>
          <a:miter lim="800000"/>
        </a:ln>
        <a:effectLst/>
        <a:scene3d>
          <a:camera prst="perspectiveLeft" fov="0">
            <a:rot lat="0" lon="20399993" rev="0"/>
          </a:camera>
          <a:lightRig rig="chilly" dir="t">
            <a:rot lat="0" lon="0" rev="1200000"/>
          </a:lightRig>
        </a:scene3d>
        <a:sp3d z="63500" extrusionH="76200" contourW="63500" prstMaterial="dkEdge">
          <a:bevelB w="101600" prst="riblet"/>
          <a:extrusionClr>
            <a:srgbClr val="FDB9BF"/>
          </a:extrusionClr>
          <a:contourClr>
            <a:schemeClr val="bg1"/>
          </a:contourClr>
        </a:sp3d>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ctr" anchorCtr="0">
          <a:noAutofit/>
        </a:bodyPr>
        <a:lstStyle/>
        <a:p>
          <a:pPr marL="228600" lvl="1" indent="-228600" algn="ctr" defTabSz="1066800">
            <a:lnSpc>
              <a:spcPct val="90000"/>
            </a:lnSpc>
            <a:spcBef>
              <a:spcPct val="0"/>
            </a:spcBef>
            <a:spcAft>
              <a:spcPct val="15000"/>
            </a:spcAft>
            <a:buFontTx/>
            <a:buNone/>
          </a:pPr>
          <a:r>
            <a:rPr lang="es-PE" sz="2400" b="1" kern="1200" dirty="0">
              <a:latin typeface="Arial" panose="020B0604020202020204" pitchFamily="34" charset="0"/>
              <a:cs typeface="Arial" panose="020B0604020202020204" pitchFamily="34" charset="0"/>
            </a:rPr>
            <a:t>Mundo</a:t>
          </a:r>
        </a:p>
      </dsp:txBody>
      <dsp:txXfrm>
        <a:off x="4817" y="1378880"/>
        <a:ext cx="1846565" cy="2810880"/>
      </dsp:txXfrm>
    </dsp:sp>
    <dsp:sp modelId="{9C6AF0B1-3266-47CE-AAFE-F66B2B39A5D8}">
      <dsp:nvSpPr>
        <dsp:cNvPr id="0" name=""/>
        <dsp:cNvSpPr/>
      </dsp:nvSpPr>
      <dsp:spPr>
        <a:xfrm>
          <a:off x="2109901" y="611854"/>
          <a:ext cx="1846565" cy="738626"/>
        </a:xfrm>
        <a:prstGeom prst="rect">
          <a:avLst/>
        </a:prstGeom>
        <a:solidFill>
          <a:srgbClr val="FFFF00"/>
        </a:solidFill>
        <a:ln w="12700" cap="flat" cmpd="sng" algn="ctr">
          <a:solidFill>
            <a:schemeClr val="accent1">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chemeClr val="tx1"/>
              </a:solidFill>
              <a:latin typeface="Arial" panose="020B0604020202020204" pitchFamily="34" charset="0"/>
              <a:cs typeface="Arial" panose="020B0604020202020204" pitchFamily="34" charset="0"/>
            </a:rPr>
            <a:t>Muertes en los últimos 7 día</a:t>
          </a:r>
          <a:r>
            <a:rPr lang="es-ES" sz="1400" b="1" kern="1200" dirty="0">
              <a:latin typeface="Arial" panose="020B0604020202020204" pitchFamily="34" charset="0"/>
              <a:cs typeface="Arial" panose="020B0604020202020204" pitchFamily="34" charset="0"/>
            </a:rPr>
            <a:t>s</a:t>
          </a:r>
          <a:endParaRPr lang="es-PE" sz="1400" b="1" kern="1200" dirty="0">
            <a:latin typeface="Arial" panose="020B0604020202020204" pitchFamily="34" charset="0"/>
            <a:cs typeface="Arial" panose="020B0604020202020204" pitchFamily="34" charset="0"/>
          </a:endParaRPr>
        </a:p>
      </dsp:txBody>
      <dsp:txXfrm>
        <a:off x="2109901" y="611854"/>
        <a:ext cx="1846565" cy="738626"/>
      </dsp:txXfrm>
    </dsp:sp>
    <dsp:sp modelId="{038F86DC-B5C5-4AD8-AA2D-0C9176EB55C9}">
      <dsp:nvSpPr>
        <dsp:cNvPr id="0" name=""/>
        <dsp:cNvSpPr/>
      </dsp:nvSpPr>
      <dsp:spPr>
        <a:xfrm>
          <a:off x="2109901" y="1350912"/>
          <a:ext cx="1846565" cy="2810880"/>
        </a:xfrm>
        <a:prstGeom prst="rect">
          <a:avLst/>
        </a:prstGeom>
        <a:solidFill>
          <a:srgbClr val="FFFF00"/>
        </a:solidFill>
        <a:ln w="12700" cap="flat" cmpd="sng" algn="ctr">
          <a:solidFill>
            <a:schemeClr val="accent1">
              <a:alpha val="90000"/>
              <a:tint val="40000"/>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ctr" anchorCtr="0">
          <a:noAutofit/>
        </a:bodyPr>
        <a:lstStyle/>
        <a:p>
          <a:pPr marL="228600" lvl="1" indent="-228600" algn="ctr" defTabSz="1066800">
            <a:lnSpc>
              <a:spcPct val="90000"/>
            </a:lnSpc>
            <a:spcBef>
              <a:spcPct val="0"/>
            </a:spcBef>
            <a:spcAft>
              <a:spcPct val="15000"/>
            </a:spcAft>
            <a:buFontTx/>
            <a:buNone/>
          </a:pPr>
          <a:r>
            <a:rPr lang="es-PE" sz="2400" b="1" i="0" u="none" strike="noStrike" kern="1200" dirty="0">
              <a:solidFill>
                <a:srgbClr val="000000"/>
              </a:solidFill>
              <a:effectLst/>
              <a:latin typeface="Arial" panose="020B0604020202020204" pitchFamily="34" charset="0"/>
            </a:rPr>
            <a:t>86,349</a:t>
          </a:r>
          <a:endParaRPr lang="es-PE" sz="2400" b="1" kern="1200" dirty="0">
            <a:latin typeface="Arial" panose="020B0604020202020204" pitchFamily="34" charset="0"/>
            <a:cs typeface="Arial" panose="020B0604020202020204" pitchFamily="34" charset="0"/>
          </a:endParaRPr>
        </a:p>
      </dsp:txBody>
      <dsp:txXfrm>
        <a:off x="2109901" y="1350912"/>
        <a:ext cx="1846565" cy="2810880"/>
      </dsp:txXfrm>
    </dsp:sp>
    <dsp:sp modelId="{BE40999F-7E23-485E-8F6F-37C09B4CE5CA}">
      <dsp:nvSpPr>
        <dsp:cNvPr id="0" name=""/>
        <dsp:cNvSpPr/>
      </dsp:nvSpPr>
      <dsp:spPr>
        <a:xfrm>
          <a:off x="4214985" y="640254"/>
          <a:ext cx="1846565" cy="738626"/>
        </a:xfrm>
        <a:prstGeom prst="rect">
          <a:avLst/>
        </a:prstGeom>
        <a:solidFill>
          <a:schemeClr val="accent3">
            <a:lumMod val="60000"/>
            <a:lumOff val="40000"/>
          </a:schemeClr>
        </a:solidFill>
        <a:ln w="12700" cap="flat" cmpd="sng" algn="ctr">
          <a:solidFill>
            <a:schemeClr val="accent1">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chemeClr val="tx1"/>
              </a:solidFill>
              <a:latin typeface="Arial" panose="020B0604020202020204" pitchFamily="34" charset="0"/>
              <a:cs typeface="Arial" panose="020B0604020202020204" pitchFamily="34" charset="0"/>
            </a:rPr>
            <a:t>Muertes en los 7 días anteriores</a:t>
          </a:r>
          <a:endParaRPr lang="es-PE" sz="1400" b="1" kern="1200" dirty="0">
            <a:solidFill>
              <a:schemeClr val="tx1"/>
            </a:solidFill>
            <a:latin typeface="Arial" panose="020B0604020202020204" pitchFamily="34" charset="0"/>
            <a:cs typeface="Arial" panose="020B0604020202020204" pitchFamily="34" charset="0"/>
          </a:endParaRPr>
        </a:p>
      </dsp:txBody>
      <dsp:txXfrm>
        <a:off x="4214985" y="640254"/>
        <a:ext cx="1846565" cy="738626"/>
      </dsp:txXfrm>
    </dsp:sp>
    <dsp:sp modelId="{3B546600-E306-4027-A24C-7EE0E6C8CD14}">
      <dsp:nvSpPr>
        <dsp:cNvPr id="0" name=""/>
        <dsp:cNvSpPr/>
      </dsp:nvSpPr>
      <dsp:spPr>
        <a:xfrm>
          <a:off x="4214985" y="1378880"/>
          <a:ext cx="1846565" cy="2810880"/>
        </a:xfrm>
        <a:prstGeom prst="rect">
          <a:avLst/>
        </a:prstGeom>
        <a:solidFill>
          <a:schemeClr val="accent3">
            <a:lumMod val="60000"/>
            <a:lumOff val="40000"/>
          </a:schemeClr>
        </a:solidFill>
        <a:ln w="12700" cap="flat" cmpd="sng" algn="ctr">
          <a:solidFill>
            <a:schemeClr val="accent1">
              <a:alpha val="90000"/>
              <a:tint val="40000"/>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ctr" anchorCtr="0">
          <a:noAutofit/>
        </a:bodyPr>
        <a:lstStyle/>
        <a:p>
          <a:pPr marL="228600" lvl="1" indent="-228600" algn="ctr" defTabSz="1066800">
            <a:lnSpc>
              <a:spcPct val="90000"/>
            </a:lnSpc>
            <a:spcBef>
              <a:spcPct val="0"/>
            </a:spcBef>
            <a:spcAft>
              <a:spcPct val="15000"/>
            </a:spcAft>
            <a:buFontTx/>
            <a:buNone/>
          </a:pPr>
          <a:r>
            <a:rPr lang="es-PE" sz="2400" b="1" i="0" u="none" strike="noStrike" kern="1200" dirty="0">
              <a:solidFill>
                <a:srgbClr val="000000"/>
              </a:solidFill>
              <a:effectLst/>
              <a:latin typeface="Arial" panose="020B0604020202020204" pitchFamily="34" charset="0"/>
            </a:rPr>
            <a:t>90,254</a:t>
          </a:r>
          <a:endParaRPr lang="es-PE" sz="2400" b="1" kern="1200" dirty="0">
            <a:latin typeface="Arial" panose="020B0604020202020204" pitchFamily="34" charset="0"/>
            <a:cs typeface="Arial" panose="020B0604020202020204" pitchFamily="34" charset="0"/>
          </a:endParaRPr>
        </a:p>
      </dsp:txBody>
      <dsp:txXfrm>
        <a:off x="4214985" y="1378880"/>
        <a:ext cx="1846565" cy="2810880"/>
      </dsp:txXfrm>
    </dsp:sp>
    <dsp:sp modelId="{98AC9398-D694-43B2-895E-07B00B4302E8}">
      <dsp:nvSpPr>
        <dsp:cNvPr id="0" name=""/>
        <dsp:cNvSpPr/>
      </dsp:nvSpPr>
      <dsp:spPr>
        <a:xfrm>
          <a:off x="6320069" y="640254"/>
          <a:ext cx="1846565" cy="738626"/>
        </a:xfrm>
        <a:prstGeom prst="rect">
          <a:avLst/>
        </a:prstGeom>
        <a:solidFill>
          <a:srgbClr val="C5FEFF">
            <a:alpha val="47843"/>
          </a:srgbClr>
        </a:solidFill>
        <a:ln w="12700" cap="flat" cmpd="sng" algn="ctr">
          <a:solidFill>
            <a:schemeClr val="accent1">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s-ES" sz="1300" b="1" kern="1200" dirty="0">
              <a:solidFill>
                <a:schemeClr val="tx1"/>
              </a:solidFill>
              <a:latin typeface="Arial" panose="020B0604020202020204" pitchFamily="34" charset="0"/>
              <a:cs typeface="Arial" panose="020B0604020202020204" pitchFamily="34" charset="0"/>
            </a:rPr>
            <a:t>Variación semanal del porcentaje de </a:t>
          </a:r>
          <a:r>
            <a:rPr lang="es-ES" sz="1300" b="1" kern="1200" dirty="0">
              <a:latin typeface="Arial" panose="020B0604020202020204" pitchFamily="34" charset="0"/>
              <a:cs typeface="Arial" panose="020B0604020202020204" pitchFamily="34" charset="0"/>
            </a:rPr>
            <a:t>mortalidad</a:t>
          </a:r>
          <a:endParaRPr lang="es-PE" sz="1300" b="1" kern="1200" dirty="0">
            <a:latin typeface="Arial" panose="020B0604020202020204" pitchFamily="34" charset="0"/>
            <a:cs typeface="Arial" panose="020B0604020202020204" pitchFamily="34" charset="0"/>
          </a:endParaRPr>
        </a:p>
      </dsp:txBody>
      <dsp:txXfrm>
        <a:off x="6320069" y="640254"/>
        <a:ext cx="1846565" cy="738626"/>
      </dsp:txXfrm>
    </dsp:sp>
    <dsp:sp modelId="{38960219-CE93-4FDB-9FA8-4DFB47DF7A63}">
      <dsp:nvSpPr>
        <dsp:cNvPr id="0" name=""/>
        <dsp:cNvSpPr/>
      </dsp:nvSpPr>
      <dsp:spPr>
        <a:xfrm>
          <a:off x="6320069" y="1378880"/>
          <a:ext cx="1846565" cy="2810880"/>
        </a:xfrm>
        <a:prstGeom prst="rect">
          <a:avLst/>
        </a:prstGeom>
        <a:solidFill>
          <a:srgbClr val="C5FEFF">
            <a:alpha val="47843"/>
          </a:srgbClr>
        </a:solidFill>
        <a:ln w="12700" cap="flat" cmpd="sng" algn="ctr">
          <a:solidFill>
            <a:schemeClr val="accent1">
              <a:alpha val="90000"/>
              <a:tint val="40000"/>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ctr" anchorCtr="0">
          <a:noAutofit/>
        </a:bodyPr>
        <a:lstStyle/>
        <a:p>
          <a:pPr marL="228600" lvl="1" indent="-228600" algn="ctr" defTabSz="889000">
            <a:lnSpc>
              <a:spcPct val="90000"/>
            </a:lnSpc>
            <a:spcBef>
              <a:spcPct val="0"/>
            </a:spcBef>
            <a:spcAft>
              <a:spcPct val="15000"/>
            </a:spcAft>
            <a:buFontTx/>
            <a:buNone/>
          </a:pPr>
          <a:r>
            <a:rPr lang="es-PE" sz="2000" b="1" i="0" u="none" kern="1200" dirty="0">
              <a:latin typeface="Arial" panose="020B0604020202020204" pitchFamily="34" charset="0"/>
              <a:cs typeface="Arial" panose="020B0604020202020204" pitchFamily="34" charset="0"/>
            </a:rPr>
            <a:t>-4%</a:t>
          </a:r>
          <a:endParaRPr lang="es-PE" sz="2000" b="1" kern="1200" dirty="0">
            <a:latin typeface="Arial" panose="020B0604020202020204" pitchFamily="34" charset="0"/>
            <a:cs typeface="Arial" panose="020B0604020202020204" pitchFamily="34" charset="0"/>
          </a:endParaRPr>
        </a:p>
      </dsp:txBody>
      <dsp:txXfrm>
        <a:off x="6320069" y="1378880"/>
        <a:ext cx="1846565" cy="2810880"/>
      </dsp:txXfrm>
    </dsp:sp>
    <dsp:sp modelId="{AA0DA737-0ECA-442F-9719-98FE078BF17C}">
      <dsp:nvSpPr>
        <dsp:cNvPr id="0" name=""/>
        <dsp:cNvSpPr/>
      </dsp:nvSpPr>
      <dsp:spPr>
        <a:xfrm>
          <a:off x="8425153" y="653904"/>
          <a:ext cx="1846565" cy="738626"/>
        </a:xfrm>
        <a:prstGeom prst="rect">
          <a:avLst/>
        </a:prstGeom>
        <a:solidFill>
          <a:schemeClr val="accent4"/>
        </a:solidFill>
        <a:ln w="12700" cap="flat" cmpd="sng" algn="ctr">
          <a:solidFill>
            <a:schemeClr val="accent1">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s-ES" sz="1300" b="1" kern="1200" dirty="0">
              <a:solidFill>
                <a:schemeClr val="tx1"/>
              </a:solidFill>
              <a:latin typeface="Arial" panose="020B0604020202020204" pitchFamily="34" charset="0"/>
              <a:cs typeface="Arial" panose="020B0604020202020204" pitchFamily="34" charset="0"/>
            </a:rPr>
            <a:t>Muertes en los últimos 7 días/1M </a:t>
          </a:r>
          <a:r>
            <a:rPr lang="es-ES" sz="1300" b="1" kern="1200" dirty="0" err="1">
              <a:solidFill>
                <a:schemeClr val="tx1"/>
              </a:solidFill>
              <a:latin typeface="Arial" panose="020B0604020202020204" pitchFamily="34" charset="0"/>
              <a:cs typeface="Arial" panose="020B0604020202020204" pitchFamily="34" charset="0"/>
            </a:rPr>
            <a:t>pops</a:t>
          </a:r>
          <a:r>
            <a:rPr lang="es-ES" sz="1300" b="1" kern="1200" dirty="0">
              <a:solidFill>
                <a:schemeClr val="tx1"/>
              </a:solidFill>
              <a:latin typeface="Arial" panose="020B0604020202020204" pitchFamily="34" charset="0"/>
              <a:cs typeface="Arial" panose="020B0604020202020204" pitchFamily="34" charset="0"/>
            </a:rPr>
            <a:t>/1M pop</a:t>
          </a:r>
          <a:endParaRPr lang="es-PE" sz="1300" b="1" kern="1200" dirty="0">
            <a:solidFill>
              <a:schemeClr val="tx1"/>
            </a:solidFill>
            <a:latin typeface="Arial" panose="020B0604020202020204" pitchFamily="34" charset="0"/>
            <a:cs typeface="Arial" panose="020B0604020202020204" pitchFamily="34" charset="0"/>
          </a:endParaRPr>
        </a:p>
      </dsp:txBody>
      <dsp:txXfrm>
        <a:off x="8425153" y="653904"/>
        <a:ext cx="1846565" cy="738626"/>
      </dsp:txXfrm>
    </dsp:sp>
    <dsp:sp modelId="{CE22CF04-2428-4DB3-A294-054CC4F526BB}">
      <dsp:nvSpPr>
        <dsp:cNvPr id="0" name=""/>
        <dsp:cNvSpPr/>
      </dsp:nvSpPr>
      <dsp:spPr>
        <a:xfrm>
          <a:off x="8424378" y="1350912"/>
          <a:ext cx="1846565" cy="2810880"/>
        </a:xfrm>
        <a:prstGeom prst="rect">
          <a:avLst/>
        </a:prstGeom>
        <a:solidFill>
          <a:schemeClr val="accent4"/>
        </a:solidFill>
        <a:ln w="12700" cap="flat" cmpd="sng" algn="ctr">
          <a:solidFill>
            <a:schemeClr val="accent1">
              <a:alpha val="90000"/>
              <a:tint val="40000"/>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ctr" anchorCtr="0">
          <a:noAutofit/>
        </a:bodyPr>
        <a:lstStyle/>
        <a:p>
          <a:pPr marL="228600" lvl="1" indent="-228600" algn="ctr" defTabSz="1066800">
            <a:lnSpc>
              <a:spcPct val="90000"/>
            </a:lnSpc>
            <a:spcBef>
              <a:spcPct val="0"/>
            </a:spcBef>
            <a:spcAft>
              <a:spcPct val="15000"/>
            </a:spcAft>
            <a:buFontTx/>
            <a:buNone/>
          </a:pPr>
          <a:r>
            <a:rPr lang="es-PE" sz="2400" b="1" kern="1200" dirty="0">
              <a:latin typeface="Arial" panose="020B0604020202020204" pitchFamily="34" charset="0"/>
              <a:cs typeface="Arial" panose="020B0604020202020204" pitchFamily="34" charset="0"/>
            </a:rPr>
            <a:t>11</a:t>
          </a:r>
        </a:p>
      </dsp:txBody>
      <dsp:txXfrm>
        <a:off x="8424378" y="1350912"/>
        <a:ext cx="1846565" cy="281088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0.29492</cdr:x>
      <cdr:y>0.05891</cdr:y>
    </cdr:from>
    <cdr:to>
      <cdr:x>0.56329</cdr:x>
      <cdr:y>0.20751</cdr:y>
    </cdr:to>
    <cdr:sp macro="" textlink="">
      <cdr:nvSpPr>
        <cdr:cNvPr id="2" name="CuadroTexto 1">
          <a:extLst xmlns:a="http://schemas.openxmlformats.org/drawingml/2006/main">
            <a:ext uri="{FF2B5EF4-FFF2-40B4-BE49-F238E27FC236}">
              <a16:creationId xmlns:a16="http://schemas.microsoft.com/office/drawing/2014/main" id="{CD24AB02-368E-406E-9DB8-E793A3B75B6A}"/>
            </a:ext>
          </a:extLst>
        </cdr:cNvPr>
        <cdr:cNvSpPr txBox="1"/>
      </cdr:nvSpPr>
      <cdr:spPr>
        <a:xfrm xmlns:a="http://schemas.openxmlformats.org/drawingml/2006/main">
          <a:off x="3070352" y="294006"/>
          <a:ext cx="2794000" cy="741680"/>
        </a:xfrm>
        <a:prstGeom xmlns:a="http://schemas.openxmlformats.org/drawingml/2006/main" prst="rect">
          <a:avLst/>
        </a:prstGeom>
        <a:solidFill xmlns:a="http://schemas.openxmlformats.org/drawingml/2006/main">
          <a:schemeClr val="accent4">
            <a:lumMod val="20000"/>
            <a:lumOff val="80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PE" sz="1200" b="1" dirty="0">
              <a:latin typeface="Arial" panose="020B0604020202020204" pitchFamily="34" charset="0"/>
              <a:cs typeface="Arial" panose="020B0604020202020204" pitchFamily="34" charset="0"/>
            </a:rPr>
            <a:t>Casos confirmados en los últimos 7 días Suramérica  = 859,827 </a:t>
          </a:r>
        </a:p>
        <a:p xmlns:a="http://schemas.openxmlformats.org/drawingml/2006/main">
          <a:r>
            <a:rPr lang="es-PE" sz="1200" b="1" dirty="0">
              <a:latin typeface="Arial" panose="020B0604020202020204" pitchFamily="34" charset="0"/>
              <a:cs typeface="Arial" panose="020B0604020202020204" pitchFamily="34" charset="0"/>
            </a:rPr>
            <a:t>Porcentaje de variación = -5</a:t>
          </a:r>
        </a:p>
      </cdr:txBody>
    </cdr:sp>
  </cdr:relSizeAnchor>
</c:userShapes>
</file>

<file path=ppt/drawings/drawing2.xml><?xml version="1.0" encoding="utf-8"?>
<c:userShapes xmlns:c="http://schemas.openxmlformats.org/drawingml/2006/chart">
  <cdr:relSizeAnchor xmlns:cdr="http://schemas.openxmlformats.org/drawingml/2006/chartDrawing">
    <cdr:from>
      <cdr:x>0.29018</cdr:x>
      <cdr:y>0.04926</cdr:y>
    </cdr:from>
    <cdr:to>
      <cdr:x>0.55868</cdr:x>
      <cdr:y>0.19949</cdr:y>
    </cdr:to>
    <cdr:sp macro="" textlink="">
      <cdr:nvSpPr>
        <cdr:cNvPr id="3" name="CuadroTexto 2">
          <a:extLst xmlns:a="http://schemas.openxmlformats.org/drawingml/2006/main">
            <a:ext uri="{FF2B5EF4-FFF2-40B4-BE49-F238E27FC236}">
              <a16:creationId xmlns:a16="http://schemas.microsoft.com/office/drawing/2014/main" id="{F260EAFA-8186-4C8A-84FB-235D5A0D037A}"/>
            </a:ext>
          </a:extLst>
        </cdr:cNvPr>
        <cdr:cNvSpPr txBox="1"/>
      </cdr:nvSpPr>
      <cdr:spPr>
        <a:xfrm xmlns:a="http://schemas.openxmlformats.org/drawingml/2006/main">
          <a:off x="3019552" y="243206"/>
          <a:ext cx="2794000" cy="741680"/>
        </a:xfrm>
        <a:prstGeom xmlns:a="http://schemas.openxmlformats.org/drawingml/2006/main" prst="rect">
          <a:avLst/>
        </a:prstGeom>
        <a:solidFill xmlns:a="http://schemas.openxmlformats.org/drawingml/2006/main">
          <a:schemeClr val="accent4">
            <a:lumMod val="20000"/>
            <a:lumOff val="80000"/>
          </a:schemeClr>
        </a:solidFill>
      </cdr:spPr>
      <cdr:txBody>
        <a:bodyPr xmlns:a="http://schemas.openxmlformats.org/drawingml/2006/main" vertOverflow="clip" wrap="square" rtlCol="0"/>
        <a:lstStyle xmlns:a="http://schemas.openxmlformats.org/drawingml/2006/main"/>
        <a:p xmlns:a="http://schemas.openxmlformats.org/drawingml/2006/main">
          <a:r>
            <a:rPr lang="es-PE" sz="1200" b="1" dirty="0">
              <a:latin typeface="Arial" panose="020B0604020202020204" pitchFamily="34" charset="0"/>
              <a:cs typeface="Arial" panose="020B0604020202020204" pitchFamily="34" charset="0"/>
            </a:rPr>
            <a:t>Fallecidos totales en los últimos 7 días Suramérica  = 24,494 </a:t>
          </a:r>
        </a:p>
        <a:p xmlns:a="http://schemas.openxmlformats.org/drawingml/2006/main">
          <a:r>
            <a:rPr lang="es-PE" sz="1200" b="1" dirty="0">
              <a:latin typeface="Arial" panose="020B0604020202020204" pitchFamily="34" charset="0"/>
              <a:cs typeface="Arial" panose="020B0604020202020204" pitchFamily="34" charset="0"/>
            </a:rPr>
            <a:t>Porcentaje de variación = -4 </a:t>
          </a:r>
        </a:p>
      </cdr:txBody>
    </cdr:sp>
  </cdr:relSizeAnchor>
</c:userShapes>
</file>

<file path=ppt/drawings/drawing3.xml><?xml version="1.0" encoding="utf-8"?>
<c:userShapes xmlns:c="http://schemas.openxmlformats.org/drawingml/2006/chart">
  <cdr:relSizeAnchor xmlns:cdr="http://schemas.openxmlformats.org/drawingml/2006/chartDrawing">
    <cdr:from>
      <cdr:x>0.29591</cdr:x>
      <cdr:y>0.06171</cdr:y>
    </cdr:from>
    <cdr:to>
      <cdr:x>0.73953</cdr:x>
      <cdr:y>0.17473</cdr:y>
    </cdr:to>
    <cdr:sp macro="" textlink="">
      <cdr:nvSpPr>
        <cdr:cNvPr id="2" name="CuadroTexto 1">
          <a:extLst xmlns:a="http://schemas.openxmlformats.org/drawingml/2006/main">
            <a:ext uri="{FF2B5EF4-FFF2-40B4-BE49-F238E27FC236}">
              <a16:creationId xmlns:a16="http://schemas.microsoft.com/office/drawing/2014/main" id="{25E05934-148E-4C86-B63C-83151628CC83}"/>
            </a:ext>
          </a:extLst>
        </cdr:cNvPr>
        <cdr:cNvSpPr txBox="1"/>
      </cdr:nvSpPr>
      <cdr:spPr>
        <a:xfrm xmlns:a="http://schemas.openxmlformats.org/drawingml/2006/main">
          <a:off x="3070352" y="294006"/>
          <a:ext cx="4602988" cy="538462"/>
        </a:xfrm>
        <a:prstGeom xmlns:a="http://schemas.openxmlformats.org/drawingml/2006/main" prst="rect">
          <a:avLst/>
        </a:prstGeom>
        <a:solidFill xmlns:a="http://schemas.openxmlformats.org/drawingml/2006/main">
          <a:schemeClr val="accent4">
            <a:lumMod val="20000"/>
            <a:lumOff val="80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PE" sz="1200" b="1" dirty="0">
              <a:latin typeface="Arial" panose="020B0604020202020204" pitchFamily="34" charset="0"/>
              <a:cs typeface="Arial" panose="020B0604020202020204" pitchFamily="34" charset="0"/>
            </a:rPr>
            <a:t>Casos por M en Suramérica 1,982 y Fallecidos por M en Suramérica  en los últimos 7 días Suramérica  =  56  </a:t>
          </a:r>
        </a:p>
      </cdr:txBody>
    </cdr:sp>
  </cdr:relSizeAnchor>
</c:userShapes>
</file>

<file path=ppt/drawings/drawing4.xml><?xml version="1.0" encoding="utf-8"?>
<c:userShapes xmlns:c="http://schemas.openxmlformats.org/drawingml/2006/chart">
  <cdr:relSizeAnchor xmlns:cdr="http://schemas.openxmlformats.org/drawingml/2006/chartDrawing">
    <cdr:from>
      <cdr:x>0.38279</cdr:x>
      <cdr:y>0</cdr:y>
    </cdr:from>
    <cdr:to>
      <cdr:x>0.77553</cdr:x>
      <cdr:y>0.16715</cdr:y>
    </cdr:to>
    <cdr:sp macro="" textlink="">
      <cdr:nvSpPr>
        <cdr:cNvPr id="2" name="CuadroTexto 1">
          <a:extLst xmlns:a="http://schemas.openxmlformats.org/drawingml/2006/main">
            <a:ext uri="{FF2B5EF4-FFF2-40B4-BE49-F238E27FC236}">
              <a16:creationId xmlns:a16="http://schemas.microsoft.com/office/drawing/2014/main" id="{A609465A-1323-4DD9-902E-3B97F1866E6A}"/>
            </a:ext>
          </a:extLst>
        </cdr:cNvPr>
        <cdr:cNvSpPr txBox="1"/>
      </cdr:nvSpPr>
      <cdr:spPr>
        <a:xfrm xmlns:a="http://schemas.openxmlformats.org/drawingml/2006/main">
          <a:off x="3776795" y="0"/>
          <a:ext cx="3875024" cy="8394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PE" sz="1200" b="1" dirty="0">
              <a:latin typeface="Arial" panose="020B0604020202020204" pitchFamily="34" charset="0"/>
              <a:cs typeface="Arial" panose="020B0604020202020204" pitchFamily="34" charset="0"/>
            </a:rPr>
            <a:t>Total de camas UCI con ventilador  = 2,807</a:t>
          </a:r>
        </a:p>
        <a:p xmlns:a="http://schemas.openxmlformats.org/drawingml/2006/main">
          <a:r>
            <a:rPr lang="es-PE" sz="1200" b="1" dirty="0">
              <a:latin typeface="Arial" panose="020B0604020202020204" pitchFamily="34" charset="0"/>
              <a:cs typeface="Arial" panose="020B0604020202020204" pitchFamily="34" charset="0"/>
            </a:rPr>
            <a:t>Total de camas UCI con ventilado en uso = 2,676</a:t>
          </a:r>
        </a:p>
        <a:p xmlns:a="http://schemas.openxmlformats.org/drawingml/2006/main">
          <a:r>
            <a:rPr lang="es-PE" sz="1200" b="1" dirty="0">
              <a:latin typeface="Arial" panose="020B0604020202020204" pitchFamily="34" charset="0"/>
              <a:cs typeface="Arial" panose="020B0604020202020204" pitchFamily="34" charset="0"/>
            </a:rPr>
            <a:t>Total de camas UCI con ventilado disponible = 131</a:t>
          </a:r>
        </a:p>
        <a:p xmlns:a="http://schemas.openxmlformats.org/drawingml/2006/main">
          <a:r>
            <a:rPr lang="es-PE" sz="1200" b="1" dirty="0">
              <a:latin typeface="Arial" panose="020B0604020202020204" pitchFamily="34" charset="0"/>
              <a:cs typeface="Arial" panose="020B0604020202020204" pitchFamily="34" charset="0"/>
            </a:rPr>
            <a:t>Porcentaje de Camas UCI Disponibles = 5 %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67971F-6193-46BB-9C68-F47DD718AC2A}" type="datetimeFigureOut">
              <a:rPr lang="es-PE" smtClean="0"/>
              <a:t>17/05/2021</a:t>
            </a:fld>
            <a:endParaRPr lang="es-PE"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43A127-EAE6-49B9-8702-68802989B69A}" type="slidenum">
              <a:rPr lang="es-PE" smtClean="0"/>
              <a:t>‹Nº›</a:t>
            </a:fld>
            <a:endParaRPr lang="es-PE" dirty="0"/>
          </a:p>
        </p:txBody>
      </p:sp>
    </p:spTree>
    <p:extLst>
      <p:ext uri="{BB962C8B-B14F-4D97-AF65-F5344CB8AC3E}">
        <p14:creationId xmlns:p14="http://schemas.microsoft.com/office/powerpoint/2010/main" val="1358575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alud.gob.ec/actualizacion-de-casos-de-coronavirus-en-ecuador/"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peru.travel/es/atractivos/laguna-chinancocha-llanganuco"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minsa.gob.pe/vacuna-covid-19/"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peru.travel/es/atractivos/laguna-chinancocha-llanganuco"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minsa.gob.pe/vacuna-covid-19/"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4543A127-EAE6-49B9-8702-68802989B69A}" type="slidenum">
              <a:rPr lang="es-PE" smtClean="0"/>
              <a:t>1</a:t>
            </a:fld>
            <a:endParaRPr lang="es-PE" dirty="0"/>
          </a:p>
        </p:txBody>
      </p:sp>
    </p:spTree>
    <p:extLst>
      <p:ext uri="{BB962C8B-B14F-4D97-AF65-F5344CB8AC3E}">
        <p14:creationId xmlns:p14="http://schemas.microsoft.com/office/powerpoint/2010/main" val="1746789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https://rodillo.org/estadisticas-coronavirus/bolivia/?gclid=Cj0KCQiAv6yCBhCLARIsABqJTjakFrExUj4ENTZZa2cFV5OG_nVEo15uS8xEFzaSW0crMMNP50i0_-0aAn0AEALw_wcB</a:t>
            </a:r>
          </a:p>
        </p:txBody>
      </p:sp>
      <p:sp>
        <p:nvSpPr>
          <p:cNvPr id="4" name="Marcador de número de diapositiva 3"/>
          <p:cNvSpPr>
            <a:spLocks noGrp="1"/>
          </p:cNvSpPr>
          <p:nvPr>
            <p:ph type="sldNum" sz="quarter" idx="5"/>
          </p:nvPr>
        </p:nvSpPr>
        <p:spPr/>
        <p:txBody>
          <a:bodyPr/>
          <a:lstStyle/>
          <a:p>
            <a:fld id="{FE10F720-FA8C-43C4-A126-FECADBDD60EB}" type="slidenum">
              <a:rPr lang="es-CO" smtClean="0"/>
              <a:t>26</a:t>
            </a:fld>
            <a:endParaRPr lang="es-CO"/>
          </a:p>
        </p:txBody>
      </p:sp>
    </p:spTree>
    <p:extLst>
      <p:ext uri="{BB962C8B-B14F-4D97-AF65-F5344CB8AC3E}">
        <p14:creationId xmlns:p14="http://schemas.microsoft.com/office/powerpoint/2010/main" val="3270154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685800" y="4400549"/>
            <a:ext cx="5486400" cy="4467003"/>
          </a:xfrm>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200" dirty="0"/>
              <a:t>Cochabamba, 15 mayo. El presidente pidió que se acelere el proceso de inmunización a la población tras la llegada a la ciudad de Cochabamba de un cargamento de 400.000 dosis de la vacuna Sputnik V.</a:t>
            </a:r>
            <a:endParaRPr lang="es-CO" sz="1200"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es-CO"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s-CO" dirty="0"/>
              <a:t>https://www.boliviasegura.gob.bo/index.php/category/estadistica/</a:t>
            </a:r>
          </a:p>
          <a:p>
            <a:pPr marL="0" marR="0" lvl="0" indent="0" algn="just" defTabSz="914400" rtl="0" eaLnBrk="1" fontAlgn="auto" latinLnBrk="0" hangingPunct="1">
              <a:lnSpc>
                <a:spcPct val="100000"/>
              </a:lnSpc>
              <a:spcBef>
                <a:spcPts val="0"/>
              </a:spcBef>
              <a:spcAft>
                <a:spcPts val="0"/>
              </a:spcAft>
              <a:buClrTx/>
              <a:buSzTx/>
              <a:buFontTx/>
              <a:buNone/>
              <a:tabLst/>
              <a:defRPr/>
            </a:pPr>
            <a:r>
              <a:rPr lang="es-CO" dirty="0"/>
              <a:t>https://www.boliviasegura.gob.bo/</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CO" sz="1200" dirty="0">
              <a:solidFill>
                <a:srgbClr val="0070C0"/>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dirty="0">
                <a:solidFill>
                  <a:srgbClr val="0070C0"/>
                </a:solidFill>
              </a:rPr>
              <a:t>Fuente: </a:t>
            </a:r>
            <a:r>
              <a:rPr lang="es-CO" sz="1200" i="1" dirty="0" err="1">
                <a:solidFill>
                  <a:srgbClr val="0070C0"/>
                </a:solidFill>
              </a:rPr>
              <a:t>OurWorldData</a:t>
            </a:r>
            <a:r>
              <a:rPr lang="es-CO" sz="1200" i="1" dirty="0">
                <a:solidFill>
                  <a:srgbClr val="0070C0"/>
                </a:solidFill>
              </a:rPr>
              <a:t>. </a:t>
            </a:r>
            <a:r>
              <a:rPr lang="es-CO" sz="1200" dirty="0">
                <a:solidFill>
                  <a:srgbClr val="0070C0"/>
                </a:solidFill>
              </a:rPr>
              <a:t>https://github.com/owid/covid-19-data/blob/master/public/data/vaccinations/country_data/Bolivia.csv</a:t>
            </a:r>
          </a:p>
          <a:p>
            <a:pPr algn="just"/>
            <a:endParaRPr lang="es-CO" dirty="0"/>
          </a:p>
        </p:txBody>
      </p:sp>
      <p:sp>
        <p:nvSpPr>
          <p:cNvPr id="4" name="Marcador de número de diapositiva 3"/>
          <p:cNvSpPr>
            <a:spLocks noGrp="1"/>
          </p:cNvSpPr>
          <p:nvPr>
            <p:ph type="sldNum" sz="quarter" idx="5"/>
          </p:nvPr>
        </p:nvSpPr>
        <p:spPr/>
        <p:txBody>
          <a:bodyPr/>
          <a:lstStyle/>
          <a:p>
            <a:fld id="{4543A127-EAE6-49B9-8702-68802989B69A}" type="slidenum">
              <a:rPr lang="es-PE" smtClean="0"/>
              <a:t>27</a:t>
            </a:fld>
            <a:endParaRPr lang="es-PE"/>
          </a:p>
        </p:txBody>
      </p:sp>
    </p:spTree>
    <p:extLst>
      <p:ext uri="{BB962C8B-B14F-4D97-AF65-F5344CB8AC3E}">
        <p14:creationId xmlns:p14="http://schemas.microsoft.com/office/powerpoint/2010/main" val="1217490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FE10F720-FA8C-43C4-A126-FECADBDD60EB}" type="slidenum">
              <a:rPr lang="es-CO" smtClean="0"/>
              <a:t>28</a:t>
            </a:fld>
            <a:endParaRPr lang="es-CO"/>
          </a:p>
        </p:txBody>
      </p:sp>
    </p:spTree>
    <p:extLst>
      <p:ext uri="{BB962C8B-B14F-4D97-AF65-F5344CB8AC3E}">
        <p14:creationId xmlns:p14="http://schemas.microsoft.com/office/powerpoint/2010/main" val="280485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solidFill>
                  <a:srgbClr val="0070C0"/>
                </a:solidFill>
              </a:rPr>
              <a:t>https://</a:t>
            </a:r>
            <a:r>
              <a:rPr lang="es-CO" dirty="0" err="1">
                <a:solidFill>
                  <a:srgbClr val="0070C0"/>
                </a:solidFill>
              </a:rPr>
              <a:t>www.minsal.cl</a:t>
            </a:r>
            <a:r>
              <a:rPr lang="es-CO" dirty="0">
                <a:solidFill>
                  <a:srgbClr val="0070C0"/>
                </a:solidFill>
              </a:rPr>
              <a:t>/nuevo-coronavirus-2019-</a:t>
            </a:r>
            <a:r>
              <a:rPr lang="es-CO" dirty="0" err="1">
                <a:solidFill>
                  <a:srgbClr val="0070C0"/>
                </a:solidFill>
              </a:rPr>
              <a:t>ncov</a:t>
            </a:r>
            <a:r>
              <a:rPr lang="es-CO" dirty="0">
                <a:solidFill>
                  <a:srgbClr val="0070C0"/>
                </a:solidFill>
              </a:rPr>
              <a:t>/casos-confirmados-en-chile-</a:t>
            </a:r>
            <a:r>
              <a:rPr lang="es-CO" dirty="0" err="1">
                <a:solidFill>
                  <a:srgbClr val="0070C0"/>
                </a:solidFill>
              </a:rPr>
              <a:t>covid-19</a:t>
            </a:r>
            <a:r>
              <a:rPr lang="es-CO" dirty="0">
                <a:solidFill>
                  <a:srgbClr val="0070C0"/>
                </a:solidFill>
              </a:rPr>
              <a:t>/</a:t>
            </a:r>
          </a:p>
          <a:p>
            <a:endParaRPr lang="es-CO" dirty="0"/>
          </a:p>
          <a:p>
            <a:r>
              <a:rPr lang="es-CO" dirty="0"/>
              <a:t>https://www.boliviasegura.gob.bo/index.php/vacunas/</a:t>
            </a:r>
          </a:p>
          <a:p>
            <a:endParaRPr lang="es-CO" dirty="0"/>
          </a:p>
        </p:txBody>
      </p:sp>
      <p:sp>
        <p:nvSpPr>
          <p:cNvPr id="4" name="Marcador de número de diapositiva 3"/>
          <p:cNvSpPr>
            <a:spLocks noGrp="1"/>
          </p:cNvSpPr>
          <p:nvPr>
            <p:ph type="sldNum" sz="quarter" idx="5"/>
          </p:nvPr>
        </p:nvSpPr>
        <p:spPr/>
        <p:txBody>
          <a:bodyPr/>
          <a:lstStyle/>
          <a:p>
            <a:fld id="{FE10F720-FA8C-43C4-A126-FECADBDD60EB}" type="slidenum">
              <a:rPr lang="es-CO" smtClean="0"/>
              <a:t>29</a:t>
            </a:fld>
            <a:endParaRPr lang="es-CO"/>
          </a:p>
        </p:txBody>
      </p:sp>
    </p:spTree>
    <p:extLst>
      <p:ext uri="{BB962C8B-B14F-4D97-AF65-F5344CB8AC3E}">
        <p14:creationId xmlns:p14="http://schemas.microsoft.com/office/powerpoint/2010/main" val="933450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análisis abarcó 10 millones 500 mil personas, de los cuales, cuatro millones fueron inoculados entre el 2 de febrero y el 1 de abril de 2021 con la vacuna del laboratorio Sinovac.</a:t>
            </a:r>
            <a:endParaRPr lang="es-CO" dirty="0"/>
          </a:p>
        </p:txBody>
      </p:sp>
      <p:sp>
        <p:nvSpPr>
          <p:cNvPr id="4" name="Marcador de número de diapositiva 3"/>
          <p:cNvSpPr>
            <a:spLocks noGrp="1"/>
          </p:cNvSpPr>
          <p:nvPr>
            <p:ph type="sldNum" sz="quarter" idx="5"/>
          </p:nvPr>
        </p:nvSpPr>
        <p:spPr/>
        <p:txBody>
          <a:bodyPr/>
          <a:lstStyle/>
          <a:p>
            <a:fld id="{FE10F720-FA8C-43C4-A126-FECADBDD60EB}" type="slidenum">
              <a:rPr lang="es-CO" smtClean="0"/>
              <a:t>30</a:t>
            </a:fld>
            <a:endParaRPr lang="es-CO"/>
          </a:p>
        </p:txBody>
      </p:sp>
    </p:spTree>
    <p:extLst>
      <p:ext uri="{BB962C8B-B14F-4D97-AF65-F5344CB8AC3E}">
        <p14:creationId xmlns:p14="http://schemas.microsoft.com/office/powerpoint/2010/main" val="2479986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b="1" dirty="0"/>
              <a:t>https://www.parquesnacionales.gov.co/portal/es/ecoturismo/</a:t>
            </a:r>
          </a:p>
          <a:p>
            <a:r>
              <a:rPr lang="es-CO" b="1" dirty="0"/>
              <a:t>https://www.parquesnacionales.gov.co/portal/es/ecoturismo/</a:t>
            </a:r>
          </a:p>
        </p:txBody>
      </p:sp>
      <p:sp>
        <p:nvSpPr>
          <p:cNvPr id="4" name="Marcador de número de diapositiva 3"/>
          <p:cNvSpPr>
            <a:spLocks noGrp="1"/>
          </p:cNvSpPr>
          <p:nvPr>
            <p:ph type="sldNum" sz="quarter" idx="5"/>
          </p:nvPr>
        </p:nvSpPr>
        <p:spPr/>
        <p:txBody>
          <a:bodyPr/>
          <a:lstStyle/>
          <a:p>
            <a:fld id="{6D2F415D-C56B-49CB-8EF3-B7F7F6142F5D}" type="slidenum">
              <a:rPr lang="es-CO" smtClean="0"/>
              <a:t>31</a:t>
            </a:fld>
            <a:endParaRPr lang="es-CO"/>
          </a:p>
        </p:txBody>
      </p:sp>
    </p:spTree>
    <p:extLst>
      <p:ext uri="{BB962C8B-B14F-4D97-AF65-F5344CB8AC3E}">
        <p14:creationId xmlns:p14="http://schemas.microsoft.com/office/powerpoint/2010/main" val="29980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O" b="1" dirty="0">
              <a:solidFill>
                <a:schemeClr val="accent1"/>
              </a:solidFill>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3A127-EAE6-49B9-8702-68802989B69A}"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609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FE10F720-FA8C-43C4-A126-FECADBDD60EB}" type="slidenum">
              <a:rPr lang="es-CO" smtClean="0"/>
              <a:t>33</a:t>
            </a:fld>
            <a:endParaRPr lang="es-CO"/>
          </a:p>
        </p:txBody>
      </p:sp>
    </p:spTree>
    <p:extLst>
      <p:ext uri="{BB962C8B-B14F-4D97-AF65-F5344CB8AC3E}">
        <p14:creationId xmlns:p14="http://schemas.microsoft.com/office/powerpoint/2010/main" val="217858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FE10F720-FA8C-43C4-A126-FECADBDD60EB}" type="slidenum">
              <a:rPr lang="es-CO" smtClean="0"/>
              <a:t>34</a:t>
            </a:fld>
            <a:endParaRPr lang="es-CO"/>
          </a:p>
        </p:txBody>
      </p:sp>
    </p:spTree>
    <p:extLst>
      <p:ext uri="{BB962C8B-B14F-4D97-AF65-F5344CB8AC3E}">
        <p14:creationId xmlns:p14="http://schemas.microsoft.com/office/powerpoint/2010/main" val="1962595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685800" y="4400550"/>
            <a:ext cx="5905500" cy="3600450"/>
          </a:xfrm>
        </p:spPr>
        <p:txBody>
          <a:bodyPr/>
          <a:lstStyle/>
          <a:p>
            <a:pPr algn="just"/>
            <a:r>
              <a:rPr lang="es-CO" dirty="0">
                <a:hlinkClick r:id="rId3"/>
              </a:rPr>
              <a:t>https://www.salud.gob.ec/actualizacion-de-casos-de-coronavirus-en-ecuador/</a:t>
            </a:r>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3A127-EAE6-49B9-8702-68802989B69A}"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3352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736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a:solidFill>
                  <a:srgbClr val="0070C0"/>
                </a:solidFill>
              </a:rPr>
              <a:t>https://</a:t>
            </a:r>
            <a:r>
              <a:rPr lang="es-CO" sz="1200" dirty="0" err="1">
                <a:solidFill>
                  <a:srgbClr val="0070C0"/>
                </a:solidFill>
              </a:rPr>
              <a:t>app.powerbi.com</a:t>
            </a:r>
            <a:r>
              <a:rPr lang="es-CO" sz="1200" dirty="0">
                <a:solidFill>
                  <a:srgbClr val="0070C0"/>
                </a:solidFill>
              </a:rPr>
              <a:t>/</a:t>
            </a:r>
            <a:r>
              <a:rPr lang="es-CO" sz="1200" dirty="0" err="1">
                <a:solidFill>
                  <a:srgbClr val="0070C0"/>
                </a:solidFill>
              </a:rPr>
              <a:t>view?r</a:t>
            </a:r>
            <a:r>
              <a:rPr lang="es-CO" sz="1200" dirty="0">
                <a:solidFill>
                  <a:srgbClr val="0070C0"/>
                </a:solidFill>
              </a:rPr>
              <a:t>=eyJrIjoiNzU0Nzk2ZWMtNDA4ZS00ZmI3LTlkNmItZTZjNTk2OGFhZmNiIiwidCI6IjJmYzgyYWFkLWYyMjUtNDM0OS04YjliLTg0MTZhNGFmNGQ3ZiJ9&amp;pageName=</a:t>
            </a:r>
            <a:r>
              <a:rPr lang="es-CO" sz="1200" dirty="0" err="1">
                <a:solidFill>
                  <a:srgbClr val="0070C0"/>
                </a:solidFill>
              </a:rPr>
              <a:t>ReportSectionc8bb035f886311b2bd69</a:t>
            </a:r>
            <a:endParaRPr lang="es-CO" sz="1200" dirty="0">
              <a:solidFill>
                <a:srgbClr val="0070C0"/>
              </a:solidFill>
            </a:endParaRPr>
          </a:p>
          <a:p>
            <a:endParaRPr lang="es-CO" dirty="0"/>
          </a:p>
        </p:txBody>
      </p:sp>
      <p:sp>
        <p:nvSpPr>
          <p:cNvPr id="4" name="Marcador de número de diapositiva 3"/>
          <p:cNvSpPr>
            <a:spLocks noGrp="1"/>
          </p:cNvSpPr>
          <p:nvPr>
            <p:ph type="sldNum" sz="quarter" idx="5"/>
          </p:nvPr>
        </p:nvSpPr>
        <p:spPr/>
        <p:txBody>
          <a:bodyPr/>
          <a:lstStyle/>
          <a:p>
            <a:fld id="{FE10F720-FA8C-43C4-A126-FECADBDD60EB}" type="slidenum">
              <a:rPr lang="es-CO" smtClean="0"/>
              <a:t>36</a:t>
            </a:fld>
            <a:endParaRPr lang="es-CO"/>
          </a:p>
        </p:txBody>
      </p:sp>
    </p:spTree>
    <p:extLst>
      <p:ext uri="{BB962C8B-B14F-4D97-AF65-F5344CB8AC3E}">
        <p14:creationId xmlns:p14="http://schemas.microsoft.com/office/powerpoint/2010/main" val="4180027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333333"/>
                </a:solidFill>
                <a:effectLst/>
                <a:latin typeface="FF_Clan_OT_News"/>
              </a:rPr>
              <a:t>A los pies del nevado Huascarán, en la quebrada de </a:t>
            </a:r>
            <a:r>
              <a:rPr lang="es-ES" b="0" i="0" dirty="0" err="1">
                <a:solidFill>
                  <a:srgbClr val="333333"/>
                </a:solidFill>
                <a:effectLst/>
                <a:latin typeface="FF_Clan_OT_News"/>
              </a:rPr>
              <a:t>Llanganuco</a:t>
            </a:r>
            <a:r>
              <a:rPr lang="es-ES" b="0" i="0" dirty="0">
                <a:solidFill>
                  <a:srgbClr val="333333"/>
                </a:solidFill>
                <a:effectLst/>
                <a:latin typeface="FF_Clan_OT_News"/>
              </a:rPr>
              <a:t>, la naturaleza nos brinda uno de los mejores espectáculos. Como dos espejos de cielo, las Lagunas </a:t>
            </a:r>
            <a:r>
              <a:rPr lang="es-ES" b="0" i="0" dirty="0" err="1">
                <a:solidFill>
                  <a:srgbClr val="333333"/>
                </a:solidFill>
                <a:effectLst/>
                <a:latin typeface="FF_Clan_OT_News"/>
              </a:rPr>
              <a:t>Chinancocha</a:t>
            </a:r>
            <a:r>
              <a:rPr lang="es-ES" b="0" i="0" dirty="0">
                <a:solidFill>
                  <a:srgbClr val="333333"/>
                </a:solidFill>
                <a:effectLst/>
                <a:latin typeface="FF_Clan_OT_News"/>
              </a:rPr>
              <a:t> y </a:t>
            </a:r>
            <a:r>
              <a:rPr lang="es-ES" b="0" i="0" dirty="0" err="1">
                <a:solidFill>
                  <a:srgbClr val="333333"/>
                </a:solidFill>
                <a:effectLst/>
                <a:latin typeface="FF_Clan_OT_News"/>
              </a:rPr>
              <a:t>Orconcocha</a:t>
            </a:r>
            <a:r>
              <a:rPr lang="es-ES" b="0" i="0" dirty="0">
                <a:solidFill>
                  <a:srgbClr val="333333"/>
                </a:solidFill>
                <a:effectLst/>
                <a:latin typeface="FF_Clan_OT_News"/>
              </a:rPr>
              <a:t> han creado un nuevo color en la naturaleza: ni verdes, ni azules, tal vez turquesas, lo cierto es que su belleza deja sin habla a los visitantes.</a:t>
            </a:r>
          </a:p>
          <a:p>
            <a:endParaRPr lang="es-ES" dirty="0">
              <a:solidFill>
                <a:srgbClr val="333333"/>
              </a:solidFill>
              <a:latin typeface="FF_Clan_OT_News"/>
            </a:endParaRPr>
          </a:p>
          <a:p>
            <a:endParaRPr lang="es-ES" dirty="0">
              <a:solidFill>
                <a:srgbClr val="333333"/>
              </a:solidFill>
              <a:latin typeface="FF_Clan_OT_News"/>
            </a:endParaRPr>
          </a:p>
          <a:p>
            <a:r>
              <a:rPr lang="es-ES" b="0" i="0" dirty="0">
                <a:solidFill>
                  <a:srgbClr val="333333"/>
                </a:solidFill>
                <a:effectLst/>
                <a:latin typeface="FF_Clan_OT_News"/>
                <a:hlinkClick r:id="rId3"/>
              </a:rPr>
              <a:t>https://www.peru.travel/es/atractivos/laguna-chinancocha-llanganuco</a:t>
            </a:r>
            <a:endParaRPr lang="es-CO" dirty="0"/>
          </a:p>
        </p:txBody>
      </p:sp>
      <p:sp>
        <p:nvSpPr>
          <p:cNvPr id="4" name="Marcador de número de diapositiva 3"/>
          <p:cNvSpPr>
            <a:spLocks noGrp="1"/>
          </p:cNvSpPr>
          <p:nvPr>
            <p:ph type="sldNum" sz="quarter" idx="5"/>
          </p:nvPr>
        </p:nvSpPr>
        <p:spPr/>
        <p:txBody>
          <a:bodyPr/>
          <a:lstStyle/>
          <a:p>
            <a:fld id="{FE10F720-FA8C-43C4-A126-FECADBDD60EB}" type="slidenum">
              <a:rPr lang="es-CO" smtClean="0"/>
              <a:t>37</a:t>
            </a:fld>
            <a:endParaRPr lang="es-CO"/>
          </a:p>
        </p:txBody>
      </p:sp>
    </p:spTree>
    <p:extLst>
      <p:ext uri="{BB962C8B-B14F-4D97-AF65-F5344CB8AC3E}">
        <p14:creationId xmlns:p14="http://schemas.microsoft.com/office/powerpoint/2010/main" val="3873546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a:solidFill>
                  <a:srgbClr val="0070C0"/>
                </a:solidFill>
              </a:rPr>
              <a:t>https://</a:t>
            </a:r>
            <a:r>
              <a:rPr lang="es-CO" sz="1200" dirty="0" err="1">
                <a:solidFill>
                  <a:srgbClr val="0070C0"/>
                </a:solidFill>
              </a:rPr>
              <a:t>covid19.minsa.gob.pe</a:t>
            </a:r>
            <a:r>
              <a:rPr lang="es-CO" sz="1200" dirty="0">
                <a:solidFill>
                  <a:srgbClr val="0070C0"/>
                </a:solidFill>
              </a:rPr>
              <a:t>/</a:t>
            </a:r>
            <a:r>
              <a:rPr lang="es-CO" sz="1200" dirty="0" err="1">
                <a:solidFill>
                  <a:srgbClr val="0070C0"/>
                </a:solidFill>
              </a:rPr>
              <a:t>sala_situacional.asp</a:t>
            </a:r>
            <a:endParaRPr lang="es-CO" sz="120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dirty="0">
                <a:solidFill>
                  <a:srgbClr val="0070C0"/>
                </a:solidFill>
              </a:rPr>
              <a:t>https://</a:t>
            </a:r>
            <a:r>
              <a:rPr lang="es-CO" dirty="0" err="1">
                <a:solidFill>
                  <a:srgbClr val="0070C0"/>
                </a:solidFill>
              </a:rPr>
              <a:t>www.dge.gob.pe</a:t>
            </a:r>
            <a:r>
              <a:rPr lang="es-CO" dirty="0">
                <a:solidFill>
                  <a:srgbClr val="0070C0"/>
                </a:solidFill>
              </a:rPr>
              <a:t>/portal/</a:t>
            </a:r>
            <a:r>
              <a:rPr lang="es-CO" dirty="0" err="1">
                <a:solidFill>
                  <a:srgbClr val="0070C0"/>
                </a:solidFill>
              </a:rPr>
              <a:t>docs</a:t>
            </a:r>
            <a:r>
              <a:rPr lang="es-CO" dirty="0">
                <a:solidFill>
                  <a:srgbClr val="0070C0"/>
                </a:solidFill>
              </a:rPr>
              <a:t>/</a:t>
            </a:r>
            <a:r>
              <a:rPr lang="es-CO" dirty="0" err="1">
                <a:solidFill>
                  <a:srgbClr val="0070C0"/>
                </a:solidFill>
              </a:rPr>
              <a:t>tools</a:t>
            </a:r>
            <a:r>
              <a:rPr lang="es-CO" dirty="0">
                <a:solidFill>
                  <a:srgbClr val="0070C0"/>
                </a:solidFill>
              </a:rPr>
              <a:t>/coronavirus/</a:t>
            </a:r>
            <a:r>
              <a:rPr lang="es-CO" dirty="0" err="1">
                <a:solidFill>
                  <a:srgbClr val="0070C0"/>
                </a:solidFill>
              </a:rPr>
              <a:t>coronavirus240421.pdf</a:t>
            </a:r>
            <a:endParaRPr lang="es-CO"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srgbClr val="0070C0"/>
                </a:solidFill>
                <a:effectLst/>
                <a:uLnTx/>
                <a:uFillTx/>
                <a:latin typeface="Calibri" panose="020F0502020204030204"/>
                <a:ea typeface="+mn-ea"/>
                <a:cs typeface="+mn-cs"/>
              </a:rPr>
              <a:t>https://covid19.minsa.gob.pe/sala_situacional.asp</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b="1" dirty="0">
                <a:solidFill>
                  <a:srgbClr val="0070C0"/>
                </a:solidFill>
              </a:rPr>
              <a:t>https://www.dge.gob.pe/portal/docs/tools/coronavirus/coronavirus100321.pdf</a:t>
            </a:r>
          </a:p>
          <a:p>
            <a:endParaRPr lang="es-CO" dirty="0"/>
          </a:p>
        </p:txBody>
      </p:sp>
      <p:sp>
        <p:nvSpPr>
          <p:cNvPr id="4" name="Marcador de número de diapositiva 3"/>
          <p:cNvSpPr>
            <a:spLocks noGrp="1"/>
          </p:cNvSpPr>
          <p:nvPr>
            <p:ph type="sldNum" sz="quarter" idx="5"/>
          </p:nvPr>
        </p:nvSpPr>
        <p:spPr/>
        <p:txBody>
          <a:bodyPr/>
          <a:lstStyle/>
          <a:p>
            <a:fld id="{FE10F720-FA8C-43C4-A126-FECADBDD60EB}" type="slidenum">
              <a:rPr lang="es-CO" smtClean="0"/>
              <a:t>38</a:t>
            </a:fld>
            <a:endParaRPr lang="es-CO"/>
          </a:p>
        </p:txBody>
      </p:sp>
    </p:spTree>
    <p:extLst>
      <p:ext uri="{BB962C8B-B14F-4D97-AF65-F5344CB8AC3E}">
        <p14:creationId xmlns:p14="http://schemas.microsoft.com/office/powerpoint/2010/main" val="2707718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b="1" dirty="0">
                <a:solidFill>
                  <a:srgbClr val="0070C0"/>
                </a:solidFill>
                <a:latin typeface="Calibri" panose="020F0502020204030204"/>
                <a:hlinkClick r:id="rId3"/>
              </a:rPr>
              <a:t>http://www.minsa.gob.pe/vacuna-covid-19/</a:t>
            </a:r>
            <a:endParaRPr lang="es-CO" b="1" dirty="0">
              <a:solidFill>
                <a:srgbClr val="0070C0"/>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O" b="1" dirty="0">
              <a:solidFill>
                <a:srgbClr val="0070C0"/>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b="1" dirty="0">
                <a:solidFill>
                  <a:srgbClr val="0070C0"/>
                </a:solidFill>
                <a:latin typeface="Calibri" panose="020F0502020204030204"/>
              </a:rPr>
              <a:t>https://www.gob.pe/12365</a:t>
            </a:r>
          </a:p>
          <a:p>
            <a:endParaRPr lang="es-CO" dirty="0"/>
          </a:p>
          <a:p>
            <a:r>
              <a:rPr lang="es-CO" dirty="0"/>
              <a:t>https://www.gob.pe/13328-proceso-de-vacunacion-contra-el-coronavirus</a:t>
            </a:r>
          </a:p>
        </p:txBody>
      </p:sp>
      <p:sp>
        <p:nvSpPr>
          <p:cNvPr id="4" name="Marcador de número de diapositiva 3"/>
          <p:cNvSpPr>
            <a:spLocks noGrp="1"/>
          </p:cNvSpPr>
          <p:nvPr>
            <p:ph type="sldNum" sz="quarter" idx="5"/>
          </p:nvPr>
        </p:nvSpPr>
        <p:spPr/>
        <p:txBody>
          <a:bodyPr/>
          <a:lstStyle/>
          <a:p>
            <a:fld id="{FE10F720-FA8C-43C4-A126-FECADBDD60EB}" type="slidenum">
              <a:rPr lang="es-CO" smtClean="0"/>
              <a:t>39</a:t>
            </a:fld>
            <a:endParaRPr lang="es-CO"/>
          </a:p>
        </p:txBody>
      </p:sp>
    </p:spTree>
    <p:extLst>
      <p:ext uri="{BB962C8B-B14F-4D97-AF65-F5344CB8AC3E}">
        <p14:creationId xmlns:p14="http://schemas.microsoft.com/office/powerpoint/2010/main" val="1503356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333333"/>
                </a:solidFill>
                <a:effectLst/>
                <a:latin typeface="FF_Clan_OT_News"/>
              </a:rPr>
              <a:t>A los pies del nevado Huascarán, en la quebrada de </a:t>
            </a:r>
            <a:r>
              <a:rPr lang="es-ES" b="0" i="0" dirty="0" err="1">
                <a:solidFill>
                  <a:srgbClr val="333333"/>
                </a:solidFill>
                <a:effectLst/>
                <a:latin typeface="FF_Clan_OT_News"/>
              </a:rPr>
              <a:t>Llanganuco</a:t>
            </a:r>
            <a:r>
              <a:rPr lang="es-ES" b="0" i="0" dirty="0">
                <a:solidFill>
                  <a:srgbClr val="333333"/>
                </a:solidFill>
                <a:effectLst/>
                <a:latin typeface="FF_Clan_OT_News"/>
              </a:rPr>
              <a:t>, la naturaleza nos brinda uno de los mejores espectáculos. Como dos espejos de cielo, las Lagunas </a:t>
            </a:r>
            <a:r>
              <a:rPr lang="es-ES" b="0" i="0" dirty="0" err="1">
                <a:solidFill>
                  <a:srgbClr val="333333"/>
                </a:solidFill>
                <a:effectLst/>
                <a:latin typeface="FF_Clan_OT_News"/>
              </a:rPr>
              <a:t>Chinancocha</a:t>
            </a:r>
            <a:r>
              <a:rPr lang="es-ES" b="0" i="0" dirty="0">
                <a:solidFill>
                  <a:srgbClr val="333333"/>
                </a:solidFill>
                <a:effectLst/>
                <a:latin typeface="FF_Clan_OT_News"/>
              </a:rPr>
              <a:t> y </a:t>
            </a:r>
            <a:r>
              <a:rPr lang="es-ES" b="0" i="0" dirty="0" err="1">
                <a:solidFill>
                  <a:srgbClr val="333333"/>
                </a:solidFill>
                <a:effectLst/>
                <a:latin typeface="FF_Clan_OT_News"/>
              </a:rPr>
              <a:t>Orconcocha</a:t>
            </a:r>
            <a:r>
              <a:rPr lang="es-ES" b="0" i="0" dirty="0">
                <a:solidFill>
                  <a:srgbClr val="333333"/>
                </a:solidFill>
                <a:effectLst/>
                <a:latin typeface="FF_Clan_OT_News"/>
              </a:rPr>
              <a:t> han creado un nuevo color en la naturaleza: ni verdes, ni azules, tal vez turquesas, lo cierto es que su belleza deja sin habla a los visitantes.</a:t>
            </a:r>
          </a:p>
          <a:p>
            <a:endParaRPr lang="es-ES" dirty="0">
              <a:solidFill>
                <a:srgbClr val="333333"/>
              </a:solidFill>
              <a:latin typeface="FF_Clan_OT_News"/>
            </a:endParaRPr>
          </a:p>
          <a:p>
            <a:endParaRPr lang="es-ES" dirty="0">
              <a:solidFill>
                <a:srgbClr val="333333"/>
              </a:solidFill>
              <a:latin typeface="FF_Clan_OT_News"/>
            </a:endParaRPr>
          </a:p>
          <a:p>
            <a:r>
              <a:rPr lang="es-ES" b="0" i="0" dirty="0">
                <a:solidFill>
                  <a:srgbClr val="333333"/>
                </a:solidFill>
                <a:effectLst/>
                <a:latin typeface="FF_Clan_OT_News"/>
                <a:hlinkClick r:id="rId3"/>
              </a:rPr>
              <a:t>https://www.peru.travel/es/atractivos/laguna-chinancocha-llanganuco</a:t>
            </a:r>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0F720-FA8C-43C4-A126-FECADBDD60E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956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b="1" dirty="0">
                <a:solidFill>
                  <a:srgbClr val="0070C0"/>
                </a:solidFill>
                <a:latin typeface="Calibri" panose="020F0502020204030204"/>
                <a:hlinkClick r:id="rId3"/>
              </a:rPr>
              <a:t>http://www.minsa.gob.pe/vacuna-covid-19/</a:t>
            </a:r>
            <a:endParaRPr lang="es-CO" b="1" dirty="0">
              <a:solidFill>
                <a:srgbClr val="0070C0"/>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O" b="1" dirty="0">
              <a:solidFill>
                <a:srgbClr val="0070C0"/>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b="1" dirty="0">
                <a:solidFill>
                  <a:srgbClr val="0070C0"/>
                </a:solidFill>
                <a:latin typeface="Calibri" panose="020F0502020204030204"/>
              </a:rPr>
              <a:t>https://www.gob.pe/12365</a:t>
            </a:r>
          </a:p>
          <a:p>
            <a:endParaRPr lang="es-CO" dirty="0"/>
          </a:p>
          <a:p>
            <a:r>
              <a:rPr lang="es-CO" dirty="0"/>
              <a:t>https://www.gob.pe/13328-proceso-de-vacunacion-contra-el-coronavirus</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0F720-FA8C-43C4-A126-FECADBDD60E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4346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3A127-EAE6-49B9-8702-68802989B69A}"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784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3A127-EAE6-49B9-8702-68802989B69A}"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1285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3A127-EAE6-49B9-8702-68802989B69A}"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9583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3A127-EAE6-49B9-8702-68802989B69A}"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414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4543A127-EAE6-49B9-8702-68802989B69A}" type="slidenum">
              <a:rPr lang="es-PE" smtClean="0"/>
              <a:t>17</a:t>
            </a:fld>
            <a:endParaRPr lang="es-PE" dirty="0"/>
          </a:p>
        </p:txBody>
      </p:sp>
    </p:spTree>
    <p:extLst>
      <p:ext uri="{BB962C8B-B14F-4D97-AF65-F5344CB8AC3E}">
        <p14:creationId xmlns:p14="http://schemas.microsoft.com/office/powerpoint/2010/main" val="469726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3A127-EAE6-49B9-8702-68802989B69A}"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640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FE10F720-FA8C-43C4-A126-FECADBDD60EB}" type="slidenum">
              <a:rPr lang="es-CO" smtClean="0"/>
              <a:t>49</a:t>
            </a:fld>
            <a:endParaRPr lang="es-CO"/>
          </a:p>
        </p:txBody>
      </p:sp>
    </p:spTree>
    <p:extLst>
      <p:ext uri="{BB962C8B-B14F-4D97-AF65-F5344CB8AC3E}">
        <p14:creationId xmlns:p14="http://schemas.microsoft.com/office/powerpoint/2010/main" val="40903086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3A127-EAE6-49B9-8702-68802989B69A}"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88636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b="1" dirty="0"/>
              <a:t>http://</a:t>
            </a:r>
            <a:r>
              <a:rPr lang="es-CO" sz="1200" b="1" dirty="0" err="1"/>
              <a:t>www.oncti.gob.ve</a:t>
            </a:r>
            <a:r>
              <a:rPr lang="es-CO" sz="1200" b="1" dirty="0"/>
              <a:t>/</a:t>
            </a:r>
            <a:r>
              <a:rPr lang="es-CO" sz="1200" b="1" dirty="0" err="1"/>
              <a:t>noticia2623.html</a:t>
            </a:r>
            <a:endParaRPr lang="es-CO"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b="1" dirty="0"/>
              <a:t>Observatorio Nacional de Ciencia, Tecnología e Innovación</a:t>
            </a:r>
          </a:p>
          <a:p>
            <a:pPr algn="just"/>
            <a:endParaRPr lang="es-ES" dirty="0"/>
          </a:p>
          <a:p>
            <a:pPr algn="just"/>
            <a:r>
              <a:rPr lang="es-ES" dirty="0">
                <a:solidFill>
                  <a:schemeClr val="tx1"/>
                </a:solidFill>
              </a:rPr>
              <a:t>http://www.mpps.gob.ve/index.php/sala-de-prensa/noticias-regionales/1027-el-carvativir-llega-a-los-roques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b="1" dirty="0"/>
          </a:p>
          <a:p>
            <a:endParaRPr lang="es-CO" dirty="0"/>
          </a:p>
        </p:txBody>
      </p:sp>
      <p:sp>
        <p:nvSpPr>
          <p:cNvPr id="4" name="Marcador de número de diapositiva 3"/>
          <p:cNvSpPr>
            <a:spLocks noGrp="1"/>
          </p:cNvSpPr>
          <p:nvPr>
            <p:ph type="sldNum" sz="quarter" idx="5"/>
          </p:nvPr>
        </p:nvSpPr>
        <p:spPr/>
        <p:txBody>
          <a:bodyPr/>
          <a:lstStyle/>
          <a:p>
            <a:fld id="{FE10F720-FA8C-43C4-A126-FECADBDD60EB}" type="slidenum">
              <a:rPr lang="es-CO" smtClean="0"/>
              <a:t>51</a:t>
            </a:fld>
            <a:endParaRPr lang="es-CO"/>
          </a:p>
        </p:txBody>
      </p:sp>
    </p:spTree>
    <p:extLst>
      <p:ext uri="{BB962C8B-B14F-4D97-AF65-F5344CB8AC3E}">
        <p14:creationId xmlns:p14="http://schemas.microsoft.com/office/powerpoint/2010/main" val="16307869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FE10F720-FA8C-43C4-A126-FECADBDD60EB}" type="slidenum">
              <a:rPr lang="es-CO" smtClean="0"/>
              <a:t>65</a:t>
            </a:fld>
            <a:endParaRPr lang="es-CO"/>
          </a:p>
        </p:txBody>
      </p:sp>
    </p:spTree>
    <p:extLst>
      <p:ext uri="{BB962C8B-B14F-4D97-AF65-F5344CB8AC3E}">
        <p14:creationId xmlns:p14="http://schemas.microsoft.com/office/powerpoint/2010/main" val="35917239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https://www.bbc.com/mundo/noticias-56085050</a:t>
            </a:r>
          </a:p>
          <a:p>
            <a:endParaRPr lang="es-CO" dirty="0"/>
          </a:p>
          <a:p>
            <a:r>
              <a:rPr lang="es-CO" dirty="0"/>
              <a:t>https://www.facebook.com/MafaldaDigital/photos/a.300726240042437/2843698829078486/</a:t>
            </a:r>
          </a:p>
          <a:p>
            <a:r>
              <a:rPr lang="es-ES" b="0" i="0" dirty="0">
                <a:solidFill>
                  <a:srgbClr val="050505"/>
                </a:solidFill>
                <a:effectLst/>
                <a:latin typeface="Segoe UI Historic" panose="020B0502040204020203" pitchFamily="34" charset="0"/>
              </a:rPr>
              <a:t>Estatua Mafalda con mascarilla en el Parque San Francisco, Oviedo, España</a:t>
            </a:r>
            <a:br>
              <a:rPr lang="es-ES" dirty="0"/>
            </a:br>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3A127-EAE6-49B9-8702-68802989B69A}"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2472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You can safely remove this slide. This slide</a:t>
            </a:r>
            <a:r>
              <a:rPr lang="en-US" baseline="0"/>
              <a:t> design was provided by SlideModel.com – You can download more templates, shapes and elements for PowerPoint from http://slidemodel.com</a:t>
            </a:r>
            <a:endParaRPr lang="en-US" dirty="0"/>
          </a:p>
        </p:txBody>
      </p:sp>
      <p:sp>
        <p:nvSpPr>
          <p:cNvPr id="4" name="Slide Number Placeholder 3"/>
          <p:cNvSpPr>
            <a:spLocks noGrp="1"/>
          </p:cNvSpPr>
          <p:nvPr>
            <p:ph type="sldNum" sz="quarter" idx="10"/>
          </p:nvPr>
        </p:nvSpPr>
        <p:spPr/>
        <p:txBody>
          <a:bodyPr/>
          <a:lstStyle/>
          <a:p>
            <a:fld id="{C946254F-9338-4BA9-B7AC-A66622A3D013}"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2288311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4543A127-EAE6-49B9-8702-68802989B69A}" type="slidenum">
              <a:rPr lang="es-PE" smtClean="0"/>
              <a:t>18</a:t>
            </a:fld>
            <a:endParaRPr lang="es-PE" dirty="0"/>
          </a:p>
        </p:txBody>
      </p:sp>
    </p:spTree>
    <p:extLst>
      <p:ext uri="{BB962C8B-B14F-4D97-AF65-F5344CB8AC3E}">
        <p14:creationId xmlns:p14="http://schemas.microsoft.com/office/powerpoint/2010/main" val="779918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4543A127-EAE6-49B9-8702-68802989B69A}" type="slidenum">
              <a:rPr lang="es-PE" smtClean="0"/>
              <a:t>20</a:t>
            </a:fld>
            <a:endParaRPr lang="es-PE" dirty="0"/>
          </a:p>
        </p:txBody>
      </p:sp>
    </p:spTree>
    <p:extLst>
      <p:ext uri="{BB962C8B-B14F-4D97-AF65-F5344CB8AC3E}">
        <p14:creationId xmlns:p14="http://schemas.microsoft.com/office/powerpoint/2010/main" val="3491398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4543A127-EAE6-49B9-8702-68802989B69A}" type="slidenum">
              <a:rPr lang="es-PE" smtClean="0"/>
              <a:t>22</a:t>
            </a:fld>
            <a:endParaRPr lang="es-PE" dirty="0"/>
          </a:p>
        </p:txBody>
      </p:sp>
    </p:spTree>
    <p:extLst>
      <p:ext uri="{BB962C8B-B14F-4D97-AF65-F5344CB8AC3E}">
        <p14:creationId xmlns:p14="http://schemas.microsoft.com/office/powerpoint/2010/main" val="1049631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913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FE10F720-FA8C-43C4-A126-FECADBDD60EB}" type="slidenum">
              <a:rPr lang="es-CO" smtClean="0"/>
              <a:t>24</a:t>
            </a:fld>
            <a:endParaRPr lang="es-CO"/>
          </a:p>
        </p:txBody>
      </p:sp>
    </p:spTree>
    <p:extLst>
      <p:ext uri="{BB962C8B-B14F-4D97-AF65-F5344CB8AC3E}">
        <p14:creationId xmlns:p14="http://schemas.microsoft.com/office/powerpoint/2010/main" val="1706911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https://tipsparatuviaje.com/lugares-turisticos-de-bolivia/</a:t>
            </a:r>
          </a:p>
          <a:p>
            <a:r>
              <a:rPr lang="es-ES" b="0" i="0" dirty="0">
                <a:solidFill>
                  <a:srgbClr val="333333"/>
                </a:solidFill>
                <a:effectLst/>
                <a:latin typeface="Roboto"/>
              </a:rPr>
              <a:t>espectacular desierto de sal a 3650 metros sobre el nivel de mar: el Salar de Uyuni. El Salar de Uyuni sobresale entre los lugares turísticos de los 9 departamentos de Bolivia, por su belleza desértica que le convierte en la principal atracción del país.</a:t>
            </a:r>
          </a:p>
          <a:p>
            <a:endParaRPr lang="es-ES" b="0" i="0" dirty="0">
              <a:solidFill>
                <a:srgbClr val="333333"/>
              </a:solidFill>
              <a:effectLst/>
              <a:latin typeface="Roboto"/>
            </a:endParaRPr>
          </a:p>
          <a:p>
            <a:r>
              <a:rPr lang="es-ES" b="0" i="0" dirty="0">
                <a:solidFill>
                  <a:srgbClr val="333333"/>
                </a:solidFill>
                <a:effectLst/>
                <a:latin typeface="Roboto"/>
              </a:rPr>
              <a:t>Con sus 10.582 km2 es la salina más grande del planeta y el desierto de sal a mayor altura del mundo, con más de la mitad de las reservas mundiales de litio.</a:t>
            </a:r>
          </a:p>
          <a:p>
            <a:endParaRPr lang="es-ES" b="0" i="0" dirty="0">
              <a:solidFill>
                <a:srgbClr val="333333"/>
              </a:solidFill>
              <a:effectLst/>
              <a:latin typeface="Roboto"/>
            </a:endParaRPr>
          </a:p>
          <a:p>
            <a:r>
              <a:rPr lang="es-ES" b="0" i="0" dirty="0">
                <a:solidFill>
                  <a:srgbClr val="333333"/>
                </a:solidFill>
                <a:effectLst/>
                <a:latin typeface="Roboto"/>
              </a:rPr>
              <a:t>Además de este metal alcalino utilizado en la fabricación de baterías eléctricas,  el salar también tiene abundantes reservas de potasio, magnesio y boro. Sus sales son empleadas en el tratamiento del trastorno bipolar.</a:t>
            </a:r>
          </a:p>
          <a:p>
            <a:endParaRPr lang="es-ES" b="0" i="0" dirty="0">
              <a:solidFill>
                <a:srgbClr val="333333"/>
              </a:solidFill>
              <a:effectLst/>
              <a:latin typeface="Roboto"/>
            </a:endParaRPr>
          </a:p>
          <a:p>
            <a:r>
              <a:rPr lang="es-ES" b="0" i="0" dirty="0">
                <a:solidFill>
                  <a:srgbClr val="333333"/>
                </a:solidFill>
                <a:effectLst/>
                <a:latin typeface="Roboto"/>
              </a:rPr>
              <a:t>Es hábitat de cactus de hasta 10 metros de altura, del flamenco austral (flamenco chileno), la </a:t>
            </a:r>
            <a:r>
              <a:rPr lang="es-ES" b="0" i="0" dirty="0" err="1">
                <a:solidFill>
                  <a:srgbClr val="333333"/>
                </a:solidFill>
                <a:effectLst/>
                <a:latin typeface="Roboto"/>
              </a:rPr>
              <a:t>parihuana</a:t>
            </a:r>
            <a:r>
              <a:rPr lang="es-ES" b="0" i="0" dirty="0">
                <a:solidFill>
                  <a:srgbClr val="333333"/>
                </a:solidFill>
                <a:effectLst/>
                <a:latin typeface="Roboto"/>
              </a:rPr>
              <a:t> (flamenco andino) de y la parina chica (flamenco de James), 3 especies de bellos colores cuyo metabolismo se adaptó a un extremo ambiente salino.</a:t>
            </a:r>
            <a:endParaRPr lang="es-CO" dirty="0"/>
          </a:p>
        </p:txBody>
      </p:sp>
      <p:sp>
        <p:nvSpPr>
          <p:cNvPr id="4" name="Marcador de número de diapositiva 3"/>
          <p:cNvSpPr>
            <a:spLocks noGrp="1"/>
          </p:cNvSpPr>
          <p:nvPr>
            <p:ph type="sldNum" sz="quarter" idx="5"/>
          </p:nvPr>
        </p:nvSpPr>
        <p:spPr/>
        <p:txBody>
          <a:bodyPr/>
          <a:lstStyle/>
          <a:p>
            <a:fld id="{FE10F720-FA8C-43C4-A126-FECADBDD60EB}" type="slidenum">
              <a:rPr lang="es-CO" smtClean="0"/>
              <a:t>25</a:t>
            </a:fld>
            <a:endParaRPr lang="es-CO"/>
          </a:p>
        </p:txBody>
      </p:sp>
    </p:spTree>
    <p:extLst>
      <p:ext uri="{BB962C8B-B14F-4D97-AF65-F5344CB8AC3E}">
        <p14:creationId xmlns:p14="http://schemas.microsoft.com/office/powerpoint/2010/main" val="2560473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p:cNvSpPr>
            <a:spLocks noGrp="1"/>
          </p:cNvSpPr>
          <p:nvPr>
            <p:ph type="dt" sz="half" idx="10"/>
          </p:nvPr>
        </p:nvSpPr>
        <p:spPr/>
        <p:txBody>
          <a:bodyPr/>
          <a:lstStyle/>
          <a:p>
            <a:fld id="{D84138E4-62B1-4375-8623-5716531C0C4E}" type="datetimeFigureOut">
              <a:rPr lang="es-PE" smtClean="0"/>
              <a:t>17/05/2021</a:t>
            </a:fld>
            <a:endParaRPr lang="es-PE" dirty="0"/>
          </a:p>
        </p:txBody>
      </p:sp>
      <p:sp>
        <p:nvSpPr>
          <p:cNvPr id="5" name="Marcador de pie de página 4"/>
          <p:cNvSpPr>
            <a:spLocks noGrp="1"/>
          </p:cNvSpPr>
          <p:nvPr>
            <p:ph type="ftr" sz="quarter" idx="11"/>
          </p:nvPr>
        </p:nvSpPr>
        <p:spPr/>
        <p:txBody>
          <a:bodyPr/>
          <a:lstStyle/>
          <a:p>
            <a:endParaRPr lang="es-PE" dirty="0"/>
          </a:p>
        </p:txBody>
      </p:sp>
      <p:sp>
        <p:nvSpPr>
          <p:cNvPr id="6" name="Marcador de número de diapositiva 5"/>
          <p:cNvSpPr>
            <a:spLocks noGrp="1"/>
          </p:cNvSpPr>
          <p:nvPr>
            <p:ph type="sldNum" sz="quarter" idx="12"/>
          </p:nvPr>
        </p:nvSpPr>
        <p:spPr/>
        <p:txBody>
          <a:bodyPr/>
          <a:lstStyle/>
          <a:p>
            <a:fld id="{AD84BC99-46D9-4EFB-BA87-60C9BC096685}" type="slidenum">
              <a:rPr lang="es-PE" smtClean="0"/>
              <a:t>‹Nº›</a:t>
            </a:fld>
            <a:endParaRPr lang="es-PE" dirty="0"/>
          </a:p>
        </p:txBody>
      </p:sp>
    </p:spTree>
    <p:extLst>
      <p:ext uri="{BB962C8B-B14F-4D97-AF65-F5344CB8AC3E}">
        <p14:creationId xmlns:p14="http://schemas.microsoft.com/office/powerpoint/2010/main" val="2394772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D84138E4-62B1-4375-8623-5716531C0C4E}" type="datetimeFigureOut">
              <a:rPr lang="es-PE" smtClean="0"/>
              <a:t>17/05/2021</a:t>
            </a:fld>
            <a:endParaRPr lang="es-PE" dirty="0"/>
          </a:p>
        </p:txBody>
      </p:sp>
      <p:sp>
        <p:nvSpPr>
          <p:cNvPr id="5" name="Marcador de pie de página 4"/>
          <p:cNvSpPr>
            <a:spLocks noGrp="1"/>
          </p:cNvSpPr>
          <p:nvPr>
            <p:ph type="ftr" sz="quarter" idx="11"/>
          </p:nvPr>
        </p:nvSpPr>
        <p:spPr/>
        <p:txBody>
          <a:bodyPr/>
          <a:lstStyle/>
          <a:p>
            <a:endParaRPr lang="es-PE" dirty="0"/>
          </a:p>
        </p:txBody>
      </p:sp>
      <p:sp>
        <p:nvSpPr>
          <p:cNvPr id="6" name="Marcador de número de diapositiva 5"/>
          <p:cNvSpPr>
            <a:spLocks noGrp="1"/>
          </p:cNvSpPr>
          <p:nvPr>
            <p:ph type="sldNum" sz="quarter" idx="12"/>
          </p:nvPr>
        </p:nvSpPr>
        <p:spPr/>
        <p:txBody>
          <a:bodyPr/>
          <a:lstStyle/>
          <a:p>
            <a:fld id="{AD84BC99-46D9-4EFB-BA87-60C9BC096685}" type="slidenum">
              <a:rPr lang="es-PE" smtClean="0"/>
              <a:t>‹Nº›</a:t>
            </a:fld>
            <a:endParaRPr lang="es-PE" dirty="0"/>
          </a:p>
        </p:txBody>
      </p:sp>
    </p:spTree>
    <p:extLst>
      <p:ext uri="{BB962C8B-B14F-4D97-AF65-F5344CB8AC3E}">
        <p14:creationId xmlns:p14="http://schemas.microsoft.com/office/powerpoint/2010/main" val="85664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D84138E4-62B1-4375-8623-5716531C0C4E}" type="datetimeFigureOut">
              <a:rPr lang="es-PE" smtClean="0"/>
              <a:t>17/05/2021</a:t>
            </a:fld>
            <a:endParaRPr lang="es-PE" dirty="0"/>
          </a:p>
        </p:txBody>
      </p:sp>
      <p:sp>
        <p:nvSpPr>
          <p:cNvPr id="5" name="Marcador de pie de página 4"/>
          <p:cNvSpPr>
            <a:spLocks noGrp="1"/>
          </p:cNvSpPr>
          <p:nvPr>
            <p:ph type="ftr" sz="quarter" idx="11"/>
          </p:nvPr>
        </p:nvSpPr>
        <p:spPr/>
        <p:txBody>
          <a:bodyPr/>
          <a:lstStyle/>
          <a:p>
            <a:endParaRPr lang="es-PE" dirty="0"/>
          </a:p>
        </p:txBody>
      </p:sp>
      <p:sp>
        <p:nvSpPr>
          <p:cNvPr id="6" name="Marcador de número de diapositiva 5"/>
          <p:cNvSpPr>
            <a:spLocks noGrp="1"/>
          </p:cNvSpPr>
          <p:nvPr>
            <p:ph type="sldNum" sz="quarter" idx="12"/>
          </p:nvPr>
        </p:nvSpPr>
        <p:spPr/>
        <p:txBody>
          <a:bodyPr/>
          <a:lstStyle/>
          <a:p>
            <a:fld id="{AD84BC99-46D9-4EFB-BA87-60C9BC096685}" type="slidenum">
              <a:rPr lang="es-PE" smtClean="0"/>
              <a:t>‹Nº›</a:t>
            </a:fld>
            <a:endParaRPr lang="es-PE" dirty="0"/>
          </a:p>
        </p:txBody>
      </p:sp>
    </p:spTree>
    <p:extLst>
      <p:ext uri="{BB962C8B-B14F-4D97-AF65-F5344CB8AC3E}">
        <p14:creationId xmlns:p14="http://schemas.microsoft.com/office/powerpoint/2010/main" val="1723163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DDCF6B-BDA7-4F81-B5E4-531AFE1D470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CF679AEA-66BA-41CB-B397-F74D301E73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9B9D0B73-0A91-4660-9B82-08AF95F88FA8}"/>
              </a:ext>
            </a:extLst>
          </p:cNvPr>
          <p:cNvSpPr>
            <a:spLocks noGrp="1"/>
          </p:cNvSpPr>
          <p:nvPr>
            <p:ph type="dt" sz="half" idx="10"/>
          </p:nvPr>
        </p:nvSpPr>
        <p:spPr/>
        <p:txBody>
          <a:bodyPr/>
          <a:lstStyle/>
          <a:p>
            <a:fld id="{DB31A629-0D81-494C-899E-D108F40C8214}" type="datetimeFigureOut">
              <a:rPr lang="es-PE" smtClean="0"/>
              <a:t>17/05/2021</a:t>
            </a:fld>
            <a:endParaRPr lang="es-PE" dirty="0"/>
          </a:p>
        </p:txBody>
      </p:sp>
      <p:sp>
        <p:nvSpPr>
          <p:cNvPr id="5" name="Marcador de pie de página 4">
            <a:extLst>
              <a:ext uri="{FF2B5EF4-FFF2-40B4-BE49-F238E27FC236}">
                <a16:creationId xmlns:a16="http://schemas.microsoft.com/office/drawing/2014/main" id="{43977C95-724A-4212-A61B-476D463F50B1}"/>
              </a:ext>
            </a:extLst>
          </p:cNvPr>
          <p:cNvSpPr>
            <a:spLocks noGrp="1"/>
          </p:cNvSpPr>
          <p:nvPr>
            <p:ph type="ftr" sz="quarter" idx="11"/>
          </p:nvPr>
        </p:nvSpPr>
        <p:spPr/>
        <p:txBody>
          <a:bodyPr/>
          <a:lstStyle/>
          <a:p>
            <a:endParaRPr lang="es-PE" dirty="0"/>
          </a:p>
        </p:txBody>
      </p:sp>
      <p:sp>
        <p:nvSpPr>
          <p:cNvPr id="6" name="Marcador de número de diapositiva 5">
            <a:extLst>
              <a:ext uri="{FF2B5EF4-FFF2-40B4-BE49-F238E27FC236}">
                <a16:creationId xmlns:a16="http://schemas.microsoft.com/office/drawing/2014/main" id="{3E1D5F16-A54F-414A-83D9-D585E9B47FCD}"/>
              </a:ext>
            </a:extLst>
          </p:cNvPr>
          <p:cNvSpPr>
            <a:spLocks noGrp="1"/>
          </p:cNvSpPr>
          <p:nvPr>
            <p:ph type="sldNum" sz="quarter" idx="12"/>
          </p:nvPr>
        </p:nvSpPr>
        <p:spPr/>
        <p:txBody>
          <a:bodyPr/>
          <a:lstStyle/>
          <a:p>
            <a:fld id="{41BFEA09-B16A-4A73-9FE1-7A1DE23CA0A1}" type="slidenum">
              <a:rPr lang="es-PE" smtClean="0"/>
              <a:t>‹Nº›</a:t>
            </a:fld>
            <a:endParaRPr lang="es-PE" dirty="0"/>
          </a:p>
        </p:txBody>
      </p:sp>
    </p:spTree>
    <p:extLst>
      <p:ext uri="{BB962C8B-B14F-4D97-AF65-F5344CB8AC3E}">
        <p14:creationId xmlns:p14="http://schemas.microsoft.com/office/powerpoint/2010/main" val="4241286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175DAB-F850-45E1-86B4-251DFB49ECDF}"/>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CA4AC7FA-AC1E-4A78-B61E-9652EFE0096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299B1B0E-5892-4C16-A5A6-1D82930CA213}"/>
              </a:ext>
            </a:extLst>
          </p:cNvPr>
          <p:cNvSpPr>
            <a:spLocks noGrp="1"/>
          </p:cNvSpPr>
          <p:nvPr>
            <p:ph type="dt" sz="half" idx="10"/>
          </p:nvPr>
        </p:nvSpPr>
        <p:spPr/>
        <p:txBody>
          <a:bodyPr/>
          <a:lstStyle/>
          <a:p>
            <a:fld id="{DB31A629-0D81-494C-899E-D108F40C8214}" type="datetimeFigureOut">
              <a:rPr lang="es-PE" smtClean="0"/>
              <a:t>17/05/2021</a:t>
            </a:fld>
            <a:endParaRPr lang="es-PE" dirty="0"/>
          </a:p>
        </p:txBody>
      </p:sp>
      <p:sp>
        <p:nvSpPr>
          <p:cNvPr id="5" name="Marcador de pie de página 4">
            <a:extLst>
              <a:ext uri="{FF2B5EF4-FFF2-40B4-BE49-F238E27FC236}">
                <a16:creationId xmlns:a16="http://schemas.microsoft.com/office/drawing/2014/main" id="{50EB02F1-680F-4EED-A03F-3B2C55F5CD1C}"/>
              </a:ext>
            </a:extLst>
          </p:cNvPr>
          <p:cNvSpPr>
            <a:spLocks noGrp="1"/>
          </p:cNvSpPr>
          <p:nvPr>
            <p:ph type="ftr" sz="quarter" idx="11"/>
          </p:nvPr>
        </p:nvSpPr>
        <p:spPr/>
        <p:txBody>
          <a:bodyPr/>
          <a:lstStyle/>
          <a:p>
            <a:endParaRPr lang="es-PE" dirty="0"/>
          </a:p>
        </p:txBody>
      </p:sp>
      <p:sp>
        <p:nvSpPr>
          <p:cNvPr id="6" name="Marcador de número de diapositiva 5">
            <a:extLst>
              <a:ext uri="{FF2B5EF4-FFF2-40B4-BE49-F238E27FC236}">
                <a16:creationId xmlns:a16="http://schemas.microsoft.com/office/drawing/2014/main" id="{0B6DA8AE-8F2B-4AD6-9C87-DECB4CAE204E}"/>
              </a:ext>
            </a:extLst>
          </p:cNvPr>
          <p:cNvSpPr>
            <a:spLocks noGrp="1"/>
          </p:cNvSpPr>
          <p:nvPr>
            <p:ph type="sldNum" sz="quarter" idx="12"/>
          </p:nvPr>
        </p:nvSpPr>
        <p:spPr/>
        <p:txBody>
          <a:bodyPr/>
          <a:lstStyle/>
          <a:p>
            <a:fld id="{41BFEA09-B16A-4A73-9FE1-7A1DE23CA0A1}" type="slidenum">
              <a:rPr lang="es-PE" smtClean="0"/>
              <a:t>‹Nº›</a:t>
            </a:fld>
            <a:endParaRPr lang="es-PE" dirty="0"/>
          </a:p>
        </p:txBody>
      </p:sp>
    </p:spTree>
    <p:extLst>
      <p:ext uri="{BB962C8B-B14F-4D97-AF65-F5344CB8AC3E}">
        <p14:creationId xmlns:p14="http://schemas.microsoft.com/office/powerpoint/2010/main" val="1973674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86ADC8-E008-4477-ABA3-19401849909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735E559E-A03C-47D0-BBEF-7F886DC262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BC0DCD-7E1F-4765-80F8-9A5F710B5822}"/>
              </a:ext>
            </a:extLst>
          </p:cNvPr>
          <p:cNvSpPr>
            <a:spLocks noGrp="1"/>
          </p:cNvSpPr>
          <p:nvPr>
            <p:ph type="dt" sz="half" idx="10"/>
          </p:nvPr>
        </p:nvSpPr>
        <p:spPr/>
        <p:txBody>
          <a:bodyPr/>
          <a:lstStyle/>
          <a:p>
            <a:fld id="{DB31A629-0D81-494C-899E-D108F40C8214}" type="datetimeFigureOut">
              <a:rPr lang="es-PE" smtClean="0"/>
              <a:t>17/05/2021</a:t>
            </a:fld>
            <a:endParaRPr lang="es-PE" dirty="0"/>
          </a:p>
        </p:txBody>
      </p:sp>
      <p:sp>
        <p:nvSpPr>
          <p:cNvPr id="5" name="Marcador de pie de página 4">
            <a:extLst>
              <a:ext uri="{FF2B5EF4-FFF2-40B4-BE49-F238E27FC236}">
                <a16:creationId xmlns:a16="http://schemas.microsoft.com/office/drawing/2014/main" id="{7320DAAB-44B9-4D8F-B3CD-D0E4B1BC2CC5}"/>
              </a:ext>
            </a:extLst>
          </p:cNvPr>
          <p:cNvSpPr>
            <a:spLocks noGrp="1"/>
          </p:cNvSpPr>
          <p:nvPr>
            <p:ph type="ftr" sz="quarter" idx="11"/>
          </p:nvPr>
        </p:nvSpPr>
        <p:spPr/>
        <p:txBody>
          <a:bodyPr/>
          <a:lstStyle/>
          <a:p>
            <a:endParaRPr lang="es-PE" dirty="0"/>
          </a:p>
        </p:txBody>
      </p:sp>
      <p:sp>
        <p:nvSpPr>
          <p:cNvPr id="6" name="Marcador de número de diapositiva 5">
            <a:extLst>
              <a:ext uri="{FF2B5EF4-FFF2-40B4-BE49-F238E27FC236}">
                <a16:creationId xmlns:a16="http://schemas.microsoft.com/office/drawing/2014/main" id="{266552F7-2699-4D25-BBB1-79E649993E77}"/>
              </a:ext>
            </a:extLst>
          </p:cNvPr>
          <p:cNvSpPr>
            <a:spLocks noGrp="1"/>
          </p:cNvSpPr>
          <p:nvPr>
            <p:ph type="sldNum" sz="quarter" idx="12"/>
          </p:nvPr>
        </p:nvSpPr>
        <p:spPr/>
        <p:txBody>
          <a:bodyPr/>
          <a:lstStyle/>
          <a:p>
            <a:fld id="{41BFEA09-B16A-4A73-9FE1-7A1DE23CA0A1}" type="slidenum">
              <a:rPr lang="es-PE" smtClean="0"/>
              <a:t>‹Nº›</a:t>
            </a:fld>
            <a:endParaRPr lang="es-PE" dirty="0"/>
          </a:p>
        </p:txBody>
      </p:sp>
    </p:spTree>
    <p:extLst>
      <p:ext uri="{BB962C8B-B14F-4D97-AF65-F5344CB8AC3E}">
        <p14:creationId xmlns:p14="http://schemas.microsoft.com/office/powerpoint/2010/main" val="4282966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832DBB-E422-4BDC-9A65-40DA0CC01633}"/>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F774712B-8256-4ED1-B945-FF16A6BAE70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DE4AF951-DBFC-478E-8629-6FFF044C453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61B6650A-9AB9-462A-BB27-9A108D09AAAA}"/>
              </a:ext>
            </a:extLst>
          </p:cNvPr>
          <p:cNvSpPr>
            <a:spLocks noGrp="1"/>
          </p:cNvSpPr>
          <p:nvPr>
            <p:ph type="dt" sz="half" idx="10"/>
          </p:nvPr>
        </p:nvSpPr>
        <p:spPr/>
        <p:txBody>
          <a:bodyPr/>
          <a:lstStyle/>
          <a:p>
            <a:fld id="{DB31A629-0D81-494C-899E-D108F40C8214}" type="datetimeFigureOut">
              <a:rPr lang="es-PE" smtClean="0"/>
              <a:t>17/05/2021</a:t>
            </a:fld>
            <a:endParaRPr lang="es-PE" dirty="0"/>
          </a:p>
        </p:txBody>
      </p:sp>
      <p:sp>
        <p:nvSpPr>
          <p:cNvPr id="6" name="Marcador de pie de página 5">
            <a:extLst>
              <a:ext uri="{FF2B5EF4-FFF2-40B4-BE49-F238E27FC236}">
                <a16:creationId xmlns:a16="http://schemas.microsoft.com/office/drawing/2014/main" id="{91BD5713-D31B-4C3D-AD35-828EEBB836F0}"/>
              </a:ext>
            </a:extLst>
          </p:cNvPr>
          <p:cNvSpPr>
            <a:spLocks noGrp="1"/>
          </p:cNvSpPr>
          <p:nvPr>
            <p:ph type="ftr" sz="quarter" idx="11"/>
          </p:nvPr>
        </p:nvSpPr>
        <p:spPr/>
        <p:txBody>
          <a:bodyPr/>
          <a:lstStyle/>
          <a:p>
            <a:endParaRPr lang="es-PE" dirty="0"/>
          </a:p>
        </p:txBody>
      </p:sp>
      <p:sp>
        <p:nvSpPr>
          <p:cNvPr id="7" name="Marcador de número de diapositiva 6">
            <a:extLst>
              <a:ext uri="{FF2B5EF4-FFF2-40B4-BE49-F238E27FC236}">
                <a16:creationId xmlns:a16="http://schemas.microsoft.com/office/drawing/2014/main" id="{A4044F6B-096F-4A7B-832D-1A9FB9C8F60B}"/>
              </a:ext>
            </a:extLst>
          </p:cNvPr>
          <p:cNvSpPr>
            <a:spLocks noGrp="1"/>
          </p:cNvSpPr>
          <p:nvPr>
            <p:ph type="sldNum" sz="quarter" idx="12"/>
          </p:nvPr>
        </p:nvSpPr>
        <p:spPr/>
        <p:txBody>
          <a:bodyPr/>
          <a:lstStyle/>
          <a:p>
            <a:fld id="{41BFEA09-B16A-4A73-9FE1-7A1DE23CA0A1}" type="slidenum">
              <a:rPr lang="es-PE" smtClean="0"/>
              <a:t>‹Nº›</a:t>
            </a:fld>
            <a:endParaRPr lang="es-PE" dirty="0"/>
          </a:p>
        </p:txBody>
      </p:sp>
    </p:spTree>
    <p:extLst>
      <p:ext uri="{BB962C8B-B14F-4D97-AF65-F5344CB8AC3E}">
        <p14:creationId xmlns:p14="http://schemas.microsoft.com/office/powerpoint/2010/main" val="2338976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08ED21-1BDF-41DF-9280-4FFF7703821E}"/>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F044B576-88CC-4A78-A909-A777D5DE97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E16DF18-F2CF-410D-81FC-128C1519526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8F6D0F08-E6DF-4700-9EB1-E8929E19FF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3D447DB-2FAE-4BDD-BD82-82A1B284966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6930E938-D97C-42D0-8ED0-BA45B7CCF2EC}"/>
              </a:ext>
            </a:extLst>
          </p:cNvPr>
          <p:cNvSpPr>
            <a:spLocks noGrp="1"/>
          </p:cNvSpPr>
          <p:nvPr>
            <p:ph type="dt" sz="half" idx="10"/>
          </p:nvPr>
        </p:nvSpPr>
        <p:spPr/>
        <p:txBody>
          <a:bodyPr/>
          <a:lstStyle/>
          <a:p>
            <a:fld id="{DB31A629-0D81-494C-899E-D108F40C8214}" type="datetimeFigureOut">
              <a:rPr lang="es-PE" smtClean="0"/>
              <a:t>17/05/2021</a:t>
            </a:fld>
            <a:endParaRPr lang="es-PE" dirty="0"/>
          </a:p>
        </p:txBody>
      </p:sp>
      <p:sp>
        <p:nvSpPr>
          <p:cNvPr id="8" name="Marcador de pie de página 7">
            <a:extLst>
              <a:ext uri="{FF2B5EF4-FFF2-40B4-BE49-F238E27FC236}">
                <a16:creationId xmlns:a16="http://schemas.microsoft.com/office/drawing/2014/main" id="{9940EE9F-8BF2-4780-9F4A-89F9DF0E5E04}"/>
              </a:ext>
            </a:extLst>
          </p:cNvPr>
          <p:cNvSpPr>
            <a:spLocks noGrp="1"/>
          </p:cNvSpPr>
          <p:nvPr>
            <p:ph type="ftr" sz="quarter" idx="11"/>
          </p:nvPr>
        </p:nvSpPr>
        <p:spPr/>
        <p:txBody>
          <a:bodyPr/>
          <a:lstStyle/>
          <a:p>
            <a:endParaRPr lang="es-PE" dirty="0"/>
          </a:p>
        </p:txBody>
      </p:sp>
      <p:sp>
        <p:nvSpPr>
          <p:cNvPr id="9" name="Marcador de número de diapositiva 8">
            <a:extLst>
              <a:ext uri="{FF2B5EF4-FFF2-40B4-BE49-F238E27FC236}">
                <a16:creationId xmlns:a16="http://schemas.microsoft.com/office/drawing/2014/main" id="{2B73832C-02F3-410B-B34B-AF5FEF18F32F}"/>
              </a:ext>
            </a:extLst>
          </p:cNvPr>
          <p:cNvSpPr>
            <a:spLocks noGrp="1"/>
          </p:cNvSpPr>
          <p:nvPr>
            <p:ph type="sldNum" sz="quarter" idx="12"/>
          </p:nvPr>
        </p:nvSpPr>
        <p:spPr/>
        <p:txBody>
          <a:bodyPr/>
          <a:lstStyle/>
          <a:p>
            <a:fld id="{41BFEA09-B16A-4A73-9FE1-7A1DE23CA0A1}" type="slidenum">
              <a:rPr lang="es-PE" smtClean="0"/>
              <a:t>‹Nº›</a:t>
            </a:fld>
            <a:endParaRPr lang="es-PE" dirty="0"/>
          </a:p>
        </p:txBody>
      </p:sp>
    </p:spTree>
    <p:extLst>
      <p:ext uri="{BB962C8B-B14F-4D97-AF65-F5344CB8AC3E}">
        <p14:creationId xmlns:p14="http://schemas.microsoft.com/office/powerpoint/2010/main" val="2600680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1BC3FC-517E-4E61-AE2F-AD5AF9DAB04E}"/>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C83EC93F-87E1-4F23-BBFC-19F4E4B103FA}"/>
              </a:ext>
            </a:extLst>
          </p:cNvPr>
          <p:cNvSpPr>
            <a:spLocks noGrp="1"/>
          </p:cNvSpPr>
          <p:nvPr>
            <p:ph type="dt" sz="half" idx="10"/>
          </p:nvPr>
        </p:nvSpPr>
        <p:spPr/>
        <p:txBody>
          <a:bodyPr/>
          <a:lstStyle/>
          <a:p>
            <a:fld id="{DB31A629-0D81-494C-899E-D108F40C8214}" type="datetimeFigureOut">
              <a:rPr lang="es-PE" smtClean="0"/>
              <a:t>17/05/2021</a:t>
            </a:fld>
            <a:endParaRPr lang="es-PE" dirty="0"/>
          </a:p>
        </p:txBody>
      </p:sp>
      <p:sp>
        <p:nvSpPr>
          <p:cNvPr id="4" name="Marcador de pie de página 3">
            <a:extLst>
              <a:ext uri="{FF2B5EF4-FFF2-40B4-BE49-F238E27FC236}">
                <a16:creationId xmlns:a16="http://schemas.microsoft.com/office/drawing/2014/main" id="{3170D9D6-71E6-4FF5-AFE6-25D2C5E250B6}"/>
              </a:ext>
            </a:extLst>
          </p:cNvPr>
          <p:cNvSpPr>
            <a:spLocks noGrp="1"/>
          </p:cNvSpPr>
          <p:nvPr>
            <p:ph type="ftr" sz="quarter" idx="11"/>
          </p:nvPr>
        </p:nvSpPr>
        <p:spPr/>
        <p:txBody>
          <a:bodyPr/>
          <a:lstStyle/>
          <a:p>
            <a:endParaRPr lang="es-PE" dirty="0"/>
          </a:p>
        </p:txBody>
      </p:sp>
      <p:sp>
        <p:nvSpPr>
          <p:cNvPr id="5" name="Marcador de número de diapositiva 4">
            <a:extLst>
              <a:ext uri="{FF2B5EF4-FFF2-40B4-BE49-F238E27FC236}">
                <a16:creationId xmlns:a16="http://schemas.microsoft.com/office/drawing/2014/main" id="{FBAD3259-CB87-4A9D-9621-277D43A53DC5}"/>
              </a:ext>
            </a:extLst>
          </p:cNvPr>
          <p:cNvSpPr>
            <a:spLocks noGrp="1"/>
          </p:cNvSpPr>
          <p:nvPr>
            <p:ph type="sldNum" sz="quarter" idx="12"/>
          </p:nvPr>
        </p:nvSpPr>
        <p:spPr/>
        <p:txBody>
          <a:bodyPr/>
          <a:lstStyle/>
          <a:p>
            <a:fld id="{41BFEA09-B16A-4A73-9FE1-7A1DE23CA0A1}" type="slidenum">
              <a:rPr lang="es-PE" smtClean="0"/>
              <a:t>‹Nº›</a:t>
            </a:fld>
            <a:endParaRPr lang="es-PE" dirty="0"/>
          </a:p>
        </p:txBody>
      </p:sp>
    </p:spTree>
    <p:extLst>
      <p:ext uri="{BB962C8B-B14F-4D97-AF65-F5344CB8AC3E}">
        <p14:creationId xmlns:p14="http://schemas.microsoft.com/office/powerpoint/2010/main" val="2973591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3FF826F-FC97-46E1-9458-3D9A602C7EC1}"/>
              </a:ext>
            </a:extLst>
          </p:cNvPr>
          <p:cNvSpPr>
            <a:spLocks noGrp="1"/>
          </p:cNvSpPr>
          <p:nvPr>
            <p:ph type="dt" sz="half" idx="10"/>
          </p:nvPr>
        </p:nvSpPr>
        <p:spPr/>
        <p:txBody>
          <a:bodyPr/>
          <a:lstStyle/>
          <a:p>
            <a:fld id="{DB31A629-0D81-494C-899E-D108F40C8214}" type="datetimeFigureOut">
              <a:rPr lang="es-PE" smtClean="0"/>
              <a:t>17/05/2021</a:t>
            </a:fld>
            <a:endParaRPr lang="es-PE" dirty="0"/>
          </a:p>
        </p:txBody>
      </p:sp>
      <p:sp>
        <p:nvSpPr>
          <p:cNvPr id="3" name="Marcador de pie de página 2">
            <a:extLst>
              <a:ext uri="{FF2B5EF4-FFF2-40B4-BE49-F238E27FC236}">
                <a16:creationId xmlns:a16="http://schemas.microsoft.com/office/drawing/2014/main" id="{EEA5465B-6258-4D6F-B10F-4AE30B9B81FE}"/>
              </a:ext>
            </a:extLst>
          </p:cNvPr>
          <p:cNvSpPr>
            <a:spLocks noGrp="1"/>
          </p:cNvSpPr>
          <p:nvPr>
            <p:ph type="ftr" sz="quarter" idx="11"/>
          </p:nvPr>
        </p:nvSpPr>
        <p:spPr/>
        <p:txBody>
          <a:bodyPr/>
          <a:lstStyle/>
          <a:p>
            <a:endParaRPr lang="es-PE" dirty="0"/>
          </a:p>
        </p:txBody>
      </p:sp>
      <p:sp>
        <p:nvSpPr>
          <p:cNvPr id="4" name="Marcador de número de diapositiva 3">
            <a:extLst>
              <a:ext uri="{FF2B5EF4-FFF2-40B4-BE49-F238E27FC236}">
                <a16:creationId xmlns:a16="http://schemas.microsoft.com/office/drawing/2014/main" id="{C6AEDDFE-981B-428F-AFEF-CA731865EE6E}"/>
              </a:ext>
            </a:extLst>
          </p:cNvPr>
          <p:cNvSpPr>
            <a:spLocks noGrp="1"/>
          </p:cNvSpPr>
          <p:nvPr>
            <p:ph type="sldNum" sz="quarter" idx="12"/>
          </p:nvPr>
        </p:nvSpPr>
        <p:spPr/>
        <p:txBody>
          <a:bodyPr/>
          <a:lstStyle/>
          <a:p>
            <a:fld id="{41BFEA09-B16A-4A73-9FE1-7A1DE23CA0A1}" type="slidenum">
              <a:rPr lang="es-PE" smtClean="0"/>
              <a:t>‹Nº›</a:t>
            </a:fld>
            <a:endParaRPr lang="es-PE" dirty="0"/>
          </a:p>
        </p:txBody>
      </p:sp>
    </p:spTree>
    <p:extLst>
      <p:ext uri="{BB962C8B-B14F-4D97-AF65-F5344CB8AC3E}">
        <p14:creationId xmlns:p14="http://schemas.microsoft.com/office/powerpoint/2010/main" val="40333331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7D6D0B-F825-45D5-A4B2-0F88ACBF5F3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5ED0B884-4515-4B91-AE30-435DC8EA27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DC8149F3-90C7-4A29-8D5E-C3AF51B944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D040C36-8051-4C6B-8DE2-08423AAFACDF}"/>
              </a:ext>
            </a:extLst>
          </p:cNvPr>
          <p:cNvSpPr>
            <a:spLocks noGrp="1"/>
          </p:cNvSpPr>
          <p:nvPr>
            <p:ph type="dt" sz="half" idx="10"/>
          </p:nvPr>
        </p:nvSpPr>
        <p:spPr/>
        <p:txBody>
          <a:bodyPr/>
          <a:lstStyle/>
          <a:p>
            <a:fld id="{DB31A629-0D81-494C-899E-D108F40C8214}" type="datetimeFigureOut">
              <a:rPr lang="es-PE" smtClean="0"/>
              <a:t>17/05/2021</a:t>
            </a:fld>
            <a:endParaRPr lang="es-PE" dirty="0"/>
          </a:p>
        </p:txBody>
      </p:sp>
      <p:sp>
        <p:nvSpPr>
          <p:cNvPr id="6" name="Marcador de pie de página 5">
            <a:extLst>
              <a:ext uri="{FF2B5EF4-FFF2-40B4-BE49-F238E27FC236}">
                <a16:creationId xmlns:a16="http://schemas.microsoft.com/office/drawing/2014/main" id="{3AEB7759-18F4-40A2-AE5F-9C5E61C5DE2D}"/>
              </a:ext>
            </a:extLst>
          </p:cNvPr>
          <p:cNvSpPr>
            <a:spLocks noGrp="1"/>
          </p:cNvSpPr>
          <p:nvPr>
            <p:ph type="ftr" sz="quarter" idx="11"/>
          </p:nvPr>
        </p:nvSpPr>
        <p:spPr/>
        <p:txBody>
          <a:bodyPr/>
          <a:lstStyle/>
          <a:p>
            <a:endParaRPr lang="es-PE" dirty="0"/>
          </a:p>
        </p:txBody>
      </p:sp>
      <p:sp>
        <p:nvSpPr>
          <p:cNvPr id="7" name="Marcador de número de diapositiva 6">
            <a:extLst>
              <a:ext uri="{FF2B5EF4-FFF2-40B4-BE49-F238E27FC236}">
                <a16:creationId xmlns:a16="http://schemas.microsoft.com/office/drawing/2014/main" id="{36DB1B71-5E44-4BE2-8E06-911EAA3B85D9}"/>
              </a:ext>
            </a:extLst>
          </p:cNvPr>
          <p:cNvSpPr>
            <a:spLocks noGrp="1"/>
          </p:cNvSpPr>
          <p:nvPr>
            <p:ph type="sldNum" sz="quarter" idx="12"/>
          </p:nvPr>
        </p:nvSpPr>
        <p:spPr/>
        <p:txBody>
          <a:bodyPr/>
          <a:lstStyle/>
          <a:p>
            <a:fld id="{41BFEA09-B16A-4A73-9FE1-7A1DE23CA0A1}" type="slidenum">
              <a:rPr lang="es-PE" smtClean="0"/>
              <a:t>‹Nº›</a:t>
            </a:fld>
            <a:endParaRPr lang="es-PE" dirty="0"/>
          </a:p>
        </p:txBody>
      </p:sp>
    </p:spTree>
    <p:extLst>
      <p:ext uri="{BB962C8B-B14F-4D97-AF65-F5344CB8AC3E}">
        <p14:creationId xmlns:p14="http://schemas.microsoft.com/office/powerpoint/2010/main" val="1180441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D84138E4-62B1-4375-8623-5716531C0C4E}" type="datetimeFigureOut">
              <a:rPr lang="es-PE" smtClean="0"/>
              <a:t>17/05/2021</a:t>
            </a:fld>
            <a:endParaRPr lang="es-PE" dirty="0"/>
          </a:p>
        </p:txBody>
      </p:sp>
      <p:sp>
        <p:nvSpPr>
          <p:cNvPr id="5" name="Marcador de pie de página 4"/>
          <p:cNvSpPr>
            <a:spLocks noGrp="1"/>
          </p:cNvSpPr>
          <p:nvPr>
            <p:ph type="ftr" sz="quarter" idx="11"/>
          </p:nvPr>
        </p:nvSpPr>
        <p:spPr/>
        <p:txBody>
          <a:bodyPr/>
          <a:lstStyle/>
          <a:p>
            <a:endParaRPr lang="es-PE" dirty="0"/>
          </a:p>
        </p:txBody>
      </p:sp>
      <p:sp>
        <p:nvSpPr>
          <p:cNvPr id="6" name="Marcador de número de diapositiva 5"/>
          <p:cNvSpPr>
            <a:spLocks noGrp="1"/>
          </p:cNvSpPr>
          <p:nvPr>
            <p:ph type="sldNum" sz="quarter" idx="12"/>
          </p:nvPr>
        </p:nvSpPr>
        <p:spPr/>
        <p:txBody>
          <a:bodyPr/>
          <a:lstStyle/>
          <a:p>
            <a:fld id="{AD84BC99-46D9-4EFB-BA87-60C9BC096685}" type="slidenum">
              <a:rPr lang="es-PE" smtClean="0"/>
              <a:t>‹Nº›</a:t>
            </a:fld>
            <a:endParaRPr lang="es-PE" dirty="0"/>
          </a:p>
        </p:txBody>
      </p:sp>
    </p:spTree>
    <p:extLst>
      <p:ext uri="{BB962C8B-B14F-4D97-AF65-F5344CB8AC3E}">
        <p14:creationId xmlns:p14="http://schemas.microsoft.com/office/powerpoint/2010/main" val="23814261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EAC2AF-B7FB-4628-A687-E8AC18DDD44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F0C8B715-7D18-4755-AF49-ACBEC1C2CF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dirty="0"/>
          </a:p>
        </p:txBody>
      </p:sp>
      <p:sp>
        <p:nvSpPr>
          <p:cNvPr id="4" name="Marcador de texto 3">
            <a:extLst>
              <a:ext uri="{FF2B5EF4-FFF2-40B4-BE49-F238E27FC236}">
                <a16:creationId xmlns:a16="http://schemas.microsoft.com/office/drawing/2014/main" id="{0A3327B3-EAA7-49DD-BDAB-B384D45F22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365021B-90C1-44D2-80E4-B51107A0821A}"/>
              </a:ext>
            </a:extLst>
          </p:cNvPr>
          <p:cNvSpPr>
            <a:spLocks noGrp="1"/>
          </p:cNvSpPr>
          <p:nvPr>
            <p:ph type="dt" sz="half" idx="10"/>
          </p:nvPr>
        </p:nvSpPr>
        <p:spPr/>
        <p:txBody>
          <a:bodyPr/>
          <a:lstStyle/>
          <a:p>
            <a:fld id="{DB31A629-0D81-494C-899E-D108F40C8214}" type="datetimeFigureOut">
              <a:rPr lang="es-PE" smtClean="0"/>
              <a:t>17/05/2021</a:t>
            </a:fld>
            <a:endParaRPr lang="es-PE" dirty="0"/>
          </a:p>
        </p:txBody>
      </p:sp>
      <p:sp>
        <p:nvSpPr>
          <p:cNvPr id="6" name="Marcador de pie de página 5">
            <a:extLst>
              <a:ext uri="{FF2B5EF4-FFF2-40B4-BE49-F238E27FC236}">
                <a16:creationId xmlns:a16="http://schemas.microsoft.com/office/drawing/2014/main" id="{D0D369D5-12DE-4BE5-94E8-C6D427CFBEA5}"/>
              </a:ext>
            </a:extLst>
          </p:cNvPr>
          <p:cNvSpPr>
            <a:spLocks noGrp="1"/>
          </p:cNvSpPr>
          <p:nvPr>
            <p:ph type="ftr" sz="quarter" idx="11"/>
          </p:nvPr>
        </p:nvSpPr>
        <p:spPr/>
        <p:txBody>
          <a:bodyPr/>
          <a:lstStyle/>
          <a:p>
            <a:endParaRPr lang="es-PE" dirty="0"/>
          </a:p>
        </p:txBody>
      </p:sp>
      <p:sp>
        <p:nvSpPr>
          <p:cNvPr id="7" name="Marcador de número de diapositiva 6">
            <a:extLst>
              <a:ext uri="{FF2B5EF4-FFF2-40B4-BE49-F238E27FC236}">
                <a16:creationId xmlns:a16="http://schemas.microsoft.com/office/drawing/2014/main" id="{0D62A90A-34C0-4E54-9BC0-017FF45CEB8D}"/>
              </a:ext>
            </a:extLst>
          </p:cNvPr>
          <p:cNvSpPr>
            <a:spLocks noGrp="1"/>
          </p:cNvSpPr>
          <p:nvPr>
            <p:ph type="sldNum" sz="quarter" idx="12"/>
          </p:nvPr>
        </p:nvSpPr>
        <p:spPr/>
        <p:txBody>
          <a:bodyPr/>
          <a:lstStyle/>
          <a:p>
            <a:fld id="{41BFEA09-B16A-4A73-9FE1-7A1DE23CA0A1}" type="slidenum">
              <a:rPr lang="es-PE" smtClean="0"/>
              <a:t>‹Nº›</a:t>
            </a:fld>
            <a:endParaRPr lang="es-PE" dirty="0"/>
          </a:p>
        </p:txBody>
      </p:sp>
    </p:spTree>
    <p:extLst>
      <p:ext uri="{BB962C8B-B14F-4D97-AF65-F5344CB8AC3E}">
        <p14:creationId xmlns:p14="http://schemas.microsoft.com/office/powerpoint/2010/main" val="1907091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56021F-ACA8-434E-B5E4-893CBF372EE6}"/>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A0E39C88-8B1E-4D8E-A2D3-733A6D10CDD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B438E227-3355-4C3F-9E76-217709E74E50}"/>
              </a:ext>
            </a:extLst>
          </p:cNvPr>
          <p:cNvSpPr>
            <a:spLocks noGrp="1"/>
          </p:cNvSpPr>
          <p:nvPr>
            <p:ph type="dt" sz="half" idx="10"/>
          </p:nvPr>
        </p:nvSpPr>
        <p:spPr/>
        <p:txBody>
          <a:bodyPr/>
          <a:lstStyle/>
          <a:p>
            <a:fld id="{DB31A629-0D81-494C-899E-D108F40C8214}" type="datetimeFigureOut">
              <a:rPr lang="es-PE" smtClean="0"/>
              <a:t>17/05/2021</a:t>
            </a:fld>
            <a:endParaRPr lang="es-PE" dirty="0"/>
          </a:p>
        </p:txBody>
      </p:sp>
      <p:sp>
        <p:nvSpPr>
          <p:cNvPr id="5" name="Marcador de pie de página 4">
            <a:extLst>
              <a:ext uri="{FF2B5EF4-FFF2-40B4-BE49-F238E27FC236}">
                <a16:creationId xmlns:a16="http://schemas.microsoft.com/office/drawing/2014/main" id="{F7CB6B9C-E3EA-4023-BC9A-52A619242748}"/>
              </a:ext>
            </a:extLst>
          </p:cNvPr>
          <p:cNvSpPr>
            <a:spLocks noGrp="1"/>
          </p:cNvSpPr>
          <p:nvPr>
            <p:ph type="ftr" sz="quarter" idx="11"/>
          </p:nvPr>
        </p:nvSpPr>
        <p:spPr/>
        <p:txBody>
          <a:bodyPr/>
          <a:lstStyle/>
          <a:p>
            <a:endParaRPr lang="es-PE" dirty="0"/>
          </a:p>
        </p:txBody>
      </p:sp>
      <p:sp>
        <p:nvSpPr>
          <p:cNvPr id="6" name="Marcador de número de diapositiva 5">
            <a:extLst>
              <a:ext uri="{FF2B5EF4-FFF2-40B4-BE49-F238E27FC236}">
                <a16:creationId xmlns:a16="http://schemas.microsoft.com/office/drawing/2014/main" id="{08EC9396-1EB6-4389-BCA1-0C44F936BC18}"/>
              </a:ext>
            </a:extLst>
          </p:cNvPr>
          <p:cNvSpPr>
            <a:spLocks noGrp="1"/>
          </p:cNvSpPr>
          <p:nvPr>
            <p:ph type="sldNum" sz="quarter" idx="12"/>
          </p:nvPr>
        </p:nvSpPr>
        <p:spPr/>
        <p:txBody>
          <a:bodyPr/>
          <a:lstStyle/>
          <a:p>
            <a:fld id="{41BFEA09-B16A-4A73-9FE1-7A1DE23CA0A1}" type="slidenum">
              <a:rPr lang="es-PE" smtClean="0"/>
              <a:t>‹Nº›</a:t>
            </a:fld>
            <a:endParaRPr lang="es-PE" dirty="0"/>
          </a:p>
        </p:txBody>
      </p:sp>
    </p:spTree>
    <p:extLst>
      <p:ext uri="{BB962C8B-B14F-4D97-AF65-F5344CB8AC3E}">
        <p14:creationId xmlns:p14="http://schemas.microsoft.com/office/powerpoint/2010/main" val="3914539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473F6D3-B3DC-4C52-BC69-05205C1095A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4161B357-FAAD-4F9C-A5EF-C10E14A8EF0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53BBC510-1194-44F5-A454-CA523CD2A361}"/>
              </a:ext>
            </a:extLst>
          </p:cNvPr>
          <p:cNvSpPr>
            <a:spLocks noGrp="1"/>
          </p:cNvSpPr>
          <p:nvPr>
            <p:ph type="dt" sz="half" idx="10"/>
          </p:nvPr>
        </p:nvSpPr>
        <p:spPr/>
        <p:txBody>
          <a:bodyPr/>
          <a:lstStyle/>
          <a:p>
            <a:fld id="{DB31A629-0D81-494C-899E-D108F40C8214}" type="datetimeFigureOut">
              <a:rPr lang="es-PE" smtClean="0"/>
              <a:t>17/05/2021</a:t>
            </a:fld>
            <a:endParaRPr lang="es-PE" dirty="0"/>
          </a:p>
        </p:txBody>
      </p:sp>
      <p:sp>
        <p:nvSpPr>
          <p:cNvPr id="5" name="Marcador de pie de página 4">
            <a:extLst>
              <a:ext uri="{FF2B5EF4-FFF2-40B4-BE49-F238E27FC236}">
                <a16:creationId xmlns:a16="http://schemas.microsoft.com/office/drawing/2014/main" id="{92961E49-B8E5-47B9-9BFB-D5FE5EDDE55F}"/>
              </a:ext>
            </a:extLst>
          </p:cNvPr>
          <p:cNvSpPr>
            <a:spLocks noGrp="1"/>
          </p:cNvSpPr>
          <p:nvPr>
            <p:ph type="ftr" sz="quarter" idx="11"/>
          </p:nvPr>
        </p:nvSpPr>
        <p:spPr/>
        <p:txBody>
          <a:bodyPr/>
          <a:lstStyle/>
          <a:p>
            <a:endParaRPr lang="es-PE" dirty="0"/>
          </a:p>
        </p:txBody>
      </p:sp>
      <p:sp>
        <p:nvSpPr>
          <p:cNvPr id="6" name="Marcador de número de diapositiva 5">
            <a:extLst>
              <a:ext uri="{FF2B5EF4-FFF2-40B4-BE49-F238E27FC236}">
                <a16:creationId xmlns:a16="http://schemas.microsoft.com/office/drawing/2014/main" id="{0E87116A-B308-45E3-AC40-C25353752A98}"/>
              </a:ext>
            </a:extLst>
          </p:cNvPr>
          <p:cNvSpPr>
            <a:spLocks noGrp="1"/>
          </p:cNvSpPr>
          <p:nvPr>
            <p:ph type="sldNum" sz="quarter" idx="12"/>
          </p:nvPr>
        </p:nvSpPr>
        <p:spPr/>
        <p:txBody>
          <a:bodyPr/>
          <a:lstStyle/>
          <a:p>
            <a:fld id="{41BFEA09-B16A-4A73-9FE1-7A1DE23CA0A1}" type="slidenum">
              <a:rPr lang="es-PE" smtClean="0"/>
              <a:t>‹Nº›</a:t>
            </a:fld>
            <a:endParaRPr lang="es-PE" dirty="0"/>
          </a:p>
        </p:txBody>
      </p:sp>
    </p:spTree>
    <p:extLst>
      <p:ext uri="{BB962C8B-B14F-4D97-AF65-F5344CB8AC3E}">
        <p14:creationId xmlns:p14="http://schemas.microsoft.com/office/powerpoint/2010/main" val="4124105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2" y="2870634"/>
            <a:ext cx="5932223" cy="711081"/>
          </a:xfrm>
        </p:spPr>
        <p:txBody>
          <a:bodyPr>
            <a:normAutofit/>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fld id="{425404F2-BE9A-4460-8815-8F645183555F}" type="datetimeFigureOut">
              <a:rPr lang="en-US" smtClean="0"/>
              <a:pPr/>
              <a:t>5/17/2021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‹Nº›</a:t>
            </a:fld>
            <a:endParaRPr lang="en-US"/>
          </a:p>
        </p:txBody>
      </p:sp>
    </p:spTree>
    <p:extLst>
      <p:ext uri="{BB962C8B-B14F-4D97-AF65-F5344CB8AC3E}">
        <p14:creationId xmlns:p14="http://schemas.microsoft.com/office/powerpoint/2010/main" val="3724574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E1FBB8-43C3-472D-903B-D23100E2BCE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D15CF4AF-C80F-46F5-937C-3960C9DEEA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EAEE7618-C647-4CC3-9C3D-EB1A9A2CAEFE}"/>
              </a:ext>
            </a:extLst>
          </p:cNvPr>
          <p:cNvSpPr>
            <a:spLocks noGrp="1"/>
          </p:cNvSpPr>
          <p:nvPr>
            <p:ph type="dt" sz="half" idx="10"/>
          </p:nvPr>
        </p:nvSpPr>
        <p:spPr/>
        <p:txBody>
          <a:bodyPr/>
          <a:lstStyle/>
          <a:p>
            <a:fld id="{D0D15B40-A19D-4E97-8371-451AF5C0EAA1}" type="datetimeFigureOut">
              <a:rPr lang="es-CO" smtClean="0"/>
              <a:t>17/05/2021</a:t>
            </a:fld>
            <a:endParaRPr lang="es-CO"/>
          </a:p>
        </p:txBody>
      </p:sp>
      <p:sp>
        <p:nvSpPr>
          <p:cNvPr id="5" name="Marcador de pie de página 4">
            <a:extLst>
              <a:ext uri="{FF2B5EF4-FFF2-40B4-BE49-F238E27FC236}">
                <a16:creationId xmlns:a16="http://schemas.microsoft.com/office/drawing/2014/main" id="{62A6439D-76F7-4C66-A76B-A3FD84488AA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0755668-7EF3-4E29-B0D6-A9184BF422C9}"/>
              </a:ext>
            </a:extLst>
          </p:cNvPr>
          <p:cNvSpPr>
            <a:spLocks noGrp="1"/>
          </p:cNvSpPr>
          <p:nvPr>
            <p:ph type="sldNum" sz="quarter" idx="12"/>
          </p:nvPr>
        </p:nvSpPr>
        <p:spPr/>
        <p:txBody>
          <a:bodyPr/>
          <a:lstStyle/>
          <a:p>
            <a:fld id="{072FB0D5-1430-477B-B517-3A08C08A8E07}" type="slidenum">
              <a:rPr lang="es-CO" smtClean="0"/>
              <a:t>‹Nº›</a:t>
            </a:fld>
            <a:endParaRPr lang="es-CO"/>
          </a:p>
        </p:txBody>
      </p:sp>
    </p:spTree>
    <p:extLst>
      <p:ext uri="{BB962C8B-B14F-4D97-AF65-F5344CB8AC3E}">
        <p14:creationId xmlns:p14="http://schemas.microsoft.com/office/powerpoint/2010/main" val="4031728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694E5D-62A1-44BA-A194-7953049AC95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01B76F71-2EBD-41E8-8F8A-5E8E547E262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6FC08F3-27F4-489E-8B24-8B84B43E44B8}"/>
              </a:ext>
            </a:extLst>
          </p:cNvPr>
          <p:cNvSpPr>
            <a:spLocks noGrp="1"/>
          </p:cNvSpPr>
          <p:nvPr>
            <p:ph type="dt" sz="half" idx="10"/>
          </p:nvPr>
        </p:nvSpPr>
        <p:spPr/>
        <p:txBody>
          <a:bodyPr/>
          <a:lstStyle/>
          <a:p>
            <a:fld id="{D0D15B40-A19D-4E97-8371-451AF5C0EAA1}" type="datetimeFigureOut">
              <a:rPr lang="es-CO" smtClean="0"/>
              <a:t>17/05/2021</a:t>
            </a:fld>
            <a:endParaRPr lang="es-CO"/>
          </a:p>
        </p:txBody>
      </p:sp>
      <p:sp>
        <p:nvSpPr>
          <p:cNvPr id="5" name="Marcador de pie de página 4">
            <a:extLst>
              <a:ext uri="{FF2B5EF4-FFF2-40B4-BE49-F238E27FC236}">
                <a16:creationId xmlns:a16="http://schemas.microsoft.com/office/drawing/2014/main" id="{A292949B-734A-4888-B0E6-219A8657FB6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6A838F8-EFB1-4AB2-8913-E669CF896EB7}"/>
              </a:ext>
            </a:extLst>
          </p:cNvPr>
          <p:cNvSpPr>
            <a:spLocks noGrp="1"/>
          </p:cNvSpPr>
          <p:nvPr>
            <p:ph type="sldNum" sz="quarter" idx="12"/>
          </p:nvPr>
        </p:nvSpPr>
        <p:spPr/>
        <p:txBody>
          <a:bodyPr/>
          <a:lstStyle/>
          <a:p>
            <a:fld id="{072FB0D5-1430-477B-B517-3A08C08A8E07}" type="slidenum">
              <a:rPr lang="es-CO" smtClean="0"/>
              <a:t>‹Nº›</a:t>
            </a:fld>
            <a:endParaRPr lang="es-CO"/>
          </a:p>
        </p:txBody>
      </p:sp>
    </p:spTree>
    <p:extLst>
      <p:ext uri="{BB962C8B-B14F-4D97-AF65-F5344CB8AC3E}">
        <p14:creationId xmlns:p14="http://schemas.microsoft.com/office/powerpoint/2010/main" val="4063189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2BAA7A-C0D8-4235-8311-ED3A48A51CC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2C9C5093-A773-4208-A1E0-9CF92EA515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AEE22F4-B44C-4394-BC6C-6AE9A82CF589}"/>
              </a:ext>
            </a:extLst>
          </p:cNvPr>
          <p:cNvSpPr>
            <a:spLocks noGrp="1"/>
          </p:cNvSpPr>
          <p:nvPr>
            <p:ph type="dt" sz="half" idx="10"/>
          </p:nvPr>
        </p:nvSpPr>
        <p:spPr/>
        <p:txBody>
          <a:bodyPr/>
          <a:lstStyle/>
          <a:p>
            <a:fld id="{D0D15B40-A19D-4E97-8371-451AF5C0EAA1}" type="datetimeFigureOut">
              <a:rPr lang="es-CO" smtClean="0"/>
              <a:t>17/05/2021</a:t>
            </a:fld>
            <a:endParaRPr lang="es-CO"/>
          </a:p>
        </p:txBody>
      </p:sp>
      <p:sp>
        <p:nvSpPr>
          <p:cNvPr id="5" name="Marcador de pie de página 4">
            <a:extLst>
              <a:ext uri="{FF2B5EF4-FFF2-40B4-BE49-F238E27FC236}">
                <a16:creationId xmlns:a16="http://schemas.microsoft.com/office/drawing/2014/main" id="{BA080A0E-1F95-47C8-BC09-4EBAC51A4E7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A1D2F59-C778-4906-AEE8-E781E4B175D3}"/>
              </a:ext>
            </a:extLst>
          </p:cNvPr>
          <p:cNvSpPr>
            <a:spLocks noGrp="1"/>
          </p:cNvSpPr>
          <p:nvPr>
            <p:ph type="sldNum" sz="quarter" idx="12"/>
          </p:nvPr>
        </p:nvSpPr>
        <p:spPr/>
        <p:txBody>
          <a:bodyPr/>
          <a:lstStyle/>
          <a:p>
            <a:fld id="{072FB0D5-1430-477B-B517-3A08C08A8E07}" type="slidenum">
              <a:rPr lang="es-CO" smtClean="0"/>
              <a:t>‹Nº›</a:t>
            </a:fld>
            <a:endParaRPr lang="es-CO"/>
          </a:p>
        </p:txBody>
      </p:sp>
    </p:spTree>
    <p:extLst>
      <p:ext uri="{BB962C8B-B14F-4D97-AF65-F5344CB8AC3E}">
        <p14:creationId xmlns:p14="http://schemas.microsoft.com/office/powerpoint/2010/main" val="6957690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315DFF-A523-4D8B-B273-5A44778CFC45}"/>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56F1F172-EB61-4143-8D0E-FCBCF8958FE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417BE69E-4092-4E73-ABC3-DE1BC4EC10C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B6A8EDF3-B4B7-46EE-940C-E2DDE37BB7A2}"/>
              </a:ext>
            </a:extLst>
          </p:cNvPr>
          <p:cNvSpPr>
            <a:spLocks noGrp="1"/>
          </p:cNvSpPr>
          <p:nvPr>
            <p:ph type="dt" sz="half" idx="10"/>
          </p:nvPr>
        </p:nvSpPr>
        <p:spPr/>
        <p:txBody>
          <a:bodyPr/>
          <a:lstStyle/>
          <a:p>
            <a:fld id="{D0D15B40-A19D-4E97-8371-451AF5C0EAA1}" type="datetimeFigureOut">
              <a:rPr lang="es-CO" smtClean="0"/>
              <a:t>17/05/2021</a:t>
            </a:fld>
            <a:endParaRPr lang="es-CO"/>
          </a:p>
        </p:txBody>
      </p:sp>
      <p:sp>
        <p:nvSpPr>
          <p:cNvPr id="6" name="Marcador de pie de página 5">
            <a:extLst>
              <a:ext uri="{FF2B5EF4-FFF2-40B4-BE49-F238E27FC236}">
                <a16:creationId xmlns:a16="http://schemas.microsoft.com/office/drawing/2014/main" id="{947072B6-618C-49E5-8C87-7E298A83B57F}"/>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FFBE3191-740C-46C2-9037-7BC6D5E8E72F}"/>
              </a:ext>
            </a:extLst>
          </p:cNvPr>
          <p:cNvSpPr>
            <a:spLocks noGrp="1"/>
          </p:cNvSpPr>
          <p:nvPr>
            <p:ph type="sldNum" sz="quarter" idx="12"/>
          </p:nvPr>
        </p:nvSpPr>
        <p:spPr/>
        <p:txBody>
          <a:bodyPr/>
          <a:lstStyle/>
          <a:p>
            <a:fld id="{072FB0D5-1430-477B-B517-3A08C08A8E07}" type="slidenum">
              <a:rPr lang="es-CO" smtClean="0"/>
              <a:t>‹Nº›</a:t>
            </a:fld>
            <a:endParaRPr lang="es-CO"/>
          </a:p>
        </p:txBody>
      </p:sp>
    </p:spTree>
    <p:extLst>
      <p:ext uri="{BB962C8B-B14F-4D97-AF65-F5344CB8AC3E}">
        <p14:creationId xmlns:p14="http://schemas.microsoft.com/office/powerpoint/2010/main" val="13660936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3780DA-4E18-49EC-95EE-30072770416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3A0D9780-301C-4791-A2C6-E7177E13A3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7EE537E-C02F-453F-8FB4-847BCB141F4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58BFCD8E-1FB8-4788-A2D6-7426871B7E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C226C8A-17A6-4008-AC78-8254E0EC59F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12A3DCDC-21B1-43B2-AF4F-A3E4C0304F50}"/>
              </a:ext>
            </a:extLst>
          </p:cNvPr>
          <p:cNvSpPr>
            <a:spLocks noGrp="1"/>
          </p:cNvSpPr>
          <p:nvPr>
            <p:ph type="dt" sz="half" idx="10"/>
          </p:nvPr>
        </p:nvSpPr>
        <p:spPr/>
        <p:txBody>
          <a:bodyPr/>
          <a:lstStyle/>
          <a:p>
            <a:fld id="{D0D15B40-A19D-4E97-8371-451AF5C0EAA1}" type="datetimeFigureOut">
              <a:rPr lang="es-CO" smtClean="0"/>
              <a:t>17/05/2021</a:t>
            </a:fld>
            <a:endParaRPr lang="es-CO"/>
          </a:p>
        </p:txBody>
      </p:sp>
      <p:sp>
        <p:nvSpPr>
          <p:cNvPr id="8" name="Marcador de pie de página 7">
            <a:extLst>
              <a:ext uri="{FF2B5EF4-FFF2-40B4-BE49-F238E27FC236}">
                <a16:creationId xmlns:a16="http://schemas.microsoft.com/office/drawing/2014/main" id="{41089251-6A22-461A-B9D8-924CFA161DA6}"/>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A692172C-483C-44C2-8AD3-AEDE02D15872}"/>
              </a:ext>
            </a:extLst>
          </p:cNvPr>
          <p:cNvSpPr>
            <a:spLocks noGrp="1"/>
          </p:cNvSpPr>
          <p:nvPr>
            <p:ph type="sldNum" sz="quarter" idx="12"/>
          </p:nvPr>
        </p:nvSpPr>
        <p:spPr/>
        <p:txBody>
          <a:bodyPr/>
          <a:lstStyle/>
          <a:p>
            <a:fld id="{072FB0D5-1430-477B-B517-3A08C08A8E07}" type="slidenum">
              <a:rPr lang="es-CO" smtClean="0"/>
              <a:t>‹Nº›</a:t>
            </a:fld>
            <a:endParaRPr lang="es-CO"/>
          </a:p>
        </p:txBody>
      </p:sp>
    </p:spTree>
    <p:extLst>
      <p:ext uri="{BB962C8B-B14F-4D97-AF65-F5344CB8AC3E}">
        <p14:creationId xmlns:p14="http://schemas.microsoft.com/office/powerpoint/2010/main" val="31606315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B11059-6177-476E-8814-60979222204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DC419ACB-A5D9-4C13-A6E2-927BA1110FE3}"/>
              </a:ext>
            </a:extLst>
          </p:cNvPr>
          <p:cNvSpPr>
            <a:spLocks noGrp="1"/>
          </p:cNvSpPr>
          <p:nvPr>
            <p:ph type="dt" sz="half" idx="10"/>
          </p:nvPr>
        </p:nvSpPr>
        <p:spPr/>
        <p:txBody>
          <a:bodyPr/>
          <a:lstStyle/>
          <a:p>
            <a:fld id="{D0D15B40-A19D-4E97-8371-451AF5C0EAA1}" type="datetimeFigureOut">
              <a:rPr lang="es-CO" smtClean="0"/>
              <a:t>17/05/2021</a:t>
            </a:fld>
            <a:endParaRPr lang="es-CO"/>
          </a:p>
        </p:txBody>
      </p:sp>
      <p:sp>
        <p:nvSpPr>
          <p:cNvPr id="4" name="Marcador de pie de página 3">
            <a:extLst>
              <a:ext uri="{FF2B5EF4-FFF2-40B4-BE49-F238E27FC236}">
                <a16:creationId xmlns:a16="http://schemas.microsoft.com/office/drawing/2014/main" id="{203F1678-AA07-416C-9309-44700430E9F2}"/>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B4C2AEB5-30AB-4F7A-A453-5731ECD43304}"/>
              </a:ext>
            </a:extLst>
          </p:cNvPr>
          <p:cNvSpPr>
            <a:spLocks noGrp="1"/>
          </p:cNvSpPr>
          <p:nvPr>
            <p:ph type="sldNum" sz="quarter" idx="12"/>
          </p:nvPr>
        </p:nvSpPr>
        <p:spPr/>
        <p:txBody>
          <a:bodyPr/>
          <a:lstStyle/>
          <a:p>
            <a:fld id="{072FB0D5-1430-477B-B517-3A08C08A8E07}" type="slidenum">
              <a:rPr lang="es-CO" smtClean="0"/>
              <a:t>‹Nº›</a:t>
            </a:fld>
            <a:endParaRPr lang="es-CO"/>
          </a:p>
        </p:txBody>
      </p:sp>
    </p:spTree>
    <p:extLst>
      <p:ext uri="{BB962C8B-B14F-4D97-AF65-F5344CB8AC3E}">
        <p14:creationId xmlns:p14="http://schemas.microsoft.com/office/powerpoint/2010/main" val="2895404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D84138E4-62B1-4375-8623-5716531C0C4E}" type="datetimeFigureOut">
              <a:rPr lang="es-PE" smtClean="0"/>
              <a:t>17/05/2021</a:t>
            </a:fld>
            <a:endParaRPr lang="es-PE" dirty="0"/>
          </a:p>
        </p:txBody>
      </p:sp>
      <p:sp>
        <p:nvSpPr>
          <p:cNvPr id="5" name="Marcador de pie de página 4"/>
          <p:cNvSpPr>
            <a:spLocks noGrp="1"/>
          </p:cNvSpPr>
          <p:nvPr>
            <p:ph type="ftr" sz="quarter" idx="11"/>
          </p:nvPr>
        </p:nvSpPr>
        <p:spPr/>
        <p:txBody>
          <a:bodyPr/>
          <a:lstStyle/>
          <a:p>
            <a:endParaRPr lang="es-PE" dirty="0"/>
          </a:p>
        </p:txBody>
      </p:sp>
      <p:sp>
        <p:nvSpPr>
          <p:cNvPr id="6" name="Marcador de número de diapositiva 5"/>
          <p:cNvSpPr>
            <a:spLocks noGrp="1"/>
          </p:cNvSpPr>
          <p:nvPr>
            <p:ph type="sldNum" sz="quarter" idx="12"/>
          </p:nvPr>
        </p:nvSpPr>
        <p:spPr/>
        <p:txBody>
          <a:bodyPr/>
          <a:lstStyle/>
          <a:p>
            <a:fld id="{AD84BC99-46D9-4EFB-BA87-60C9BC096685}" type="slidenum">
              <a:rPr lang="es-PE" smtClean="0"/>
              <a:t>‹Nº›</a:t>
            </a:fld>
            <a:endParaRPr lang="es-PE" dirty="0"/>
          </a:p>
        </p:txBody>
      </p:sp>
    </p:spTree>
    <p:extLst>
      <p:ext uri="{BB962C8B-B14F-4D97-AF65-F5344CB8AC3E}">
        <p14:creationId xmlns:p14="http://schemas.microsoft.com/office/powerpoint/2010/main" val="4245438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1B87038-521F-416C-8558-8195CF890C59}"/>
              </a:ext>
            </a:extLst>
          </p:cNvPr>
          <p:cNvSpPr>
            <a:spLocks noGrp="1"/>
          </p:cNvSpPr>
          <p:nvPr>
            <p:ph type="dt" sz="half" idx="10"/>
          </p:nvPr>
        </p:nvSpPr>
        <p:spPr/>
        <p:txBody>
          <a:bodyPr/>
          <a:lstStyle/>
          <a:p>
            <a:fld id="{D0D15B40-A19D-4E97-8371-451AF5C0EAA1}" type="datetimeFigureOut">
              <a:rPr lang="es-CO" smtClean="0"/>
              <a:t>17/05/2021</a:t>
            </a:fld>
            <a:endParaRPr lang="es-CO"/>
          </a:p>
        </p:txBody>
      </p:sp>
      <p:sp>
        <p:nvSpPr>
          <p:cNvPr id="3" name="Marcador de pie de página 2">
            <a:extLst>
              <a:ext uri="{FF2B5EF4-FFF2-40B4-BE49-F238E27FC236}">
                <a16:creationId xmlns:a16="http://schemas.microsoft.com/office/drawing/2014/main" id="{7F80E954-508B-4E69-BBCA-806698175598}"/>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AB28A4BB-A926-4885-9F1C-14142B24E4BB}"/>
              </a:ext>
            </a:extLst>
          </p:cNvPr>
          <p:cNvSpPr>
            <a:spLocks noGrp="1"/>
          </p:cNvSpPr>
          <p:nvPr>
            <p:ph type="sldNum" sz="quarter" idx="12"/>
          </p:nvPr>
        </p:nvSpPr>
        <p:spPr/>
        <p:txBody>
          <a:bodyPr/>
          <a:lstStyle/>
          <a:p>
            <a:fld id="{072FB0D5-1430-477B-B517-3A08C08A8E07}" type="slidenum">
              <a:rPr lang="es-CO" smtClean="0"/>
              <a:t>‹Nº›</a:t>
            </a:fld>
            <a:endParaRPr lang="es-CO"/>
          </a:p>
        </p:txBody>
      </p:sp>
    </p:spTree>
    <p:extLst>
      <p:ext uri="{BB962C8B-B14F-4D97-AF65-F5344CB8AC3E}">
        <p14:creationId xmlns:p14="http://schemas.microsoft.com/office/powerpoint/2010/main" val="640514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943868-BDAD-443F-9D66-529B2355083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D74C3E92-85BF-4B2E-A92C-69106F920B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3A023D2E-8D34-464E-B059-79E0B7D4E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0484EE9-F2FF-4640-B215-DEF17810F774}"/>
              </a:ext>
            </a:extLst>
          </p:cNvPr>
          <p:cNvSpPr>
            <a:spLocks noGrp="1"/>
          </p:cNvSpPr>
          <p:nvPr>
            <p:ph type="dt" sz="half" idx="10"/>
          </p:nvPr>
        </p:nvSpPr>
        <p:spPr/>
        <p:txBody>
          <a:bodyPr/>
          <a:lstStyle/>
          <a:p>
            <a:fld id="{D0D15B40-A19D-4E97-8371-451AF5C0EAA1}" type="datetimeFigureOut">
              <a:rPr lang="es-CO" smtClean="0"/>
              <a:t>17/05/2021</a:t>
            </a:fld>
            <a:endParaRPr lang="es-CO"/>
          </a:p>
        </p:txBody>
      </p:sp>
      <p:sp>
        <p:nvSpPr>
          <p:cNvPr id="6" name="Marcador de pie de página 5">
            <a:extLst>
              <a:ext uri="{FF2B5EF4-FFF2-40B4-BE49-F238E27FC236}">
                <a16:creationId xmlns:a16="http://schemas.microsoft.com/office/drawing/2014/main" id="{6817803A-9DB8-41A2-B85C-F299987A3777}"/>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1A16E0C6-8EA1-47AE-868B-E2735FCE4956}"/>
              </a:ext>
            </a:extLst>
          </p:cNvPr>
          <p:cNvSpPr>
            <a:spLocks noGrp="1"/>
          </p:cNvSpPr>
          <p:nvPr>
            <p:ph type="sldNum" sz="quarter" idx="12"/>
          </p:nvPr>
        </p:nvSpPr>
        <p:spPr/>
        <p:txBody>
          <a:bodyPr/>
          <a:lstStyle/>
          <a:p>
            <a:fld id="{072FB0D5-1430-477B-B517-3A08C08A8E07}" type="slidenum">
              <a:rPr lang="es-CO" smtClean="0"/>
              <a:t>‹Nº›</a:t>
            </a:fld>
            <a:endParaRPr lang="es-CO"/>
          </a:p>
        </p:txBody>
      </p:sp>
    </p:spTree>
    <p:extLst>
      <p:ext uri="{BB962C8B-B14F-4D97-AF65-F5344CB8AC3E}">
        <p14:creationId xmlns:p14="http://schemas.microsoft.com/office/powerpoint/2010/main" val="20900912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1F4C81-AE0A-4010-A199-FBCCCB6560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46F5D0EC-89EB-4146-AD96-74C48F25C0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91B0DDC7-4C4B-4C2C-86E2-BE579A8B7A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09727AC-A395-4BBB-AC3A-DA64FEB41B7D}"/>
              </a:ext>
            </a:extLst>
          </p:cNvPr>
          <p:cNvSpPr>
            <a:spLocks noGrp="1"/>
          </p:cNvSpPr>
          <p:nvPr>
            <p:ph type="dt" sz="half" idx="10"/>
          </p:nvPr>
        </p:nvSpPr>
        <p:spPr/>
        <p:txBody>
          <a:bodyPr/>
          <a:lstStyle/>
          <a:p>
            <a:fld id="{D0D15B40-A19D-4E97-8371-451AF5C0EAA1}" type="datetimeFigureOut">
              <a:rPr lang="es-CO" smtClean="0"/>
              <a:t>17/05/2021</a:t>
            </a:fld>
            <a:endParaRPr lang="es-CO"/>
          </a:p>
        </p:txBody>
      </p:sp>
      <p:sp>
        <p:nvSpPr>
          <p:cNvPr id="6" name="Marcador de pie de página 5">
            <a:extLst>
              <a:ext uri="{FF2B5EF4-FFF2-40B4-BE49-F238E27FC236}">
                <a16:creationId xmlns:a16="http://schemas.microsoft.com/office/drawing/2014/main" id="{8F444743-3FB9-4FA1-8DE7-89F3B0579AE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56440E88-7296-426C-B321-7D7C4984A3BF}"/>
              </a:ext>
            </a:extLst>
          </p:cNvPr>
          <p:cNvSpPr>
            <a:spLocks noGrp="1"/>
          </p:cNvSpPr>
          <p:nvPr>
            <p:ph type="sldNum" sz="quarter" idx="12"/>
          </p:nvPr>
        </p:nvSpPr>
        <p:spPr/>
        <p:txBody>
          <a:bodyPr/>
          <a:lstStyle/>
          <a:p>
            <a:fld id="{072FB0D5-1430-477B-B517-3A08C08A8E07}" type="slidenum">
              <a:rPr lang="es-CO" smtClean="0"/>
              <a:t>‹Nº›</a:t>
            </a:fld>
            <a:endParaRPr lang="es-CO"/>
          </a:p>
        </p:txBody>
      </p:sp>
    </p:spTree>
    <p:extLst>
      <p:ext uri="{BB962C8B-B14F-4D97-AF65-F5344CB8AC3E}">
        <p14:creationId xmlns:p14="http://schemas.microsoft.com/office/powerpoint/2010/main" val="27335507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46A0B0-6B16-4EC1-818B-8204AC21249F}"/>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9993BA52-4EB6-401A-A301-12F956B2410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4FE39EE5-8C9C-479A-9EBC-710FC7696511}"/>
              </a:ext>
            </a:extLst>
          </p:cNvPr>
          <p:cNvSpPr>
            <a:spLocks noGrp="1"/>
          </p:cNvSpPr>
          <p:nvPr>
            <p:ph type="dt" sz="half" idx="10"/>
          </p:nvPr>
        </p:nvSpPr>
        <p:spPr/>
        <p:txBody>
          <a:bodyPr/>
          <a:lstStyle/>
          <a:p>
            <a:fld id="{D0D15B40-A19D-4E97-8371-451AF5C0EAA1}" type="datetimeFigureOut">
              <a:rPr lang="es-CO" smtClean="0"/>
              <a:t>17/05/2021</a:t>
            </a:fld>
            <a:endParaRPr lang="es-CO"/>
          </a:p>
        </p:txBody>
      </p:sp>
      <p:sp>
        <p:nvSpPr>
          <p:cNvPr id="5" name="Marcador de pie de página 4">
            <a:extLst>
              <a:ext uri="{FF2B5EF4-FFF2-40B4-BE49-F238E27FC236}">
                <a16:creationId xmlns:a16="http://schemas.microsoft.com/office/drawing/2014/main" id="{03EC8B39-3A1D-4C00-8563-41FE83E0246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1CD0675-A913-4391-BE6A-9ACCC70D08B8}"/>
              </a:ext>
            </a:extLst>
          </p:cNvPr>
          <p:cNvSpPr>
            <a:spLocks noGrp="1"/>
          </p:cNvSpPr>
          <p:nvPr>
            <p:ph type="sldNum" sz="quarter" idx="12"/>
          </p:nvPr>
        </p:nvSpPr>
        <p:spPr/>
        <p:txBody>
          <a:bodyPr/>
          <a:lstStyle/>
          <a:p>
            <a:fld id="{072FB0D5-1430-477B-B517-3A08C08A8E07}" type="slidenum">
              <a:rPr lang="es-CO" smtClean="0"/>
              <a:t>‹Nº›</a:t>
            </a:fld>
            <a:endParaRPr lang="es-CO"/>
          </a:p>
        </p:txBody>
      </p:sp>
    </p:spTree>
    <p:extLst>
      <p:ext uri="{BB962C8B-B14F-4D97-AF65-F5344CB8AC3E}">
        <p14:creationId xmlns:p14="http://schemas.microsoft.com/office/powerpoint/2010/main" val="40510853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4B4CA0B-42F7-495F-9248-2720AA02699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3E17D2CC-14B3-4805-8B3D-8AEFA0F334C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365021E3-3117-4824-9802-FB5DE09A2F47}"/>
              </a:ext>
            </a:extLst>
          </p:cNvPr>
          <p:cNvSpPr>
            <a:spLocks noGrp="1"/>
          </p:cNvSpPr>
          <p:nvPr>
            <p:ph type="dt" sz="half" idx="10"/>
          </p:nvPr>
        </p:nvSpPr>
        <p:spPr/>
        <p:txBody>
          <a:bodyPr/>
          <a:lstStyle/>
          <a:p>
            <a:fld id="{D0D15B40-A19D-4E97-8371-451AF5C0EAA1}" type="datetimeFigureOut">
              <a:rPr lang="es-CO" smtClean="0"/>
              <a:t>17/05/2021</a:t>
            </a:fld>
            <a:endParaRPr lang="es-CO"/>
          </a:p>
        </p:txBody>
      </p:sp>
      <p:sp>
        <p:nvSpPr>
          <p:cNvPr id="5" name="Marcador de pie de página 4">
            <a:extLst>
              <a:ext uri="{FF2B5EF4-FFF2-40B4-BE49-F238E27FC236}">
                <a16:creationId xmlns:a16="http://schemas.microsoft.com/office/drawing/2014/main" id="{53DDEC1E-DC65-4E94-9134-CC9D472AE74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11826989-169E-45E9-8703-CE591F7C0645}"/>
              </a:ext>
            </a:extLst>
          </p:cNvPr>
          <p:cNvSpPr>
            <a:spLocks noGrp="1"/>
          </p:cNvSpPr>
          <p:nvPr>
            <p:ph type="sldNum" sz="quarter" idx="12"/>
          </p:nvPr>
        </p:nvSpPr>
        <p:spPr/>
        <p:txBody>
          <a:bodyPr/>
          <a:lstStyle/>
          <a:p>
            <a:fld id="{072FB0D5-1430-477B-B517-3A08C08A8E07}" type="slidenum">
              <a:rPr lang="es-CO" smtClean="0"/>
              <a:t>‹Nº›</a:t>
            </a:fld>
            <a:endParaRPr lang="es-CO"/>
          </a:p>
        </p:txBody>
      </p:sp>
    </p:spTree>
    <p:extLst>
      <p:ext uri="{BB962C8B-B14F-4D97-AF65-F5344CB8AC3E}">
        <p14:creationId xmlns:p14="http://schemas.microsoft.com/office/powerpoint/2010/main" val="843796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p:cNvSpPr>
            <a:spLocks noGrp="1"/>
          </p:cNvSpPr>
          <p:nvPr>
            <p:ph type="dt" sz="half" idx="10"/>
          </p:nvPr>
        </p:nvSpPr>
        <p:spPr/>
        <p:txBody>
          <a:bodyPr/>
          <a:lstStyle/>
          <a:p>
            <a:fld id="{D84138E4-62B1-4375-8623-5716531C0C4E}" type="datetimeFigureOut">
              <a:rPr lang="es-PE" smtClean="0"/>
              <a:t>17/05/2021</a:t>
            </a:fld>
            <a:endParaRPr lang="es-PE" dirty="0"/>
          </a:p>
        </p:txBody>
      </p:sp>
      <p:sp>
        <p:nvSpPr>
          <p:cNvPr id="6" name="Marcador de pie de página 5"/>
          <p:cNvSpPr>
            <a:spLocks noGrp="1"/>
          </p:cNvSpPr>
          <p:nvPr>
            <p:ph type="ftr" sz="quarter" idx="11"/>
          </p:nvPr>
        </p:nvSpPr>
        <p:spPr/>
        <p:txBody>
          <a:bodyPr/>
          <a:lstStyle/>
          <a:p>
            <a:endParaRPr lang="es-PE" dirty="0"/>
          </a:p>
        </p:txBody>
      </p:sp>
      <p:sp>
        <p:nvSpPr>
          <p:cNvPr id="7" name="Marcador de número de diapositiva 6"/>
          <p:cNvSpPr>
            <a:spLocks noGrp="1"/>
          </p:cNvSpPr>
          <p:nvPr>
            <p:ph type="sldNum" sz="quarter" idx="12"/>
          </p:nvPr>
        </p:nvSpPr>
        <p:spPr/>
        <p:txBody>
          <a:bodyPr/>
          <a:lstStyle/>
          <a:p>
            <a:fld id="{AD84BC99-46D9-4EFB-BA87-60C9BC096685}" type="slidenum">
              <a:rPr lang="es-PE" smtClean="0"/>
              <a:t>‹Nº›</a:t>
            </a:fld>
            <a:endParaRPr lang="es-PE" dirty="0"/>
          </a:p>
        </p:txBody>
      </p:sp>
    </p:spTree>
    <p:extLst>
      <p:ext uri="{BB962C8B-B14F-4D97-AF65-F5344CB8AC3E}">
        <p14:creationId xmlns:p14="http://schemas.microsoft.com/office/powerpoint/2010/main" val="2370361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p:cNvSpPr>
            <a:spLocks noGrp="1"/>
          </p:cNvSpPr>
          <p:nvPr>
            <p:ph type="dt" sz="half" idx="10"/>
          </p:nvPr>
        </p:nvSpPr>
        <p:spPr/>
        <p:txBody>
          <a:bodyPr/>
          <a:lstStyle/>
          <a:p>
            <a:fld id="{D84138E4-62B1-4375-8623-5716531C0C4E}" type="datetimeFigureOut">
              <a:rPr lang="es-PE" smtClean="0"/>
              <a:t>17/05/2021</a:t>
            </a:fld>
            <a:endParaRPr lang="es-PE" dirty="0"/>
          </a:p>
        </p:txBody>
      </p:sp>
      <p:sp>
        <p:nvSpPr>
          <p:cNvPr id="8" name="Marcador de pie de página 7"/>
          <p:cNvSpPr>
            <a:spLocks noGrp="1"/>
          </p:cNvSpPr>
          <p:nvPr>
            <p:ph type="ftr" sz="quarter" idx="11"/>
          </p:nvPr>
        </p:nvSpPr>
        <p:spPr/>
        <p:txBody>
          <a:bodyPr/>
          <a:lstStyle/>
          <a:p>
            <a:endParaRPr lang="es-PE" dirty="0"/>
          </a:p>
        </p:txBody>
      </p:sp>
      <p:sp>
        <p:nvSpPr>
          <p:cNvPr id="9" name="Marcador de número de diapositiva 8"/>
          <p:cNvSpPr>
            <a:spLocks noGrp="1"/>
          </p:cNvSpPr>
          <p:nvPr>
            <p:ph type="sldNum" sz="quarter" idx="12"/>
          </p:nvPr>
        </p:nvSpPr>
        <p:spPr/>
        <p:txBody>
          <a:bodyPr/>
          <a:lstStyle/>
          <a:p>
            <a:fld id="{AD84BC99-46D9-4EFB-BA87-60C9BC096685}" type="slidenum">
              <a:rPr lang="es-PE" smtClean="0"/>
              <a:t>‹Nº›</a:t>
            </a:fld>
            <a:endParaRPr lang="es-PE" dirty="0"/>
          </a:p>
        </p:txBody>
      </p:sp>
    </p:spTree>
    <p:extLst>
      <p:ext uri="{BB962C8B-B14F-4D97-AF65-F5344CB8AC3E}">
        <p14:creationId xmlns:p14="http://schemas.microsoft.com/office/powerpoint/2010/main" val="491779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fecha 2"/>
          <p:cNvSpPr>
            <a:spLocks noGrp="1"/>
          </p:cNvSpPr>
          <p:nvPr>
            <p:ph type="dt" sz="half" idx="10"/>
          </p:nvPr>
        </p:nvSpPr>
        <p:spPr/>
        <p:txBody>
          <a:bodyPr/>
          <a:lstStyle/>
          <a:p>
            <a:fld id="{D84138E4-62B1-4375-8623-5716531C0C4E}" type="datetimeFigureOut">
              <a:rPr lang="es-PE" smtClean="0"/>
              <a:t>17/05/2021</a:t>
            </a:fld>
            <a:endParaRPr lang="es-PE" dirty="0"/>
          </a:p>
        </p:txBody>
      </p:sp>
      <p:sp>
        <p:nvSpPr>
          <p:cNvPr id="4" name="Marcador de pie de página 3"/>
          <p:cNvSpPr>
            <a:spLocks noGrp="1"/>
          </p:cNvSpPr>
          <p:nvPr>
            <p:ph type="ftr" sz="quarter" idx="11"/>
          </p:nvPr>
        </p:nvSpPr>
        <p:spPr/>
        <p:txBody>
          <a:bodyPr/>
          <a:lstStyle/>
          <a:p>
            <a:endParaRPr lang="es-PE" dirty="0"/>
          </a:p>
        </p:txBody>
      </p:sp>
      <p:sp>
        <p:nvSpPr>
          <p:cNvPr id="5" name="Marcador de número de diapositiva 4"/>
          <p:cNvSpPr>
            <a:spLocks noGrp="1"/>
          </p:cNvSpPr>
          <p:nvPr>
            <p:ph type="sldNum" sz="quarter" idx="12"/>
          </p:nvPr>
        </p:nvSpPr>
        <p:spPr/>
        <p:txBody>
          <a:bodyPr/>
          <a:lstStyle/>
          <a:p>
            <a:fld id="{AD84BC99-46D9-4EFB-BA87-60C9BC096685}" type="slidenum">
              <a:rPr lang="es-PE" smtClean="0"/>
              <a:t>‹Nº›</a:t>
            </a:fld>
            <a:endParaRPr lang="es-PE" dirty="0"/>
          </a:p>
        </p:txBody>
      </p:sp>
    </p:spTree>
    <p:extLst>
      <p:ext uri="{BB962C8B-B14F-4D97-AF65-F5344CB8AC3E}">
        <p14:creationId xmlns:p14="http://schemas.microsoft.com/office/powerpoint/2010/main" val="2658009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84138E4-62B1-4375-8623-5716531C0C4E}" type="datetimeFigureOut">
              <a:rPr lang="es-PE" smtClean="0"/>
              <a:t>17/05/2021</a:t>
            </a:fld>
            <a:endParaRPr lang="es-PE" dirty="0"/>
          </a:p>
        </p:txBody>
      </p:sp>
      <p:sp>
        <p:nvSpPr>
          <p:cNvPr id="3" name="Marcador de pie de página 2"/>
          <p:cNvSpPr>
            <a:spLocks noGrp="1"/>
          </p:cNvSpPr>
          <p:nvPr>
            <p:ph type="ftr" sz="quarter" idx="11"/>
          </p:nvPr>
        </p:nvSpPr>
        <p:spPr/>
        <p:txBody>
          <a:bodyPr/>
          <a:lstStyle/>
          <a:p>
            <a:endParaRPr lang="es-PE" dirty="0"/>
          </a:p>
        </p:txBody>
      </p:sp>
      <p:sp>
        <p:nvSpPr>
          <p:cNvPr id="4" name="Marcador de número de diapositiva 3"/>
          <p:cNvSpPr>
            <a:spLocks noGrp="1"/>
          </p:cNvSpPr>
          <p:nvPr>
            <p:ph type="sldNum" sz="quarter" idx="12"/>
          </p:nvPr>
        </p:nvSpPr>
        <p:spPr/>
        <p:txBody>
          <a:bodyPr/>
          <a:lstStyle/>
          <a:p>
            <a:fld id="{AD84BC99-46D9-4EFB-BA87-60C9BC096685}" type="slidenum">
              <a:rPr lang="es-PE" smtClean="0"/>
              <a:t>‹Nº›</a:t>
            </a:fld>
            <a:endParaRPr lang="es-PE" dirty="0"/>
          </a:p>
        </p:txBody>
      </p:sp>
    </p:spTree>
    <p:extLst>
      <p:ext uri="{BB962C8B-B14F-4D97-AF65-F5344CB8AC3E}">
        <p14:creationId xmlns:p14="http://schemas.microsoft.com/office/powerpoint/2010/main" val="805342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D84138E4-62B1-4375-8623-5716531C0C4E}" type="datetimeFigureOut">
              <a:rPr lang="es-PE" smtClean="0"/>
              <a:t>17/05/2021</a:t>
            </a:fld>
            <a:endParaRPr lang="es-PE" dirty="0"/>
          </a:p>
        </p:txBody>
      </p:sp>
      <p:sp>
        <p:nvSpPr>
          <p:cNvPr id="6" name="Marcador de pie de página 5"/>
          <p:cNvSpPr>
            <a:spLocks noGrp="1"/>
          </p:cNvSpPr>
          <p:nvPr>
            <p:ph type="ftr" sz="quarter" idx="11"/>
          </p:nvPr>
        </p:nvSpPr>
        <p:spPr/>
        <p:txBody>
          <a:bodyPr/>
          <a:lstStyle/>
          <a:p>
            <a:endParaRPr lang="es-PE" dirty="0"/>
          </a:p>
        </p:txBody>
      </p:sp>
      <p:sp>
        <p:nvSpPr>
          <p:cNvPr id="7" name="Marcador de número de diapositiva 6"/>
          <p:cNvSpPr>
            <a:spLocks noGrp="1"/>
          </p:cNvSpPr>
          <p:nvPr>
            <p:ph type="sldNum" sz="quarter" idx="12"/>
          </p:nvPr>
        </p:nvSpPr>
        <p:spPr/>
        <p:txBody>
          <a:bodyPr/>
          <a:lstStyle/>
          <a:p>
            <a:fld id="{AD84BC99-46D9-4EFB-BA87-60C9BC096685}" type="slidenum">
              <a:rPr lang="es-PE" smtClean="0"/>
              <a:t>‹Nº›</a:t>
            </a:fld>
            <a:endParaRPr lang="es-PE" dirty="0"/>
          </a:p>
        </p:txBody>
      </p:sp>
    </p:spTree>
    <p:extLst>
      <p:ext uri="{BB962C8B-B14F-4D97-AF65-F5344CB8AC3E}">
        <p14:creationId xmlns:p14="http://schemas.microsoft.com/office/powerpoint/2010/main" val="3441090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D84138E4-62B1-4375-8623-5716531C0C4E}" type="datetimeFigureOut">
              <a:rPr lang="es-PE" smtClean="0"/>
              <a:t>17/05/2021</a:t>
            </a:fld>
            <a:endParaRPr lang="es-PE" dirty="0"/>
          </a:p>
        </p:txBody>
      </p:sp>
      <p:sp>
        <p:nvSpPr>
          <p:cNvPr id="6" name="Marcador de pie de página 5"/>
          <p:cNvSpPr>
            <a:spLocks noGrp="1"/>
          </p:cNvSpPr>
          <p:nvPr>
            <p:ph type="ftr" sz="quarter" idx="11"/>
          </p:nvPr>
        </p:nvSpPr>
        <p:spPr/>
        <p:txBody>
          <a:bodyPr/>
          <a:lstStyle/>
          <a:p>
            <a:endParaRPr lang="es-PE" dirty="0"/>
          </a:p>
        </p:txBody>
      </p:sp>
      <p:sp>
        <p:nvSpPr>
          <p:cNvPr id="7" name="Marcador de número de diapositiva 6"/>
          <p:cNvSpPr>
            <a:spLocks noGrp="1"/>
          </p:cNvSpPr>
          <p:nvPr>
            <p:ph type="sldNum" sz="quarter" idx="12"/>
          </p:nvPr>
        </p:nvSpPr>
        <p:spPr/>
        <p:txBody>
          <a:bodyPr/>
          <a:lstStyle/>
          <a:p>
            <a:fld id="{AD84BC99-46D9-4EFB-BA87-60C9BC096685}" type="slidenum">
              <a:rPr lang="es-PE" smtClean="0"/>
              <a:t>‹Nº›</a:t>
            </a:fld>
            <a:endParaRPr lang="es-PE" dirty="0"/>
          </a:p>
        </p:txBody>
      </p:sp>
    </p:spTree>
    <p:extLst>
      <p:ext uri="{BB962C8B-B14F-4D97-AF65-F5344CB8AC3E}">
        <p14:creationId xmlns:p14="http://schemas.microsoft.com/office/powerpoint/2010/main" val="3430656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4138E4-62B1-4375-8623-5716531C0C4E}" type="datetimeFigureOut">
              <a:rPr lang="es-PE" smtClean="0"/>
              <a:t>17/05/2021</a:t>
            </a:fld>
            <a:endParaRPr lang="es-PE"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84BC99-46D9-4EFB-BA87-60C9BC096685}" type="slidenum">
              <a:rPr lang="es-PE" smtClean="0"/>
              <a:t>‹Nº›</a:t>
            </a:fld>
            <a:endParaRPr lang="es-PE" dirty="0"/>
          </a:p>
        </p:txBody>
      </p:sp>
    </p:spTree>
    <p:extLst>
      <p:ext uri="{BB962C8B-B14F-4D97-AF65-F5344CB8AC3E}">
        <p14:creationId xmlns:p14="http://schemas.microsoft.com/office/powerpoint/2010/main" val="151616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89DE308-B515-48F4-83D2-15B5745371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06309026-851D-4F82-A166-64DFC2B4E8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1CEBBDF7-B944-48DF-9628-DEAE87B1B0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31A629-0D81-494C-899E-D108F40C8214}" type="datetimeFigureOut">
              <a:rPr lang="es-PE" smtClean="0"/>
              <a:t>17/05/2021</a:t>
            </a:fld>
            <a:endParaRPr lang="es-PE" dirty="0"/>
          </a:p>
        </p:txBody>
      </p:sp>
      <p:sp>
        <p:nvSpPr>
          <p:cNvPr id="5" name="Marcador de pie de página 4">
            <a:extLst>
              <a:ext uri="{FF2B5EF4-FFF2-40B4-BE49-F238E27FC236}">
                <a16:creationId xmlns:a16="http://schemas.microsoft.com/office/drawing/2014/main" id="{8584A6C7-7FF8-4BEE-A317-6C7DF5D36C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dirty="0"/>
          </a:p>
        </p:txBody>
      </p:sp>
      <p:sp>
        <p:nvSpPr>
          <p:cNvPr id="6" name="Marcador de número de diapositiva 5">
            <a:extLst>
              <a:ext uri="{FF2B5EF4-FFF2-40B4-BE49-F238E27FC236}">
                <a16:creationId xmlns:a16="http://schemas.microsoft.com/office/drawing/2014/main" id="{EB7754F0-5A45-4560-BA0E-FBD93C3CBB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FEA09-B16A-4A73-9FE1-7A1DE23CA0A1}" type="slidenum">
              <a:rPr lang="es-PE" smtClean="0"/>
              <a:t>‹Nº›</a:t>
            </a:fld>
            <a:endParaRPr lang="es-PE" dirty="0"/>
          </a:p>
        </p:txBody>
      </p:sp>
    </p:spTree>
    <p:extLst>
      <p:ext uri="{BB962C8B-B14F-4D97-AF65-F5344CB8AC3E}">
        <p14:creationId xmlns:p14="http://schemas.microsoft.com/office/powerpoint/2010/main" val="14062262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D50A69D-F30C-4748-9DCE-ECE5DD0E01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88EFB075-EB52-4455-86D5-8CCA6E0957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B2B1E75D-619C-454B-BF19-D06547DEED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D15B40-A19D-4E97-8371-451AF5C0EAA1}" type="datetimeFigureOut">
              <a:rPr lang="es-CO" smtClean="0"/>
              <a:t>17/05/2021</a:t>
            </a:fld>
            <a:endParaRPr lang="es-CO"/>
          </a:p>
        </p:txBody>
      </p:sp>
      <p:sp>
        <p:nvSpPr>
          <p:cNvPr id="5" name="Marcador de pie de página 4">
            <a:extLst>
              <a:ext uri="{FF2B5EF4-FFF2-40B4-BE49-F238E27FC236}">
                <a16:creationId xmlns:a16="http://schemas.microsoft.com/office/drawing/2014/main" id="{91F96DDF-0BEF-4532-9022-77143C58DC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426AA014-FC07-4C8F-B773-DB224B6571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2FB0D5-1430-477B-B517-3A08C08A8E07}" type="slidenum">
              <a:rPr lang="es-CO" smtClean="0"/>
              <a:t>‹Nº›</a:t>
            </a:fld>
            <a:endParaRPr lang="es-CO"/>
          </a:p>
        </p:txBody>
      </p:sp>
    </p:spTree>
    <p:extLst>
      <p:ext uri="{BB962C8B-B14F-4D97-AF65-F5344CB8AC3E}">
        <p14:creationId xmlns:p14="http://schemas.microsoft.com/office/powerpoint/2010/main" val="1943778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pn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gif"/><Relationship Id="rId5" Type="http://schemas.openxmlformats.org/officeDocument/2006/relationships/image" Target="../media/image3.gif"/><Relationship Id="rId10" Type="http://schemas.openxmlformats.org/officeDocument/2006/relationships/image" Target="../media/image8.png"/><Relationship Id="rId4" Type="http://schemas.openxmlformats.org/officeDocument/2006/relationships/image" Target="../media/image2.gif"/><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5.xml"/><Relationship Id="rId16" Type="http://schemas.openxmlformats.org/officeDocument/2006/relationships/image" Target="../media/image35.png"/><Relationship Id="rId1" Type="http://schemas.openxmlformats.org/officeDocument/2006/relationships/slideLayout" Target="../slideLayouts/slideLayout29.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9.png"/><Relationship Id="rId9" Type="http://schemas.openxmlformats.org/officeDocument/2006/relationships/image" Target="../media/image28.png"/><Relationship Id="rId1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8" Type="http://schemas.openxmlformats.org/officeDocument/2006/relationships/hyperlink" Target="https://businessinsider.mx/biontech-resultados-ensayos-vacunas-covid-bebes/" TargetMode="External"/><Relationship Id="rId3" Type="http://schemas.openxmlformats.org/officeDocument/2006/relationships/image" Target="../media/image39.jp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hyperlink" Target="https://losviajesdemargalliver.com/10-razones-visita-montreux-vevey/" TargetMode="External"/><Relationship Id="rId5" Type="http://schemas.openxmlformats.org/officeDocument/2006/relationships/image" Target="../media/image40.jpg"/><Relationship Id="rId4" Type="http://schemas.openxmlformats.org/officeDocument/2006/relationships/hyperlink" Target="http://pilarcarrizosa.com/sabias-que-las-seychelles-hay-un-tesoro-escondido-del-pirata-le-buse-del-sxvii/" TargetMode="External"/><Relationship Id="rId9" Type="http://schemas.openxmlformats.org/officeDocument/2006/relationships/hyperlink" Target="https://creativecommons.org/licenses/by-nc-sa/3.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hyperlink" Target="https://www.worldometers.info/coronavirus/" TargetMode="External"/><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18.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64.png"/><Relationship Id="rId5" Type="http://schemas.openxmlformats.org/officeDocument/2006/relationships/image" Target="../media/image18.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71.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hyperlink" Target="https://covid19.minsa.gob.pe/sala_situacional.asp" TargetMode="External"/><Relationship Id="rId4" Type="http://schemas.openxmlformats.org/officeDocument/2006/relationships/chart" Target="../charts/chart7.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chart" Target="../charts/chart8.xml"/><Relationship Id="rId4" Type="http://schemas.openxmlformats.org/officeDocument/2006/relationships/hyperlink" Target="https://covid19.minsa.gob.pe/sala_situacional.asp"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hyperlink" Target="https://covid19.minsa.gob.pe/sala_situacional.asp"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s://covid19.patria.org.ve/estadisticas-venezuela/" TargetMode="External"/><Relationship Id="rId7"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82.jpeg"/><Relationship Id="rId4" Type="http://schemas.openxmlformats.org/officeDocument/2006/relationships/image" Target="../media/image1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4.png"/><Relationship Id="rId1" Type="http://schemas.openxmlformats.org/officeDocument/2006/relationships/slideLayout" Target="../slideLayouts/slideLayout18.xml"/><Relationship Id="rId4" Type="http://schemas.openxmlformats.org/officeDocument/2006/relationships/image" Target="../media/image8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23.xml"/><Relationship Id="rId4" Type="http://schemas.openxmlformats.org/officeDocument/2006/relationships/image" Target="../media/image92.jpe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9.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13 Rectángulo"/>
          <p:cNvSpPr/>
          <p:nvPr/>
        </p:nvSpPr>
        <p:spPr>
          <a:xfrm>
            <a:off x="6397449" y="212131"/>
            <a:ext cx="5107444" cy="707886"/>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fontAlgn="base">
              <a:spcBef>
                <a:spcPct val="0"/>
              </a:spcBef>
              <a:spcAft>
                <a:spcPct val="0"/>
              </a:spcAft>
              <a:defRPr/>
            </a:pPr>
            <a:r>
              <a:rPr lang="es-ES" sz="2000" b="1" dirty="0">
                <a:ln w="11430"/>
                <a:solidFill>
                  <a:srgbClr val="002060"/>
                </a:solidFill>
                <a:effectLst>
                  <a:outerShdw blurRad="80000" dist="40000" dir="5040000" algn="tl">
                    <a:srgbClr val="000000">
                      <a:alpha val="30000"/>
                    </a:srgbClr>
                  </a:outerShdw>
                </a:effectLst>
                <a:latin typeface="Arial"/>
              </a:rPr>
              <a:t>Organismo Andino de Salud </a:t>
            </a:r>
          </a:p>
          <a:p>
            <a:pPr fontAlgn="base">
              <a:spcBef>
                <a:spcPct val="0"/>
              </a:spcBef>
              <a:spcAft>
                <a:spcPct val="0"/>
              </a:spcAft>
              <a:defRPr/>
            </a:pPr>
            <a:r>
              <a:rPr lang="es-ES" sz="2000" b="1" dirty="0">
                <a:ln w="11430"/>
                <a:solidFill>
                  <a:srgbClr val="002060"/>
                </a:solidFill>
                <a:effectLst>
                  <a:outerShdw blurRad="80000" dist="40000" dir="5040000" algn="tl">
                    <a:srgbClr val="000000">
                      <a:alpha val="30000"/>
                    </a:srgbClr>
                  </a:outerShdw>
                </a:effectLst>
                <a:latin typeface="Arial"/>
              </a:rPr>
              <a:t> Convenio Hipólito Unanue</a:t>
            </a:r>
          </a:p>
        </p:txBody>
      </p:sp>
      <p:grpSp>
        <p:nvGrpSpPr>
          <p:cNvPr id="2" name="Grupo 1"/>
          <p:cNvGrpSpPr/>
          <p:nvPr/>
        </p:nvGrpSpPr>
        <p:grpSpPr>
          <a:xfrm>
            <a:off x="-5583" y="-1"/>
            <a:ext cx="4611147" cy="6858002"/>
            <a:chOff x="32517" y="-1"/>
            <a:chExt cx="4611147" cy="6858002"/>
          </a:xfrm>
        </p:grpSpPr>
        <p:sp>
          <p:nvSpPr>
            <p:cNvPr id="17" name="Rectángulo 16">
              <a:extLst>
                <a:ext uri="{FF2B5EF4-FFF2-40B4-BE49-F238E27FC236}">
                  <a16:creationId xmlns:a16="http://schemas.microsoft.com/office/drawing/2014/main" id="{8C4BC788-6A3B-432F-AC97-94B00F102D14}"/>
                </a:ext>
              </a:extLst>
            </p:cNvPr>
            <p:cNvSpPr/>
            <p:nvPr/>
          </p:nvSpPr>
          <p:spPr>
            <a:xfrm>
              <a:off x="32517" y="0"/>
              <a:ext cx="2682241" cy="685800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E" dirty="0">
                <a:solidFill>
                  <a:srgbClr val="FFFFFF"/>
                </a:solidFill>
                <a:latin typeface="Arial"/>
              </a:endParaRPr>
            </a:p>
          </p:txBody>
        </p:sp>
        <p:sp>
          <p:nvSpPr>
            <p:cNvPr id="18" name="Rectángulo 17">
              <a:extLst>
                <a:ext uri="{FF2B5EF4-FFF2-40B4-BE49-F238E27FC236}">
                  <a16:creationId xmlns:a16="http://schemas.microsoft.com/office/drawing/2014/main" id="{FCF47F82-8A08-46E8-8DCF-B7A011E4384C}"/>
                </a:ext>
              </a:extLst>
            </p:cNvPr>
            <p:cNvSpPr/>
            <p:nvPr/>
          </p:nvSpPr>
          <p:spPr>
            <a:xfrm>
              <a:off x="45593" y="-1"/>
              <a:ext cx="630521" cy="6858001"/>
            </a:xfrm>
            <a:prstGeom prst="rect">
              <a:avLst/>
            </a:prstGeom>
            <a:solidFill>
              <a:srgbClr val="F4B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E" dirty="0">
                <a:solidFill>
                  <a:srgbClr val="FFFFFF"/>
                </a:solidFill>
                <a:latin typeface="Arial"/>
              </a:endParaRPr>
            </a:p>
          </p:txBody>
        </p:sp>
        <p:pic>
          <p:nvPicPr>
            <p:cNvPr id="2054" name="17 Imagen" descr="america-del-sur-con-andinosok.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57539" y="793048"/>
              <a:ext cx="3286125" cy="5440363"/>
            </a:xfrm>
            <a:prstGeom prst="rect">
              <a:avLst/>
            </a:prstGeom>
            <a:noFill/>
            <a:ln w="9525">
              <a:noFill/>
              <a:miter lim="800000"/>
              <a:headEnd/>
              <a:tailEnd/>
            </a:ln>
          </p:spPr>
        </p:pic>
        <p:pic>
          <p:nvPicPr>
            <p:cNvPr id="2055" name="Picture 28" descr="VEN"/>
            <p:cNvPicPr>
              <a:picLocks noChangeAspect="1" noChangeArrowheads="1" noCrop="1"/>
            </p:cNvPicPr>
            <p:nvPr/>
          </p:nvPicPr>
          <p:blipFill>
            <a:blip r:embed="rId4" cstate="print"/>
            <a:srcRect/>
            <a:stretch>
              <a:fillRect/>
            </a:stretch>
          </p:blipFill>
          <p:spPr bwMode="auto">
            <a:xfrm>
              <a:off x="2533394" y="793269"/>
              <a:ext cx="762000" cy="476250"/>
            </a:xfrm>
            <a:prstGeom prst="rect">
              <a:avLst/>
            </a:prstGeom>
            <a:noFill/>
            <a:ln w="9525">
              <a:noFill/>
              <a:miter lim="800000"/>
              <a:headEnd/>
              <a:tailEnd/>
            </a:ln>
          </p:spPr>
        </p:pic>
        <p:pic>
          <p:nvPicPr>
            <p:cNvPr id="2056" name="Picture 31" descr="clombia"/>
            <p:cNvPicPr>
              <a:picLocks noChangeAspect="1" noChangeArrowheads="1" noCrop="1"/>
            </p:cNvPicPr>
            <p:nvPr/>
          </p:nvPicPr>
          <p:blipFill>
            <a:blip r:embed="rId5" cstate="print"/>
            <a:srcRect/>
            <a:stretch>
              <a:fillRect/>
            </a:stretch>
          </p:blipFill>
          <p:spPr bwMode="auto">
            <a:xfrm>
              <a:off x="1630416" y="1030733"/>
              <a:ext cx="762000" cy="476250"/>
            </a:xfrm>
            <a:prstGeom prst="rect">
              <a:avLst/>
            </a:prstGeom>
            <a:noFill/>
            <a:ln w="9525">
              <a:noFill/>
              <a:miter lim="800000"/>
              <a:headEnd/>
              <a:tailEnd/>
            </a:ln>
          </p:spPr>
        </p:pic>
        <p:pic>
          <p:nvPicPr>
            <p:cNvPr id="2057" name="Picture 33" descr="PkRU"/>
            <p:cNvPicPr>
              <a:picLocks noChangeAspect="1" noChangeArrowheads="1" noCrop="1"/>
            </p:cNvPicPr>
            <p:nvPr/>
          </p:nvPicPr>
          <p:blipFill>
            <a:blip r:embed="rId6" cstate="print"/>
            <a:srcRect/>
            <a:stretch>
              <a:fillRect/>
            </a:stretch>
          </p:blipFill>
          <p:spPr bwMode="auto">
            <a:xfrm>
              <a:off x="1649834" y="2300031"/>
              <a:ext cx="762000" cy="476250"/>
            </a:xfrm>
            <a:prstGeom prst="rect">
              <a:avLst/>
            </a:prstGeom>
            <a:noFill/>
            <a:ln w="9525">
              <a:noFill/>
              <a:miter lim="800000"/>
              <a:headEnd/>
              <a:tailEnd/>
            </a:ln>
          </p:spPr>
        </p:pic>
        <p:pic>
          <p:nvPicPr>
            <p:cNvPr id="2058" name="Picture 38" descr="ECU"/>
            <p:cNvPicPr>
              <a:picLocks noChangeAspect="1" noChangeArrowheads="1" noCrop="1"/>
            </p:cNvPicPr>
            <p:nvPr/>
          </p:nvPicPr>
          <p:blipFill>
            <a:blip r:embed="rId7" cstate="print"/>
            <a:srcRect/>
            <a:stretch>
              <a:fillRect/>
            </a:stretch>
          </p:blipFill>
          <p:spPr bwMode="auto">
            <a:xfrm>
              <a:off x="1582221" y="1520410"/>
              <a:ext cx="762000" cy="476250"/>
            </a:xfrm>
            <a:prstGeom prst="rect">
              <a:avLst/>
            </a:prstGeom>
            <a:noFill/>
            <a:ln w="9525">
              <a:noFill/>
              <a:miter lim="800000"/>
              <a:headEnd/>
              <a:tailEnd/>
            </a:ln>
          </p:spPr>
        </p:pic>
        <p:pic>
          <p:nvPicPr>
            <p:cNvPr id="2059" name="Picture 40" descr="chile-1"/>
            <p:cNvPicPr>
              <a:picLocks noChangeAspect="1" noChangeArrowheads="1" noCrop="1"/>
            </p:cNvPicPr>
            <p:nvPr/>
          </p:nvPicPr>
          <p:blipFill>
            <a:blip r:embed="rId8" cstate="print"/>
            <a:srcRect/>
            <a:stretch>
              <a:fillRect/>
            </a:stretch>
          </p:blipFill>
          <p:spPr bwMode="auto">
            <a:xfrm>
              <a:off x="2087984" y="3837491"/>
              <a:ext cx="647700" cy="476250"/>
            </a:xfrm>
            <a:prstGeom prst="rect">
              <a:avLst/>
            </a:prstGeom>
            <a:noFill/>
            <a:ln w="9525">
              <a:noFill/>
              <a:miter lim="800000"/>
              <a:headEnd/>
              <a:tailEnd/>
            </a:ln>
          </p:spPr>
        </p:pic>
        <p:pic>
          <p:nvPicPr>
            <p:cNvPr id="2060" name="Picture 36" descr="BOL"/>
            <p:cNvPicPr>
              <a:picLocks noChangeAspect="1" noChangeArrowheads="1" noCrop="1"/>
            </p:cNvPicPr>
            <p:nvPr/>
          </p:nvPicPr>
          <p:blipFill>
            <a:blip r:embed="rId9" cstate="print"/>
            <a:srcRect/>
            <a:stretch>
              <a:fillRect/>
            </a:stretch>
          </p:blipFill>
          <p:spPr bwMode="auto">
            <a:xfrm>
              <a:off x="2485220" y="2592511"/>
              <a:ext cx="762000" cy="476250"/>
            </a:xfrm>
            <a:prstGeom prst="rect">
              <a:avLst/>
            </a:prstGeom>
            <a:noFill/>
            <a:ln w="9525">
              <a:noFill/>
              <a:miter lim="800000"/>
              <a:headEnd/>
              <a:tailEnd/>
            </a:ln>
          </p:spPr>
        </p:pic>
      </p:grpSp>
      <p:sp>
        <p:nvSpPr>
          <p:cNvPr id="2062" name="22 CuadroTexto"/>
          <p:cNvSpPr txBox="1">
            <a:spLocks noChangeArrowheads="1"/>
          </p:cNvSpPr>
          <p:nvPr/>
        </p:nvSpPr>
        <p:spPr bwMode="auto">
          <a:xfrm>
            <a:off x="5667372" y="2166832"/>
            <a:ext cx="4572032" cy="1231106"/>
          </a:xfrm>
          <a:prstGeom prst="rect">
            <a:avLst/>
          </a:prstGeom>
          <a:noFill/>
          <a:ln w="9525">
            <a:noFill/>
            <a:miter lim="800000"/>
            <a:headEnd/>
            <a:tailEnd/>
          </a:ln>
        </p:spPr>
        <p:txBody>
          <a:bodyPr wrap="square">
            <a:spAutoFit/>
          </a:bodyPr>
          <a:lstStyle/>
          <a:p>
            <a:pPr algn="ctr" fontAlgn="base">
              <a:spcBef>
                <a:spcPct val="0"/>
              </a:spcBef>
              <a:spcAft>
                <a:spcPct val="0"/>
              </a:spcAft>
              <a:defRPr/>
            </a:pPr>
            <a:endParaRPr lang="es-MX" sz="2200" dirty="0">
              <a:solidFill>
                <a:srgbClr val="0070C0"/>
              </a:solidFill>
              <a:latin typeface="Arial" charset="0"/>
            </a:endParaRPr>
          </a:p>
          <a:p>
            <a:pPr algn="ctr" defTabSz="1433513" fontAlgn="base">
              <a:spcBef>
                <a:spcPct val="0"/>
              </a:spcBef>
              <a:spcAft>
                <a:spcPct val="0"/>
              </a:spcAft>
              <a:defRPr/>
            </a:pPr>
            <a:endParaRPr lang="es-PE" sz="2000" b="1" dirty="0">
              <a:solidFill>
                <a:srgbClr val="0070C0"/>
              </a:solidFill>
              <a:effectLst>
                <a:outerShdw blurRad="38100" dist="38100" dir="2700000" algn="tl">
                  <a:srgbClr val="C0C0C0"/>
                </a:outerShdw>
              </a:effectLst>
              <a:latin typeface="Arial" charset="0"/>
            </a:endParaRPr>
          </a:p>
          <a:p>
            <a:pPr algn="ctr" defTabSz="1433513" fontAlgn="base">
              <a:spcBef>
                <a:spcPct val="0"/>
              </a:spcBef>
              <a:spcAft>
                <a:spcPct val="0"/>
              </a:spcAft>
              <a:defRPr/>
            </a:pPr>
            <a:endParaRPr lang="es-PE" sz="3200" b="1" dirty="0">
              <a:solidFill>
                <a:srgbClr val="0070C0"/>
              </a:solidFill>
              <a:effectLst>
                <a:outerShdw blurRad="38100" dist="38100" dir="2700000" algn="tl">
                  <a:srgbClr val="C0C0C0"/>
                </a:outerShdw>
              </a:effectLst>
              <a:latin typeface="Arial" charset="0"/>
            </a:endParaRPr>
          </a:p>
        </p:txBody>
      </p:sp>
      <p:pic>
        <p:nvPicPr>
          <p:cNvPr id="2063" name="20 Imagen" descr="ORAS SIN FOND.pn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563262" y="273091"/>
            <a:ext cx="787262" cy="757642"/>
          </a:xfrm>
          <a:prstGeom prst="rect">
            <a:avLst/>
          </a:prstGeom>
          <a:noFill/>
          <a:ln w="9525">
            <a:noFill/>
            <a:miter lim="800000"/>
            <a:headEnd/>
            <a:tailEnd/>
          </a:ln>
        </p:spPr>
      </p:pic>
      <p:sp>
        <p:nvSpPr>
          <p:cNvPr id="3" name="Marcador de contenido 2">
            <a:extLst>
              <a:ext uri="{FF2B5EF4-FFF2-40B4-BE49-F238E27FC236}">
                <a16:creationId xmlns:a16="http://schemas.microsoft.com/office/drawing/2014/main" id="{F28622AE-EAC3-4549-AB17-F2B5DF2D4540}"/>
              </a:ext>
            </a:extLst>
          </p:cNvPr>
          <p:cNvSpPr>
            <a:spLocks noGrp="1"/>
          </p:cNvSpPr>
          <p:nvPr>
            <p:ph idx="1"/>
          </p:nvPr>
        </p:nvSpPr>
        <p:spPr>
          <a:xfrm>
            <a:off x="4977670" y="1348429"/>
            <a:ext cx="6264071" cy="5101389"/>
          </a:xfrm>
        </p:spPr>
        <p:txBody>
          <a:bodyPr>
            <a:normAutofit fontScale="85000" lnSpcReduction="20000"/>
          </a:bodyPr>
          <a:lstStyle/>
          <a:p>
            <a:pPr marL="0" indent="0" algn="ctr">
              <a:buNone/>
            </a:pPr>
            <a:endParaRPr lang="es-PE" sz="2800" b="1" dirty="0">
              <a:solidFill>
                <a:srgbClr val="002060"/>
              </a:solidFill>
            </a:endParaRPr>
          </a:p>
          <a:p>
            <a:pPr lvl="0" algn="ctr">
              <a:buNone/>
            </a:pPr>
            <a:r>
              <a:rPr lang="es-ES" sz="4100" b="1" dirty="0">
                <a:solidFill>
                  <a:srgbClr val="002060"/>
                </a:solidFill>
              </a:rPr>
              <a:t>SITUACIÓN ACTUAL DE LA PANDEMIA COVID-19 A NIVEL MUNDIAL Y EN LOS PAÍSES ANDINOS</a:t>
            </a:r>
            <a:r>
              <a:rPr lang="es-PE" b="1" dirty="0">
                <a:solidFill>
                  <a:srgbClr val="002060"/>
                </a:solidFill>
              </a:rPr>
              <a:t>  </a:t>
            </a:r>
            <a:endParaRPr lang="es-CO" b="1" dirty="0">
              <a:solidFill>
                <a:srgbClr val="002060"/>
              </a:solidFill>
            </a:endParaRPr>
          </a:p>
          <a:p>
            <a:pPr lvl="0" algn="ctr">
              <a:buNone/>
            </a:pPr>
            <a:endParaRPr lang="es-ES" sz="2500" b="1" dirty="0">
              <a:solidFill>
                <a:srgbClr val="002060"/>
              </a:solidFill>
            </a:endParaRPr>
          </a:p>
          <a:p>
            <a:pPr lvl="0" algn="ctr">
              <a:buNone/>
            </a:pPr>
            <a:endParaRPr lang="es-ES" sz="2500" b="1" dirty="0">
              <a:solidFill>
                <a:srgbClr val="002060"/>
              </a:solidFill>
            </a:endParaRPr>
          </a:p>
          <a:p>
            <a:pPr lvl="0" algn="ctr">
              <a:buNone/>
            </a:pPr>
            <a:r>
              <a:rPr lang="es-ES" sz="2500" b="1" dirty="0">
                <a:solidFill>
                  <a:srgbClr val="002060"/>
                </a:solidFill>
              </a:rPr>
              <a:t>Luis Beingolea More</a:t>
            </a:r>
          </a:p>
          <a:p>
            <a:pPr algn="ctr">
              <a:buNone/>
            </a:pPr>
            <a:r>
              <a:rPr lang="es-ES" sz="2500" b="1" dirty="0">
                <a:solidFill>
                  <a:srgbClr val="002060"/>
                </a:solidFill>
              </a:rPr>
              <a:t>Bertha Luz Pineda Restrepo</a:t>
            </a:r>
          </a:p>
          <a:p>
            <a:pPr algn="ctr">
              <a:buNone/>
            </a:pPr>
            <a:r>
              <a:rPr lang="es-ES" sz="2500" b="1" dirty="0">
                <a:solidFill>
                  <a:srgbClr val="002060"/>
                </a:solidFill>
              </a:rPr>
              <a:t>Patricia Jimenez</a:t>
            </a:r>
          </a:p>
          <a:p>
            <a:pPr algn="ctr">
              <a:buNone/>
            </a:pPr>
            <a:r>
              <a:rPr lang="es-ES" sz="2500" b="1" dirty="0">
                <a:solidFill>
                  <a:srgbClr val="002060"/>
                </a:solidFill>
              </a:rPr>
              <a:t> </a:t>
            </a:r>
          </a:p>
          <a:p>
            <a:pPr lvl="0" algn="ctr">
              <a:buNone/>
            </a:pPr>
            <a:endParaRPr lang="es-ES" sz="2500" b="1" dirty="0">
              <a:solidFill>
                <a:srgbClr val="002060"/>
              </a:solidFill>
            </a:endParaRPr>
          </a:p>
          <a:p>
            <a:pPr lvl="0" algn="ctr">
              <a:buNone/>
            </a:pPr>
            <a:r>
              <a:rPr lang="es-ES" sz="2500" b="1" dirty="0">
                <a:solidFill>
                  <a:srgbClr val="002060"/>
                </a:solidFill>
              </a:rPr>
              <a:t>Lima,  17 de mayo de 2021</a:t>
            </a:r>
          </a:p>
        </p:txBody>
      </p:sp>
    </p:spTree>
    <p:extLst>
      <p:ext uri="{BB962C8B-B14F-4D97-AF65-F5344CB8AC3E}">
        <p14:creationId xmlns:p14="http://schemas.microsoft.com/office/powerpoint/2010/main" val="428976035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6">
            <a:extLst>
              <a:ext uri="{FF2B5EF4-FFF2-40B4-BE49-F238E27FC236}">
                <a16:creationId xmlns:a16="http://schemas.microsoft.com/office/drawing/2014/main" id="{532E5C42-0A28-494C-BA90-81F7E69CFA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59408" cy="6858000"/>
          </a:xfrm>
          <a:prstGeom prst="rect">
            <a:avLst/>
          </a:prstGeom>
          <a:effectLst>
            <a:outerShdw blurRad="50800" dist="50800" dir="5400000" algn="ctr" rotWithShape="0">
              <a:schemeClr val="bg1"/>
            </a:outerShdw>
          </a:effectLst>
        </p:spPr>
      </p:pic>
      <p:sp>
        <p:nvSpPr>
          <p:cNvPr id="6" name="Título 1">
            <a:extLst>
              <a:ext uri="{FF2B5EF4-FFF2-40B4-BE49-F238E27FC236}">
                <a16:creationId xmlns:a16="http://schemas.microsoft.com/office/drawing/2014/main" id="{B287A47D-D9CD-4D1D-9EE2-09C3AA2BDBE6}"/>
              </a:ext>
            </a:extLst>
          </p:cNvPr>
          <p:cNvSpPr txBox="1">
            <a:spLocks/>
          </p:cNvSpPr>
          <p:nvPr/>
        </p:nvSpPr>
        <p:spPr>
          <a:xfrm>
            <a:off x="1359408" y="102553"/>
            <a:ext cx="10710672" cy="808353"/>
          </a:xfrm>
          <a:prstGeom prst="rect">
            <a:avLst/>
          </a:prstGeom>
        </p:spPr>
        <p:txBody>
          <a:bodyPr vert="horz" lIns="91440" tIns="45720" rIns="91440" bIns="45720" rtlCol="0" anchor="b">
            <a:noAutofit/>
          </a:bodyPr>
          <a:lstStyle>
            <a:defPPr>
              <a:defRPr lang="es-PE"/>
            </a:defPPr>
            <a:lvl1pPr algn="ctr">
              <a:lnSpc>
                <a:spcPct val="90000"/>
              </a:lnSpc>
              <a:spcBef>
                <a:spcPct val="0"/>
              </a:spcBef>
              <a:buNone/>
              <a:defRPr sz="2400" b="1">
                <a:solidFill>
                  <a:srgbClr val="0070C0"/>
                </a:solidFill>
                <a:latin typeface="Arial Black" panose="020B0A040201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Gráfico de casos nuevos por millón de COVID-19 en 20  países en el mundo 16-05-2021 </a:t>
            </a:r>
          </a:p>
        </p:txBody>
      </p:sp>
      <p:pic>
        <p:nvPicPr>
          <p:cNvPr id="26" name="Imagen 25">
            <a:extLst>
              <a:ext uri="{FF2B5EF4-FFF2-40B4-BE49-F238E27FC236}">
                <a16:creationId xmlns:a16="http://schemas.microsoft.com/office/drawing/2014/main" id="{0A504F5A-57D5-4A34-BC12-1C0646897651}"/>
              </a:ext>
            </a:extLst>
          </p:cNvPr>
          <p:cNvPicPr>
            <a:picLocks noChangeAspect="1"/>
          </p:cNvPicPr>
          <p:nvPr/>
        </p:nvPicPr>
        <p:blipFill rotWithShape="1">
          <a:blip r:embed="rId3"/>
          <a:srcRect l="12917" t="16593" r="16188" b="15407"/>
          <a:stretch/>
        </p:blipFill>
        <p:spPr>
          <a:xfrm>
            <a:off x="1574800" y="910906"/>
            <a:ext cx="10363200" cy="5620872"/>
          </a:xfrm>
          <a:prstGeom prst="rect">
            <a:avLst/>
          </a:prstGeom>
        </p:spPr>
      </p:pic>
      <p:pic>
        <p:nvPicPr>
          <p:cNvPr id="34" name="Imagen 33">
            <a:extLst>
              <a:ext uri="{FF2B5EF4-FFF2-40B4-BE49-F238E27FC236}">
                <a16:creationId xmlns:a16="http://schemas.microsoft.com/office/drawing/2014/main" id="{3C40578F-A5A9-481F-8078-BA2E0EF371B6}"/>
              </a:ext>
            </a:extLst>
          </p:cNvPr>
          <p:cNvPicPr>
            <a:picLocks noChangeAspect="1"/>
          </p:cNvPicPr>
          <p:nvPr/>
        </p:nvPicPr>
        <p:blipFill rotWithShape="1">
          <a:blip r:embed="rId4"/>
          <a:srcRect l="59500" t="13282" r="27416" b="33185"/>
          <a:stretch/>
        </p:blipFill>
        <p:spPr>
          <a:xfrm>
            <a:off x="2428240" y="1013459"/>
            <a:ext cx="1595120" cy="3671254"/>
          </a:xfrm>
          <a:prstGeom prst="rect">
            <a:avLst/>
          </a:prstGeom>
        </p:spPr>
      </p:pic>
    </p:spTree>
    <p:extLst>
      <p:ext uri="{BB962C8B-B14F-4D97-AF65-F5344CB8AC3E}">
        <p14:creationId xmlns:p14="http://schemas.microsoft.com/office/powerpoint/2010/main" val="2426550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6">
            <a:extLst>
              <a:ext uri="{FF2B5EF4-FFF2-40B4-BE49-F238E27FC236}">
                <a16:creationId xmlns:a16="http://schemas.microsoft.com/office/drawing/2014/main" id="{532E5C42-0A28-494C-BA90-81F7E69CFA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59408" cy="6858000"/>
          </a:xfrm>
          <a:prstGeom prst="rect">
            <a:avLst/>
          </a:prstGeom>
          <a:effectLst>
            <a:outerShdw blurRad="50800" dist="50800" dir="5400000" algn="ctr" rotWithShape="0">
              <a:schemeClr val="bg1"/>
            </a:outerShdw>
          </a:effectLst>
        </p:spPr>
      </p:pic>
      <p:sp>
        <p:nvSpPr>
          <p:cNvPr id="6" name="Título 1">
            <a:extLst>
              <a:ext uri="{FF2B5EF4-FFF2-40B4-BE49-F238E27FC236}">
                <a16:creationId xmlns:a16="http://schemas.microsoft.com/office/drawing/2014/main" id="{B287A47D-D9CD-4D1D-9EE2-09C3AA2BDBE6}"/>
              </a:ext>
            </a:extLst>
          </p:cNvPr>
          <p:cNvSpPr txBox="1">
            <a:spLocks/>
          </p:cNvSpPr>
          <p:nvPr/>
        </p:nvSpPr>
        <p:spPr>
          <a:xfrm>
            <a:off x="1163925" y="102553"/>
            <a:ext cx="11028075" cy="808353"/>
          </a:xfrm>
          <a:prstGeom prst="rect">
            <a:avLst/>
          </a:prstGeom>
        </p:spPr>
        <p:txBody>
          <a:bodyPr vert="horz" lIns="91440" tIns="45720" rIns="91440" bIns="45720" rtlCol="0" anchor="b">
            <a:noAutofit/>
          </a:bodyPr>
          <a:lstStyle>
            <a:defPPr>
              <a:defRPr lang="es-PE"/>
            </a:defPPr>
            <a:lvl1pPr algn="ctr">
              <a:lnSpc>
                <a:spcPct val="90000"/>
              </a:lnSpc>
              <a:spcBef>
                <a:spcPct val="0"/>
              </a:spcBef>
              <a:buNone/>
              <a:defRPr sz="2400" b="1">
                <a:solidFill>
                  <a:srgbClr val="0070C0"/>
                </a:solidFill>
                <a:latin typeface="Arial Black" panose="020B0A040201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Gráfico de fallecidos nuevos por millón de COVID-19 en 20  países en el mundo 15-05-2021 </a:t>
            </a:r>
          </a:p>
        </p:txBody>
      </p:sp>
      <p:sp>
        <p:nvSpPr>
          <p:cNvPr id="11" name="CuadroTexto 10">
            <a:extLst>
              <a:ext uri="{FF2B5EF4-FFF2-40B4-BE49-F238E27FC236}">
                <a16:creationId xmlns:a16="http://schemas.microsoft.com/office/drawing/2014/main" id="{3E22A05A-1BDF-4496-826F-0E788AE1061F}"/>
              </a:ext>
            </a:extLst>
          </p:cNvPr>
          <p:cNvSpPr txBox="1"/>
          <p:nvPr/>
        </p:nvSpPr>
        <p:spPr>
          <a:xfrm>
            <a:off x="1753661" y="6493837"/>
            <a:ext cx="6121400"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https://ourworldindata.org/covid-deaths</a:t>
            </a:r>
          </a:p>
        </p:txBody>
      </p:sp>
      <p:pic>
        <p:nvPicPr>
          <p:cNvPr id="17" name="Imagen 16">
            <a:extLst>
              <a:ext uri="{FF2B5EF4-FFF2-40B4-BE49-F238E27FC236}">
                <a16:creationId xmlns:a16="http://schemas.microsoft.com/office/drawing/2014/main" id="{376F3F8D-377C-4EA9-B8F9-C85CEFBC7FB8}"/>
              </a:ext>
            </a:extLst>
          </p:cNvPr>
          <p:cNvPicPr>
            <a:picLocks noChangeAspect="1"/>
          </p:cNvPicPr>
          <p:nvPr/>
        </p:nvPicPr>
        <p:blipFill rotWithShape="1">
          <a:blip r:embed="rId3"/>
          <a:srcRect l="21646" t="17890" r="7437" b="16993"/>
          <a:stretch/>
        </p:blipFill>
        <p:spPr>
          <a:xfrm>
            <a:off x="1539433" y="1226915"/>
            <a:ext cx="10370916" cy="5266921"/>
          </a:xfrm>
          <a:prstGeom prst="rect">
            <a:avLst/>
          </a:prstGeom>
        </p:spPr>
      </p:pic>
      <p:pic>
        <p:nvPicPr>
          <p:cNvPr id="19" name="Imagen 18">
            <a:extLst>
              <a:ext uri="{FF2B5EF4-FFF2-40B4-BE49-F238E27FC236}">
                <a16:creationId xmlns:a16="http://schemas.microsoft.com/office/drawing/2014/main" id="{6DA248F4-ECAA-41CA-B2D7-B61F222C2219}"/>
              </a:ext>
            </a:extLst>
          </p:cNvPr>
          <p:cNvPicPr>
            <a:picLocks noChangeAspect="1"/>
          </p:cNvPicPr>
          <p:nvPr/>
        </p:nvPicPr>
        <p:blipFill rotWithShape="1">
          <a:blip r:embed="rId4"/>
          <a:srcRect l="65411" t="3713" r="20443" b="39747"/>
          <a:stretch/>
        </p:blipFill>
        <p:spPr>
          <a:xfrm>
            <a:off x="2372809" y="734590"/>
            <a:ext cx="1724629" cy="3877520"/>
          </a:xfrm>
          <a:prstGeom prst="rect">
            <a:avLst/>
          </a:prstGeom>
        </p:spPr>
      </p:pic>
    </p:spTree>
    <p:extLst>
      <p:ext uri="{BB962C8B-B14F-4D97-AF65-F5344CB8AC3E}">
        <p14:creationId xmlns:p14="http://schemas.microsoft.com/office/powerpoint/2010/main" val="1053755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6">
            <a:extLst>
              <a:ext uri="{FF2B5EF4-FFF2-40B4-BE49-F238E27FC236}">
                <a16:creationId xmlns:a16="http://schemas.microsoft.com/office/drawing/2014/main" id="{532E5C42-0A28-494C-BA90-81F7E69CFA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59408" cy="6858000"/>
          </a:xfrm>
          <a:prstGeom prst="rect">
            <a:avLst/>
          </a:prstGeom>
          <a:effectLst>
            <a:outerShdw blurRad="50800" dist="50800" dir="5400000" algn="ctr" rotWithShape="0">
              <a:schemeClr val="bg1"/>
            </a:outerShdw>
          </a:effectLst>
        </p:spPr>
      </p:pic>
      <p:sp>
        <p:nvSpPr>
          <p:cNvPr id="6" name="Título 1">
            <a:extLst>
              <a:ext uri="{FF2B5EF4-FFF2-40B4-BE49-F238E27FC236}">
                <a16:creationId xmlns:a16="http://schemas.microsoft.com/office/drawing/2014/main" id="{B287A47D-D9CD-4D1D-9EE2-09C3AA2BDBE6}"/>
              </a:ext>
            </a:extLst>
          </p:cNvPr>
          <p:cNvSpPr txBox="1">
            <a:spLocks/>
          </p:cNvSpPr>
          <p:nvPr/>
        </p:nvSpPr>
        <p:spPr>
          <a:xfrm>
            <a:off x="1177290" y="102553"/>
            <a:ext cx="10719465" cy="808353"/>
          </a:xfrm>
          <a:prstGeom prst="rect">
            <a:avLst/>
          </a:prstGeom>
        </p:spPr>
        <p:txBody>
          <a:bodyPr vert="horz" lIns="91440" tIns="45720" rIns="91440" bIns="45720" rtlCol="0" anchor="b">
            <a:noAutofit/>
          </a:bodyPr>
          <a:lstStyle>
            <a:defPPr>
              <a:defRPr lang="es-PE"/>
            </a:defPPr>
            <a:lvl1pPr algn="ctr">
              <a:lnSpc>
                <a:spcPct val="90000"/>
              </a:lnSpc>
              <a:spcBef>
                <a:spcPct val="0"/>
              </a:spcBef>
              <a:buNone/>
              <a:defRPr sz="2400" b="1">
                <a:solidFill>
                  <a:srgbClr val="0070C0"/>
                </a:solidFill>
                <a:latin typeface="Arial Black" panose="020B0A040201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Gráfico de casos nuevos de COVID-19 de la última semana 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porcentaje de variación en Suramérica. 16-05-2021 </a:t>
            </a:r>
          </a:p>
        </p:txBody>
      </p:sp>
      <p:sp>
        <p:nvSpPr>
          <p:cNvPr id="8" name="CuadroTexto 7">
            <a:extLst>
              <a:ext uri="{FF2B5EF4-FFF2-40B4-BE49-F238E27FC236}">
                <a16:creationId xmlns:a16="http://schemas.microsoft.com/office/drawing/2014/main" id="{2693740F-C71E-4695-9596-2EC7612DC093}"/>
              </a:ext>
            </a:extLst>
          </p:cNvPr>
          <p:cNvSpPr txBox="1"/>
          <p:nvPr/>
        </p:nvSpPr>
        <p:spPr>
          <a:xfrm>
            <a:off x="1485900" y="6596390"/>
            <a:ext cx="612648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https://www.worldometers.info/coronavirus/</a:t>
            </a:r>
          </a:p>
        </p:txBody>
      </p:sp>
      <p:graphicFrame>
        <p:nvGraphicFramePr>
          <p:cNvPr id="9" name="Gráfico 8">
            <a:extLst>
              <a:ext uri="{FF2B5EF4-FFF2-40B4-BE49-F238E27FC236}">
                <a16:creationId xmlns:a16="http://schemas.microsoft.com/office/drawing/2014/main" id="{69B3679A-F4DA-4C83-BD56-49968616CC7A}"/>
              </a:ext>
            </a:extLst>
          </p:cNvPr>
          <p:cNvGraphicFramePr>
            <a:graphicFrameLocks/>
          </p:cNvGraphicFramePr>
          <p:nvPr>
            <p:extLst>
              <p:ext uri="{D42A27DB-BD31-4B8C-83A1-F6EECF244321}">
                <p14:modId xmlns:p14="http://schemas.microsoft.com/office/powerpoint/2010/main" val="1820128644"/>
              </p:ext>
            </p:extLst>
          </p:nvPr>
        </p:nvGraphicFramePr>
        <p:xfrm>
          <a:off x="1485900" y="1013459"/>
          <a:ext cx="10410855" cy="4991101"/>
        </p:xfrm>
        <a:graphic>
          <a:graphicData uri="http://schemas.openxmlformats.org/drawingml/2006/chart">
            <c:chart xmlns:c="http://schemas.openxmlformats.org/drawingml/2006/chart" xmlns:r="http://schemas.openxmlformats.org/officeDocument/2006/relationships" r:id="rId3"/>
          </a:graphicData>
        </a:graphic>
      </p:graphicFrame>
      <p:sp>
        <p:nvSpPr>
          <p:cNvPr id="10" name="CuadroTexto 9">
            <a:extLst>
              <a:ext uri="{FF2B5EF4-FFF2-40B4-BE49-F238E27FC236}">
                <a16:creationId xmlns:a16="http://schemas.microsoft.com/office/drawing/2014/main" id="{CBA4AFCB-2B2B-46CF-B261-866195E4B48E}"/>
              </a:ext>
            </a:extLst>
          </p:cNvPr>
          <p:cNvSpPr txBox="1"/>
          <p:nvPr/>
        </p:nvSpPr>
        <p:spPr>
          <a:xfrm>
            <a:off x="1490980" y="6004560"/>
            <a:ext cx="6121400"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https://www.worldometers.info/coronavirus/weekly-trends/</a:t>
            </a:r>
          </a:p>
        </p:txBody>
      </p:sp>
    </p:spTree>
    <p:extLst>
      <p:ext uri="{BB962C8B-B14F-4D97-AF65-F5344CB8AC3E}">
        <p14:creationId xmlns:p14="http://schemas.microsoft.com/office/powerpoint/2010/main" val="2000994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6">
            <a:extLst>
              <a:ext uri="{FF2B5EF4-FFF2-40B4-BE49-F238E27FC236}">
                <a16:creationId xmlns:a16="http://schemas.microsoft.com/office/drawing/2014/main" id="{532E5C42-0A28-494C-BA90-81F7E69CFA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59408" cy="6858000"/>
          </a:xfrm>
          <a:prstGeom prst="rect">
            <a:avLst/>
          </a:prstGeom>
          <a:effectLst>
            <a:outerShdw blurRad="50800" dist="50800" dir="5400000" algn="ctr" rotWithShape="0">
              <a:schemeClr val="bg1"/>
            </a:outerShdw>
          </a:effectLst>
        </p:spPr>
      </p:pic>
      <p:sp>
        <p:nvSpPr>
          <p:cNvPr id="6" name="Título 1">
            <a:extLst>
              <a:ext uri="{FF2B5EF4-FFF2-40B4-BE49-F238E27FC236}">
                <a16:creationId xmlns:a16="http://schemas.microsoft.com/office/drawing/2014/main" id="{B287A47D-D9CD-4D1D-9EE2-09C3AA2BDBE6}"/>
              </a:ext>
            </a:extLst>
          </p:cNvPr>
          <p:cNvSpPr txBox="1">
            <a:spLocks/>
          </p:cNvSpPr>
          <p:nvPr/>
        </p:nvSpPr>
        <p:spPr>
          <a:xfrm>
            <a:off x="1163925" y="102553"/>
            <a:ext cx="11028075" cy="808353"/>
          </a:xfrm>
          <a:prstGeom prst="rect">
            <a:avLst/>
          </a:prstGeom>
        </p:spPr>
        <p:txBody>
          <a:bodyPr vert="horz" lIns="91440" tIns="45720" rIns="91440" bIns="45720" rtlCol="0" anchor="b">
            <a:noAutofit/>
          </a:bodyPr>
          <a:lstStyle>
            <a:defPPr>
              <a:defRPr lang="es-PE"/>
            </a:defPPr>
            <a:lvl1pPr algn="ctr">
              <a:lnSpc>
                <a:spcPct val="90000"/>
              </a:lnSpc>
              <a:spcBef>
                <a:spcPct val="0"/>
              </a:spcBef>
              <a:buNone/>
              <a:defRPr sz="2400" b="1">
                <a:solidFill>
                  <a:srgbClr val="0070C0"/>
                </a:solidFill>
                <a:latin typeface="Arial Black" panose="020B0A040201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Gráfico de  nuevos fallecidos por COVID-19 de la última semana y porcentaje de variación en países de Suramérica 16-05-2021 </a:t>
            </a:r>
          </a:p>
        </p:txBody>
      </p:sp>
      <p:sp>
        <p:nvSpPr>
          <p:cNvPr id="8" name="CuadroTexto 7">
            <a:extLst>
              <a:ext uri="{FF2B5EF4-FFF2-40B4-BE49-F238E27FC236}">
                <a16:creationId xmlns:a16="http://schemas.microsoft.com/office/drawing/2014/main" id="{2693740F-C71E-4695-9596-2EC7612DC093}"/>
              </a:ext>
            </a:extLst>
          </p:cNvPr>
          <p:cNvSpPr txBox="1"/>
          <p:nvPr/>
        </p:nvSpPr>
        <p:spPr>
          <a:xfrm>
            <a:off x="1714500" y="6493837"/>
            <a:ext cx="6126480"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https://www.worldometers.info/coronavirus/</a:t>
            </a:r>
          </a:p>
        </p:txBody>
      </p:sp>
      <p:graphicFrame>
        <p:nvGraphicFramePr>
          <p:cNvPr id="9" name="Gráfico 8">
            <a:extLst>
              <a:ext uri="{FF2B5EF4-FFF2-40B4-BE49-F238E27FC236}">
                <a16:creationId xmlns:a16="http://schemas.microsoft.com/office/drawing/2014/main" id="{959F658D-C7B2-4156-8D07-F97E9F3837CC}"/>
              </a:ext>
            </a:extLst>
          </p:cNvPr>
          <p:cNvGraphicFramePr>
            <a:graphicFrameLocks/>
          </p:cNvGraphicFramePr>
          <p:nvPr>
            <p:extLst>
              <p:ext uri="{D42A27DB-BD31-4B8C-83A1-F6EECF244321}">
                <p14:modId xmlns:p14="http://schemas.microsoft.com/office/powerpoint/2010/main" val="1406645689"/>
              </p:ext>
            </p:extLst>
          </p:nvPr>
        </p:nvGraphicFramePr>
        <p:xfrm>
          <a:off x="1359408" y="1057274"/>
          <a:ext cx="10405872" cy="4937125"/>
        </p:xfrm>
        <a:graphic>
          <a:graphicData uri="http://schemas.openxmlformats.org/drawingml/2006/chart">
            <c:chart xmlns:c="http://schemas.openxmlformats.org/drawingml/2006/chart" xmlns:r="http://schemas.openxmlformats.org/officeDocument/2006/relationships" r:id="rId3"/>
          </a:graphicData>
        </a:graphic>
      </p:graphicFrame>
      <p:sp>
        <p:nvSpPr>
          <p:cNvPr id="10" name="CuadroTexto 9">
            <a:extLst>
              <a:ext uri="{FF2B5EF4-FFF2-40B4-BE49-F238E27FC236}">
                <a16:creationId xmlns:a16="http://schemas.microsoft.com/office/drawing/2014/main" id="{3B00AC22-BD86-4A87-A73E-0CCA04A956CD}"/>
              </a:ext>
            </a:extLst>
          </p:cNvPr>
          <p:cNvSpPr txBox="1"/>
          <p:nvPr/>
        </p:nvSpPr>
        <p:spPr>
          <a:xfrm>
            <a:off x="1490980" y="6004560"/>
            <a:ext cx="6121400"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https://www.worldometers.info/coronavirus/weekly-trends/</a:t>
            </a:r>
          </a:p>
        </p:txBody>
      </p:sp>
    </p:spTree>
    <p:extLst>
      <p:ext uri="{BB962C8B-B14F-4D97-AF65-F5344CB8AC3E}">
        <p14:creationId xmlns:p14="http://schemas.microsoft.com/office/powerpoint/2010/main" val="3993804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6">
            <a:extLst>
              <a:ext uri="{FF2B5EF4-FFF2-40B4-BE49-F238E27FC236}">
                <a16:creationId xmlns:a16="http://schemas.microsoft.com/office/drawing/2014/main" id="{532E5C42-0A28-494C-BA90-81F7E69CFA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59408" cy="6858000"/>
          </a:xfrm>
          <a:prstGeom prst="rect">
            <a:avLst/>
          </a:prstGeom>
          <a:effectLst>
            <a:outerShdw blurRad="50800" dist="50800" dir="5400000" algn="ctr" rotWithShape="0">
              <a:schemeClr val="bg1"/>
            </a:outerShdw>
          </a:effectLst>
        </p:spPr>
      </p:pic>
      <p:sp>
        <p:nvSpPr>
          <p:cNvPr id="6" name="Título 1">
            <a:extLst>
              <a:ext uri="{FF2B5EF4-FFF2-40B4-BE49-F238E27FC236}">
                <a16:creationId xmlns:a16="http://schemas.microsoft.com/office/drawing/2014/main" id="{B287A47D-D9CD-4D1D-9EE2-09C3AA2BDBE6}"/>
              </a:ext>
            </a:extLst>
          </p:cNvPr>
          <p:cNvSpPr txBox="1">
            <a:spLocks/>
          </p:cNvSpPr>
          <p:nvPr/>
        </p:nvSpPr>
        <p:spPr>
          <a:xfrm>
            <a:off x="1163925" y="102553"/>
            <a:ext cx="11028075" cy="808353"/>
          </a:xfrm>
          <a:prstGeom prst="rect">
            <a:avLst/>
          </a:prstGeom>
        </p:spPr>
        <p:txBody>
          <a:bodyPr vert="horz" lIns="91440" tIns="45720" rIns="91440" bIns="45720" rtlCol="0" anchor="b">
            <a:noAutofit/>
          </a:bodyPr>
          <a:lstStyle>
            <a:defPPr>
              <a:defRPr lang="es-PE"/>
            </a:defPPr>
            <a:lvl1pPr algn="ctr">
              <a:lnSpc>
                <a:spcPct val="90000"/>
              </a:lnSpc>
              <a:spcBef>
                <a:spcPct val="0"/>
              </a:spcBef>
              <a:buNone/>
              <a:defRPr sz="2400" b="1">
                <a:solidFill>
                  <a:srgbClr val="0070C0"/>
                </a:solidFill>
                <a:latin typeface="Arial Black" panose="020B0A040201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Gráfico de  casos y fallecidos por millón por COVID-19 de la última semana en países de Suramérica 16-05-2021 </a:t>
            </a:r>
          </a:p>
        </p:txBody>
      </p:sp>
      <p:sp>
        <p:nvSpPr>
          <p:cNvPr id="10" name="CuadroTexto 9">
            <a:extLst>
              <a:ext uri="{FF2B5EF4-FFF2-40B4-BE49-F238E27FC236}">
                <a16:creationId xmlns:a16="http://schemas.microsoft.com/office/drawing/2014/main" id="{3B00AC22-BD86-4A87-A73E-0CCA04A956CD}"/>
              </a:ext>
            </a:extLst>
          </p:cNvPr>
          <p:cNvSpPr txBox="1"/>
          <p:nvPr/>
        </p:nvSpPr>
        <p:spPr>
          <a:xfrm>
            <a:off x="1406652" y="6360160"/>
            <a:ext cx="6121400"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https://www.worldometers.info/coronavirus/weekly-trends/</a:t>
            </a:r>
          </a:p>
        </p:txBody>
      </p:sp>
      <p:graphicFrame>
        <p:nvGraphicFramePr>
          <p:cNvPr id="11" name="Gráfico 10">
            <a:extLst>
              <a:ext uri="{FF2B5EF4-FFF2-40B4-BE49-F238E27FC236}">
                <a16:creationId xmlns:a16="http://schemas.microsoft.com/office/drawing/2014/main" id="{E0A83BFF-C479-4F6F-B9E9-A9256B560563}"/>
              </a:ext>
            </a:extLst>
          </p:cNvPr>
          <p:cNvGraphicFramePr>
            <a:graphicFrameLocks/>
          </p:cNvGraphicFramePr>
          <p:nvPr>
            <p:extLst>
              <p:ext uri="{D42A27DB-BD31-4B8C-83A1-F6EECF244321}">
                <p14:modId xmlns:p14="http://schemas.microsoft.com/office/powerpoint/2010/main" val="1056121988"/>
              </p:ext>
            </p:extLst>
          </p:nvPr>
        </p:nvGraphicFramePr>
        <p:xfrm>
          <a:off x="1490980" y="1138572"/>
          <a:ext cx="10375900" cy="47643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8926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Vista de un lago&#10;&#10;Descripción generada automáticamente">
            <a:extLst>
              <a:ext uri="{FF2B5EF4-FFF2-40B4-BE49-F238E27FC236}">
                <a16:creationId xmlns:a16="http://schemas.microsoft.com/office/drawing/2014/main" id="{3B2F3306-E888-4A6C-A967-C50FD4A9315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6640"/>
            <a:ext cx="12192000" cy="6959860"/>
          </a:xfrm>
          <a:prstGeom prst="rect">
            <a:avLst/>
          </a:prstGeom>
        </p:spPr>
      </p:pic>
      <p:sp>
        <p:nvSpPr>
          <p:cNvPr id="4" name="Título 1">
            <a:extLst>
              <a:ext uri="{FF2B5EF4-FFF2-40B4-BE49-F238E27FC236}">
                <a16:creationId xmlns:a16="http://schemas.microsoft.com/office/drawing/2014/main" id="{9B7D6BB1-B31F-404A-AA02-547C018B096D}"/>
              </a:ext>
            </a:extLst>
          </p:cNvPr>
          <p:cNvSpPr txBox="1">
            <a:spLocks/>
          </p:cNvSpPr>
          <p:nvPr/>
        </p:nvSpPr>
        <p:spPr>
          <a:xfrm>
            <a:off x="4164037" y="6355492"/>
            <a:ext cx="6810233" cy="8080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x-none" sz="2000" b="1" i="0" u="none" strike="noStrike" kern="1200" cap="none" spc="0" normalizeH="0" baseline="0" noProof="0" dirty="0">
                <a:ln>
                  <a:noFill/>
                </a:ln>
                <a:solidFill>
                  <a:prstClr val="white"/>
                </a:solidFill>
                <a:effectLst/>
                <a:uLnTx/>
                <a:uFillTx/>
                <a:latin typeface="Calibri" panose="020F0502020204030204"/>
                <a:ea typeface="+mj-ea"/>
                <a:cs typeface="+mj-cs"/>
              </a:rPr>
              <a:t>Río Amazonas  </a:t>
            </a:r>
            <a:r>
              <a:rPr kumimoji="0" lang="es-ES" sz="2000" b="1" i="0" u="none" strike="noStrike" kern="1200" cap="none" spc="0" normalizeH="0" baseline="0" noProof="0" dirty="0">
                <a:ln>
                  <a:noFill/>
                </a:ln>
                <a:solidFill>
                  <a:prstClr val="white"/>
                </a:solidFill>
                <a:effectLst/>
                <a:uLnTx/>
                <a:uFillTx/>
                <a:latin typeface="Calibri" panose="020F0502020204030204"/>
                <a:ea typeface="+mj-ea"/>
                <a:cs typeface="+mj-cs"/>
              </a:rPr>
              <a:t>Perú,  Colombia y Brasil</a:t>
            </a:r>
            <a:endParaRPr kumimoji="0" lang="es-CO" sz="20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5" name="CuadroTexto 4">
            <a:extLst>
              <a:ext uri="{FF2B5EF4-FFF2-40B4-BE49-F238E27FC236}">
                <a16:creationId xmlns:a16="http://schemas.microsoft.com/office/drawing/2014/main" id="{DB633E62-2654-4169-8743-41EDD00B3D66}"/>
              </a:ext>
            </a:extLst>
          </p:cNvPr>
          <p:cNvSpPr txBox="1"/>
          <p:nvPr/>
        </p:nvSpPr>
        <p:spPr>
          <a:xfrm>
            <a:off x="0" y="4231834"/>
            <a:ext cx="12365501" cy="1446550"/>
          </a:xfrm>
          <a:prstGeom prst="rect">
            <a:avLst/>
          </a:prstGeom>
          <a:noFill/>
        </p:spPr>
        <p:txBody>
          <a:bodyPr wrap="square">
            <a:spAutoFit/>
          </a:bodyPr>
          <a:lstStyle/>
          <a:p>
            <a:pPr lvl="0" algn="ctr">
              <a:buClr>
                <a:srgbClr val="0070C0"/>
              </a:buClr>
              <a:buSzPts val="2500"/>
            </a:pPr>
            <a:r>
              <a:rPr lang="en-US" sz="4300" b="1" dirty="0" err="1">
                <a:solidFill>
                  <a:prstClr val="white"/>
                </a:solidFill>
                <a:latin typeface="Arial" panose="020B0604020202020204" pitchFamily="34" charset="0"/>
                <a:ea typeface="+mj-ea"/>
                <a:cs typeface="Arial" panose="020B0604020202020204" pitchFamily="34" charset="0"/>
              </a:rPr>
              <a:t>Situación</a:t>
            </a:r>
            <a:r>
              <a:rPr lang="en-US" sz="4300" b="1" dirty="0">
                <a:solidFill>
                  <a:prstClr val="white"/>
                </a:solidFill>
                <a:latin typeface="Arial" panose="020B0604020202020204" pitchFamily="34" charset="0"/>
                <a:ea typeface="+mj-ea"/>
                <a:cs typeface="Arial" panose="020B0604020202020204" pitchFamily="34" charset="0"/>
              </a:rPr>
              <a:t> del COVID-19 y la </a:t>
            </a:r>
            <a:r>
              <a:rPr lang="en-US" sz="4300" b="1" dirty="0" err="1">
                <a:solidFill>
                  <a:prstClr val="white"/>
                </a:solidFill>
                <a:latin typeface="Arial" panose="020B0604020202020204" pitchFamily="34" charset="0"/>
                <a:ea typeface="+mj-ea"/>
                <a:cs typeface="Arial" panose="020B0604020202020204" pitchFamily="34" charset="0"/>
              </a:rPr>
              <a:t>vacunación</a:t>
            </a:r>
            <a:r>
              <a:rPr lang="en-US" sz="4300" b="1" dirty="0">
                <a:solidFill>
                  <a:prstClr val="white"/>
                </a:solidFill>
                <a:latin typeface="Arial" panose="020B0604020202020204" pitchFamily="34" charset="0"/>
                <a:ea typeface="+mj-ea"/>
                <a:cs typeface="Arial" panose="020B0604020202020204" pitchFamily="34" charset="0"/>
              </a:rPr>
              <a:t>  </a:t>
            </a:r>
            <a:r>
              <a:rPr lang="en-US" sz="4300" b="1" dirty="0" err="1">
                <a:solidFill>
                  <a:prstClr val="white"/>
                </a:solidFill>
                <a:latin typeface="Arial" panose="020B0604020202020204" pitchFamily="34" charset="0"/>
                <a:ea typeface="+mj-ea"/>
                <a:cs typeface="Arial" panose="020B0604020202020204" pitchFamily="34" charset="0"/>
              </a:rPr>
              <a:t>en</a:t>
            </a:r>
            <a:r>
              <a:rPr lang="en-US" sz="4300" b="1" dirty="0">
                <a:solidFill>
                  <a:prstClr val="white"/>
                </a:solidFill>
                <a:latin typeface="Arial" panose="020B0604020202020204" pitchFamily="34" charset="0"/>
                <a:ea typeface="+mj-ea"/>
                <a:cs typeface="Arial" panose="020B0604020202020204" pitchFamily="34" charset="0"/>
              </a:rPr>
              <a:t> el </a:t>
            </a:r>
            <a:r>
              <a:rPr lang="en-US" sz="4300" b="1" dirty="0" err="1">
                <a:solidFill>
                  <a:prstClr val="white"/>
                </a:solidFill>
                <a:latin typeface="Arial" panose="020B0604020202020204" pitchFamily="34" charset="0"/>
                <a:ea typeface="+mj-ea"/>
                <a:cs typeface="Arial" panose="020B0604020202020204" pitchFamily="34" charset="0"/>
              </a:rPr>
              <a:t>mundo</a:t>
            </a:r>
            <a:r>
              <a:rPr lang="en-US" sz="4300" b="1" dirty="0">
                <a:solidFill>
                  <a:prstClr val="white"/>
                </a:solidFill>
                <a:latin typeface="Arial" panose="020B0604020202020204" pitchFamily="34" charset="0"/>
                <a:ea typeface="+mj-ea"/>
                <a:cs typeface="Arial" panose="020B0604020202020204" pitchFamily="34" charset="0"/>
              </a:rPr>
              <a:t> y los </a:t>
            </a:r>
            <a:r>
              <a:rPr lang="en-US" sz="4300" b="1" dirty="0" err="1">
                <a:solidFill>
                  <a:prstClr val="white"/>
                </a:solidFill>
                <a:latin typeface="Arial" panose="020B0604020202020204" pitchFamily="34" charset="0"/>
                <a:ea typeface="+mj-ea"/>
                <a:cs typeface="Arial" panose="020B0604020202020204" pitchFamily="34" charset="0"/>
              </a:rPr>
              <a:t>países</a:t>
            </a:r>
            <a:r>
              <a:rPr lang="en-US" sz="4300" b="1" dirty="0">
                <a:solidFill>
                  <a:prstClr val="white"/>
                </a:solidFill>
                <a:latin typeface="Arial" panose="020B0604020202020204" pitchFamily="34" charset="0"/>
                <a:ea typeface="+mj-ea"/>
                <a:cs typeface="Arial" panose="020B0604020202020204" pitchFamily="34" charset="0"/>
              </a:rPr>
              <a:t> </a:t>
            </a:r>
            <a:r>
              <a:rPr lang="en-US" sz="4300" b="1" dirty="0" err="1">
                <a:solidFill>
                  <a:prstClr val="white"/>
                </a:solidFill>
                <a:latin typeface="Arial" panose="020B0604020202020204" pitchFamily="34" charset="0"/>
                <a:ea typeface="+mj-ea"/>
                <a:cs typeface="Arial" panose="020B0604020202020204" pitchFamily="34" charset="0"/>
              </a:rPr>
              <a:t>andinos</a:t>
            </a:r>
            <a:endParaRPr kumimoji="0" lang="es-ES" sz="4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71203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2" name="Imagen 1">
            <a:extLst>
              <a:ext uri="{FF2B5EF4-FFF2-40B4-BE49-F238E27FC236}">
                <a16:creationId xmlns:a16="http://schemas.microsoft.com/office/drawing/2014/main" id="{15D7CFB7-134C-4267-AFE9-3F80CD231A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1671" y="-60794"/>
            <a:ext cx="12083319" cy="1780186"/>
          </a:xfrm>
          <a:prstGeom prst="rect">
            <a:avLst/>
          </a:prstGeom>
        </p:spPr>
      </p:pic>
      <p:sp>
        <p:nvSpPr>
          <p:cNvPr id="8" name="CuadroTexto 7">
            <a:extLst>
              <a:ext uri="{FF2B5EF4-FFF2-40B4-BE49-F238E27FC236}">
                <a16:creationId xmlns:a16="http://schemas.microsoft.com/office/drawing/2014/main" id="{646FE3AB-7180-4BC7-91E1-EBC3B62DE2EA}"/>
              </a:ext>
            </a:extLst>
          </p:cNvPr>
          <p:cNvSpPr txBox="1"/>
          <p:nvPr/>
        </p:nvSpPr>
        <p:spPr>
          <a:xfrm>
            <a:off x="1994848" y="6280894"/>
            <a:ext cx="8202304" cy="523220"/>
          </a:xfrm>
          <a:prstGeom prst="rect">
            <a:avLst/>
          </a:prstGeom>
          <a:noFill/>
        </p:spPr>
        <p:txBody>
          <a:bodyPr wrap="square">
            <a:spAutoFit/>
          </a:bodyPr>
          <a:lstStyle/>
          <a:p>
            <a:pPr algn="ctr"/>
            <a:r>
              <a:rPr lang="es-CO" sz="1400" b="1" dirty="0">
                <a:solidFill>
                  <a:srgbClr val="0070C0"/>
                </a:solidFill>
              </a:rPr>
              <a:t>Fuente: OurWorldInData  y The New York Times</a:t>
            </a:r>
          </a:p>
          <a:p>
            <a:pPr algn="ctr"/>
            <a:r>
              <a:rPr lang="es-CO" sz="1400" b="1" dirty="0">
                <a:solidFill>
                  <a:srgbClr val="0070C0"/>
                </a:solidFill>
              </a:rPr>
              <a:t>https://www.nytimes.com/interactive/2021/world/covid-vaccinations-tracker.html</a:t>
            </a:r>
          </a:p>
        </p:txBody>
      </p:sp>
      <p:sp>
        <p:nvSpPr>
          <p:cNvPr id="16" name="CuadroTexto 15">
            <a:extLst>
              <a:ext uri="{FF2B5EF4-FFF2-40B4-BE49-F238E27FC236}">
                <a16:creationId xmlns:a16="http://schemas.microsoft.com/office/drawing/2014/main" id="{15FFE6C7-CEB9-427A-967B-F1BF03CE7AAC}"/>
              </a:ext>
            </a:extLst>
          </p:cNvPr>
          <p:cNvSpPr txBox="1"/>
          <p:nvPr/>
        </p:nvSpPr>
        <p:spPr>
          <a:xfrm>
            <a:off x="366552" y="-39762"/>
            <a:ext cx="9622302" cy="830997"/>
          </a:xfrm>
          <a:prstGeom prst="rect">
            <a:avLst/>
          </a:prstGeom>
          <a:noFill/>
        </p:spPr>
        <p:txBody>
          <a:bodyPr wrap="square">
            <a:spAutoFit/>
          </a:bodyPr>
          <a:lstStyle/>
          <a:p>
            <a:pPr algn="ctr"/>
            <a:r>
              <a:rPr lang="es-ES" sz="2800" dirty="0">
                <a:solidFill>
                  <a:schemeClr val="bg1"/>
                </a:solidFill>
                <a:latin typeface="Arial Black" panose="020B0A04020102020204" pitchFamily="34" charset="0"/>
              </a:rPr>
              <a:t>Avances en la vacunación contra el coronavirus</a:t>
            </a:r>
          </a:p>
          <a:p>
            <a:pPr algn="ctr"/>
            <a:r>
              <a:rPr lang="es-ES" sz="2000" dirty="0">
                <a:solidFill>
                  <a:srgbClr val="FFFF00"/>
                </a:solidFill>
                <a:latin typeface="Arial Black" panose="020B0A04020102020204" pitchFamily="34" charset="0"/>
                <a:cs typeface="Arial" panose="020B0604020202020204" pitchFamily="34" charset="0"/>
              </a:rPr>
              <a:t>Países Andinos 17 de mayo 2021 –  Hora 7:00</a:t>
            </a:r>
            <a:endParaRPr lang="es-CO" sz="2000" dirty="0">
              <a:solidFill>
                <a:schemeClr val="bg1"/>
              </a:solidFill>
              <a:latin typeface="Arial Black" panose="020B0A04020102020204" pitchFamily="34" charset="0"/>
            </a:endParaRPr>
          </a:p>
        </p:txBody>
      </p:sp>
      <p:pic>
        <p:nvPicPr>
          <p:cNvPr id="9" name="Imagen 8">
            <a:extLst>
              <a:ext uri="{FF2B5EF4-FFF2-40B4-BE49-F238E27FC236}">
                <a16:creationId xmlns:a16="http://schemas.microsoft.com/office/drawing/2014/main" id="{3F2AFBD2-68D0-422C-A242-52F9A28FCE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38733" y="272418"/>
            <a:ext cx="737680" cy="707197"/>
          </a:xfrm>
          <a:prstGeom prst="rect">
            <a:avLst/>
          </a:prstGeom>
        </p:spPr>
      </p:pic>
      <p:graphicFrame>
        <p:nvGraphicFramePr>
          <p:cNvPr id="3" name="Tabla 2">
            <a:extLst>
              <a:ext uri="{FF2B5EF4-FFF2-40B4-BE49-F238E27FC236}">
                <a16:creationId xmlns:a16="http://schemas.microsoft.com/office/drawing/2014/main" id="{490D079B-E9FC-4C46-B780-702CAB833EBC}"/>
              </a:ext>
            </a:extLst>
          </p:cNvPr>
          <p:cNvGraphicFramePr>
            <a:graphicFrameLocks noGrp="1"/>
          </p:cNvGraphicFramePr>
          <p:nvPr/>
        </p:nvGraphicFramePr>
        <p:xfrm>
          <a:off x="112542" y="1124447"/>
          <a:ext cx="11789105" cy="4824388"/>
        </p:xfrm>
        <a:graphic>
          <a:graphicData uri="http://schemas.openxmlformats.org/drawingml/2006/table">
            <a:tbl>
              <a:tblPr firstRow="1" firstCol="1" bandRow="1">
                <a:tableStyleId>{69012ECD-51FC-41F1-AA8D-1B2483CD663E}</a:tableStyleId>
              </a:tblPr>
              <a:tblGrid>
                <a:gridCol w="3319975">
                  <a:extLst>
                    <a:ext uri="{9D8B030D-6E8A-4147-A177-3AD203B41FA5}">
                      <a16:colId xmlns:a16="http://schemas.microsoft.com/office/drawing/2014/main" val="3218089131"/>
                    </a:ext>
                  </a:extLst>
                </a:gridCol>
                <a:gridCol w="1310221">
                  <a:extLst>
                    <a:ext uri="{9D8B030D-6E8A-4147-A177-3AD203B41FA5}">
                      <a16:colId xmlns:a16="http://schemas.microsoft.com/office/drawing/2014/main" val="2627159518"/>
                    </a:ext>
                  </a:extLst>
                </a:gridCol>
                <a:gridCol w="3261779">
                  <a:extLst>
                    <a:ext uri="{9D8B030D-6E8A-4147-A177-3AD203B41FA5}">
                      <a16:colId xmlns:a16="http://schemas.microsoft.com/office/drawing/2014/main" val="4137302053"/>
                    </a:ext>
                  </a:extLst>
                </a:gridCol>
                <a:gridCol w="1347004">
                  <a:extLst>
                    <a:ext uri="{9D8B030D-6E8A-4147-A177-3AD203B41FA5}">
                      <a16:colId xmlns:a16="http://schemas.microsoft.com/office/drawing/2014/main" val="4058685676"/>
                    </a:ext>
                  </a:extLst>
                </a:gridCol>
                <a:gridCol w="2550126">
                  <a:extLst>
                    <a:ext uri="{9D8B030D-6E8A-4147-A177-3AD203B41FA5}">
                      <a16:colId xmlns:a16="http://schemas.microsoft.com/office/drawing/2014/main" val="615589068"/>
                    </a:ext>
                  </a:extLst>
                </a:gridCol>
              </a:tblGrid>
              <a:tr h="205079">
                <a:tc rowSpan="2">
                  <a:txBody>
                    <a:bodyPr/>
                    <a:lstStyle/>
                    <a:p>
                      <a:pPr algn="ctr">
                        <a:lnSpc>
                          <a:spcPct val="107000"/>
                        </a:lnSpc>
                        <a:spcAft>
                          <a:spcPts val="800"/>
                        </a:spcAft>
                      </a:pPr>
                      <a:r>
                        <a:rPr lang="es-CO" sz="1900" dirty="0">
                          <a:effectLst/>
                        </a:rPr>
                        <a:t> </a:t>
                      </a:r>
                    </a:p>
                    <a:p>
                      <a:pPr algn="ctr">
                        <a:lnSpc>
                          <a:spcPct val="107000"/>
                        </a:lnSpc>
                        <a:spcAft>
                          <a:spcPts val="800"/>
                        </a:spcAft>
                      </a:pPr>
                      <a:r>
                        <a:rPr lang="es-CO" sz="1900" dirty="0">
                          <a:effectLst/>
                        </a:rPr>
                        <a:t>Países</a:t>
                      </a:r>
                      <a:endParaRPr lang="es-CO"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800"/>
                        </a:spcAft>
                      </a:pPr>
                      <a:r>
                        <a:rPr lang="es-CO" sz="1900" dirty="0">
                          <a:effectLst/>
                        </a:rPr>
                        <a:t>Dosis administradas</a:t>
                      </a:r>
                    </a:p>
                    <a:p>
                      <a:pPr algn="ctr">
                        <a:lnSpc>
                          <a:spcPct val="107000"/>
                        </a:lnSpc>
                        <a:spcAft>
                          <a:spcPts val="800"/>
                        </a:spcAft>
                      </a:pPr>
                      <a:r>
                        <a:rPr lang="es-CO" sz="1900" dirty="0">
                          <a:effectLst/>
                        </a:rPr>
                        <a:t> </a:t>
                      </a:r>
                      <a:endParaRPr lang="es-CO"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CO"/>
                    </a:p>
                  </a:txBody>
                  <a:tcPr/>
                </a:tc>
                <a:tc gridSpan="2">
                  <a:txBody>
                    <a:bodyPr/>
                    <a:lstStyle/>
                    <a:p>
                      <a:pPr algn="ctr">
                        <a:lnSpc>
                          <a:spcPct val="107000"/>
                        </a:lnSpc>
                        <a:spcAft>
                          <a:spcPts val="800"/>
                        </a:spcAft>
                      </a:pPr>
                      <a:r>
                        <a:rPr lang="es-CO" sz="1900" dirty="0">
                          <a:effectLst/>
                        </a:rPr>
                        <a:t>% de población</a:t>
                      </a:r>
                      <a:endParaRPr lang="es-CO"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CO"/>
                    </a:p>
                  </a:txBody>
                  <a:tcPr/>
                </a:tc>
                <a:extLst>
                  <a:ext uri="{0D108BD9-81ED-4DB2-BD59-A6C34878D82A}">
                    <a16:rowId xmlns:a16="http://schemas.microsoft.com/office/drawing/2014/main" val="2708866573"/>
                  </a:ext>
                </a:extLst>
              </a:tr>
              <a:tr h="0">
                <a:tc vMerge="1">
                  <a:txBody>
                    <a:bodyPr/>
                    <a:lstStyle/>
                    <a:p>
                      <a:endParaRPr lang="es-CO"/>
                    </a:p>
                  </a:txBody>
                  <a:tcPr/>
                </a:tc>
                <a:tc>
                  <a:txBody>
                    <a:bodyPr/>
                    <a:lstStyle/>
                    <a:p>
                      <a:pPr algn="ctr">
                        <a:lnSpc>
                          <a:spcPct val="107000"/>
                        </a:lnSpc>
                        <a:spcAft>
                          <a:spcPts val="800"/>
                        </a:spcAft>
                      </a:pPr>
                      <a:r>
                        <a:rPr lang="es-CO" sz="1900" kern="1200" dirty="0">
                          <a:effectLst/>
                        </a:rPr>
                        <a:t>Por 100 personas</a:t>
                      </a:r>
                      <a:endParaRPr lang="es-CO"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900" kern="1200" dirty="0">
                          <a:effectLst/>
                        </a:rPr>
                        <a:t>Total</a:t>
                      </a:r>
                      <a:endParaRPr lang="es-CO"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900" kern="1200">
                          <a:effectLst/>
                        </a:rPr>
                        <a:t>Vacunado</a:t>
                      </a:r>
                      <a:endParaRPr lang="es-CO"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900" kern="1200">
                          <a:effectLst/>
                        </a:rPr>
                        <a:t>Total/ vacunado</a:t>
                      </a:r>
                      <a:endParaRPr lang="es-CO"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66223937"/>
                  </a:ext>
                </a:extLst>
              </a:tr>
              <a:tr h="319166">
                <a:tc>
                  <a:txBody>
                    <a:bodyPr/>
                    <a:lstStyle/>
                    <a:p>
                      <a:pPr>
                        <a:lnSpc>
                          <a:spcPct val="107000"/>
                        </a:lnSpc>
                        <a:spcAft>
                          <a:spcPts val="800"/>
                        </a:spcAft>
                      </a:pPr>
                      <a:r>
                        <a:rPr lang="es-CO" sz="1900">
                          <a:effectLst/>
                        </a:rPr>
                        <a:t>Mundo</a:t>
                      </a:r>
                      <a:endParaRPr lang="es-CO"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900" dirty="0">
                          <a:effectLst/>
                        </a:rPr>
                        <a:t>19</a:t>
                      </a:r>
                      <a:endParaRPr lang="es-CO"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dirty="0">
                          <a:effectLst/>
                        </a:rPr>
                        <a:t>1,474,016,022</a:t>
                      </a:r>
                      <a:endParaRPr lang="es-CO"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a:effectLst/>
                        </a:rPr>
                        <a:t> </a:t>
                      </a:r>
                      <a:endParaRPr lang="es-CO"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900">
                          <a:effectLst/>
                        </a:rPr>
                        <a:t> </a:t>
                      </a:r>
                      <a:endParaRPr lang="es-CO"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37886107"/>
                  </a:ext>
                </a:extLst>
              </a:tr>
              <a:tr h="319166">
                <a:tc>
                  <a:txBody>
                    <a:bodyPr/>
                    <a:lstStyle/>
                    <a:p>
                      <a:pPr marL="228600">
                        <a:lnSpc>
                          <a:spcPct val="107000"/>
                        </a:lnSpc>
                        <a:spcAft>
                          <a:spcPts val="800"/>
                        </a:spcAft>
                      </a:pPr>
                      <a:r>
                        <a:rPr lang="es-CO" sz="1900" dirty="0">
                          <a:effectLst/>
                        </a:rPr>
                        <a:t>1. Seychelles</a:t>
                      </a:r>
                      <a:endParaRPr lang="es-CO"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900">
                          <a:effectLst/>
                        </a:rPr>
                        <a:t>134</a:t>
                      </a:r>
                      <a:endParaRPr lang="es-CO"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dirty="0">
                          <a:effectLst/>
                        </a:rPr>
                        <a:t>131.068</a:t>
                      </a:r>
                      <a:endParaRPr lang="es-CO"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a:effectLst/>
                        </a:rPr>
                        <a:t>71 %</a:t>
                      </a:r>
                      <a:endParaRPr lang="es-CO"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a:effectLst/>
                        </a:rPr>
                        <a:t>63 %</a:t>
                      </a:r>
                      <a:endParaRPr lang="es-CO"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130252"/>
                  </a:ext>
                </a:extLst>
              </a:tr>
              <a:tr h="319166">
                <a:tc>
                  <a:txBody>
                    <a:bodyPr/>
                    <a:lstStyle/>
                    <a:p>
                      <a:pPr marL="228600">
                        <a:lnSpc>
                          <a:spcPct val="107000"/>
                        </a:lnSpc>
                        <a:spcAft>
                          <a:spcPts val="800"/>
                        </a:spcAft>
                      </a:pPr>
                      <a:r>
                        <a:rPr lang="es-CO" sz="1900" dirty="0">
                          <a:effectLst/>
                        </a:rPr>
                        <a:t>2. Emiratos Árabes Unidos</a:t>
                      </a:r>
                      <a:endParaRPr lang="es-CO"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900" dirty="0">
                          <a:effectLst/>
                        </a:rPr>
                        <a:t>117</a:t>
                      </a:r>
                      <a:endParaRPr lang="es-CO"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a:effectLst/>
                        </a:rPr>
                        <a:t>11,450,769</a:t>
                      </a:r>
                      <a:endParaRPr lang="es-CO"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dirty="0">
                          <a:effectLst/>
                        </a:rPr>
                        <a:t>-</a:t>
                      </a:r>
                      <a:endParaRPr lang="es-CO"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a:effectLst/>
                        </a:rPr>
                        <a:t>-</a:t>
                      </a:r>
                      <a:endParaRPr lang="es-CO"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503228641"/>
                  </a:ext>
                </a:extLst>
              </a:tr>
              <a:tr h="319166">
                <a:tc>
                  <a:txBody>
                    <a:bodyPr/>
                    <a:lstStyle/>
                    <a:p>
                      <a:pPr marL="228600">
                        <a:lnSpc>
                          <a:spcPct val="107000"/>
                        </a:lnSpc>
                        <a:spcAft>
                          <a:spcPts val="800"/>
                        </a:spcAft>
                      </a:pPr>
                      <a:r>
                        <a:rPr lang="es-CO" sz="1900" dirty="0">
                          <a:effectLst/>
                        </a:rPr>
                        <a:t>3. Israel</a:t>
                      </a:r>
                      <a:endParaRPr lang="es-CO"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900">
                          <a:effectLst/>
                        </a:rPr>
                        <a:t>116</a:t>
                      </a:r>
                      <a:endParaRPr lang="es-CO"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a:effectLst/>
                        </a:rPr>
                        <a:t>10,529,230</a:t>
                      </a:r>
                      <a:endParaRPr lang="es-CO"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a:effectLst/>
                        </a:rPr>
                        <a:t>60 %</a:t>
                      </a:r>
                      <a:endParaRPr lang="es-CO"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a:effectLst/>
                        </a:rPr>
                        <a:t>56 %</a:t>
                      </a:r>
                      <a:endParaRPr lang="es-CO"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863004840"/>
                  </a:ext>
                </a:extLst>
              </a:tr>
              <a:tr h="319166">
                <a:tc>
                  <a:txBody>
                    <a:bodyPr/>
                    <a:lstStyle/>
                    <a:p>
                      <a:pPr marL="228600">
                        <a:lnSpc>
                          <a:spcPct val="107000"/>
                        </a:lnSpc>
                        <a:spcAft>
                          <a:spcPts val="800"/>
                        </a:spcAft>
                      </a:pPr>
                      <a:r>
                        <a:rPr lang="es-CO" sz="1900" dirty="0">
                          <a:effectLst/>
                        </a:rPr>
                        <a:t>4. San Marino</a:t>
                      </a:r>
                      <a:endParaRPr lang="es-CO"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900">
                          <a:effectLst/>
                        </a:rPr>
                        <a:t>114</a:t>
                      </a:r>
                      <a:endParaRPr lang="es-CO"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dirty="0">
                          <a:effectLst/>
                        </a:rPr>
                        <a:t>38,766</a:t>
                      </a:r>
                      <a:endParaRPr lang="es-CO"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dirty="0">
                          <a:effectLst/>
                        </a:rPr>
                        <a:t>65 %</a:t>
                      </a:r>
                      <a:endParaRPr lang="es-CO"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a:effectLst/>
                        </a:rPr>
                        <a:t>50 %</a:t>
                      </a:r>
                      <a:endParaRPr lang="es-CO"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551728255"/>
                  </a:ext>
                </a:extLst>
              </a:tr>
              <a:tr h="319166">
                <a:tc>
                  <a:txBody>
                    <a:bodyPr/>
                    <a:lstStyle/>
                    <a:p>
                      <a:pPr marL="228600">
                        <a:lnSpc>
                          <a:spcPct val="107000"/>
                        </a:lnSpc>
                        <a:spcAft>
                          <a:spcPts val="800"/>
                        </a:spcAft>
                      </a:pPr>
                      <a:r>
                        <a:rPr lang="es-CO" sz="1900" dirty="0">
                          <a:effectLst/>
                        </a:rPr>
                        <a:t>5. Bahréin</a:t>
                      </a:r>
                      <a:endParaRPr lang="es-CO"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900">
                          <a:effectLst/>
                        </a:rPr>
                        <a:t>90</a:t>
                      </a:r>
                      <a:endParaRPr lang="es-CO"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dirty="0">
                          <a:effectLst/>
                        </a:rPr>
                        <a:t>1,472,955</a:t>
                      </a:r>
                      <a:endParaRPr lang="es-CO"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dirty="0">
                          <a:effectLst/>
                        </a:rPr>
                        <a:t>51 %</a:t>
                      </a:r>
                      <a:endParaRPr lang="es-CO"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a:effectLst/>
                        </a:rPr>
                        <a:t>39 %</a:t>
                      </a:r>
                      <a:endParaRPr lang="es-CO"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30738640"/>
                  </a:ext>
                </a:extLst>
              </a:tr>
              <a:tr h="319166">
                <a:tc>
                  <a:txBody>
                    <a:bodyPr/>
                    <a:lstStyle/>
                    <a:p>
                      <a:pPr marL="228600">
                        <a:lnSpc>
                          <a:spcPct val="107000"/>
                        </a:lnSpc>
                        <a:spcAft>
                          <a:spcPts val="800"/>
                        </a:spcAft>
                      </a:pPr>
                      <a:r>
                        <a:rPr lang="es-CO" sz="1900" dirty="0">
                          <a:effectLst/>
                        </a:rPr>
                        <a:t>6. Chile</a:t>
                      </a:r>
                      <a:endParaRPr lang="es-CO"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900">
                          <a:effectLst/>
                        </a:rPr>
                        <a:t>87</a:t>
                      </a:r>
                      <a:endParaRPr lang="es-CO"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dirty="0">
                          <a:effectLst/>
                        </a:rPr>
                        <a:t>16,569,925</a:t>
                      </a:r>
                      <a:endParaRPr lang="es-CO"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dirty="0">
                          <a:effectLst/>
                        </a:rPr>
                        <a:t>48 %</a:t>
                      </a:r>
                      <a:endParaRPr lang="es-CO"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a:effectLst/>
                        </a:rPr>
                        <a:t>40 %</a:t>
                      </a:r>
                      <a:endParaRPr lang="es-CO"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447881596"/>
                  </a:ext>
                </a:extLst>
              </a:tr>
              <a:tr h="319166">
                <a:tc>
                  <a:txBody>
                    <a:bodyPr/>
                    <a:lstStyle/>
                    <a:p>
                      <a:pPr marL="228600">
                        <a:lnSpc>
                          <a:spcPct val="107000"/>
                        </a:lnSpc>
                        <a:spcAft>
                          <a:spcPts val="800"/>
                        </a:spcAft>
                      </a:pPr>
                      <a:r>
                        <a:rPr lang="es-CO" sz="1900" dirty="0">
                          <a:effectLst/>
                        </a:rPr>
                        <a:t>7. Reino Unido</a:t>
                      </a:r>
                      <a:endParaRPr lang="es-CO"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900">
                          <a:effectLst/>
                        </a:rPr>
                        <a:t>85</a:t>
                      </a:r>
                      <a:endParaRPr lang="es-CO"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a:effectLst/>
                        </a:rPr>
                        <a:t>56,677,012</a:t>
                      </a:r>
                      <a:endParaRPr lang="es-CO"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dirty="0">
                          <a:effectLst/>
                        </a:rPr>
                        <a:t>55 %</a:t>
                      </a:r>
                      <a:endParaRPr lang="es-CO"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dirty="0">
                          <a:effectLst/>
                        </a:rPr>
                        <a:t>30 %</a:t>
                      </a:r>
                      <a:endParaRPr lang="es-CO"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695076624"/>
                  </a:ext>
                </a:extLst>
              </a:tr>
              <a:tr h="319166">
                <a:tc>
                  <a:txBody>
                    <a:bodyPr/>
                    <a:lstStyle/>
                    <a:p>
                      <a:pPr marL="228600">
                        <a:lnSpc>
                          <a:spcPct val="107000"/>
                        </a:lnSpc>
                        <a:spcAft>
                          <a:spcPts val="800"/>
                        </a:spcAft>
                      </a:pPr>
                      <a:r>
                        <a:rPr lang="es-CO" sz="1900" dirty="0">
                          <a:effectLst/>
                        </a:rPr>
                        <a:t>8. Maldivas</a:t>
                      </a:r>
                      <a:endParaRPr lang="es-CO"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900">
                          <a:effectLst/>
                        </a:rPr>
                        <a:t>84</a:t>
                      </a:r>
                      <a:endParaRPr lang="es-CO"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a:effectLst/>
                        </a:rPr>
                        <a:t>445,887</a:t>
                      </a:r>
                      <a:endParaRPr lang="es-CO"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a:effectLst/>
                        </a:rPr>
                        <a:t>57 %</a:t>
                      </a:r>
                      <a:endParaRPr lang="es-CO"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dirty="0">
                          <a:effectLst/>
                        </a:rPr>
                        <a:t>27 %</a:t>
                      </a:r>
                      <a:endParaRPr lang="es-CO"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251725746"/>
                  </a:ext>
                </a:extLst>
              </a:tr>
              <a:tr h="319166">
                <a:tc>
                  <a:txBody>
                    <a:bodyPr/>
                    <a:lstStyle/>
                    <a:p>
                      <a:pPr marL="228600">
                        <a:lnSpc>
                          <a:spcPct val="107000"/>
                        </a:lnSpc>
                        <a:spcAft>
                          <a:spcPts val="800"/>
                        </a:spcAft>
                      </a:pPr>
                      <a:r>
                        <a:rPr lang="es-CO" sz="1900" dirty="0">
                          <a:effectLst/>
                        </a:rPr>
                        <a:t>9. Malta</a:t>
                      </a:r>
                      <a:endParaRPr lang="es-CO"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900">
                          <a:effectLst/>
                        </a:rPr>
                        <a:t>84</a:t>
                      </a:r>
                      <a:endParaRPr lang="es-CO"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a:effectLst/>
                        </a:rPr>
                        <a:t>420,815</a:t>
                      </a:r>
                      <a:endParaRPr lang="es-CO"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a:effectLst/>
                        </a:rPr>
                        <a:t>56 %</a:t>
                      </a:r>
                      <a:endParaRPr lang="es-CO"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dirty="0">
                          <a:effectLst/>
                        </a:rPr>
                        <a:t>28 %</a:t>
                      </a:r>
                      <a:endParaRPr lang="es-CO"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108780960"/>
                  </a:ext>
                </a:extLst>
              </a:tr>
              <a:tr h="319166">
                <a:tc>
                  <a:txBody>
                    <a:bodyPr/>
                    <a:lstStyle/>
                    <a:p>
                      <a:pPr marL="228600">
                        <a:lnSpc>
                          <a:spcPct val="107000"/>
                        </a:lnSpc>
                        <a:spcAft>
                          <a:spcPts val="800"/>
                        </a:spcAft>
                      </a:pPr>
                      <a:r>
                        <a:rPr lang="es-CO" sz="1900" dirty="0">
                          <a:effectLst/>
                        </a:rPr>
                        <a:t>10. Estados Unidos</a:t>
                      </a:r>
                      <a:endParaRPr lang="es-CO"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900">
                          <a:effectLst/>
                        </a:rPr>
                        <a:t>82</a:t>
                      </a:r>
                      <a:endParaRPr lang="es-CO"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a:effectLst/>
                        </a:rPr>
                        <a:t>273,545,207</a:t>
                      </a:r>
                      <a:endParaRPr lang="es-CO"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a:effectLst/>
                        </a:rPr>
                        <a:t>47 %</a:t>
                      </a:r>
                      <a:endParaRPr lang="es-CO"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900" dirty="0">
                          <a:effectLst/>
                        </a:rPr>
                        <a:t>37 %</a:t>
                      </a:r>
                      <a:endParaRPr lang="es-CO"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779302395"/>
                  </a:ext>
                </a:extLst>
              </a:tr>
            </a:tbl>
          </a:graphicData>
        </a:graphic>
      </p:graphicFrame>
    </p:spTree>
    <p:extLst>
      <p:ext uri="{BB962C8B-B14F-4D97-AF65-F5344CB8AC3E}">
        <p14:creationId xmlns:p14="http://schemas.microsoft.com/office/powerpoint/2010/main" val="3964252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97405DC4-B0E7-41E6-AA77-8205924103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866" y="0"/>
            <a:ext cx="1359408" cy="6858000"/>
          </a:xfrm>
          <a:prstGeom prst="rect">
            <a:avLst/>
          </a:prstGeom>
          <a:effectLst>
            <a:outerShdw blurRad="50800" dist="50800" dir="5400000" algn="ctr" rotWithShape="0">
              <a:schemeClr val="bg1"/>
            </a:outerShdw>
          </a:effectLst>
        </p:spPr>
      </p:pic>
      <p:sp>
        <p:nvSpPr>
          <p:cNvPr id="9" name="CuadroTexto 8">
            <a:extLst>
              <a:ext uri="{FF2B5EF4-FFF2-40B4-BE49-F238E27FC236}">
                <a16:creationId xmlns:a16="http://schemas.microsoft.com/office/drawing/2014/main" id="{0F2E6581-29A1-4F40-AD63-AE593AC0BA8F}"/>
              </a:ext>
            </a:extLst>
          </p:cNvPr>
          <p:cNvSpPr txBox="1"/>
          <p:nvPr/>
        </p:nvSpPr>
        <p:spPr>
          <a:xfrm>
            <a:off x="1483530" y="6570781"/>
            <a:ext cx="6143624"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https://ourworldindata.org/covid-vaccinations</a:t>
            </a:r>
          </a:p>
        </p:txBody>
      </p:sp>
      <p:pic>
        <p:nvPicPr>
          <p:cNvPr id="10" name="Imagen 9">
            <a:extLst>
              <a:ext uri="{FF2B5EF4-FFF2-40B4-BE49-F238E27FC236}">
                <a16:creationId xmlns:a16="http://schemas.microsoft.com/office/drawing/2014/main" id="{9680F01C-EF87-4A12-A715-9D1FD5A0B235}"/>
              </a:ext>
            </a:extLst>
          </p:cNvPr>
          <p:cNvPicPr>
            <a:picLocks noChangeAspect="1"/>
          </p:cNvPicPr>
          <p:nvPr/>
        </p:nvPicPr>
        <p:blipFill rotWithShape="1">
          <a:blip r:embed="rId4"/>
          <a:srcRect l="29241" t="25823" r="4038" b="16107"/>
          <a:stretch/>
        </p:blipFill>
        <p:spPr>
          <a:xfrm>
            <a:off x="1593580" y="1234930"/>
            <a:ext cx="10339203" cy="5061698"/>
          </a:xfrm>
          <a:prstGeom prst="rect">
            <a:avLst/>
          </a:prstGeom>
        </p:spPr>
      </p:pic>
      <p:pic>
        <p:nvPicPr>
          <p:cNvPr id="12" name="Imagen 11">
            <a:extLst>
              <a:ext uri="{FF2B5EF4-FFF2-40B4-BE49-F238E27FC236}">
                <a16:creationId xmlns:a16="http://schemas.microsoft.com/office/drawing/2014/main" id="{148E057E-AF44-45C5-901A-4C08001A0DF2}"/>
              </a:ext>
            </a:extLst>
          </p:cNvPr>
          <p:cNvPicPr>
            <a:picLocks noChangeAspect="1"/>
          </p:cNvPicPr>
          <p:nvPr/>
        </p:nvPicPr>
        <p:blipFill rotWithShape="1">
          <a:blip r:embed="rId5"/>
          <a:srcRect l="77184" t="44388" r="13071" b="36202"/>
          <a:stretch/>
        </p:blipFill>
        <p:spPr>
          <a:xfrm>
            <a:off x="3020993" y="1303126"/>
            <a:ext cx="2176040" cy="2437717"/>
          </a:xfrm>
          <a:prstGeom prst="rect">
            <a:avLst/>
          </a:prstGeom>
        </p:spPr>
      </p:pic>
      <p:sp>
        <p:nvSpPr>
          <p:cNvPr id="13" name="Título 1">
            <a:extLst>
              <a:ext uri="{FF2B5EF4-FFF2-40B4-BE49-F238E27FC236}">
                <a16:creationId xmlns:a16="http://schemas.microsoft.com/office/drawing/2014/main" id="{C0604119-C300-4607-856A-D52A5BA283E2}"/>
              </a:ext>
            </a:extLst>
          </p:cNvPr>
          <p:cNvSpPr txBox="1">
            <a:spLocks/>
          </p:cNvSpPr>
          <p:nvPr/>
        </p:nvSpPr>
        <p:spPr>
          <a:xfrm>
            <a:off x="1483530" y="102553"/>
            <a:ext cx="10413225" cy="808353"/>
          </a:xfrm>
          <a:prstGeom prst="rect">
            <a:avLst/>
          </a:prstGeom>
        </p:spPr>
        <p:txBody>
          <a:bodyPr vert="horz" lIns="91440" tIns="45720" rIns="91440" bIns="45720" rtlCol="0" anchor="b">
            <a:noAutofit/>
          </a:bodyPr>
          <a:lstStyle>
            <a:defPPr>
              <a:defRPr lang="es-PE"/>
            </a:defPPr>
            <a:lvl1pPr algn="ctr">
              <a:lnSpc>
                <a:spcPct val="90000"/>
              </a:lnSpc>
              <a:spcBef>
                <a:spcPct val="0"/>
              </a:spcBef>
              <a:buNone/>
              <a:defRPr sz="2400" b="1">
                <a:solidFill>
                  <a:srgbClr val="0070C0"/>
                </a:solidFill>
                <a:latin typeface="Arial Black" panose="020B0A040201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Porcentaje de personas vacunadas a nivel mundial con al menos una dosis de vacuna contra el COVID-19. 15-05-2021 </a:t>
            </a:r>
          </a:p>
        </p:txBody>
      </p:sp>
    </p:spTree>
    <p:extLst>
      <p:ext uri="{BB962C8B-B14F-4D97-AF65-F5344CB8AC3E}">
        <p14:creationId xmlns:p14="http://schemas.microsoft.com/office/powerpoint/2010/main" val="3616115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97405DC4-B0E7-41E6-AA77-8205924103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866" y="0"/>
            <a:ext cx="1359408" cy="6858000"/>
          </a:xfrm>
          <a:prstGeom prst="rect">
            <a:avLst/>
          </a:prstGeom>
          <a:effectLst>
            <a:outerShdw blurRad="50800" dist="50800" dir="5400000" algn="ctr" rotWithShape="0">
              <a:schemeClr val="bg1"/>
            </a:outerShdw>
          </a:effectLst>
        </p:spPr>
      </p:pic>
      <p:sp>
        <p:nvSpPr>
          <p:cNvPr id="8" name="Título 1">
            <a:extLst>
              <a:ext uri="{FF2B5EF4-FFF2-40B4-BE49-F238E27FC236}">
                <a16:creationId xmlns:a16="http://schemas.microsoft.com/office/drawing/2014/main" id="{245595DE-100A-44A0-A7DE-03AC1A53F3EC}"/>
              </a:ext>
            </a:extLst>
          </p:cNvPr>
          <p:cNvSpPr txBox="1">
            <a:spLocks/>
          </p:cNvSpPr>
          <p:nvPr/>
        </p:nvSpPr>
        <p:spPr>
          <a:xfrm>
            <a:off x="1483530" y="102553"/>
            <a:ext cx="10413225" cy="808353"/>
          </a:xfrm>
          <a:prstGeom prst="rect">
            <a:avLst/>
          </a:prstGeom>
        </p:spPr>
        <p:txBody>
          <a:bodyPr vert="horz" lIns="91440" tIns="45720" rIns="91440" bIns="45720" rtlCol="0" anchor="b">
            <a:noAutofit/>
          </a:bodyPr>
          <a:lstStyle>
            <a:defPPr>
              <a:defRPr lang="es-PE"/>
            </a:defPPr>
            <a:lvl1pPr algn="ctr">
              <a:lnSpc>
                <a:spcPct val="90000"/>
              </a:lnSpc>
              <a:spcBef>
                <a:spcPct val="0"/>
              </a:spcBef>
              <a:buNone/>
              <a:defRPr sz="2400" b="1">
                <a:solidFill>
                  <a:srgbClr val="0070C0"/>
                </a:solidFill>
                <a:latin typeface="Arial Black" panose="020B0A040201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Porcentaje completamente vacunados a nivel mundial contra el COVID-19. 15-05-2021 </a:t>
            </a:r>
          </a:p>
        </p:txBody>
      </p:sp>
      <p:sp>
        <p:nvSpPr>
          <p:cNvPr id="9" name="CuadroTexto 8">
            <a:extLst>
              <a:ext uri="{FF2B5EF4-FFF2-40B4-BE49-F238E27FC236}">
                <a16:creationId xmlns:a16="http://schemas.microsoft.com/office/drawing/2014/main" id="{0F2E6581-29A1-4F40-AD63-AE593AC0BA8F}"/>
              </a:ext>
            </a:extLst>
          </p:cNvPr>
          <p:cNvSpPr txBox="1"/>
          <p:nvPr/>
        </p:nvSpPr>
        <p:spPr>
          <a:xfrm>
            <a:off x="1483530" y="6570781"/>
            <a:ext cx="6143624"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https://ourworldindata.org/covid-vaccinations</a:t>
            </a:r>
          </a:p>
        </p:txBody>
      </p:sp>
      <p:pic>
        <p:nvPicPr>
          <p:cNvPr id="3" name="Imagen 2">
            <a:extLst>
              <a:ext uri="{FF2B5EF4-FFF2-40B4-BE49-F238E27FC236}">
                <a16:creationId xmlns:a16="http://schemas.microsoft.com/office/drawing/2014/main" id="{980217CA-A0C2-4E02-AD7B-E23B461456FB}"/>
              </a:ext>
            </a:extLst>
          </p:cNvPr>
          <p:cNvPicPr>
            <a:picLocks noChangeAspect="1"/>
          </p:cNvPicPr>
          <p:nvPr/>
        </p:nvPicPr>
        <p:blipFill rotWithShape="1">
          <a:blip r:embed="rId4"/>
          <a:srcRect l="10872" t="21772" r="34399" b="26076"/>
          <a:stretch/>
        </p:blipFill>
        <p:spPr>
          <a:xfrm>
            <a:off x="1325541" y="1021616"/>
            <a:ext cx="10677406" cy="5549165"/>
          </a:xfrm>
          <a:prstGeom prst="rect">
            <a:avLst/>
          </a:prstGeom>
        </p:spPr>
      </p:pic>
    </p:spTree>
    <p:extLst>
      <p:ext uri="{BB962C8B-B14F-4D97-AF65-F5344CB8AC3E}">
        <p14:creationId xmlns:p14="http://schemas.microsoft.com/office/powerpoint/2010/main" val="3087208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E05B14-A515-4519-9D99-7CA5F5B9D1D6}"/>
              </a:ext>
            </a:extLst>
          </p:cNvPr>
          <p:cNvSpPr>
            <a:spLocks noGrp="1"/>
          </p:cNvSpPr>
          <p:nvPr>
            <p:ph type="title"/>
          </p:nvPr>
        </p:nvSpPr>
        <p:spPr>
          <a:xfrm>
            <a:off x="1325542" y="113665"/>
            <a:ext cx="10515600" cy="663575"/>
          </a:xfrm>
        </p:spPr>
        <p:txBody>
          <a:bodyPr vert="horz" lIns="91440" tIns="45720" rIns="91440" bIns="45720" rtlCol="0" anchor="b">
            <a:noAutofit/>
          </a:bodyPr>
          <a:lstStyle/>
          <a:p>
            <a:pPr algn="ctr"/>
            <a:r>
              <a:rPr lang="es-PE" sz="2400" b="1" dirty="0">
                <a:solidFill>
                  <a:srgbClr val="0070C0"/>
                </a:solidFill>
                <a:latin typeface="Arial Black" panose="020B0A04020102020204" pitchFamily="34" charset="0"/>
                <a:cs typeface="Arial" panose="020B0604020202020204" pitchFamily="34" charset="0"/>
              </a:rPr>
              <a:t>Casos por millón de casos de COVID-19 al 12-05-2021. Islas </a:t>
            </a:r>
            <a:r>
              <a:rPr lang="es-PE" sz="2400" b="1" dirty="0" err="1">
                <a:solidFill>
                  <a:srgbClr val="0070C0"/>
                </a:solidFill>
                <a:latin typeface="Arial Black" panose="020B0A04020102020204" pitchFamily="34" charset="0"/>
                <a:cs typeface="Arial" panose="020B0604020202020204" pitchFamily="34" charset="0"/>
              </a:rPr>
              <a:t>Seycheles</a:t>
            </a:r>
            <a:endParaRPr lang="es-PE" sz="2400" b="1" dirty="0">
              <a:solidFill>
                <a:srgbClr val="0070C0"/>
              </a:solidFill>
              <a:latin typeface="Arial Black" panose="020B0A040201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6D2D7A6A-8500-4409-87E1-99755F39EC51}"/>
              </a:ext>
            </a:extLst>
          </p:cNvPr>
          <p:cNvPicPr>
            <a:picLocks noChangeAspect="1"/>
          </p:cNvPicPr>
          <p:nvPr/>
        </p:nvPicPr>
        <p:blipFill rotWithShape="1">
          <a:blip r:embed="rId2"/>
          <a:srcRect l="17063" t="30467" r="9811" b="8299"/>
          <a:stretch/>
        </p:blipFill>
        <p:spPr>
          <a:xfrm>
            <a:off x="1405890" y="890904"/>
            <a:ext cx="10515600" cy="5201285"/>
          </a:xfrm>
          <a:prstGeom prst="rect">
            <a:avLst/>
          </a:prstGeom>
        </p:spPr>
      </p:pic>
      <p:pic>
        <p:nvPicPr>
          <p:cNvPr id="5" name="Imagen 4">
            <a:extLst>
              <a:ext uri="{FF2B5EF4-FFF2-40B4-BE49-F238E27FC236}">
                <a16:creationId xmlns:a16="http://schemas.microsoft.com/office/drawing/2014/main" id="{B550E268-CA52-47A2-8C1B-06E6E24B64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866" y="0"/>
            <a:ext cx="1359408" cy="6858000"/>
          </a:xfrm>
          <a:prstGeom prst="rect">
            <a:avLst/>
          </a:prstGeom>
          <a:effectLst>
            <a:outerShdw blurRad="50800" dist="50800" dir="5400000" algn="ctr" rotWithShape="0">
              <a:schemeClr val="bg1"/>
            </a:outerShdw>
          </a:effectLst>
        </p:spPr>
      </p:pic>
      <p:sp>
        <p:nvSpPr>
          <p:cNvPr id="7" name="CuadroTexto 6">
            <a:extLst>
              <a:ext uri="{FF2B5EF4-FFF2-40B4-BE49-F238E27FC236}">
                <a16:creationId xmlns:a16="http://schemas.microsoft.com/office/drawing/2014/main" id="{6B2414AD-6CA3-4FBC-A2F4-EDA14DAF8F5D}"/>
              </a:ext>
            </a:extLst>
          </p:cNvPr>
          <p:cNvSpPr txBox="1"/>
          <p:nvPr/>
        </p:nvSpPr>
        <p:spPr>
          <a:xfrm>
            <a:off x="1494473" y="6375003"/>
            <a:ext cx="6143624"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https://ourworldindata.org/covid-cases</a:t>
            </a:r>
          </a:p>
        </p:txBody>
      </p:sp>
    </p:spTree>
    <p:extLst>
      <p:ext uri="{BB962C8B-B14F-4D97-AF65-F5344CB8AC3E}">
        <p14:creationId xmlns:p14="http://schemas.microsoft.com/office/powerpoint/2010/main" val="591046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35DDA199-3231-4D28-B790-82729436DFA5}"/>
              </a:ext>
            </a:extLst>
          </p:cNvPr>
          <p:cNvGraphicFramePr>
            <a:graphicFrameLocks noGrp="1"/>
          </p:cNvGraphicFramePr>
          <p:nvPr>
            <p:ph idx="1"/>
            <p:extLst>
              <p:ext uri="{D42A27DB-BD31-4B8C-83A1-F6EECF244321}">
                <p14:modId xmlns:p14="http://schemas.microsoft.com/office/powerpoint/2010/main" val="766365039"/>
              </p:ext>
            </p:extLst>
          </p:nvPr>
        </p:nvGraphicFramePr>
        <p:xfrm>
          <a:off x="1550706" y="1253331"/>
          <a:ext cx="1038598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6">
            <a:extLst>
              <a:ext uri="{FF2B5EF4-FFF2-40B4-BE49-F238E27FC236}">
                <a16:creationId xmlns:a16="http://schemas.microsoft.com/office/drawing/2014/main" id="{E4DC85E9-E8FB-490D-900F-90A2A62B904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0"/>
            <a:ext cx="1359408" cy="6858000"/>
          </a:xfrm>
          <a:prstGeom prst="rect">
            <a:avLst/>
          </a:prstGeom>
          <a:effectLst>
            <a:outerShdw blurRad="50800" dist="50800" dir="5400000" algn="ctr" rotWithShape="0">
              <a:schemeClr val="bg1"/>
            </a:outerShdw>
          </a:effectLst>
        </p:spPr>
      </p:pic>
      <p:sp>
        <p:nvSpPr>
          <p:cNvPr id="6" name="Título 1">
            <a:extLst>
              <a:ext uri="{FF2B5EF4-FFF2-40B4-BE49-F238E27FC236}">
                <a16:creationId xmlns:a16="http://schemas.microsoft.com/office/drawing/2014/main" id="{C1398A69-A258-49A7-9644-06049D1F6490}"/>
              </a:ext>
            </a:extLst>
          </p:cNvPr>
          <p:cNvSpPr txBox="1">
            <a:spLocks noGrp="1"/>
          </p:cNvSpPr>
          <p:nvPr>
            <p:ph type="title"/>
          </p:nvPr>
        </p:nvSpPr>
        <p:spPr>
          <a:xfrm>
            <a:off x="1484934" y="335281"/>
            <a:ext cx="10385987" cy="97303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3200" b="1" i="0" u="none"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t>Situación de la Pandemia en el mundo al  </a:t>
            </a:r>
            <a:br>
              <a:rPr kumimoji="0" lang="es-PE" sz="3200" b="1" i="0" u="none"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br>
            <a:r>
              <a:rPr kumimoji="0" lang="es-PE" sz="3200" b="1" i="0" u="none"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t>17-05-2021.  08:40</a:t>
            </a:r>
          </a:p>
        </p:txBody>
      </p:sp>
      <p:sp>
        <p:nvSpPr>
          <p:cNvPr id="7" name="CuadroTexto 6">
            <a:extLst>
              <a:ext uri="{FF2B5EF4-FFF2-40B4-BE49-F238E27FC236}">
                <a16:creationId xmlns:a16="http://schemas.microsoft.com/office/drawing/2014/main" id="{5A8BB504-3F44-48E6-8A26-3020CA7EA322}"/>
              </a:ext>
            </a:extLst>
          </p:cNvPr>
          <p:cNvSpPr txBox="1"/>
          <p:nvPr/>
        </p:nvSpPr>
        <p:spPr>
          <a:xfrm>
            <a:off x="1715806" y="5474038"/>
            <a:ext cx="10385986" cy="923330"/>
          </a:xfrm>
          <a:prstGeom prst="rect">
            <a:avLst/>
          </a:prstGeom>
          <a:noFill/>
        </p:spPr>
        <p:txBody>
          <a:bodyPr wrap="square">
            <a:spAutoFit/>
          </a:bodyPr>
          <a:lstStyle/>
          <a:p>
            <a:r>
              <a:rPr lang="es-ES" dirty="0"/>
              <a:t>A nivel mundial, los casos nuevos de COVID-19 a disminuido  un -14 % con  4,7 millones de casos nuevos notificados en la última semana. El número de nuevos fallecidos disminuyeron  -4 % en comparación con la anterior con  86,349  nuevos fallecidos </a:t>
            </a:r>
            <a:endParaRPr lang="es-PE" dirty="0"/>
          </a:p>
        </p:txBody>
      </p:sp>
    </p:spTree>
    <p:extLst>
      <p:ext uri="{BB962C8B-B14F-4D97-AF65-F5344CB8AC3E}">
        <p14:creationId xmlns:p14="http://schemas.microsoft.com/office/powerpoint/2010/main" val="2027663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2C926680-22B5-4257-997A-5FEF3CD0481F}"/>
              </a:ext>
            </a:extLst>
          </p:cNvPr>
          <p:cNvPicPr>
            <a:picLocks noChangeAspect="1"/>
          </p:cNvPicPr>
          <p:nvPr/>
        </p:nvPicPr>
        <p:blipFill rotWithShape="1">
          <a:blip r:embed="rId3"/>
          <a:srcRect l="17469" t="35443" r="9146" b="6161"/>
          <a:stretch/>
        </p:blipFill>
        <p:spPr>
          <a:xfrm>
            <a:off x="1413083" y="1030147"/>
            <a:ext cx="10483672" cy="5416952"/>
          </a:xfrm>
          <a:prstGeom prst="rect">
            <a:avLst/>
          </a:prstGeom>
        </p:spPr>
      </p:pic>
      <p:pic>
        <p:nvPicPr>
          <p:cNvPr id="7" name="Imagen 6">
            <a:extLst>
              <a:ext uri="{FF2B5EF4-FFF2-40B4-BE49-F238E27FC236}">
                <a16:creationId xmlns:a16="http://schemas.microsoft.com/office/drawing/2014/main" id="{97405DC4-B0E7-41E6-AA77-8205924103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66" y="0"/>
            <a:ext cx="1359408" cy="6858000"/>
          </a:xfrm>
          <a:prstGeom prst="rect">
            <a:avLst/>
          </a:prstGeom>
          <a:effectLst>
            <a:outerShdw blurRad="50800" dist="50800" dir="5400000" algn="ctr" rotWithShape="0">
              <a:schemeClr val="bg1"/>
            </a:outerShdw>
          </a:effectLst>
        </p:spPr>
      </p:pic>
      <p:sp>
        <p:nvSpPr>
          <p:cNvPr id="8" name="Título 1">
            <a:extLst>
              <a:ext uri="{FF2B5EF4-FFF2-40B4-BE49-F238E27FC236}">
                <a16:creationId xmlns:a16="http://schemas.microsoft.com/office/drawing/2014/main" id="{245595DE-100A-44A0-A7DE-03AC1A53F3EC}"/>
              </a:ext>
            </a:extLst>
          </p:cNvPr>
          <p:cNvSpPr txBox="1">
            <a:spLocks/>
          </p:cNvSpPr>
          <p:nvPr/>
        </p:nvSpPr>
        <p:spPr>
          <a:xfrm>
            <a:off x="1483530" y="102553"/>
            <a:ext cx="10413225" cy="808353"/>
          </a:xfrm>
          <a:prstGeom prst="rect">
            <a:avLst/>
          </a:prstGeom>
        </p:spPr>
        <p:txBody>
          <a:bodyPr vert="horz" lIns="91440" tIns="45720" rIns="91440" bIns="45720" rtlCol="0" anchor="b">
            <a:noAutofit/>
          </a:bodyPr>
          <a:lstStyle>
            <a:defPPr>
              <a:defRPr lang="es-PE"/>
            </a:defPPr>
            <a:lvl1pPr algn="ctr">
              <a:lnSpc>
                <a:spcPct val="90000"/>
              </a:lnSpc>
              <a:spcBef>
                <a:spcPct val="0"/>
              </a:spcBef>
              <a:buNone/>
              <a:defRPr sz="2400" b="1">
                <a:solidFill>
                  <a:srgbClr val="0070C0"/>
                </a:solidFill>
                <a:latin typeface="Arial Black" panose="020B0A040201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Porcentaje completamente vacunados a nivel mundial contra el COVID-19. 15-05-2021 </a:t>
            </a:r>
          </a:p>
        </p:txBody>
      </p:sp>
      <p:sp>
        <p:nvSpPr>
          <p:cNvPr id="9" name="CuadroTexto 8">
            <a:extLst>
              <a:ext uri="{FF2B5EF4-FFF2-40B4-BE49-F238E27FC236}">
                <a16:creationId xmlns:a16="http://schemas.microsoft.com/office/drawing/2014/main" id="{0F2E6581-29A1-4F40-AD63-AE593AC0BA8F}"/>
              </a:ext>
            </a:extLst>
          </p:cNvPr>
          <p:cNvSpPr txBox="1"/>
          <p:nvPr/>
        </p:nvSpPr>
        <p:spPr>
          <a:xfrm>
            <a:off x="1483530" y="6570781"/>
            <a:ext cx="6143624"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https://ourworldindata.org/covid-vaccinations</a:t>
            </a:r>
          </a:p>
        </p:txBody>
      </p:sp>
      <p:pic>
        <p:nvPicPr>
          <p:cNvPr id="13" name="Imagen 12">
            <a:extLst>
              <a:ext uri="{FF2B5EF4-FFF2-40B4-BE49-F238E27FC236}">
                <a16:creationId xmlns:a16="http://schemas.microsoft.com/office/drawing/2014/main" id="{F998A9F1-EE45-4CC8-9457-7DCDB6C25376}"/>
              </a:ext>
            </a:extLst>
          </p:cNvPr>
          <p:cNvPicPr>
            <a:picLocks noChangeAspect="1"/>
          </p:cNvPicPr>
          <p:nvPr/>
        </p:nvPicPr>
        <p:blipFill rotWithShape="1">
          <a:blip r:embed="rId5"/>
          <a:srcRect l="64842" t="51983" r="24008" b="42616"/>
          <a:stretch/>
        </p:blipFill>
        <p:spPr>
          <a:xfrm>
            <a:off x="7351159" y="4941989"/>
            <a:ext cx="1359408" cy="370390"/>
          </a:xfrm>
          <a:prstGeom prst="rect">
            <a:avLst/>
          </a:prstGeom>
        </p:spPr>
      </p:pic>
      <p:pic>
        <p:nvPicPr>
          <p:cNvPr id="17" name="Imagen 16">
            <a:extLst>
              <a:ext uri="{FF2B5EF4-FFF2-40B4-BE49-F238E27FC236}">
                <a16:creationId xmlns:a16="http://schemas.microsoft.com/office/drawing/2014/main" id="{D57F503A-AD31-4B95-AB32-8352C3BB4B32}"/>
              </a:ext>
            </a:extLst>
          </p:cNvPr>
          <p:cNvPicPr>
            <a:picLocks noChangeAspect="1"/>
          </p:cNvPicPr>
          <p:nvPr/>
        </p:nvPicPr>
        <p:blipFill rotWithShape="1">
          <a:blip r:embed="rId6"/>
          <a:srcRect l="71445" t="50000" r="17405" b="42954"/>
          <a:stretch/>
        </p:blipFill>
        <p:spPr>
          <a:xfrm>
            <a:off x="8710567" y="3429000"/>
            <a:ext cx="1359408" cy="483243"/>
          </a:xfrm>
          <a:prstGeom prst="rect">
            <a:avLst/>
          </a:prstGeom>
        </p:spPr>
      </p:pic>
      <p:pic>
        <p:nvPicPr>
          <p:cNvPr id="19" name="Imagen 18">
            <a:extLst>
              <a:ext uri="{FF2B5EF4-FFF2-40B4-BE49-F238E27FC236}">
                <a16:creationId xmlns:a16="http://schemas.microsoft.com/office/drawing/2014/main" id="{B9240A8B-A239-41E6-A903-F79B4AF706F6}"/>
              </a:ext>
            </a:extLst>
          </p:cNvPr>
          <p:cNvPicPr>
            <a:picLocks noChangeAspect="1"/>
          </p:cNvPicPr>
          <p:nvPr/>
        </p:nvPicPr>
        <p:blipFill rotWithShape="1">
          <a:blip r:embed="rId7"/>
          <a:srcRect l="78608" t="51308" r="9335" b="41646"/>
          <a:stretch/>
        </p:blipFill>
        <p:spPr>
          <a:xfrm>
            <a:off x="9873205" y="4031484"/>
            <a:ext cx="1469985" cy="483243"/>
          </a:xfrm>
          <a:prstGeom prst="rect">
            <a:avLst/>
          </a:prstGeom>
        </p:spPr>
      </p:pic>
      <p:pic>
        <p:nvPicPr>
          <p:cNvPr id="21" name="Imagen 20">
            <a:extLst>
              <a:ext uri="{FF2B5EF4-FFF2-40B4-BE49-F238E27FC236}">
                <a16:creationId xmlns:a16="http://schemas.microsoft.com/office/drawing/2014/main" id="{7F90FA4A-38A8-467C-B2F4-77CE4121CD00}"/>
              </a:ext>
            </a:extLst>
          </p:cNvPr>
          <p:cNvPicPr>
            <a:picLocks noChangeAspect="1"/>
          </p:cNvPicPr>
          <p:nvPr/>
        </p:nvPicPr>
        <p:blipFill rotWithShape="1">
          <a:blip r:embed="rId8"/>
          <a:srcRect l="69874" t="51739" r="18069" b="41215"/>
          <a:stretch/>
        </p:blipFill>
        <p:spPr>
          <a:xfrm>
            <a:off x="9308932" y="5081287"/>
            <a:ext cx="1469985" cy="483244"/>
          </a:xfrm>
          <a:prstGeom prst="rect">
            <a:avLst/>
          </a:prstGeom>
        </p:spPr>
      </p:pic>
      <p:pic>
        <p:nvPicPr>
          <p:cNvPr id="27" name="Imagen 26">
            <a:extLst>
              <a:ext uri="{FF2B5EF4-FFF2-40B4-BE49-F238E27FC236}">
                <a16:creationId xmlns:a16="http://schemas.microsoft.com/office/drawing/2014/main" id="{66B6736C-ED6B-488B-BE57-228931DCC0F9}"/>
              </a:ext>
            </a:extLst>
          </p:cNvPr>
          <p:cNvPicPr>
            <a:picLocks noChangeAspect="1"/>
          </p:cNvPicPr>
          <p:nvPr/>
        </p:nvPicPr>
        <p:blipFill rotWithShape="1">
          <a:blip r:embed="rId9"/>
          <a:srcRect l="74378" t="50000" r="14472" b="43018"/>
          <a:stretch/>
        </p:blipFill>
        <p:spPr>
          <a:xfrm>
            <a:off x="8030863" y="4114126"/>
            <a:ext cx="1359408" cy="478802"/>
          </a:xfrm>
          <a:prstGeom prst="rect">
            <a:avLst/>
          </a:prstGeom>
        </p:spPr>
      </p:pic>
      <p:pic>
        <p:nvPicPr>
          <p:cNvPr id="29" name="Imagen 28">
            <a:extLst>
              <a:ext uri="{FF2B5EF4-FFF2-40B4-BE49-F238E27FC236}">
                <a16:creationId xmlns:a16="http://schemas.microsoft.com/office/drawing/2014/main" id="{2CB6E61C-EDE0-49E5-894F-7D529D281EE3}"/>
              </a:ext>
            </a:extLst>
          </p:cNvPr>
          <p:cNvPicPr>
            <a:picLocks noChangeAspect="1"/>
          </p:cNvPicPr>
          <p:nvPr/>
        </p:nvPicPr>
        <p:blipFill rotWithShape="1">
          <a:blip r:embed="rId10"/>
          <a:srcRect l="43196" t="26408" r="44747" b="65907"/>
          <a:stretch/>
        </p:blipFill>
        <p:spPr>
          <a:xfrm>
            <a:off x="2099367" y="1266475"/>
            <a:ext cx="1469986" cy="527049"/>
          </a:xfrm>
          <a:prstGeom prst="rect">
            <a:avLst/>
          </a:prstGeom>
        </p:spPr>
      </p:pic>
      <p:pic>
        <p:nvPicPr>
          <p:cNvPr id="31" name="Imagen 30">
            <a:extLst>
              <a:ext uri="{FF2B5EF4-FFF2-40B4-BE49-F238E27FC236}">
                <a16:creationId xmlns:a16="http://schemas.microsoft.com/office/drawing/2014/main" id="{AC1FFDAF-23F8-4BDA-BD8E-D547E5B808EF}"/>
              </a:ext>
            </a:extLst>
          </p:cNvPr>
          <p:cNvPicPr>
            <a:picLocks noChangeAspect="1"/>
          </p:cNvPicPr>
          <p:nvPr/>
        </p:nvPicPr>
        <p:blipFill rotWithShape="1">
          <a:blip r:embed="rId11"/>
          <a:srcRect l="55387" t="24304" r="31551" b="65569"/>
          <a:stretch/>
        </p:blipFill>
        <p:spPr>
          <a:xfrm>
            <a:off x="3745650" y="1161405"/>
            <a:ext cx="1592553" cy="694481"/>
          </a:xfrm>
          <a:prstGeom prst="rect">
            <a:avLst/>
          </a:prstGeom>
        </p:spPr>
      </p:pic>
      <p:pic>
        <p:nvPicPr>
          <p:cNvPr id="33" name="Imagen 32">
            <a:extLst>
              <a:ext uri="{FF2B5EF4-FFF2-40B4-BE49-F238E27FC236}">
                <a16:creationId xmlns:a16="http://schemas.microsoft.com/office/drawing/2014/main" id="{EE997889-FE6F-41BC-A8A7-1A8DD0815165}"/>
              </a:ext>
            </a:extLst>
          </p:cNvPr>
          <p:cNvPicPr>
            <a:picLocks noChangeAspect="1"/>
          </p:cNvPicPr>
          <p:nvPr/>
        </p:nvPicPr>
        <p:blipFill rotWithShape="1">
          <a:blip r:embed="rId12"/>
          <a:srcRect l="68070" t="24641" r="18868" b="66546"/>
          <a:stretch/>
        </p:blipFill>
        <p:spPr>
          <a:xfrm>
            <a:off x="5494067" y="1189148"/>
            <a:ext cx="1592553" cy="604376"/>
          </a:xfrm>
          <a:prstGeom prst="rect">
            <a:avLst/>
          </a:prstGeom>
        </p:spPr>
      </p:pic>
      <p:pic>
        <p:nvPicPr>
          <p:cNvPr id="35" name="Imagen 34">
            <a:extLst>
              <a:ext uri="{FF2B5EF4-FFF2-40B4-BE49-F238E27FC236}">
                <a16:creationId xmlns:a16="http://schemas.microsoft.com/office/drawing/2014/main" id="{C123DA31-3F61-4F56-BBE3-99BB318D76C2}"/>
              </a:ext>
            </a:extLst>
          </p:cNvPr>
          <p:cNvPicPr>
            <a:picLocks noChangeAspect="1"/>
          </p:cNvPicPr>
          <p:nvPr/>
        </p:nvPicPr>
        <p:blipFill rotWithShape="1">
          <a:blip r:embed="rId13"/>
          <a:srcRect l="81590" t="25907" r="5348" b="67046"/>
          <a:stretch/>
        </p:blipFill>
        <p:spPr>
          <a:xfrm>
            <a:off x="7267529" y="1288377"/>
            <a:ext cx="1592553" cy="483244"/>
          </a:xfrm>
          <a:prstGeom prst="rect">
            <a:avLst/>
          </a:prstGeom>
        </p:spPr>
      </p:pic>
      <p:pic>
        <p:nvPicPr>
          <p:cNvPr id="37" name="Imagen 36">
            <a:extLst>
              <a:ext uri="{FF2B5EF4-FFF2-40B4-BE49-F238E27FC236}">
                <a16:creationId xmlns:a16="http://schemas.microsoft.com/office/drawing/2014/main" id="{39F4460F-3E07-4C1B-8C31-A8730FDE6776}"/>
              </a:ext>
            </a:extLst>
          </p:cNvPr>
          <p:cNvPicPr>
            <a:picLocks noChangeAspect="1"/>
          </p:cNvPicPr>
          <p:nvPr/>
        </p:nvPicPr>
        <p:blipFill rotWithShape="1">
          <a:blip r:embed="rId14"/>
          <a:srcRect l="72162" t="25067" r="15127" b="66120"/>
          <a:stretch/>
        </p:blipFill>
        <p:spPr>
          <a:xfrm>
            <a:off x="8947623" y="1161405"/>
            <a:ext cx="1549659" cy="604376"/>
          </a:xfrm>
          <a:prstGeom prst="rect">
            <a:avLst/>
          </a:prstGeom>
        </p:spPr>
      </p:pic>
      <p:sp>
        <p:nvSpPr>
          <p:cNvPr id="38" name="CuadroTexto 37">
            <a:extLst>
              <a:ext uri="{FF2B5EF4-FFF2-40B4-BE49-F238E27FC236}">
                <a16:creationId xmlns:a16="http://schemas.microsoft.com/office/drawing/2014/main" id="{F66EA6B5-2422-452A-B97B-9331E229CF30}"/>
              </a:ext>
            </a:extLst>
          </p:cNvPr>
          <p:cNvSpPr txBox="1"/>
          <p:nvPr/>
        </p:nvSpPr>
        <p:spPr>
          <a:xfrm>
            <a:off x="3829988" y="891998"/>
            <a:ext cx="2559237" cy="276999"/>
          </a:xfrm>
          <a:prstGeom prst="rect">
            <a:avLst/>
          </a:prstGeom>
          <a:solidFill>
            <a:schemeClr val="accent2">
              <a:lumMod val="20000"/>
              <a:lumOff val="80000"/>
            </a:schemeClr>
          </a:solidFill>
        </p:spPr>
        <p:txBody>
          <a:bodyPr wrap="square" rtlCol="0">
            <a:spAutoFit/>
          </a:bodyPr>
          <a:lstStyle/>
          <a:p>
            <a:pPr algn="ctr"/>
            <a:r>
              <a:rPr lang="es-PE" sz="1200" b="1" dirty="0">
                <a:latin typeface="Arial" panose="020B0604020202020204" pitchFamily="34" charset="0"/>
                <a:cs typeface="Arial" panose="020B0604020202020204" pitchFamily="34" charset="0"/>
              </a:rPr>
              <a:t>Primera dosis </a:t>
            </a:r>
          </a:p>
        </p:txBody>
      </p:sp>
      <p:sp>
        <p:nvSpPr>
          <p:cNvPr id="39" name="CuadroTexto 38">
            <a:extLst>
              <a:ext uri="{FF2B5EF4-FFF2-40B4-BE49-F238E27FC236}">
                <a16:creationId xmlns:a16="http://schemas.microsoft.com/office/drawing/2014/main" id="{286745BD-DA92-4E54-86A9-7E7904E11E36}"/>
              </a:ext>
            </a:extLst>
          </p:cNvPr>
          <p:cNvSpPr txBox="1"/>
          <p:nvPr/>
        </p:nvSpPr>
        <p:spPr>
          <a:xfrm>
            <a:off x="3816337" y="2006848"/>
            <a:ext cx="2559237" cy="276999"/>
          </a:xfrm>
          <a:prstGeom prst="rect">
            <a:avLst/>
          </a:prstGeom>
          <a:solidFill>
            <a:schemeClr val="accent2">
              <a:lumMod val="20000"/>
              <a:lumOff val="80000"/>
            </a:schemeClr>
          </a:solidFill>
        </p:spPr>
        <p:txBody>
          <a:bodyPr wrap="square" rtlCol="0">
            <a:spAutoFit/>
          </a:bodyPr>
          <a:lstStyle/>
          <a:p>
            <a:pPr algn="ctr"/>
            <a:r>
              <a:rPr lang="es-PE" sz="1200" b="1" dirty="0">
                <a:latin typeface="Arial" panose="020B0604020202020204" pitchFamily="34" charset="0"/>
                <a:cs typeface="Arial" panose="020B0604020202020204" pitchFamily="34" charset="0"/>
              </a:rPr>
              <a:t>Segunda  dosis </a:t>
            </a:r>
          </a:p>
        </p:txBody>
      </p:sp>
      <p:pic>
        <p:nvPicPr>
          <p:cNvPr id="41" name="Imagen 40">
            <a:extLst>
              <a:ext uri="{FF2B5EF4-FFF2-40B4-BE49-F238E27FC236}">
                <a16:creationId xmlns:a16="http://schemas.microsoft.com/office/drawing/2014/main" id="{1669A8B1-367C-4BFC-A38E-B0E4A0DD535A}"/>
              </a:ext>
            </a:extLst>
          </p:cNvPr>
          <p:cNvPicPr>
            <a:picLocks noChangeAspect="1"/>
          </p:cNvPicPr>
          <p:nvPr/>
        </p:nvPicPr>
        <p:blipFill rotWithShape="1">
          <a:blip r:embed="rId15"/>
          <a:srcRect l="26772" t="28470" r="60295" b="63844"/>
          <a:stretch/>
        </p:blipFill>
        <p:spPr>
          <a:xfrm>
            <a:off x="3745650" y="2457433"/>
            <a:ext cx="1576782" cy="527050"/>
          </a:xfrm>
          <a:prstGeom prst="rect">
            <a:avLst/>
          </a:prstGeom>
        </p:spPr>
      </p:pic>
      <p:pic>
        <p:nvPicPr>
          <p:cNvPr id="43" name="Imagen 42">
            <a:extLst>
              <a:ext uri="{FF2B5EF4-FFF2-40B4-BE49-F238E27FC236}">
                <a16:creationId xmlns:a16="http://schemas.microsoft.com/office/drawing/2014/main" id="{AF80622F-649E-4FBA-8B69-930E56ED926E}"/>
              </a:ext>
            </a:extLst>
          </p:cNvPr>
          <p:cNvPicPr>
            <a:picLocks noChangeAspect="1"/>
          </p:cNvPicPr>
          <p:nvPr/>
        </p:nvPicPr>
        <p:blipFill rotWithShape="1">
          <a:blip r:embed="rId16"/>
          <a:srcRect l="43784" t="28470" r="43666" b="62717"/>
          <a:stretch/>
        </p:blipFill>
        <p:spPr>
          <a:xfrm>
            <a:off x="5494067" y="2364749"/>
            <a:ext cx="1530023" cy="604376"/>
          </a:xfrm>
          <a:prstGeom prst="rect">
            <a:avLst/>
          </a:prstGeom>
        </p:spPr>
      </p:pic>
      <p:pic>
        <p:nvPicPr>
          <p:cNvPr id="45" name="Imagen 44">
            <a:extLst>
              <a:ext uri="{FF2B5EF4-FFF2-40B4-BE49-F238E27FC236}">
                <a16:creationId xmlns:a16="http://schemas.microsoft.com/office/drawing/2014/main" id="{4AB56D1B-F14B-4691-9F11-06A0D45C570E}"/>
              </a:ext>
            </a:extLst>
          </p:cNvPr>
          <p:cNvPicPr>
            <a:picLocks noChangeAspect="1"/>
          </p:cNvPicPr>
          <p:nvPr/>
        </p:nvPicPr>
        <p:blipFill rotWithShape="1">
          <a:blip r:embed="rId17"/>
          <a:srcRect l="61330" t="27355" r="24335" b="61019"/>
          <a:stretch/>
        </p:blipFill>
        <p:spPr>
          <a:xfrm>
            <a:off x="7267529" y="2195813"/>
            <a:ext cx="1747725" cy="797314"/>
          </a:xfrm>
          <a:prstGeom prst="rect">
            <a:avLst/>
          </a:prstGeom>
        </p:spPr>
      </p:pic>
      <p:pic>
        <p:nvPicPr>
          <p:cNvPr id="47" name="Imagen 46">
            <a:extLst>
              <a:ext uri="{FF2B5EF4-FFF2-40B4-BE49-F238E27FC236}">
                <a16:creationId xmlns:a16="http://schemas.microsoft.com/office/drawing/2014/main" id="{6B412544-40E3-4300-8705-4D7A1FCD18A3}"/>
              </a:ext>
            </a:extLst>
          </p:cNvPr>
          <p:cNvPicPr>
            <a:picLocks noChangeAspect="1"/>
          </p:cNvPicPr>
          <p:nvPr/>
        </p:nvPicPr>
        <p:blipFill rotWithShape="1">
          <a:blip r:embed="rId18"/>
          <a:srcRect l="51361" t="29380" r="35072" b="61950"/>
          <a:stretch/>
        </p:blipFill>
        <p:spPr>
          <a:xfrm>
            <a:off x="9102795" y="2031905"/>
            <a:ext cx="1064068" cy="382482"/>
          </a:xfrm>
          <a:prstGeom prst="rect">
            <a:avLst/>
          </a:prstGeom>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p:spPr>
      </p:pic>
    </p:spTree>
    <p:extLst>
      <p:ext uri="{BB962C8B-B14F-4D97-AF65-F5344CB8AC3E}">
        <p14:creationId xmlns:p14="http://schemas.microsoft.com/office/powerpoint/2010/main" val="2393805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E05B14-A515-4519-9D99-7CA5F5B9D1D6}"/>
              </a:ext>
            </a:extLst>
          </p:cNvPr>
          <p:cNvSpPr>
            <a:spLocks noGrp="1"/>
          </p:cNvSpPr>
          <p:nvPr>
            <p:ph type="title"/>
          </p:nvPr>
        </p:nvSpPr>
        <p:spPr>
          <a:xfrm>
            <a:off x="1325542" y="113665"/>
            <a:ext cx="10515600" cy="663575"/>
          </a:xfrm>
        </p:spPr>
        <p:txBody>
          <a:bodyPr vert="horz" lIns="91440" tIns="45720" rIns="91440" bIns="45720" rtlCol="0" anchor="b">
            <a:noAutofit/>
          </a:bodyPr>
          <a:lstStyle/>
          <a:p>
            <a:pPr algn="ctr"/>
            <a:r>
              <a:rPr lang="es-PE" sz="2400" b="1" dirty="0">
                <a:solidFill>
                  <a:srgbClr val="0070C0"/>
                </a:solidFill>
                <a:latin typeface="Arial Black" panose="020B0A04020102020204" pitchFamily="34" charset="0"/>
                <a:cs typeface="Arial" panose="020B0604020202020204" pitchFamily="34" charset="0"/>
              </a:rPr>
              <a:t>Tasa de letalidad en casos de COVID-19 al 15-05-2021. Islas </a:t>
            </a:r>
            <a:r>
              <a:rPr lang="es-PE" sz="2400" b="1" dirty="0" err="1">
                <a:solidFill>
                  <a:srgbClr val="0070C0"/>
                </a:solidFill>
                <a:latin typeface="Arial Black" panose="020B0A04020102020204" pitchFamily="34" charset="0"/>
                <a:cs typeface="Arial" panose="020B0604020202020204" pitchFamily="34" charset="0"/>
              </a:rPr>
              <a:t>Seycheles</a:t>
            </a:r>
            <a:endParaRPr lang="es-PE" sz="2400" b="1" dirty="0">
              <a:solidFill>
                <a:srgbClr val="0070C0"/>
              </a:solidFill>
              <a:latin typeface="Arial Black" panose="020B0A040201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B550E268-CA52-47A2-8C1B-06E6E24B64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866" y="0"/>
            <a:ext cx="1359408" cy="6858000"/>
          </a:xfrm>
          <a:prstGeom prst="rect">
            <a:avLst/>
          </a:prstGeom>
          <a:effectLst>
            <a:outerShdw blurRad="50800" dist="50800" dir="5400000" algn="ctr" rotWithShape="0">
              <a:schemeClr val="bg1"/>
            </a:outerShdw>
          </a:effectLst>
        </p:spPr>
      </p:pic>
      <p:sp>
        <p:nvSpPr>
          <p:cNvPr id="7" name="CuadroTexto 6">
            <a:extLst>
              <a:ext uri="{FF2B5EF4-FFF2-40B4-BE49-F238E27FC236}">
                <a16:creationId xmlns:a16="http://schemas.microsoft.com/office/drawing/2014/main" id="{6B2414AD-6CA3-4FBC-A2F4-EDA14DAF8F5D}"/>
              </a:ext>
            </a:extLst>
          </p:cNvPr>
          <p:cNvSpPr txBox="1"/>
          <p:nvPr/>
        </p:nvSpPr>
        <p:spPr>
          <a:xfrm>
            <a:off x="1494473" y="6375003"/>
            <a:ext cx="6143624"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https://ourworldindata.org/covid-cases</a:t>
            </a:r>
          </a:p>
        </p:txBody>
      </p:sp>
      <p:pic>
        <p:nvPicPr>
          <p:cNvPr id="6" name="Imagen 5">
            <a:extLst>
              <a:ext uri="{FF2B5EF4-FFF2-40B4-BE49-F238E27FC236}">
                <a16:creationId xmlns:a16="http://schemas.microsoft.com/office/drawing/2014/main" id="{1A65BB47-86BD-4835-8B49-A843D5262B1D}"/>
              </a:ext>
            </a:extLst>
          </p:cNvPr>
          <p:cNvPicPr>
            <a:picLocks noChangeAspect="1"/>
          </p:cNvPicPr>
          <p:nvPr/>
        </p:nvPicPr>
        <p:blipFill rotWithShape="1">
          <a:blip r:embed="rId3"/>
          <a:srcRect l="18750" t="8667" r="7656" b="20833"/>
          <a:stretch/>
        </p:blipFill>
        <p:spPr>
          <a:xfrm>
            <a:off x="1494474" y="963673"/>
            <a:ext cx="10346668" cy="5411330"/>
          </a:xfrm>
          <a:prstGeom prst="rect">
            <a:avLst/>
          </a:prstGeom>
        </p:spPr>
      </p:pic>
    </p:spTree>
    <p:extLst>
      <p:ext uri="{BB962C8B-B14F-4D97-AF65-F5344CB8AC3E}">
        <p14:creationId xmlns:p14="http://schemas.microsoft.com/office/powerpoint/2010/main" val="3268820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245595DE-100A-44A0-A7DE-03AC1A53F3EC}"/>
              </a:ext>
            </a:extLst>
          </p:cNvPr>
          <p:cNvSpPr txBox="1">
            <a:spLocks/>
          </p:cNvSpPr>
          <p:nvPr/>
        </p:nvSpPr>
        <p:spPr>
          <a:xfrm>
            <a:off x="6778249" y="729385"/>
            <a:ext cx="4668257" cy="1325563"/>
          </a:xfrm>
          <a:prstGeom prst="rect">
            <a:avLst/>
          </a:prstGeom>
        </p:spPr>
        <p:txBody>
          <a:bodyPr vert="horz" lIns="91440" tIns="45720" rIns="91440" bIns="45720" rtlCol="0" anchor="b">
            <a:noAutofit/>
          </a:bodyPr>
          <a:lstStyle>
            <a:defPPr>
              <a:defRPr lang="es-PE"/>
            </a:defPPr>
            <a:lvl1pPr marR="0" lvl="0" indent="0" algn="ctr" fontAlgn="auto">
              <a:lnSpc>
                <a:spcPct val="90000"/>
              </a:lnSpc>
              <a:spcBef>
                <a:spcPct val="0"/>
              </a:spcBef>
              <a:spcAft>
                <a:spcPts val="0"/>
              </a:spcAft>
              <a:buClrTx/>
              <a:buSzTx/>
              <a:buFontTx/>
              <a:buNone/>
              <a:tabLst/>
              <a:defRPr kumimoji="0" sz="2400" b="1" i="0" u="none" strike="noStrike" cap="none" spc="0" normalizeH="0" baseline="0">
                <a:ln>
                  <a:noFill/>
                </a:ln>
                <a:solidFill>
                  <a:srgbClr val="0070C0"/>
                </a:solidFill>
                <a:effectLst/>
                <a:uLnTx/>
                <a:uFillTx/>
                <a:latin typeface="Arial Black" panose="020B0A04020102020204" pitchFamily="34" charset="0"/>
                <a:ea typeface="+mj-ea"/>
                <a:cs typeface="Arial" panose="020B0604020202020204" pitchFamily="34" charset="0"/>
              </a:defRPr>
            </a:lvl1pPr>
          </a:lstStyle>
          <a:p>
            <a:r>
              <a:rPr lang="en-US" dirty="0"/>
              <a:t> </a:t>
            </a:r>
            <a:r>
              <a:rPr lang="en-US" dirty="0" err="1"/>
              <a:t>Relación</a:t>
            </a:r>
            <a:r>
              <a:rPr lang="en-US" dirty="0"/>
              <a:t> de </a:t>
            </a:r>
            <a:r>
              <a:rPr lang="en-US" dirty="0" err="1"/>
              <a:t>casos</a:t>
            </a:r>
            <a:r>
              <a:rPr lang="en-US" dirty="0"/>
              <a:t>  de COVID-19 y  </a:t>
            </a:r>
            <a:r>
              <a:rPr lang="en-US" dirty="0" err="1"/>
              <a:t>cobertura</a:t>
            </a:r>
            <a:r>
              <a:rPr lang="en-US" dirty="0"/>
              <a:t> de </a:t>
            </a:r>
            <a:r>
              <a:rPr lang="en-US" dirty="0" err="1"/>
              <a:t>vacunación</a:t>
            </a:r>
            <a:r>
              <a:rPr lang="en-US" dirty="0"/>
              <a:t> contra el COVID-19. 15-05-2021 </a:t>
            </a:r>
          </a:p>
        </p:txBody>
      </p:sp>
      <p:pic>
        <p:nvPicPr>
          <p:cNvPr id="11" name="Imagen 10" descr="Un grupo de personas en una playa junto a una roca&#10;&#10;Descripción generada automáticamente con confianza media">
            <a:extLst>
              <a:ext uri="{FF2B5EF4-FFF2-40B4-BE49-F238E27FC236}">
                <a16:creationId xmlns:a16="http://schemas.microsoft.com/office/drawing/2014/main" id="{926C02D7-378A-43F0-AB80-F25E25795AE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2713" r="31036" b="-2"/>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4" name="Imagen 3" descr="Isla en medio del bosque&#10;&#10;Descripción generada automáticamente con confianza media">
            <a:extLst>
              <a:ext uri="{FF2B5EF4-FFF2-40B4-BE49-F238E27FC236}">
                <a16:creationId xmlns:a16="http://schemas.microsoft.com/office/drawing/2014/main" id="{753FEB36-6912-4420-A83A-C0CF05326725}"/>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8211" r="6464" b="-3"/>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7" name="Imagen 6" descr="Forma&#10;&#10;Descripción generada automáticamente">
            <a:extLst>
              <a:ext uri="{FF2B5EF4-FFF2-40B4-BE49-F238E27FC236}">
                <a16:creationId xmlns:a16="http://schemas.microsoft.com/office/drawing/2014/main" id="{97405DC4-B0E7-41E6-AA77-82059241036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1266" r="1" b="80889"/>
          <a:stretch/>
        </p:blipFill>
        <p:spPr>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12" name="CuadroTexto 11">
            <a:extLst>
              <a:ext uri="{FF2B5EF4-FFF2-40B4-BE49-F238E27FC236}">
                <a16:creationId xmlns:a16="http://schemas.microsoft.com/office/drawing/2014/main" id="{910F2F99-74D2-4745-87DB-2AE25D15434B}"/>
              </a:ext>
            </a:extLst>
          </p:cNvPr>
          <p:cNvSpPr txBox="1"/>
          <p:nvPr/>
        </p:nvSpPr>
        <p:spPr>
          <a:xfrm>
            <a:off x="6718998" y="2268495"/>
            <a:ext cx="4668256" cy="3773489"/>
          </a:xfrm>
          <a:prstGeom prst="rect">
            <a:avLst/>
          </a:prstGeom>
        </p:spPr>
        <p:txBody>
          <a:bodyPr vert="horz" lIns="91440" tIns="45720" rIns="91440" bIns="45720" rtlCol="0" anchor="t">
            <a:normAutofit/>
          </a:bodyPr>
          <a:lstStyle/>
          <a:p>
            <a:pPr marL="57150" indent="-285750" algn="just">
              <a:lnSpc>
                <a:spcPct val="90000"/>
              </a:lnSpc>
              <a:spcAft>
                <a:spcPts val="600"/>
              </a:spcAft>
              <a:buFont typeface="Wingdings" panose="05000000000000000000" pitchFamily="2" charset="2"/>
              <a:buChar char="ü"/>
            </a:pPr>
            <a:r>
              <a:rPr lang="en-US" sz="1400" dirty="0">
                <a:latin typeface="Arial" panose="020B0604020202020204" pitchFamily="34" charset="0"/>
                <a:cs typeface="Arial" panose="020B0604020202020204" pitchFamily="34" charset="0"/>
              </a:rPr>
              <a:t>El </a:t>
            </a:r>
            <a:r>
              <a:rPr lang="en-US" sz="1400" dirty="0" err="1">
                <a:latin typeface="Arial" panose="020B0604020202020204" pitchFamily="34" charset="0"/>
                <a:cs typeface="Arial" panose="020B0604020202020204" pitchFamily="34" charset="0"/>
              </a:rPr>
              <a:t>promedio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móvil</a:t>
            </a:r>
            <a:r>
              <a:rPr lang="en-US" sz="1400" dirty="0">
                <a:latin typeface="Arial" panose="020B0604020202020204" pitchFamily="34" charset="0"/>
                <a:cs typeface="Arial" panose="020B0604020202020204" pitchFamily="34" charset="0"/>
              </a:rPr>
              <a:t> de </a:t>
            </a:r>
            <a:r>
              <a:rPr lang="en-US" sz="1400" dirty="0" err="1">
                <a:latin typeface="Arial" panose="020B0604020202020204" pitchFamily="34" charset="0"/>
                <a:cs typeface="Arial" panose="020B0604020202020204" pitchFamily="34" charset="0"/>
              </a:rPr>
              <a:t>siete</a:t>
            </a:r>
            <a:r>
              <a:rPr lang="en-US" sz="1400" dirty="0">
                <a:latin typeface="Arial" panose="020B0604020202020204" pitchFamily="34" charset="0"/>
                <a:cs typeface="Arial" panose="020B0604020202020204" pitchFamily="34" charset="0"/>
              </a:rPr>
              <a:t> días de </a:t>
            </a:r>
            <a:r>
              <a:rPr lang="en-US" sz="1400" dirty="0" err="1">
                <a:latin typeface="Arial" panose="020B0604020202020204" pitchFamily="34" charset="0"/>
                <a:cs typeface="Arial" panose="020B0604020202020204" pitchFamily="34" charset="0"/>
              </a:rPr>
              <a:t>casos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positivos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aumentó</a:t>
            </a:r>
            <a:r>
              <a:rPr lang="en-US" sz="1400" dirty="0">
                <a:latin typeface="Arial" panose="020B0604020202020204" pitchFamily="34" charset="0"/>
                <a:cs typeface="Arial" panose="020B0604020202020204" pitchFamily="34" charset="0"/>
              </a:rPr>
              <a:t> de 120, el 30 de </a:t>
            </a:r>
            <a:r>
              <a:rPr lang="en-US" sz="1400" dirty="0" err="1">
                <a:latin typeface="Arial" panose="020B0604020202020204" pitchFamily="34" charset="0"/>
                <a:cs typeface="Arial" panose="020B0604020202020204" pitchFamily="34" charset="0"/>
              </a:rPr>
              <a:t>abril</a:t>
            </a:r>
            <a:r>
              <a:rPr lang="en-US" sz="1400" dirty="0">
                <a:latin typeface="Arial" panose="020B0604020202020204" pitchFamily="34" charset="0"/>
                <a:cs typeface="Arial" panose="020B0604020202020204" pitchFamily="34" charset="0"/>
              </a:rPr>
              <a:t>, a 314 el 8 de mayo. Y </a:t>
            </a:r>
            <a:r>
              <a:rPr lang="en-US" sz="1400" dirty="0" err="1">
                <a:latin typeface="Arial" panose="020B0604020202020204" pitchFamily="34" charset="0"/>
                <a:cs typeface="Arial" panose="020B0604020202020204" pitchFamily="34" charset="0"/>
              </a:rPr>
              <a:t>casi</a:t>
            </a:r>
            <a:r>
              <a:rPr lang="en-US" sz="1400" dirty="0">
                <a:latin typeface="Arial" panose="020B0604020202020204" pitchFamily="34" charset="0"/>
                <a:cs typeface="Arial" panose="020B0604020202020204" pitchFamily="34" charset="0"/>
              </a:rPr>
              <a:t> dos tercios de los </a:t>
            </a:r>
            <a:r>
              <a:rPr lang="en-US" sz="1400" dirty="0" err="1">
                <a:latin typeface="Arial" panose="020B0604020202020204" pitchFamily="34" charset="0"/>
                <a:cs typeface="Arial" panose="020B0604020202020204" pitchFamily="34" charset="0"/>
              </a:rPr>
              <a:t>casos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positivos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fueron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contactos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cercanos</a:t>
            </a:r>
            <a:r>
              <a:rPr lang="en-US" sz="1400" dirty="0">
                <a:latin typeface="Arial" panose="020B0604020202020204" pitchFamily="34" charset="0"/>
                <a:cs typeface="Arial" panose="020B0604020202020204" pitchFamily="34" charset="0"/>
              </a:rPr>
              <a:t> de </a:t>
            </a:r>
            <a:r>
              <a:rPr lang="en-US" sz="1400" dirty="0" err="1">
                <a:latin typeface="Arial" panose="020B0604020202020204" pitchFamily="34" charset="0"/>
                <a:cs typeface="Arial" panose="020B0604020202020204" pitchFamily="34" charset="0"/>
                <a:hlinkClick r:id="rId8"/>
              </a:rPr>
              <a:t>otra</a:t>
            </a:r>
            <a:r>
              <a:rPr lang="en-US" sz="1400" dirty="0">
                <a:latin typeface="Arial" panose="020B0604020202020204" pitchFamily="34" charset="0"/>
                <a:cs typeface="Arial" panose="020B0604020202020204" pitchFamily="34" charset="0"/>
                <a:hlinkClick r:id="rId8"/>
              </a:rPr>
              <a:t> persona que </a:t>
            </a:r>
            <a:r>
              <a:rPr lang="en-US" sz="1400" dirty="0" err="1">
                <a:latin typeface="Arial" panose="020B0604020202020204" pitchFamily="34" charset="0"/>
                <a:cs typeface="Arial" panose="020B0604020202020204" pitchFamily="34" charset="0"/>
                <a:hlinkClick r:id="rId8"/>
              </a:rPr>
              <a:t>dio</a:t>
            </a:r>
            <a:r>
              <a:rPr lang="en-US" sz="1400" dirty="0">
                <a:latin typeface="Arial" panose="020B0604020202020204" pitchFamily="34" charset="0"/>
                <a:cs typeface="Arial" panose="020B0604020202020204" pitchFamily="34" charset="0"/>
                <a:hlinkClick r:id="rId8"/>
              </a:rPr>
              <a:t> </a:t>
            </a:r>
            <a:r>
              <a:rPr lang="en-US" sz="1400" dirty="0" err="1">
                <a:latin typeface="Arial" panose="020B0604020202020204" pitchFamily="34" charset="0"/>
                <a:cs typeface="Arial" panose="020B0604020202020204" pitchFamily="34" charset="0"/>
                <a:hlinkClick r:id="rId8"/>
              </a:rPr>
              <a:t>positivo</a:t>
            </a:r>
            <a:r>
              <a:rPr lang="en-US" sz="1400" dirty="0">
                <a:latin typeface="Arial" panose="020B0604020202020204" pitchFamily="34" charset="0"/>
                <a:cs typeface="Arial" panose="020B0604020202020204" pitchFamily="34" charset="0"/>
                <a:hlinkClick r:id="rId8"/>
              </a:rPr>
              <a:t>.</a:t>
            </a:r>
            <a:endParaRPr lang="en-US" sz="1400" dirty="0">
              <a:latin typeface="Arial" panose="020B0604020202020204" pitchFamily="34" charset="0"/>
              <a:cs typeface="Arial" panose="020B0604020202020204" pitchFamily="34" charset="0"/>
            </a:endParaRPr>
          </a:p>
          <a:p>
            <a:pPr marL="57150" indent="-285750" algn="just">
              <a:lnSpc>
                <a:spcPct val="90000"/>
              </a:lnSpc>
              <a:spcAft>
                <a:spcPts val="600"/>
              </a:spcAft>
              <a:buFont typeface="Wingdings" panose="05000000000000000000" pitchFamily="2" charset="2"/>
              <a:buChar char="ü"/>
            </a:pPr>
            <a:r>
              <a:rPr lang="en-US" sz="1400" dirty="0" err="1">
                <a:latin typeface="Arial" panose="020B0604020202020204" pitchFamily="34" charset="0"/>
                <a:cs typeface="Arial" panose="020B0604020202020204" pitchFamily="34" charset="0"/>
              </a:rPr>
              <a:t>Alrededor</a:t>
            </a:r>
            <a:r>
              <a:rPr lang="en-US" sz="1400" dirty="0">
                <a:latin typeface="Arial" panose="020B0604020202020204" pitchFamily="34" charset="0"/>
                <a:cs typeface="Arial" panose="020B0604020202020204" pitchFamily="34" charset="0"/>
              </a:rPr>
              <a:t> del 37% de los que </a:t>
            </a:r>
            <a:r>
              <a:rPr lang="en-US" sz="1400" dirty="0" err="1">
                <a:latin typeface="Arial" panose="020B0604020202020204" pitchFamily="34" charset="0"/>
                <a:cs typeface="Arial" panose="020B0604020202020204" pitchFamily="34" charset="0"/>
              </a:rPr>
              <a:t>dieron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positivo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recibieron</a:t>
            </a:r>
            <a:r>
              <a:rPr lang="en-US" sz="1400" dirty="0">
                <a:latin typeface="Arial" panose="020B0604020202020204" pitchFamily="34" charset="0"/>
                <a:cs typeface="Arial" panose="020B0604020202020204" pitchFamily="34" charset="0"/>
              </a:rPr>
              <a:t> ambas </a:t>
            </a:r>
            <a:r>
              <a:rPr lang="en-US" sz="1400" dirty="0" err="1">
                <a:latin typeface="Arial" panose="020B0604020202020204" pitchFamily="34" charset="0"/>
                <a:cs typeface="Arial" panose="020B0604020202020204" pitchFamily="34" charset="0"/>
              </a:rPr>
              <a:t>dosis</a:t>
            </a:r>
            <a:r>
              <a:rPr lang="en-US" sz="1400" dirty="0">
                <a:latin typeface="Arial" panose="020B0604020202020204" pitchFamily="34" charset="0"/>
                <a:cs typeface="Arial" panose="020B0604020202020204" pitchFamily="34" charset="0"/>
              </a:rPr>
              <a:t> de una </a:t>
            </a:r>
            <a:r>
              <a:rPr lang="en-US" sz="1400" dirty="0" err="1">
                <a:latin typeface="Arial" panose="020B0604020202020204" pitchFamily="34" charset="0"/>
                <a:cs typeface="Arial" panose="020B0604020202020204" pitchFamily="34" charset="0"/>
              </a:rPr>
              <a:t>vacuna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agregó</a:t>
            </a:r>
            <a:r>
              <a:rPr lang="en-US" sz="1400" dirty="0">
                <a:latin typeface="Arial" panose="020B0604020202020204" pitchFamily="34" charset="0"/>
                <a:cs typeface="Arial" panose="020B0604020202020204" pitchFamily="34" charset="0"/>
              </a:rPr>
              <a:t>.</a:t>
            </a:r>
          </a:p>
          <a:p>
            <a:pPr marL="57150" indent="-285750" algn="just">
              <a:lnSpc>
                <a:spcPct val="90000"/>
              </a:lnSpc>
              <a:spcAft>
                <a:spcPts val="600"/>
              </a:spcAft>
              <a:buFont typeface="Wingdings" panose="05000000000000000000" pitchFamily="2" charset="2"/>
              <a:buChar char="ü"/>
            </a:pPr>
            <a:r>
              <a:rPr lang="en-US" sz="1400" dirty="0">
                <a:latin typeface="Arial" panose="020B0604020202020204" pitchFamily="34" charset="0"/>
                <a:cs typeface="Arial" panose="020B0604020202020204" pitchFamily="34" charset="0"/>
              </a:rPr>
              <a:t>Hasta la </a:t>
            </a:r>
            <a:r>
              <a:rPr lang="en-US" sz="1400" dirty="0" err="1">
                <a:latin typeface="Arial" panose="020B0604020202020204" pitchFamily="34" charset="0"/>
                <a:cs typeface="Arial" panose="020B0604020202020204" pitchFamily="34" charset="0"/>
              </a:rPr>
              <a:t>fecha</a:t>
            </a:r>
            <a:r>
              <a:rPr lang="en-US" sz="1400" dirty="0">
                <a:latin typeface="Arial" panose="020B0604020202020204" pitchFamily="34" charset="0"/>
                <a:cs typeface="Arial" panose="020B0604020202020204" pitchFamily="34" charset="0"/>
              </a:rPr>
              <a:t>, 57% </a:t>
            </a:r>
            <a:r>
              <a:rPr lang="en-US" sz="1400" dirty="0" err="1">
                <a:latin typeface="Arial" panose="020B0604020202020204" pitchFamily="34" charset="0"/>
                <a:cs typeface="Arial" panose="020B0604020202020204" pitchFamily="34" charset="0"/>
              </a:rPr>
              <a:t>recibieron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completamente</a:t>
            </a:r>
            <a:r>
              <a:rPr lang="en-US" sz="1400" dirty="0">
                <a:latin typeface="Arial" panose="020B0604020202020204" pitchFamily="34" charset="0"/>
                <a:cs typeface="Arial" panose="020B0604020202020204" pitchFamily="34" charset="0"/>
              </a:rPr>
              <a:t> la </a:t>
            </a:r>
            <a:r>
              <a:rPr lang="en-US" sz="1400" dirty="0" err="1">
                <a:latin typeface="Arial" panose="020B0604020202020204" pitchFamily="34" charset="0"/>
                <a:cs typeface="Arial" panose="020B0604020202020204" pitchFamily="34" charset="0"/>
              </a:rPr>
              <a:t>vacuna</a:t>
            </a:r>
            <a:r>
              <a:rPr lang="en-US" sz="1400" dirty="0">
                <a:latin typeface="Arial" panose="020B0604020202020204" pitchFamily="34" charset="0"/>
                <a:cs typeface="Arial" panose="020B0604020202020204" pitchFamily="34" charset="0"/>
              </a:rPr>
              <a:t> de la </a:t>
            </a:r>
            <a:r>
              <a:rPr lang="en-US" sz="1400" dirty="0" err="1">
                <a:latin typeface="Arial" panose="020B0604020202020204" pitchFamily="34" charset="0"/>
                <a:cs typeface="Arial" panose="020B0604020202020204" pitchFamily="34" charset="0"/>
              </a:rPr>
              <a:t>farmacéutica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estatal</a:t>
            </a:r>
            <a:r>
              <a:rPr lang="en-US" sz="1400" dirty="0">
                <a:latin typeface="Arial" panose="020B0604020202020204" pitchFamily="34" charset="0"/>
                <a:cs typeface="Arial" panose="020B0604020202020204" pitchFamily="34" charset="0"/>
              </a:rPr>
              <a:t> china </a:t>
            </a:r>
            <a:r>
              <a:rPr lang="en-US" sz="1400" dirty="0" err="1">
                <a:latin typeface="Arial" panose="020B0604020202020204" pitchFamily="34" charset="0"/>
                <a:cs typeface="Arial" panose="020B0604020202020204" pitchFamily="34" charset="0"/>
              </a:rPr>
              <a:t>Sinopharm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mientras</a:t>
            </a:r>
            <a:r>
              <a:rPr lang="en-US" sz="1400" dirty="0">
                <a:latin typeface="Arial" panose="020B0604020202020204" pitchFamily="34" charset="0"/>
                <a:cs typeface="Arial" panose="020B0604020202020204" pitchFamily="34" charset="0"/>
              </a:rPr>
              <a:t> que 43% </a:t>
            </a:r>
            <a:r>
              <a:rPr lang="en-US" sz="1400" dirty="0" err="1">
                <a:latin typeface="Arial" panose="020B0604020202020204" pitchFamily="34" charset="0"/>
                <a:cs typeface="Arial" panose="020B0604020202020204" pitchFamily="34" charset="0"/>
              </a:rPr>
              <a:t>recibió</a:t>
            </a:r>
            <a:r>
              <a:rPr lang="en-US" sz="1400" dirty="0">
                <a:latin typeface="Arial" panose="020B0604020202020204" pitchFamily="34" charset="0"/>
                <a:cs typeface="Arial" panose="020B0604020202020204" pitchFamily="34" charset="0"/>
              </a:rPr>
              <a:t> AstraZeneca.</a:t>
            </a:r>
          </a:p>
          <a:p>
            <a:pPr marL="57150" indent="-285750" algn="just">
              <a:lnSpc>
                <a:spcPct val="90000"/>
              </a:lnSpc>
              <a:spcAft>
                <a:spcPts val="600"/>
              </a:spcAft>
              <a:buFont typeface="Wingdings" panose="05000000000000000000" pitchFamily="2" charset="2"/>
              <a:buChar char="ü"/>
            </a:pPr>
            <a:r>
              <a:rPr lang="en-US" sz="1400" dirty="0">
                <a:latin typeface="Arial" panose="020B0604020202020204" pitchFamily="34" charset="0"/>
                <a:cs typeface="Arial" panose="020B0604020202020204" pitchFamily="34" charset="0"/>
              </a:rPr>
              <a:t>La OMS </a:t>
            </a:r>
            <a:r>
              <a:rPr lang="en-US" sz="1400" dirty="0" err="1">
                <a:latin typeface="Arial" panose="020B0604020202020204" pitchFamily="34" charset="0"/>
                <a:cs typeface="Arial" panose="020B0604020202020204" pitchFamily="34" charset="0"/>
              </a:rPr>
              <a:t>señaló</a:t>
            </a:r>
            <a:r>
              <a:rPr lang="en-US" sz="1400" dirty="0">
                <a:latin typeface="Arial" panose="020B0604020202020204" pitchFamily="34" charset="0"/>
                <a:cs typeface="Arial" panose="020B0604020202020204" pitchFamily="34" charset="0"/>
              </a:rPr>
              <a:t> que </a:t>
            </a:r>
            <a:r>
              <a:rPr lang="en-US" sz="1400" dirty="0" err="1">
                <a:latin typeface="Arial" panose="020B0604020202020204" pitchFamily="34" charset="0"/>
                <a:cs typeface="Arial" panose="020B0604020202020204" pitchFamily="34" charset="0"/>
              </a:rPr>
              <a:t>casi</a:t>
            </a:r>
            <a:r>
              <a:rPr lang="en-US" sz="1400" dirty="0">
                <a:latin typeface="Arial" panose="020B0604020202020204" pitchFamily="34" charset="0"/>
                <a:cs typeface="Arial" panose="020B0604020202020204" pitchFamily="34" charset="0"/>
              </a:rPr>
              <a:t> 60% de la población ha </a:t>
            </a:r>
            <a:r>
              <a:rPr lang="en-US" sz="1400" dirty="0" err="1">
                <a:latin typeface="Arial" panose="020B0604020202020204" pitchFamily="34" charset="0"/>
                <a:cs typeface="Arial" panose="020B0604020202020204" pitchFamily="34" charset="0"/>
              </a:rPr>
              <a:t>recibido</a:t>
            </a:r>
            <a:r>
              <a:rPr lang="en-US" sz="1400" dirty="0">
                <a:latin typeface="Arial" panose="020B0604020202020204" pitchFamily="34" charset="0"/>
                <a:cs typeface="Arial" panose="020B0604020202020204" pitchFamily="34" charset="0"/>
              </a:rPr>
              <a:t> dos </a:t>
            </a:r>
            <a:r>
              <a:rPr lang="en-US" sz="1400" dirty="0" err="1">
                <a:latin typeface="Arial" panose="020B0604020202020204" pitchFamily="34" charset="0"/>
                <a:cs typeface="Arial" panose="020B0604020202020204" pitchFamily="34" charset="0"/>
              </a:rPr>
              <a:t>dosis</a:t>
            </a:r>
            <a:r>
              <a:rPr lang="en-US" sz="1400" dirty="0">
                <a:latin typeface="Arial" panose="020B0604020202020204" pitchFamily="34" charset="0"/>
                <a:cs typeface="Arial" panose="020B0604020202020204" pitchFamily="34" charset="0"/>
              </a:rPr>
              <a:t>.</a:t>
            </a:r>
          </a:p>
          <a:p>
            <a:pPr marL="57150" indent="-285750" algn="just">
              <a:lnSpc>
                <a:spcPct val="90000"/>
              </a:lnSpc>
              <a:spcAft>
                <a:spcPts val="600"/>
              </a:spcAft>
              <a:buFont typeface="Wingdings" panose="05000000000000000000" pitchFamily="2" charset="2"/>
              <a:buChar char="ü"/>
            </a:pPr>
            <a:r>
              <a:rPr lang="en-US" sz="1400" dirty="0">
                <a:latin typeface="Arial" panose="020B0604020202020204" pitchFamily="34" charset="0"/>
                <a:cs typeface="Arial" panose="020B0604020202020204" pitchFamily="34" charset="0"/>
              </a:rPr>
              <a:t>El </a:t>
            </a:r>
            <a:r>
              <a:rPr lang="en-US" sz="1400" dirty="0" err="1">
                <a:latin typeface="Arial" panose="020B0604020202020204" pitchFamily="34" charset="0"/>
                <a:cs typeface="Arial" panose="020B0604020202020204" pitchFamily="34" charset="0"/>
              </a:rPr>
              <a:t>ministerio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dijo</a:t>
            </a:r>
            <a:r>
              <a:rPr lang="en-US" sz="1400" dirty="0">
                <a:latin typeface="Arial" panose="020B0604020202020204" pitchFamily="34" charset="0"/>
                <a:cs typeface="Arial" panose="020B0604020202020204" pitchFamily="34" charset="0"/>
              </a:rPr>
              <a:t> que 80% de los que </a:t>
            </a:r>
            <a:r>
              <a:rPr lang="en-US" sz="1400" dirty="0" err="1">
                <a:latin typeface="Arial" panose="020B0604020202020204" pitchFamily="34" charset="0"/>
                <a:cs typeface="Arial" panose="020B0604020202020204" pitchFamily="34" charset="0"/>
              </a:rPr>
              <a:t>necesitaban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tratamiento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hospitalario</a:t>
            </a:r>
            <a:r>
              <a:rPr lang="en-US" sz="1400" dirty="0">
                <a:latin typeface="Arial" panose="020B0604020202020204" pitchFamily="34" charset="0"/>
                <a:cs typeface="Arial" panose="020B0604020202020204" pitchFamily="34" charset="0"/>
              </a:rPr>
              <a:t> no </a:t>
            </a:r>
            <a:r>
              <a:rPr lang="en-US" sz="1400" dirty="0" err="1">
                <a:latin typeface="Arial" panose="020B0604020202020204" pitchFamily="34" charset="0"/>
                <a:cs typeface="Arial" panose="020B0604020202020204" pitchFamily="34" charset="0"/>
              </a:rPr>
              <a:t>fueron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vacunados</a:t>
            </a:r>
            <a:r>
              <a:rPr lang="en-US" sz="1400" dirty="0">
                <a:latin typeface="Arial" panose="020B0604020202020204" pitchFamily="34" charset="0"/>
                <a:cs typeface="Arial" panose="020B0604020202020204" pitchFamily="34" charset="0"/>
              </a:rPr>
              <a:t> y </a:t>
            </a:r>
            <a:r>
              <a:rPr lang="en-US" sz="1400" dirty="0" err="1">
                <a:latin typeface="Arial" panose="020B0604020202020204" pitchFamily="34" charset="0"/>
                <a:cs typeface="Arial" panose="020B0604020202020204" pitchFamily="34" charset="0"/>
              </a:rPr>
              <a:t>tendían</a:t>
            </a:r>
            <a:r>
              <a:rPr lang="en-US" sz="1400" dirty="0">
                <a:latin typeface="Arial" panose="020B0604020202020204" pitchFamily="34" charset="0"/>
                <a:cs typeface="Arial" panose="020B0604020202020204" pitchFamily="34" charset="0"/>
              </a:rPr>
              <a:t> a ser personas con </a:t>
            </a:r>
            <a:r>
              <a:rPr lang="en-US" sz="1400" dirty="0" err="1">
                <a:latin typeface="Arial" panose="020B0604020202020204" pitchFamily="34" charset="0"/>
                <a:cs typeface="Arial" panose="020B0604020202020204" pitchFamily="34" charset="0"/>
              </a:rPr>
              <a:t>comorbilidades</a:t>
            </a:r>
            <a:r>
              <a:rPr lang="en-US" sz="1400" dirty="0">
                <a:latin typeface="Arial" panose="020B0604020202020204" pitchFamily="34" charset="0"/>
                <a:cs typeface="Arial" panose="020B0604020202020204" pitchFamily="34" charset="0"/>
              </a:rPr>
              <a:t>.</a:t>
            </a:r>
          </a:p>
        </p:txBody>
      </p:sp>
      <p:sp>
        <p:nvSpPr>
          <p:cNvPr id="10" name="CuadroTexto 9">
            <a:extLst>
              <a:ext uri="{FF2B5EF4-FFF2-40B4-BE49-F238E27FC236}">
                <a16:creationId xmlns:a16="http://schemas.microsoft.com/office/drawing/2014/main" id="{C2CEC046-5C0E-4400-A106-E613930D6912}"/>
              </a:ext>
            </a:extLst>
          </p:cNvPr>
          <p:cNvSpPr txBox="1"/>
          <p:nvPr/>
        </p:nvSpPr>
        <p:spPr>
          <a:xfrm>
            <a:off x="1483530" y="6493837"/>
            <a:ext cx="6140368" cy="261610"/>
          </a:xfrm>
          <a:prstGeom prst="rect">
            <a:avLst/>
          </a:prstGeom>
          <a:noFill/>
        </p:spPr>
        <p:txBody>
          <a:bodyPr wrap="square">
            <a:spAutoFit/>
          </a:bodyPr>
          <a:lstStyle/>
          <a:p>
            <a:pPr>
              <a:spcAft>
                <a:spcPts val="600"/>
              </a:spcAft>
            </a:pPr>
            <a:r>
              <a:rPr lang="es-PE" sz="1100">
                <a:latin typeface="Arial" panose="020B0604020202020204" pitchFamily="34" charset="0"/>
                <a:cs typeface="Arial" panose="020B0604020202020204" pitchFamily="34" charset="0"/>
              </a:rPr>
              <a:t>https://businessinsider.mx/oms-casos-covid-19-isla-seychelles-personas-vacunadas/</a:t>
            </a:r>
          </a:p>
        </p:txBody>
      </p:sp>
      <p:sp>
        <p:nvSpPr>
          <p:cNvPr id="5" name="CuadroTexto 4">
            <a:extLst>
              <a:ext uri="{FF2B5EF4-FFF2-40B4-BE49-F238E27FC236}">
                <a16:creationId xmlns:a16="http://schemas.microsoft.com/office/drawing/2014/main" id="{70BE2BFC-4C83-4024-8C26-3B984B4E8638}"/>
              </a:ext>
            </a:extLst>
          </p:cNvPr>
          <p:cNvSpPr txBox="1"/>
          <p:nvPr/>
        </p:nvSpPr>
        <p:spPr>
          <a:xfrm>
            <a:off x="9724658" y="6870700"/>
            <a:ext cx="2467342" cy="200055"/>
          </a:xfrm>
          <a:prstGeom prst="rect">
            <a:avLst/>
          </a:prstGeom>
          <a:solidFill>
            <a:srgbClr val="000000"/>
          </a:solidFill>
        </p:spPr>
        <p:txBody>
          <a:bodyPr wrap="none" rtlCol="0">
            <a:spAutoFit/>
          </a:bodyPr>
          <a:lstStyle/>
          <a:p>
            <a:pPr algn="r">
              <a:spcAft>
                <a:spcPts val="600"/>
              </a:spcAft>
            </a:pPr>
            <a:r>
              <a:rPr lang="es-PE" sz="700">
                <a:solidFill>
                  <a:srgbClr val="FFFFFF"/>
                </a:solidFill>
                <a:hlinkClick r:id="rId6" tooltip="https://losviajesdemargalliver.com/10-razones-visita-montreux-vevey/">
                  <a:extLst>
                    <a:ext uri="{A12FA001-AC4F-418D-AE19-62706E023703}">
                      <ahyp:hlinkClr xmlns:ahyp="http://schemas.microsoft.com/office/drawing/2018/hyperlinkcolor" val="tx"/>
                    </a:ext>
                  </a:extLst>
                </a:hlinkClick>
              </a:rPr>
              <a:t>Esta foto</a:t>
            </a:r>
            <a:r>
              <a:rPr lang="es-PE" sz="700">
                <a:solidFill>
                  <a:srgbClr val="FFFFFF"/>
                </a:solidFill>
              </a:rPr>
              <a:t> de Autor desconocido está bajo licencia </a:t>
            </a:r>
            <a:r>
              <a:rPr lang="es-PE" sz="700">
                <a:solidFill>
                  <a:srgbClr val="FFFFFF"/>
                </a:solidFill>
                <a:hlinkClick r:id="rId9" tooltip="https://creativecommons.org/licenses/by-nc-sa/3.0/">
                  <a:extLst>
                    <a:ext uri="{A12FA001-AC4F-418D-AE19-62706E023703}">
                      <ahyp:hlinkClr xmlns:ahyp="http://schemas.microsoft.com/office/drawing/2018/hyperlinkcolor" val="tx"/>
                    </a:ext>
                  </a:extLst>
                </a:hlinkClick>
              </a:rPr>
              <a:t>CC BY-SA-NC</a:t>
            </a:r>
            <a:endParaRPr lang="es-PE" sz="700">
              <a:solidFill>
                <a:srgbClr val="FFFFFF"/>
              </a:solidFill>
            </a:endParaRPr>
          </a:p>
        </p:txBody>
      </p:sp>
      <p:sp>
        <p:nvSpPr>
          <p:cNvPr id="13" name="CuadroTexto 12">
            <a:extLst>
              <a:ext uri="{FF2B5EF4-FFF2-40B4-BE49-F238E27FC236}">
                <a16:creationId xmlns:a16="http://schemas.microsoft.com/office/drawing/2014/main" id="{90288FB1-3723-476D-901D-6E5AAE30B5BD}"/>
              </a:ext>
            </a:extLst>
          </p:cNvPr>
          <p:cNvSpPr txBox="1"/>
          <p:nvPr/>
        </p:nvSpPr>
        <p:spPr>
          <a:xfrm>
            <a:off x="7244616" y="6870700"/>
            <a:ext cx="2467342" cy="200055"/>
          </a:xfrm>
          <a:prstGeom prst="rect">
            <a:avLst/>
          </a:prstGeom>
          <a:solidFill>
            <a:srgbClr val="000000"/>
          </a:solidFill>
        </p:spPr>
        <p:txBody>
          <a:bodyPr wrap="none" rtlCol="0">
            <a:spAutoFit/>
          </a:bodyPr>
          <a:lstStyle/>
          <a:p>
            <a:pPr algn="r">
              <a:spcAft>
                <a:spcPts val="600"/>
              </a:spcAft>
            </a:pPr>
            <a:r>
              <a:rPr lang="es-PE" sz="700">
                <a:solidFill>
                  <a:srgbClr val="FFFFFF"/>
                </a:solidFill>
                <a:hlinkClick r:id="rId4" tooltip="http://pilarcarrizosa.com/sabias-que-las-seychelles-hay-un-tesoro-escondido-del-pirata-le-buse-del-sxvii/">
                  <a:extLst>
                    <a:ext uri="{A12FA001-AC4F-418D-AE19-62706E023703}">
                      <ahyp:hlinkClr xmlns:ahyp="http://schemas.microsoft.com/office/drawing/2018/hyperlinkcolor" val="tx"/>
                    </a:ext>
                  </a:extLst>
                </a:hlinkClick>
              </a:rPr>
              <a:t>Esta foto</a:t>
            </a:r>
            <a:r>
              <a:rPr lang="es-PE" sz="700">
                <a:solidFill>
                  <a:srgbClr val="FFFFFF"/>
                </a:solidFill>
              </a:rPr>
              <a:t> de Autor desconocido está bajo licencia </a:t>
            </a:r>
            <a:r>
              <a:rPr lang="es-PE" sz="700">
                <a:solidFill>
                  <a:srgbClr val="FFFFFF"/>
                </a:solidFill>
                <a:hlinkClick r:id="rId9" tooltip="https://creativecommons.org/licenses/by-nc-sa/3.0/">
                  <a:extLst>
                    <a:ext uri="{A12FA001-AC4F-418D-AE19-62706E023703}">
                      <ahyp:hlinkClr xmlns:ahyp="http://schemas.microsoft.com/office/drawing/2018/hyperlinkcolor" val="tx"/>
                    </a:ext>
                  </a:extLst>
                </a:hlinkClick>
              </a:rPr>
              <a:t>CC BY-SA-NC</a:t>
            </a:r>
            <a:endParaRPr lang="es-PE" sz="700">
              <a:solidFill>
                <a:srgbClr val="FFFFFF"/>
              </a:solidFill>
            </a:endParaRPr>
          </a:p>
        </p:txBody>
      </p:sp>
    </p:spTree>
    <p:extLst>
      <p:ext uri="{BB962C8B-B14F-4D97-AF65-F5344CB8AC3E}">
        <p14:creationId xmlns:p14="http://schemas.microsoft.com/office/powerpoint/2010/main" val="3702593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2" name="Imagen 1">
            <a:extLst>
              <a:ext uri="{FF2B5EF4-FFF2-40B4-BE49-F238E27FC236}">
                <a16:creationId xmlns:a16="http://schemas.microsoft.com/office/drawing/2014/main" id="{15D7CFB7-134C-4267-AFE9-3F80CD231A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7871" y="-39762"/>
            <a:ext cx="12083319" cy="1780186"/>
          </a:xfrm>
          <a:prstGeom prst="rect">
            <a:avLst/>
          </a:prstGeom>
        </p:spPr>
      </p:pic>
      <p:sp>
        <p:nvSpPr>
          <p:cNvPr id="8" name="CuadroTexto 7">
            <a:extLst>
              <a:ext uri="{FF2B5EF4-FFF2-40B4-BE49-F238E27FC236}">
                <a16:creationId xmlns:a16="http://schemas.microsoft.com/office/drawing/2014/main" id="{646FE3AB-7180-4BC7-91E1-EBC3B62DE2EA}"/>
              </a:ext>
            </a:extLst>
          </p:cNvPr>
          <p:cNvSpPr txBox="1"/>
          <p:nvPr/>
        </p:nvSpPr>
        <p:spPr>
          <a:xfrm>
            <a:off x="1994848" y="6280894"/>
            <a:ext cx="8202304" cy="523220"/>
          </a:xfrm>
          <a:prstGeom prst="rect">
            <a:avLst/>
          </a:prstGeom>
          <a:noFill/>
        </p:spPr>
        <p:txBody>
          <a:bodyPr wrap="square">
            <a:spAutoFit/>
          </a:bodyPr>
          <a:lstStyle/>
          <a:p>
            <a:pPr algn="ctr"/>
            <a:r>
              <a:rPr lang="es-CO" sz="1400" b="1" dirty="0">
                <a:solidFill>
                  <a:srgbClr val="0070C0"/>
                </a:solidFill>
              </a:rPr>
              <a:t>Fuente: OurWorldInData  y The New York Times</a:t>
            </a:r>
          </a:p>
          <a:p>
            <a:pPr algn="ctr"/>
            <a:r>
              <a:rPr lang="es-CO" sz="1400" b="1" dirty="0">
                <a:solidFill>
                  <a:srgbClr val="0070C0"/>
                </a:solidFill>
              </a:rPr>
              <a:t>https://www.nytimes.com/interactive/2021/world/covid-vaccinations-tracker.html</a:t>
            </a:r>
          </a:p>
        </p:txBody>
      </p:sp>
      <p:sp>
        <p:nvSpPr>
          <p:cNvPr id="16" name="CuadroTexto 15">
            <a:extLst>
              <a:ext uri="{FF2B5EF4-FFF2-40B4-BE49-F238E27FC236}">
                <a16:creationId xmlns:a16="http://schemas.microsoft.com/office/drawing/2014/main" id="{15FFE6C7-CEB9-427A-967B-F1BF03CE7AAC}"/>
              </a:ext>
            </a:extLst>
          </p:cNvPr>
          <p:cNvSpPr txBox="1"/>
          <p:nvPr/>
        </p:nvSpPr>
        <p:spPr>
          <a:xfrm>
            <a:off x="366552" y="-39762"/>
            <a:ext cx="9622302" cy="830997"/>
          </a:xfrm>
          <a:prstGeom prst="rect">
            <a:avLst/>
          </a:prstGeom>
          <a:noFill/>
        </p:spPr>
        <p:txBody>
          <a:bodyPr wrap="square">
            <a:spAutoFit/>
          </a:bodyPr>
          <a:lstStyle/>
          <a:p>
            <a:pPr algn="ctr"/>
            <a:r>
              <a:rPr lang="es-ES" sz="2800" dirty="0">
                <a:solidFill>
                  <a:schemeClr val="bg1"/>
                </a:solidFill>
                <a:latin typeface="Arial Black" panose="020B0A04020102020204" pitchFamily="34" charset="0"/>
              </a:rPr>
              <a:t>Avances en la vacunación contra el coronavirus</a:t>
            </a:r>
          </a:p>
          <a:p>
            <a:pPr algn="ctr"/>
            <a:r>
              <a:rPr lang="es-ES" sz="2000" dirty="0">
                <a:solidFill>
                  <a:srgbClr val="FFFF00"/>
                </a:solidFill>
                <a:latin typeface="Arial Black" panose="020B0A04020102020204" pitchFamily="34" charset="0"/>
                <a:cs typeface="Arial" panose="020B0604020202020204" pitchFamily="34" charset="0"/>
              </a:rPr>
              <a:t>17 de mayo 2021 –  Hora 7:30</a:t>
            </a:r>
            <a:endParaRPr lang="es-CO" sz="2000" dirty="0">
              <a:solidFill>
                <a:schemeClr val="bg1"/>
              </a:solidFill>
              <a:latin typeface="Arial Black" panose="020B0A04020102020204" pitchFamily="34" charset="0"/>
            </a:endParaRPr>
          </a:p>
        </p:txBody>
      </p:sp>
      <p:pic>
        <p:nvPicPr>
          <p:cNvPr id="9" name="Imagen 8">
            <a:extLst>
              <a:ext uri="{FF2B5EF4-FFF2-40B4-BE49-F238E27FC236}">
                <a16:creationId xmlns:a16="http://schemas.microsoft.com/office/drawing/2014/main" id="{3F2AFBD2-68D0-422C-A242-52F9A28FCE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38733" y="272418"/>
            <a:ext cx="737680" cy="707197"/>
          </a:xfrm>
          <a:prstGeom prst="rect">
            <a:avLst/>
          </a:prstGeom>
        </p:spPr>
      </p:pic>
      <p:sp>
        <p:nvSpPr>
          <p:cNvPr id="10" name="CuadroTexto 9">
            <a:extLst>
              <a:ext uri="{FF2B5EF4-FFF2-40B4-BE49-F238E27FC236}">
                <a16:creationId xmlns:a16="http://schemas.microsoft.com/office/drawing/2014/main" id="{B9A843C2-DF1E-4CBC-AC06-6AFF5F264DB9}"/>
              </a:ext>
            </a:extLst>
          </p:cNvPr>
          <p:cNvSpPr txBox="1"/>
          <p:nvPr/>
        </p:nvSpPr>
        <p:spPr>
          <a:xfrm>
            <a:off x="4164521" y="5685217"/>
            <a:ext cx="4515245" cy="861774"/>
          </a:xfrm>
          <a:prstGeom prst="rect">
            <a:avLst/>
          </a:prstGeom>
          <a:noFill/>
        </p:spPr>
        <p:txBody>
          <a:bodyPr wrap="square">
            <a:spAutoFit/>
          </a:bodyPr>
          <a:lstStyle/>
          <a:p>
            <a:r>
              <a:rPr lang="es-CO" sz="2500" b="1" i="0" u="none" strike="noStrike" dirty="0">
                <a:solidFill>
                  <a:srgbClr val="000000"/>
                </a:solidFill>
                <a:effectLst/>
                <a:latin typeface="Calibri" panose="020F0502020204030204" pitchFamily="34" charset="0"/>
              </a:rPr>
              <a:t>Dosis aplicadas: </a:t>
            </a:r>
            <a:r>
              <a:rPr lang="es-CO" sz="2500" b="1" i="0" u="none" strike="noStrike" dirty="0">
                <a:solidFill>
                  <a:schemeClr val="accent6">
                    <a:lumMod val="50000"/>
                  </a:schemeClr>
                </a:solidFill>
                <a:effectLst/>
                <a:latin typeface="Calibri" panose="020F0502020204030204" pitchFamily="34" charset="0"/>
              </a:rPr>
              <a:t>29,332,974</a:t>
            </a:r>
          </a:p>
          <a:p>
            <a:endParaRPr lang="es-CO" sz="2500" b="1" dirty="0">
              <a:solidFill>
                <a:schemeClr val="accent6">
                  <a:lumMod val="50000"/>
                </a:schemeClr>
              </a:solidFill>
            </a:endParaRPr>
          </a:p>
        </p:txBody>
      </p:sp>
      <p:graphicFrame>
        <p:nvGraphicFramePr>
          <p:cNvPr id="4" name="Tabla 3">
            <a:extLst>
              <a:ext uri="{FF2B5EF4-FFF2-40B4-BE49-F238E27FC236}">
                <a16:creationId xmlns:a16="http://schemas.microsoft.com/office/drawing/2014/main" id="{CC64B652-CFC1-49D7-AC90-9533B4CF9263}"/>
              </a:ext>
            </a:extLst>
          </p:cNvPr>
          <p:cNvGraphicFramePr>
            <a:graphicFrameLocks noGrp="1"/>
          </p:cNvGraphicFramePr>
          <p:nvPr/>
        </p:nvGraphicFramePr>
        <p:xfrm>
          <a:off x="196948" y="1291795"/>
          <a:ext cx="11628501" cy="4134630"/>
        </p:xfrm>
        <a:graphic>
          <a:graphicData uri="http://schemas.openxmlformats.org/drawingml/2006/table">
            <a:tbl>
              <a:tblPr firstRow="1" firstCol="1" bandRow="1">
                <a:tableStyleId>{69012ECD-51FC-41F1-AA8D-1B2483CD663E}</a:tableStyleId>
              </a:tblPr>
              <a:tblGrid>
                <a:gridCol w="1432989">
                  <a:extLst>
                    <a:ext uri="{9D8B030D-6E8A-4147-A177-3AD203B41FA5}">
                      <a16:colId xmlns:a16="http://schemas.microsoft.com/office/drawing/2014/main" val="353245235"/>
                    </a:ext>
                  </a:extLst>
                </a:gridCol>
                <a:gridCol w="1482365">
                  <a:extLst>
                    <a:ext uri="{9D8B030D-6E8A-4147-A177-3AD203B41FA5}">
                      <a16:colId xmlns:a16="http://schemas.microsoft.com/office/drawing/2014/main" val="3162425982"/>
                    </a:ext>
                  </a:extLst>
                </a:gridCol>
                <a:gridCol w="2213123">
                  <a:extLst>
                    <a:ext uri="{9D8B030D-6E8A-4147-A177-3AD203B41FA5}">
                      <a16:colId xmlns:a16="http://schemas.microsoft.com/office/drawing/2014/main" val="4207168417"/>
                    </a:ext>
                  </a:extLst>
                </a:gridCol>
                <a:gridCol w="1768745">
                  <a:extLst>
                    <a:ext uri="{9D8B030D-6E8A-4147-A177-3AD203B41FA5}">
                      <a16:colId xmlns:a16="http://schemas.microsoft.com/office/drawing/2014/main" val="157024911"/>
                    </a:ext>
                  </a:extLst>
                </a:gridCol>
                <a:gridCol w="1768745">
                  <a:extLst>
                    <a:ext uri="{9D8B030D-6E8A-4147-A177-3AD203B41FA5}">
                      <a16:colId xmlns:a16="http://schemas.microsoft.com/office/drawing/2014/main" val="2332991632"/>
                    </a:ext>
                  </a:extLst>
                </a:gridCol>
                <a:gridCol w="1495531">
                  <a:extLst>
                    <a:ext uri="{9D8B030D-6E8A-4147-A177-3AD203B41FA5}">
                      <a16:colId xmlns:a16="http://schemas.microsoft.com/office/drawing/2014/main" val="3715842893"/>
                    </a:ext>
                  </a:extLst>
                </a:gridCol>
                <a:gridCol w="1467003">
                  <a:extLst>
                    <a:ext uri="{9D8B030D-6E8A-4147-A177-3AD203B41FA5}">
                      <a16:colId xmlns:a16="http://schemas.microsoft.com/office/drawing/2014/main" val="2364231695"/>
                    </a:ext>
                  </a:extLst>
                </a:gridCol>
              </a:tblGrid>
              <a:tr h="522937">
                <a:tc rowSpan="2">
                  <a:txBody>
                    <a:bodyPr/>
                    <a:lstStyle/>
                    <a:p>
                      <a:pPr algn="ctr">
                        <a:lnSpc>
                          <a:spcPct val="107000"/>
                        </a:lnSpc>
                        <a:spcAft>
                          <a:spcPts val="800"/>
                        </a:spcAft>
                      </a:pPr>
                      <a:r>
                        <a:rPr lang="es-CO" sz="1700" b="1" dirty="0">
                          <a:effectLst/>
                        </a:rPr>
                        <a:t>Puesto</a:t>
                      </a:r>
                      <a:endParaRPr lang="es-CO"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07000"/>
                        </a:lnSpc>
                        <a:spcAft>
                          <a:spcPts val="800"/>
                        </a:spcAft>
                      </a:pPr>
                      <a:r>
                        <a:rPr lang="es-CO" sz="1700" b="1" dirty="0">
                          <a:effectLst/>
                        </a:rPr>
                        <a:t>Países</a:t>
                      </a:r>
                      <a:endParaRPr lang="es-CO"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07000"/>
                        </a:lnSpc>
                        <a:spcAft>
                          <a:spcPts val="800"/>
                        </a:spcAft>
                      </a:pPr>
                      <a:r>
                        <a:rPr lang="es-CO" sz="1700" b="1" dirty="0">
                          <a:effectLst/>
                        </a:rPr>
                        <a:t>Principales vacunas </a:t>
                      </a:r>
                      <a:endParaRPr lang="es-CO"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800"/>
                        </a:spcAft>
                      </a:pPr>
                      <a:r>
                        <a:rPr lang="es-CO" sz="1700" b="1" dirty="0">
                          <a:effectLst/>
                        </a:rPr>
                        <a:t>Dosis administradas</a:t>
                      </a:r>
                    </a:p>
                    <a:p>
                      <a:pPr algn="ctr">
                        <a:lnSpc>
                          <a:spcPct val="107000"/>
                        </a:lnSpc>
                        <a:spcAft>
                          <a:spcPts val="800"/>
                        </a:spcAft>
                      </a:pPr>
                      <a:r>
                        <a:rPr lang="es-CO" sz="1700" b="1" dirty="0">
                          <a:effectLst/>
                        </a:rPr>
                        <a:t> </a:t>
                      </a:r>
                      <a:endParaRPr lang="es-CO"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CO"/>
                    </a:p>
                  </a:txBody>
                  <a:tcPr/>
                </a:tc>
                <a:tc gridSpan="2">
                  <a:txBody>
                    <a:bodyPr/>
                    <a:lstStyle/>
                    <a:p>
                      <a:pPr algn="ctr">
                        <a:lnSpc>
                          <a:spcPct val="107000"/>
                        </a:lnSpc>
                        <a:spcAft>
                          <a:spcPts val="800"/>
                        </a:spcAft>
                      </a:pPr>
                      <a:r>
                        <a:rPr lang="es-CO" sz="1700" b="1">
                          <a:effectLst/>
                        </a:rPr>
                        <a:t>% de población</a:t>
                      </a:r>
                      <a:endParaRPr lang="es-CO" sz="17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CO"/>
                    </a:p>
                  </a:txBody>
                  <a:tcPr/>
                </a:tc>
                <a:extLst>
                  <a:ext uri="{0D108BD9-81ED-4DB2-BD59-A6C34878D82A}">
                    <a16:rowId xmlns:a16="http://schemas.microsoft.com/office/drawing/2014/main" val="1788460817"/>
                  </a:ext>
                </a:extLst>
              </a:tr>
              <a:tr h="155315">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lnSpc>
                          <a:spcPct val="107000"/>
                        </a:lnSpc>
                        <a:spcAft>
                          <a:spcPts val="800"/>
                        </a:spcAft>
                      </a:pPr>
                      <a:r>
                        <a:rPr lang="es-CO" sz="1700" b="1" kern="1200">
                          <a:effectLst/>
                        </a:rPr>
                        <a:t>Por 100 personas</a:t>
                      </a:r>
                      <a:endParaRPr lang="es-CO" sz="17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700" b="1" kern="1200">
                          <a:effectLst/>
                        </a:rPr>
                        <a:t>Total</a:t>
                      </a:r>
                      <a:endParaRPr lang="es-CO" sz="17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700" b="1" dirty="0">
                          <a:effectLst/>
                        </a:rPr>
                        <a:t>Vacunado</a:t>
                      </a:r>
                      <a:endParaRPr lang="es-CO"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700" b="1" kern="1200" dirty="0">
                          <a:effectLst/>
                        </a:rPr>
                        <a:t>Total/ vacunado</a:t>
                      </a:r>
                      <a:endParaRPr lang="es-CO"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4483099"/>
                  </a:ext>
                </a:extLst>
              </a:tr>
              <a:tr h="668489">
                <a:tc>
                  <a:txBody>
                    <a:bodyPr/>
                    <a:lstStyle/>
                    <a:p>
                      <a:pPr>
                        <a:lnSpc>
                          <a:spcPct val="107000"/>
                        </a:lnSpc>
                        <a:spcAft>
                          <a:spcPts val="800"/>
                        </a:spcAft>
                      </a:pPr>
                      <a:r>
                        <a:rPr lang="es-CO" sz="1700" dirty="0">
                          <a:effectLst/>
                        </a:rPr>
                        <a:t>84</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dirty="0">
                          <a:effectLst/>
                        </a:rPr>
                        <a:t>Bolivia</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700" dirty="0">
                          <a:effectLst/>
                        </a:rPr>
                        <a:t>Oxford / AstraZeneca, Sinopharm / Sputnik V</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dirty="0">
                          <a:effectLst/>
                        </a:rPr>
                        <a:t>9,6</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dirty="0">
                          <a:effectLst/>
                        </a:rPr>
                        <a:t>1,103,071</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a:effectLst/>
                        </a:rPr>
                        <a:t>7,1 %</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a:effectLst/>
                        </a:rPr>
                        <a:t>2,5 %</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87785680"/>
                  </a:ext>
                </a:extLst>
              </a:tr>
              <a:tr h="534382">
                <a:tc>
                  <a:txBody>
                    <a:bodyPr/>
                    <a:lstStyle/>
                    <a:p>
                      <a:pPr>
                        <a:lnSpc>
                          <a:spcPct val="107000"/>
                        </a:lnSpc>
                        <a:spcAft>
                          <a:spcPts val="800"/>
                        </a:spcAft>
                      </a:pPr>
                      <a:r>
                        <a:rPr lang="es-CO" sz="1700">
                          <a:effectLst/>
                        </a:rPr>
                        <a:t>6</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dirty="0">
                          <a:effectLst/>
                        </a:rPr>
                        <a:t>Chile</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dirty="0">
                          <a:effectLst/>
                        </a:rPr>
                        <a:t>Pfizer / BioNTech, Sinovac</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dirty="0">
                          <a:effectLst/>
                        </a:rPr>
                        <a:t>87</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dirty="0">
                          <a:effectLst/>
                        </a:rPr>
                        <a:t>16,569,925</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a:effectLst/>
                        </a:rPr>
                        <a:t>48 %</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dirty="0">
                          <a:effectLst/>
                        </a:rPr>
                        <a:t>40 %</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571695113"/>
                  </a:ext>
                </a:extLst>
              </a:tr>
              <a:tr h="326703">
                <a:tc>
                  <a:txBody>
                    <a:bodyPr/>
                    <a:lstStyle/>
                    <a:p>
                      <a:pPr>
                        <a:lnSpc>
                          <a:spcPct val="107000"/>
                        </a:lnSpc>
                        <a:spcAft>
                          <a:spcPts val="800"/>
                        </a:spcAft>
                      </a:pPr>
                      <a:r>
                        <a:rPr lang="es-CO" sz="1700">
                          <a:effectLst/>
                        </a:rPr>
                        <a:t>75</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a:effectLst/>
                        </a:rPr>
                        <a:t>Colombia</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a:effectLst/>
                        </a:rPr>
                        <a:t>Pfizer/BioNTech, Sinovac</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dirty="0">
                          <a:effectLst/>
                        </a:rPr>
                        <a:t>15</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dirty="0">
                          <a:effectLst/>
                        </a:rPr>
                        <a:t>7,374.433</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a:effectLst/>
                        </a:rPr>
                        <a:t>9,0 %</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a:effectLst/>
                        </a:rPr>
                        <a:t>5,6 %</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50535790"/>
                  </a:ext>
                </a:extLst>
              </a:tr>
              <a:tr h="326703">
                <a:tc>
                  <a:txBody>
                    <a:bodyPr/>
                    <a:lstStyle/>
                    <a:p>
                      <a:pPr>
                        <a:lnSpc>
                          <a:spcPct val="107000"/>
                        </a:lnSpc>
                        <a:spcAft>
                          <a:spcPts val="800"/>
                        </a:spcAft>
                      </a:pPr>
                      <a:r>
                        <a:rPr lang="es-CO" sz="1700">
                          <a:effectLst/>
                        </a:rPr>
                        <a:t>91</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a:effectLst/>
                        </a:rPr>
                        <a:t>Ecuador</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a:effectLst/>
                        </a:rPr>
                        <a:t>Pfizer/BioNTech</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a:effectLst/>
                        </a:rPr>
                        <a:t>8,6</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dirty="0">
                          <a:effectLst/>
                        </a:rPr>
                        <a:t>1,485,936</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dirty="0">
                          <a:effectLst/>
                        </a:rPr>
                        <a:t>6,6 %</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a:effectLst/>
                        </a:rPr>
                        <a:t>1,9 %</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66941507"/>
                  </a:ext>
                </a:extLst>
              </a:tr>
              <a:tr h="326703">
                <a:tc>
                  <a:txBody>
                    <a:bodyPr/>
                    <a:lstStyle/>
                    <a:p>
                      <a:pPr>
                        <a:lnSpc>
                          <a:spcPct val="107000"/>
                        </a:lnSpc>
                        <a:spcAft>
                          <a:spcPts val="800"/>
                        </a:spcAft>
                      </a:pPr>
                      <a:r>
                        <a:rPr lang="es-CO" sz="1700">
                          <a:effectLst/>
                        </a:rPr>
                        <a:t>95</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a:effectLst/>
                        </a:rPr>
                        <a:t>Perú</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a:effectLst/>
                        </a:rPr>
                        <a:t>Pfizer / BioNTech, Sinopharm / </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a:effectLst/>
                        </a:rPr>
                        <a:t>7.7</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dirty="0">
                          <a:effectLst/>
                        </a:rPr>
                        <a:t>2,549,609</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dirty="0">
                          <a:effectLst/>
                        </a:rPr>
                        <a:t>5,3 %</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dirty="0">
                          <a:effectLst/>
                        </a:rPr>
                        <a:t>2,4 %</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923292239"/>
                  </a:ext>
                </a:extLst>
              </a:tr>
              <a:tr h="326703">
                <a:tc>
                  <a:txBody>
                    <a:bodyPr/>
                    <a:lstStyle/>
                    <a:p>
                      <a:pPr>
                        <a:lnSpc>
                          <a:spcPct val="107000"/>
                        </a:lnSpc>
                        <a:spcAft>
                          <a:spcPts val="800"/>
                        </a:spcAft>
                      </a:pPr>
                      <a:r>
                        <a:rPr lang="es-CO" sz="1700">
                          <a:effectLst/>
                        </a:rPr>
                        <a:t>145</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a:effectLst/>
                        </a:rPr>
                        <a:t>Venezuela</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a:effectLst/>
                        </a:rPr>
                        <a:t>Sputnik V</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a:effectLst/>
                        </a:rPr>
                        <a:t>0,9</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dirty="0">
                          <a:effectLst/>
                        </a:rPr>
                        <a:t>250,000</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dirty="0">
                          <a:effectLst/>
                        </a:rPr>
                        <a:t>0,9 %</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dirty="0">
                          <a:effectLst/>
                        </a:rPr>
                        <a:t>-</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778460033"/>
                  </a:ext>
                </a:extLst>
              </a:tr>
            </a:tbl>
          </a:graphicData>
        </a:graphic>
      </p:graphicFrame>
    </p:spTree>
    <p:extLst>
      <p:ext uri="{BB962C8B-B14F-4D97-AF65-F5344CB8AC3E}">
        <p14:creationId xmlns:p14="http://schemas.microsoft.com/office/powerpoint/2010/main" val="3146467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BF387078-E8E3-41FC-AB67-65AC54AA7612}"/>
              </a:ext>
            </a:extLst>
          </p:cNvPr>
          <p:cNvSpPr/>
          <p:nvPr/>
        </p:nvSpPr>
        <p:spPr>
          <a:xfrm>
            <a:off x="804719" y="6135925"/>
            <a:ext cx="10582560" cy="646331"/>
          </a:xfrm>
          <a:prstGeom prst="rect">
            <a:avLst/>
          </a:prstGeom>
        </p:spPr>
        <p:txBody>
          <a:bodyPr wrap="square">
            <a:spAutoFit/>
          </a:bodyPr>
          <a:lstStyle/>
          <a:p>
            <a:pPr algn="ctr"/>
            <a:r>
              <a:rPr lang="es-CO" dirty="0"/>
              <a:t>Elaborado ORAS-CONHU a partir de datos de  </a:t>
            </a:r>
            <a:r>
              <a:rPr lang="es-CO" dirty="0">
                <a:hlinkClick r:id="rId3"/>
              </a:rPr>
              <a:t>https://www.worldometers.info/coronavirus/</a:t>
            </a:r>
            <a:endParaRPr lang="es-CO" dirty="0"/>
          </a:p>
          <a:p>
            <a:pPr algn="ctr"/>
            <a:r>
              <a:rPr lang="es-CO" dirty="0"/>
              <a:t>Institutos Nacionales de Estadística de los países andinos</a:t>
            </a:r>
          </a:p>
        </p:txBody>
      </p:sp>
      <p:graphicFrame>
        <p:nvGraphicFramePr>
          <p:cNvPr id="8" name="Tabla 7">
            <a:extLst>
              <a:ext uri="{FF2B5EF4-FFF2-40B4-BE49-F238E27FC236}">
                <a16:creationId xmlns:a16="http://schemas.microsoft.com/office/drawing/2014/main" id="{5EB0F1E0-60FA-42AA-9A25-C85B984D56C3}"/>
              </a:ext>
            </a:extLst>
          </p:cNvPr>
          <p:cNvGraphicFramePr>
            <a:graphicFrameLocks noGrp="1"/>
          </p:cNvGraphicFramePr>
          <p:nvPr/>
        </p:nvGraphicFramePr>
        <p:xfrm>
          <a:off x="336527" y="1252033"/>
          <a:ext cx="11639886" cy="4753777"/>
        </p:xfrm>
        <a:graphic>
          <a:graphicData uri="http://schemas.openxmlformats.org/drawingml/2006/table">
            <a:tbl>
              <a:tblPr firstRow="1" firstCol="1" bandRow="1">
                <a:tableStyleId>{69012ECD-51FC-41F1-AA8D-1B2483CD663E}</a:tableStyleId>
              </a:tblPr>
              <a:tblGrid>
                <a:gridCol w="2178673">
                  <a:extLst>
                    <a:ext uri="{9D8B030D-6E8A-4147-A177-3AD203B41FA5}">
                      <a16:colId xmlns:a16="http://schemas.microsoft.com/office/drawing/2014/main" val="1067858858"/>
                    </a:ext>
                  </a:extLst>
                </a:gridCol>
                <a:gridCol w="1561130">
                  <a:extLst>
                    <a:ext uri="{9D8B030D-6E8A-4147-A177-3AD203B41FA5}">
                      <a16:colId xmlns:a16="http://schemas.microsoft.com/office/drawing/2014/main" val="362800782"/>
                    </a:ext>
                  </a:extLst>
                </a:gridCol>
                <a:gridCol w="1991427">
                  <a:extLst>
                    <a:ext uri="{9D8B030D-6E8A-4147-A177-3AD203B41FA5}">
                      <a16:colId xmlns:a16="http://schemas.microsoft.com/office/drawing/2014/main" val="825911723"/>
                    </a:ext>
                  </a:extLst>
                </a:gridCol>
                <a:gridCol w="2084012">
                  <a:extLst>
                    <a:ext uri="{9D8B030D-6E8A-4147-A177-3AD203B41FA5}">
                      <a16:colId xmlns:a16="http://schemas.microsoft.com/office/drawing/2014/main" val="3911272892"/>
                    </a:ext>
                  </a:extLst>
                </a:gridCol>
                <a:gridCol w="2067442">
                  <a:extLst>
                    <a:ext uri="{9D8B030D-6E8A-4147-A177-3AD203B41FA5}">
                      <a16:colId xmlns:a16="http://schemas.microsoft.com/office/drawing/2014/main" val="1133948901"/>
                    </a:ext>
                  </a:extLst>
                </a:gridCol>
                <a:gridCol w="1757202">
                  <a:extLst>
                    <a:ext uri="{9D8B030D-6E8A-4147-A177-3AD203B41FA5}">
                      <a16:colId xmlns:a16="http://schemas.microsoft.com/office/drawing/2014/main" val="1280588341"/>
                    </a:ext>
                  </a:extLst>
                </a:gridCol>
              </a:tblGrid>
              <a:tr h="980224">
                <a:tc>
                  <a:txBody>
                    <a:bodyPr/>
                    <a:lstStyle/>
                    <a:p>
                      <a:pPr algn="ctr">
                        <a:lnSpc>
                          <a:spcPct val="107000"/>
                        </a:lnSpc>
                        <a:spcAft>
                          <a:spcPts val="800"/>
                        </a:spcAft>
                      </a:pPr>
                      <a:endParaRPr lang="es-CO" sz="1700" b="1" dirty="0">
                        <a:effectLst/>
                      </a:endParaRPr>
                    </a:p>
                    <a:p>
                      <a:pPr algn="ctr">
                        <a:lnSpc>
                          <a:spcPct val="107000"/>
                        </a:lnSpc>
                        <a:spcAft>
                          <a:spcPts val="800"/>
                        </a:spcAft>
                      </a:pPr>
                      <a:r>
                        <a:rPr lang="es-CO" sz="1700" b="1" dirty="0">
                          <a:effectLst/>
                        </a:rPr>
                        <a:t>País</a:t>
                      </a:r>
                      <a:endParaRPr lang="es-CO" sz="1700" b="1" dirty="0">
                        <a:effectLst/>
                        <a:latin typeface="+mn-lt"/>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800"/>
                        </a:spcAft>
                      </a:pPr>
                      <a:r>
                        <a:rPr lang="es-CO" sz="1700" b="1" dirty="0">
                          <a:effectLst/>
                        </a:rPr>
                        <a:t>Casos </a:t>
                      </a:r>
                    </a:p>
                    <a:p>
                      <a:pPr algn="ctr">
                        <a:lnSpc>
                          <a:spcPct val="107000"/>
                        </a:lnSpc>
                        <a:spcAft>
                          <a:spcPts val="800"/>
                        </a:spcAft>
                      </a:pPr>
                      <a:r>
                        <a:rPr lang="es-CO" sz="1700" b="1" dirty="0">
                          <a:effectLst/>
                        </a:rPr>
                        <a:t>Totales</a:t>
                      </a:r>
                      <a:endParaRPr lang="es-CO" sz="1700" b="1" dirty="0">
                        <a:effectLst/>
                        <a:latin typeface="+mn-lt"/>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800"/>
                        </a:spcAft>
                      </a:pPr>
                      <a:r>
                        <a:rPr lang="es-CO" sz="1700" b="1" dirty="0">
                          <a:effectLst/>
                        </a:rPr>
                        <a:t>Muertes             </a:t>
                      </a:r>
                    </a:p>
                    <a:p>
                      <a:pPr algn="ctr">
                        <a:lnSpc>
                          <a:spcPct val="107000"/>
                        </a:lnSpc>
                        <a:spcAft>
                          <a:spcPts val="800"/>
                        </a:spcAft>
                      </a:pPr>
                      <a:r>
                        <a:rPr lang="es-CO" sz="1700" b="1" dirty="0">
                          <a:effectLst/>
                        </a:rPr>
                        <a:t>totales</a:t>
                      </a:r>
                      <a:endParaRPr lang="es-CO" sz="1700" b="1" dirty="0">
                        <a:effectLst/>
                        <a:latin typeface="+mn-lt"/>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800"/>
                        </a:spcAft>
                      </a:pPr>
                      <a:r>
                        <a:rPr lang="es-CO" sz="1700" b="1" dirty="0">
                          <a:effectLst/>
                        </a:rPr>
                        <a:t>Total</a:t>
                      </a:r>
                      <a:br>
                        <a:rPr lang="es-CO" sz="1700" b="1" dirty="0">
                          <a:effectLst/>
                        </a:rPr>
                      </a:br>
                      <a:r>
                        <a:rPr lang="es-CO" sz="1700" b="1" dirty="0">
                          <a:effectLst/>
                        </a:rPr>
                        <a:t>recuperados</a:t>
                      </a:r>
                      <a:endParaRPr lang="es-CO" sz="1700" b="1" dirty="0">
                        <a:effectLst/>
                        <a:latin typeface="+mn-lt"/>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800"/>
                        </a:spcAft>
                      </a:pPr>
                      <a:r>
                        <a:rPr lang="es-CO" sz="1700" b="1" dirty="0">
                          <a:effectLst/>
                        </a:rPr>
                        <a:t>Total Casos/ </a:t>
                      </a:r>
                      <a:br>
                        <a:rPr lang="es-CO" sz="1700" b="1" dirty="0">
                          <a:effectLst/>
                        </a:rPr>
                      </a:br>
                      <a:r>
                        <a:rPr lang="es-CO" sz="1700" b="1" dirty="0">
                          <a:effectLst/>
                        </a:rPr>
                        <a:t>1 millón de habitantes</a:t>
                      </a:r>
                      <a:endParaRPr lang="es-CO" sz="1700" b="1" dirty="0">
                        <a:effectLst/>
                        <a:latin typeface="+mn-lt"/>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800"/>
                        </a:spcAft>
                      </a:pPr>
                      <a:r>
                        <a:rPr lang="es-CO" sz="1700" b="1" dirty="0">
                          <a:effectLst/>
                        </a:rPr>
                        <a:t>Muertes /</a:t>
                      </a:r>
                      <a:br>
                        <a:rPr lang="es-CO" sz="1700" b="1" dirty="0">
                          <a:effectLst/>
                        </a:rPr>
                      </a:br>
                      <a:r>
                        <a:rPr lang="es-CO" sz="1700" b="1" dirty="0">
                          <a:effectLst/>
                        </a:rPr>
                        <a:t>1 millón habitantes</a:t>
                      </a:r>
                      <a:endParaRPr lang="es-CO" sz="1700" b="1" dirty="0">
                        <a:effectLst/>
                        <a:latin typeface="+mn-lt"/>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642622691"/>
                  </a:ext>
                </a:extLst>
              </a:tr>
              <a:tr h="536989">
                <a:tc>
                  <a:txBody>
                    <a:bodyPr/>
                    <a:lstStyle/>
                    <a:p>
                      <a:pPr algn="l"/>
                      <a:r>
                        <a:rPr lang="x-none" sz="1700" b="1" dirty="0"/>
                        <a:t>Bolivia</a:t>
                      </a:r>
                      <a:endParaRPr lang="es-CO" sz="1700" b="1" dirty="0">
                        <a:latin typeface="+mn-lt"/>
                        <a:cs typeface="Calibri" panose="020F0502020204030204" pitchFamily="34" charset="0"/>
                      </a:endParaRPr>
                    </a:p>
                  </a:txBody>
                  <a:tcPr/>
                </a:tc>
                <a:tc>
                  <a:txBody>
                    <a:bodyPr/>
                    <a:lstStyle/>
                    <a:p>
                      <a:pPr algn="ctr" fontAlgn="ctr"/>
                      <a:r>
                        <a:rPr lang="es-CO" sz="1700" b="0" i="0" u="none" strike="noStrike" dirty="0">
                          <a:solidFill>
                            <a:srgbClr val="000000"/>
                          </a:solidFill>
                          <a:effectLst/>
                          <a:latin typeface="Calibri" panose="020F0502020204030204" pitchFamily="34" charset="0"/>
                        </a:rPr>
                        <a:t>332,567</a:t>
                      </a:r>
                    </a:p>
                  </a:txBody>
                  <a:tcPr marL="9525" marR="9525" marT="9525" marB="0" anchor="ctr"/>
                </a:tc>
                <a:tc>
                  <a:txBody>
                    <a:bodyPr/>
                    <a:lstStyle/>
                    <a:p>
                      <a:pPr algn="ctr" fontAlgn="ctr"/>
                      <a:r>
                        <a:rPr lang="es-CO" sz="1700" b="0" i="0" u="none" strike="noStrike">
                          <a:solidFill>
                            <a:srgbClr val="000000"/>
                          </a:solidFill>
                          <a:effectLst/>
                          <a:latin typeface="Calibri" panose="020F0502020204030204" pitchFamily="34" charset="0"/>
                        </a:rPr>
                        <a:t>13,517</a:t>
                      </a:r>
                    </a:p>
                  </a:txBody>
                  <a:tcPr marL="9525" marR="9525" marT="9525" marB="0" anchor="ctr"/>
                </a:tc>
                <a:tc>
                  <a:txBody>
                    <a:bodyPr/>
                    <a:lstStyle/>
                    <a:p>
                      <a:pPr algn="ctr" fontAlgn="ctr"/>
                      <a:r>
                        <a:rPr lang="es-CO" sz="1700" b="0" i="0" u="none" strike="noStrike">
                          <a:solidFill>
                            <a:srgbClr val="000000"/>
                          </a:solidFill>
                          <a:effectLst/>
                          <a:latin typeface="Calibri" panose="020F0502020204030204" pitchFamily="34" charset="0"/>
                        </a:rPr>
                        <a:t>271,690</a:t>
                      </a:r>
                    </a:p>
                  </a:txBody>
                  <a:tcPr marL="9525" marR="9525" marT="9525" marB="0" anchor="ctr"/>
                </a:tc>
                <a:tc>
                  <a:txBody>
                    <a:bodyPr/>
                    <a:lstStyle/>
                    <a:p>
                      <a:pPr algn="ctr" fontAlgn="ctr"/>
                      <a:r>
                        <a:rPr lang="es-CO" sz="1700" b="0" i="0" u="none" strike="noStrike">
                          <a:solidFill>
                            <a:srgbClr val="000000"/>
                          </a:solidFill>
                          <a:effectLst/>
                          <a:latin typeface="Calibri" panose="020F0502020204030204" pitchFamily="34" charset="0"/>
                        </a:rPr>
                        <a:t>28,156</a:t>
                      </a:r>
                    </a:p>
                  </a:txBody>
                  <a:tcPr marL="9525" marR="9525" marT="9525" marB="0" anchor="ctr"/>
                </a:tc>
                <a:tc>
                  <a:txBody>
                    <a:bodyPr/>
                    <a:lstStyle/>
                    <a:p>
                      <a:pPr algn="ctr" fontAlgn="ctr"/>
                      <a:r>
                        <a:rPr lang="es-CO" sz="1700" b="0" i="0" u="none" strike="noStrike">
                          <a:solidFill>
                            <a:srgbClr val="000000"/>
                          </a:solidFill>
                          <a:effectLst/>
                          <a:latin typeface="Calibri" panose="020F0502020204030204" pitchFamily="34" charset="0"/>
                        </a:rPr>
                        <a:t>1,144</a:t>
                      </a:r>
                    </a:p>
                  </a:txBody>
                  <a:tcPr marL="9525" marR="9525" marT="9525" marB="0" anchor="ctr"/>
                </a:tc>
                <a:extLst>
                  <a:ext uri="{0D108BD9-81ED-4DB2-BD59-A6C34878D82A}">
                    <a16:rowId xmlns:a16="http://schemas.microsoft.com/office/drawing/2014/main" val="1860598304"/>
                  </a:ext>
                </a:extLst>
              </a:tr>
              <a:tr h="536989">
                <a:tc>
                  <a:txBody>
                    <a:bodyPr/>
                    <a:lstStyle/>
                    <a:p>
                      <a:pPr algn="l"/>
                      <a:r>
                        <a:rPr lang="x-none" sz="1700" b="1" dirty="0"/>
                        <a:t>Chile</a:t>
                      </a:r>
                      <a:endParaRPr lang="es-CO" sz="1700" b="1" dirty="0">
                        <a:latin typeface="+mn-lt"/>
                        <a:cs typeface="Calibri" panose="020F0502020204030204" pitchFamily="34" charset="0"/>
                      </a:endParaRPr>
                    </a:p>
                  </a:txBody>
                  <a:tcPr/>
                </a:tc>
                <a:tc>
                  <a:txBody>
                    <a:bodyPr/>
                    <a:lstStyle/>
                    <a:p>
                      <a:pPr algn="ctr" fontAlgn="ctr"/>
                      <a:r>
                        <a:rPr lang="es-CO" sz="1700" b="0" i="0" u="none" strike="noStrike" dirty="0">
                          <a:solidFill>
                            <a:srgbClr val="000000"/>
                          </a:solidFill>
                          <a:effectLst/>
                          <a:latin typeface="Calibri" panose="020F0502020204030204" pitchFamily="34" charset="0"/>
                        </a:rPr>
                        <a:t>1,286,548</a:t>
                      </a:r>
                    </a:p>
                  </a:txBody>
                  <a:tcPr marL="9525" marR="9525" marT="9525" marB="0" anchor="ctr"/>
                </a:tc>
                <a:tc>
                  <a:txBody>
                    <a:bodyPr/>
                    <a:lstStyle/>
                    <a:p>
                      <a:pPr algn="ctr" fontAlgn="ctr"/>
                      <a:r>
                        <a:rPr lang="es-CO" sz="1700" b="0" i="0" u="none" strike="noStrike" dirty="0">
                          <a:solidFill>
                            <a:srgbClr val="000000"/>
                          </a:solidFill>
                          <a:effectLst/>
                          <a:latin typeface="Calibri" panose="020F0502020204030204" pitchFamily="34" charset="0"/>
                        </a:rPr>
                        <a:t>27,832</a:t>
                      </a:r>
                    </a:p>
                  </a:txBody>
                  <a:tcPr marL="9525" marR="9525" marT="9525" marB="0" anchor="ctr"/>
                </a:tc>
                <a:tc>
                  <a:txBody>
                    <a:bodyPr/>
                    <a:lstStyle/>
                    <a:p>
                      <a:pPr algn="ctr" fontAlgn="ctr"/>
                      <a:r>
                        <a:rPr lang="es-CO" sz="1700" b="0" i="0" u="none" strike="noStrike">
                          <a:solidFill>
                            <a:srgbClr val="000000"/>
                          </a:solidFill>
                          <a:effectLst/>
                          <a:latin typeface="Calibri" panose="020F0502020204030204" pitchFamily="34" charset="0"/>
                        </a:rPr>
                        <a:t>1,220,351</a:t>
                      </a:r>
                    </a:p>
                  </a:txBody>
                  <a:tcPr marL="9525" marR="9525" marT="9525" marB="0" anchor="ctr"/>
                </a:tc>
                <a:tc>
                  <a:txBody>
                    <a:bodyPr/>
                    <a:lstStyle/>
                    <a:p>
                      <a:pPr algn="ctr" fontAlgn="ctr"/>
                      <a:r>
                        <a:rPr lang="es-CO" sz="1700" b="0" i="0" u="none" strike="noStrike">
                          <a:solidFill>
                            <a:srgbClr val="000000"/>
                          </a:solidFill>
                          <a:effectLst/>
                          <a:latin typeface="Calibri" panose="020F0502020204030204" pitchFamily="34" charset="0"/>
                        </a:rPr>
                        <a:t>66,802 </a:t>
                      </a:r>
                    </a:p>
                  </a:txBody>
                  <a:tcPr marL="9525" marR="9525" marT="9525" marB="0" anchor="ctr"/>
                </a:tc>
                <a:tc>
                  <a:txBody>
                    <a:bodyPr/>
                    <a:lstStyle/>
                    <a:p>
                      <a:pPr algn="ctr" fontAlgn="ctr"/>
                      <a:r>
                        <a:rPr lang="es-CO" sz="1700" b="0" i="0" u="none" strike="noStrike">
                          <a:solidFill>
                            <a:srgbClr val="000000"/>
                          </a:solidFill>
                          <a:effectLst/>
                          <a:latin typeface="Calibri" panose="020F0502020204030204" pitchFamily="34" charset="0"/>
                        </a:rPr>
                        <a:t>1,445</a:t>
                      </a:r>
                    </a:p>
                  </a:txBody>
                  <a:tcPr marL="9525" marR="9525" marT="9525" marB="0" anchor="ctr"/>
                </a:tc>
                <a:extLst>
                  <a:ext uri="{0D108BD9-81ED-4DB2-BD59-A6C34878D82A}">
                    <a16:rowId xmlns:a16="http://schemas.microsoft.com/office/drawing/2014/main" val="3344298591"/>
                  </a:ext>
                </a:extLst>
              </a:tr>
              <a:tr h="544304">
                <a:tc>
                  <a:txBody>
                    <a:bodyPr/>
                    <a:lstStyle/>
                    <a:p>
                      <a:pPr algn="l"/>
                      <a:r>
                        <a:rPr lang="x-none" sz="1700" b="1" dirty="0"/>
                        <a:t>Colombia</a:t>
                      </a:r>
                      <a:endParaRPr lang="es-CO" sz="1700" b="1" dirty="0">
                        <a:latin typeface="+mn-lt"/>
                        <a:cs typeface="Calibri" panose="020F0502020204030204" pitchFamily="34" charset="0"/>
                      </a:endParaRPr>
                    </a:p>
                  </a:txBody>
                  <a:tcPr/>
                </a:tc>
                <a:tc>
                  <a:txBody>
                    <a:bodyPr/>
                    <a:lstStyle/>
                    <a:p>
                      <a:pPr algn="ctr" fontAlgn="ctr"/>
                      <a:r>
                        <a:rPr lang="es-CO" sz="1700" b="0" i="0" u="none" strike="noStrike">
                          <a:solidFill>
                            <a:srgbClr val="000000"/>
                          </a:solidFill>
                          <a:effectLst/>
                          <a:latin typeface="Calibri" panose="020F0502020204030204" pitchFamily="34" charset="0"/>
                        </a:rPr>
                        <a:t>3,118,426</a:t>
                      </a:r>
                    </a:p>
                  </a:txBody>
                  <a:tcPr marL="9525" marR="9525" marT="9525" marB="0" anchor="ctr"/>
                </a:tc>
                <a:tc>
                  <a:txBody>
                    <a:bodyPr/>
                    <a:lstStyle/>
                    <a:p>
                      <a:pPr algn="ctr" fontAlgn="ctr"/>
                      <a:r>
                        <a:rPr lang="es-CO" sz="1700" b="0" i="0" u="none" strike="noStrike" dirty="0">
                          <a:solidFill>
                            <a:srgbClr val="000000"/>
                          </a:solidFill>
                          <a:effectLst/>
                          <a:latin typeface="Calibri" panose="020F0502020204030204" pitchFamily="34" charset="0"/>
                        </a:rPr>
                        <a:t>81,300</a:t>
                      </a:r>
                    </a:p>
                  </a:txBody>
                  <a:tcPr marL="9525" marR="9525" marT="9525" marB="0" anchor="ctr"/>
                </a:tc>
                <a:tc>
                  <a:txBody>
                    <a:bodyPr/>
                    <a:lstStyle/>
                    <a:p>
                      <a:pPr algn="ctr" fontAlgn="ctr"/>
                      <a:r>
                        <a:rPr lang="es-CO" sz="1700" b="0" i="0" u="none" strike="noStrike">
                          <a:solidFill>
                            <a:srgbClr val="000000"/>
                          </a:solidFill>
                          <a:effectLst/>
                          <a:latin typeface="Calibri" panose="020F0502020204030204" pitchFamily="34" charset="0"/>
                        </a:rPr>
                        <a:t>2,917,584</a:t>
                      </a:r>
                    </a:p>
                  </a:txBody>
                  <a:tcPr marL="9525" marR="9525" marT="9525" marB="0" anchor="ctr"/>
                </a:tc>
                <a:tc>
                  <a:txBody>
                    <a:bodyPr/>
                    <a:lstStyle/>
                    <a:p>
                      <a:pPr algn="ctr" fontAlgn="ctr"/>
                      <a:r>
                        <a:rPr lang="es-CO" sz="1700" b="0" i="0" u="none" strike="noStrike">
                          <a:solidFill>
                            <a:srgbClr val="000000"/>
                          </a:solidFill>
                          <a:effectLst/>
                          <a:latin typeface="Calibri" panose="020F0502020204030204" pitchFamily="34" charset="0"/>
                        </a:rPr>
                        <a:t>60,722 </a:t>
                      </a:r>
                    </a:p>
                  </a:txBody>
                  <a:tcPr marL="9525" marR="9525" marT="9525" marB="0" anchor="ctr"/>
                </a:tc>
                <a:tc>
                  <a:txBody>
                    <a:bodyPr/>
                    <a:lstStyle/>
                    <a:p>
                      <a:pPr algn="ctr" fontAlgn="ctr"/>
                      <a:r>
                        <a:rPr lang="es-CO" sz="1700" b="0" i="0" u="none" strike="noStrike">
                          <a:solidFill>
                            <a:srgbClr val="000000"/>
                          </a:solidFill>
                          <a:effectLst/>
                          <a:latin typeface="Calibri" panose="020F0502020204030204" pitchFamily="34" charset="0"/>
                        </a:rPr>
                        <a:t>1,583</a:t>
                      </a:r>
                    </a:p>
                  </a:txBody>
                  <a:tcPr marL="9525" marR="9525" marT="9525" marB="0" anchor="ctr"/>
                </a:tc>
                <a:extLst>
                  <a:ext uri="{0D108BD9-81ED-4DB2-BD59-A6C34878D82A}">
                    <a16:rowId xmlns:a16="http://schemas.microsoft.com/office/drawing/2014/main" val="1473469343"/>
                  </a:ext>
                </a:extLst>
              </a:tr>
              <a:tr h="544304">
                <a:tc>
                  <a:txBody>
                    <a:bodyPr/>
                    <a:lstStyle/>
                    <a:p>
                      <a:pPr algn="l"/>
                      <a:r>
                        <a:rPr lang="x-none" sz="1700" b="1" dirty="0"/>
                        <a:t>Ecuador</a:t>
                      </a:r>
                      <a:endParaRPr lang="es-CO" sz="1700" b="1" dirty="0">
                        <a:latin typeface="+mn-lt"/>
                        <a:cs typeface="Calibri" panose="020F0502020204030204" pitchFamily="34" charset="0"/>
                      </a:endParaRPr>
                    </a:p>
                  </a:txBody>
                  <a:tcPr/>
                </a:tc>
                <a:tc>
                  <a:txBody>
                    <a:bodyPr/>
                    <a:lstStyle/>
                    <a:p>
                      <a:pPr algn="ctr" fontAlgn="ctr"/>
                      <a:r>
                        <a:rPr lang="es-CO" sz="1700" b="0" i="0" u="none" strike="noStrike">
                          <a:solidFill>
                            <a:srgbClr val="000000"/>
                          </a:solidFill>
                          <a:effectLst/>
                          <a:latin typeface="Calibri" panose="020F0502020204030204" pitchFamily="34" charset="0"/>
                        </a:rPr>
                        <a:t>410,129</a:t>
                      </a:r>
                    </a:p>
                  </a:txBody>
                  <a:tcPr marL="9525" marR="9525" marT="9525" marB="0" anchor="ctr"/>
                </a:tc>
                <a:tc>
                  <a:txBody>
                    <a:bodyPr/>
                    <a:lstStyle/>
                    <a:p>
                      <a:pPr algn="ctr" fontAlgn="ctr"/>
                      <a:r>
                        <a:rPr lang="es-CO" sz="1700" b="0" i="0" u="none" strike="noStrike" dirty="0">
                          <a:solidFill>
                            <a:srgbClr val="000000"/>
                          </a:solidFill>
                          <a:effectLst/>
                          <a:latin typeface="Calibri" panose="020F0502020204030204" pitchFamily="34" charset="0"/>
                        </a:rPr>
                        <a:t>19,699</a:t>
                      </a:r>
                    </a:p>
                  </a:txBody>
                  <a:tcPr marL="9525" marR="9525" marT="9525" marB="0" anchor="ctr"/>
                </a:tc>
                <a:tc>
                  <a:txBody>
                    <a:bodyPr/>
                    <a:lstStyle/>
                    <a:p>
                      <a:pPr algn="ctr" fontAlgn="ctr"/>
                      <a:r>
                        <a:rPr lang="es-CO" sz="1700" b="0" i="0" u="none" strike="noStrike">
                          <a:solidFill>
                            <a:srgbClr val="000000"/>
                          </a:solidFill>
                          <a:effectLst/>
                          <a:latin typeface="Calibri" panose="020F0502020204030204" pitchFamily="34" charset="0"/>
                        </a:rPr>
                        <a:t>354,499</a:t>
                      </a:r>
                    </a:p>
                  </a:txBody>
                  <a:tcPr marL="9525" marR="9525" marT="9525" marB="0" anchor="ctr"/>
                </a:tc>
                <a:tc>
                  <a:txBody>
                    <a:bodyPr/>
                    <a:lstStyle/>
                    <a:p>
                      <a:pPr algn="ctr" fontAlgn="ctr"/>
                      <a:r>
                        <a:rPr lang="es-CO" sz="1700" b="0" i="0" u="none" strike="noStrike">
                          <a:solidFill>
                            <a:srgbClr val="000000"/>
                          </a:solidFill>
                          <a:effectLst/>
                          <a:latin typeface="Calibri" panose="020F0502020204030204" pitchFamily="34" charset="0"/>
                        </a:rPr>
                        <a:t>22,943</a:t>
                      </a:r>
                    </a:p>
                  </a:txBody>
                  <a:tcPr marL="9525" marR="9525" marT="9525" marB="0" anchor="ctr"/>
                </a:tc>
                <a:tc>
                  <a:txBody>
                    <a:bodyPr/>
                    <a:lstStyle/>
                    <a:p>
                      <a:pPr algn="ctr" fontAlgn="ctr"/>
                      <a:r>
                        <a:rPr lang="es-CO" sz="1700" b="0" i="0" u="none" strike="noStrike">
                          <a:solidFill>
                            <a:srgbClr val="000000"/>
                          </a:solidFill>
                          <a:effectLst/>
                          <a:latin typeface="Calibri" panose="020F0502020204030204" pitchFamily="34" charset="0"/>
                        </a:rPr>
                        <a:t>1102</a:t>
                      </a:r>
                    </a:p>
                  </a:txBody>
                  <a:tcPr marL="9525" marR="9525" marT="9525" marB="0" anchor="ctr"/>
                </a:tc>
                <a:extLst>
                  <a:ext uri="{0D108BD9-81ED-4DB2-BD59-A6C34878D82A}">
                    <a16:rowId xmlns:a16="http://schemas.microsoft.com/office/drawing/2014/main" val="2970733747"/>
                  </a:ext>
                </a:extLst>
              </a:tr>
              <a:tr h="536989">
                <a:tc>
                  <a:txBody>
                    <a:bodyPr/>
                    <a:lstStyle/>
                    <a:p>
                      <a:pPr algn="l"/>
                      <a:r>
                        <a:rPr lang="x-none" sz="1700" b="1" dirty="0"/>
                        <a:t>Perú</a:t>
                      </a:r>
                      <a:endParaRPr lang="es-CO" sz="1700" b="1" dirty="0">
                        <a:latin typeface="+mn-lt"/>
                        <a:cs typeface="Calibri" panose="020F0502020204030204" pitchFamily="34" charset="0"/>
                      </a:endParaRPr>
                    </a:p>
                  </a:txBody>
                  <a:tcPr/>
                </a:tc>
                <a:tc>
                  <a:txBody>
                    <a:bodyPr/>
                    <a:lstStyle/>
                    <a:p>
                      <a:pPr algn="ctr" fontAlgn="ctr"/>
                      <a:r>
                        <a:rPr lang="es-CO" sz="1700" b="0" i="0" u="none" strike="noStrike">
                          <a:solidFill>
                            <a:srgbClr val="000000"/>
                          </a:solidFill>
                          <a:effectLst/>
                          <a:latin typeface="Calibri" panose="020F0502020204030204" pitchFamily="34" charset="0"/>
                        </a:rPr>
                        <a:t>1,889,052</a:t>
                      </a:r>
                    </a:p>
                  </a:txBody>
                  <a:tcPr marL="9525" marR="9525" marT="9525" marB="0" anchor="ctr"/>
                </a:tc>
                <a:tc>
                  <a:txBody>
                    <a:bodyPr/>
                    <a:lstStyle/>
                    <a:p>
                      <a:pPr algn="ctr" fontAlgn="ctr"/>
                      <a:r>
                        <a:rPr lang="es-CO" sz="1700" b="0" i="0" u="none" strike="noStrike" dirty="0">
                          <a:solidFill>
                            <a:srgbClr val="000000"/>
                          </a:solidFill>
                          <a:effectLst/>
                          <a:latin typeface="Calibri" panose="020F0502020204030204" pitchFamily="34" charset="0"/>
                        </a:rPr>
                        <a:t>66,220</a:t>
                      </a:r>
                    </a:p>
                  </a:txBody>
                  <a:tcPr marL="9525" marR="9525" marT="9525" marB="0" anchor="ctr"/>
                </a:tc>
                <a:tc>
                  <a:txBody>
                    <a:bodyPr/>
                    <a:lstStyle/>
                    <a:p>
                      <a:pPr algn="ctr" fontAlgn="ctr"/>
                      <a:r>
                        <a:rPr lang="es-CO" sz="1700" b="0" i="0" u="none" strike="noStrike" dirty="0">
                          <a:solidFill>
                            <a:srgbClr val="000000"/>
                          </a:solidFill>
                          <a:effectLst/>
                          <a:latin typeface="Calibri" panose="020F0502020204030204" pitchFamily="34" charset="0"/>
                        </a:rPr>
                        <a:t>1,720,665</a:t>
                      </a:r>
                    </a:p>
                  </a:txBody>
                  <a:tcPr marL="9525" marR="9525" marT="9525" marB="0" anchor="ctr"/>
                </a:tc>
                <a:tc>
                  <a:txBody>
                    <a:bodyPr/>
                    <a:lstStyle/>
                    <a:p>
                      <a:pPr algn="ctr" fontAlgn="ctr"/>
                      <a:r>
                        <a:rPr lang="es-CO" sz="1700" b="0" i="0" u="none" strike="noStrike">
                          <a:solidFill>
                            <a:srgbClr val="000000"/>
                          </a:solidFill>
                          <a:effectLst/>
                          <a:latin typeface="Calibri" panose="020F0502020204030204" pitchFamily="34" charset="0"/>
                        </a:rPr>
                        <a:t>56,607</a:t>
                      </a:r>
                    </a:p>
                  </a:txBody>
                  <a:tcPr marL="9525" marR="9525" marT="9525" marB="0" anchor="ctr"/>
                </a:tc>
                <a:tc>
                  <a:txBody>
                    <a:bodyPr/>
                    <a:lstStyle/>
                    <a:p>
                      <a:pPr algn="ctr" fontAlgn="ctr"/>
                      <a:r>
                        <a:rPr lang="es-CO" sz="1700" b="0" i="0" u="none" strike="noStrike">
                          <a:solidFill>
                            <a:srgbClr val="000000"/>
                          </a:solidFill>
                          <a:effectLst/>
                          <a:latin typeface="Calibri" panose="020F0502020204030204" pitchFamily="34" charset="0"/>
                        </a:rPr>
                        <a:t>1,984</a:t>
                      </a:r>
                    </a:p>
                  </a:txBody>
                  <a:tcPr marL="9525" marR="9525" marT="9525" marB="0" anchor="ctr"/>
                </a:tc>
                <a:extLst>
                  <a:ext uri="{0D108BD9-81ED-4DB2-BD59-A6C34878D82A}">
                    <a16:rowId xmlns:a16="http://schemas.microsoft.com/office/drawing/2014/main" val="3429084561"/>
                  </a:ext>
                </a:extLst>
              </a:tr>
              <a:tr h="536989">
                <a:tc>
                  <a:txBody>
                    <a:bodyPr/>
                    <a:lstStyle/>
                    <a:p>
                      <a:pPr algn="l"/>
                      <a:r>
                        <a:rPr lang="x-none" sz="1700" b="1" dirty="0"/>
                        <a:t>Venezuela</a:t>
                      </a:r>
                      <a:endParaRPr lang="es-CO" sz="1700" b="1" dirty="0">
                        <a:latin typeface="+mn-lt"/>
                        <a:cs typeface="Calibri" panose="020F0502020204030204" pitchFamily="34" charset="0"/>
                      </a:endParaRPr>
                    </a:p>
                  </a:txBody>
                  <a:tcPr/>
                </a:tc>
                <a:tc>
                  <a:txBody>
                    <a:bodyPr/>
                    <a:lstStyle/>
                    <a:p>
                      <a:pPr algn="ctr" fontAlgn="ctr"/>
                      <a:r>
                        <a:rPr lang="es-CO" sz="1700" b="0" i="0" u="none" strike="noStrike">
                          <a:solidFill>
                            <a:srgbClr val="000000"/>
                          </a:solidFill>
                          <a:effectLst/>
                          <a:latin typeface="Calibri" panose="020F0502020204030204" pitchFamily="34" charset="0"/>
                        </a:rPr>
                        <a:t>215,301</a:t>
                      </a:r>
                    </a:p>
                  </a:txBody>
                  <a:tcPr marL="9525" marR="9525" marT="9525" marB="0" anchor="ctr"/>
                </a:tc>
                <a:tc>
                  <a:txBody>
                    <a:bodyPr/>
                    <a:lstStyle/>
                    <a:p>
                      <a:pPr algn="ctr" fontAlgn="ctr"/>
                      <a:r>
                        <a:rPr lang="es-CO" sz="1700" b="0" i="0" u="none" strike="noStrike">
                          <a:solidFill>
                            <a:srgbClr val="000000"/>
                          </a:solidFill>
                          <a:effectLst/>
                          <a:latin typeface="Calibri" panose="020F0502020204030204" pitchFamily="34" charset="0"/>
                        </a:rPr>
                        <a:t>2,396</a:t>
                      </a:r>
                    </a:p>
                  </a:txBody>
                  <a:tcPr marL="9525" marR="9525" marT="9525" marB="0" anchor="ctr"/>
                </a:tc>
                <a:tc>
                  <a:txBody>
                    <a:bodyPr/>
                    <a:lstStyle/>
                    <a:p>
                      <a:pPr algn="ctr" fontAlgn="ctr"/>
                      <a:r>
                        <a:rPr lang="es-CO" sz="1700" b="0" i="0" u="none" strike="noStrike" dirty="0">
                          <a:solidFill>
                            <a:srgbClr val="000000"/>
                          </a:solidFill>
                          <a:effectLst/>
                          <a:latin typeface="Calibri" panose="020F0502020204030204" pitchFamily="34" charset="0"/>
                        </a:rPr>
                        <a:t>199,202</a:t>
                      </a:r>
                    </a:p>
                  </a:txBody>
                  <a:tcPr marL="9525" marR="9525" marT="9525" marB="0" anchor="ctr"/>
                </a:tc>
                <a:tc>
                  <a:txBody>
                    <a:bodyPr/>
                    <a:lstStyle/>
                    <a:p>
                      <a:pPr algn="ctr" fontAlgn="ctr"/>
                      <a:r>
                        <a:rPr lang="es-CO" sz="1700" b="0" i="0" u="none" strike="noStrike" dirty="0">
                          <a:solidFill>
                            <a:srgbClr val="000000"/>
                          </a:solidFill>
                          <a:effectLst/>
                          <a:latin typeface="Calibri" panose="020F0502020204030204" pitchFamily="34" charset="0"/>
                        </a:rPr>
                        <a:t>7,590 </a:t>
                      </a:r>
                    </a:p>
                  </a:txBody>
                  <a:tcPr marL="9525" marR="9525" marT="9525" marB="0" anchor="ctr"/>
                </a:tc>
                <a:tc>
                  <a:txBody>
                    <a:bodyPr/>
                    <a:lstStyle/>
                    <a:p>
                      <a:pPr algn="ctr" fontAlgn="ctr"/>
                      <a:r>
                        <a:rPr lang="es-CO" sz="1700" b="0" i="0" u="none" strike="noStrike" dirty="0">
                          <a:solidFill>
                            <a:srgbClr val="000000"/>
                          </a:solidFill>
                          <a:effectLst/>
                          <a:latin typeface="Calibri" panose="020F0502020204030204" pitchFamily="34" charset="0"/>
                        </a:rPr>
                        <a:t>84 </a:t>
                      </a:r>
                    </a:p>
                  </a:txBody>
                  <a:tcPr marL="9525" marR="9525" marT="9525" marB="0" anchor="ctr"/>
                </a:tc>
                <a:extLst>
                  <a:ext uri="{0D108BD9-81ED-4DB2-BD59-A6C34878D82A}">
                    <a16:rowId xmlns:a16="http://schemas.microsoft.com/office/drawing/2014/main" val="2868380434"/>
                  </a:ext>
                </a:extLst>
              </a:tr>
              <a:tr h="536989">
                <a:tc>
                  <a:txBody>
                    <a:bodyPr/>
                    <a:lstStyle/>
                    <a:p>
                      <a:pPr algn="ctr"/>
                      <a:r>
                        <a:rPr lang="es-419" sz="1700" b="1" dirty="0">
                          <a:solidFill>
                            <a:srgbClr val="FF0000"/>
                          </a:solidFill>
                        </a:rPr>
                        <a:t>Total</a:t>
                      </a:r>
                      <a:endParaRPr lang="es-CO" sz="1700" b="1" dirty="0">
                        <a:solidFill>
                          <a:srgbClr val="FF0000"/>
                        </a:solidFill>
                        <a:latin typeface="+mn-lt"/>
                        <a:cs typeface="Calibri" panose="020F0502020204030204" pitchFamily="34" charset="0"/>
                      </a:endParaRPr>
                    </a:p>
                  </a:txBody>
                  <a:tcPr/>
                </a:tc>
                <a:tc>
                  <a:txBody>
                    <a:bodyPr/>
                    <a:lstStyle/>
                    <a:p>
                      <a:pPr algn="ctr" fontAlgn="ctr"/>
                      <a:r>
                        <a:rPr lang="es-CO" sz="1700" b="1" i="0" u="none" strike="noStrike">
                          <a:solidFill>
                            <a:srgbClr val="000000"/>
                          </a:solidFill>
                          <a:effectLst/>
                          <a:latin typeface="Calibri" panose="020F0502020204030204" pitchFamily="34" charset="0"/>
                        </a:rPr>
                        <a:t>7,252,023</a:t>
                      </a:r>
                    </a:p>
                  </a:txBody>
                  <a:tcPr marL="9525" marR="9525" marT="9525" marB="0" anchor="ctr"/>
                </a:tc>
                <a:tc>
                  <a:txBody>
                    <a:bodyPr/>
                    <a:lstStyle/>
                    <a:p>
                      <a:pPr algn="ctr" fontAlgn="ctr"/>
                      <a:r>
                        <a:rPr lang="es-CO" sz="1700" b="1" i="0" u="none" strike="noStrike">
                          <a:solidFill>
                            <a:srgbClr val="000000"/>
                          </a:solidFill>
                          <a:effectLst/>
                          <a:latin typeface="Calibri" panose="020F0502020204030204" pitchFamily="34" charset="0"/>
                        </a:rPr>
                        <a:t>210,964</a:t>
                      </a:r>
                    </a:p>
                  </a:txBody>
                  <a:tcPr marL="9525" marR="9525" marT="9525" marB="0" anchor="ctr"/>
                </a:tc>
                <a:tc>
                  <a:txBody>
                    <a:bodyPr/>
                    <a:lstStyle/>
                    <a:p>
                      <a:pPr algn="ctr" fontAlgn="ctr"/>
                      <a:r>
                        <a:rPr lang="es-CO" sz="1700" b="1" i="0" u="none" strike="noStrike">
                          <a:solidFill>
                            <a:srgbClr val="000000"/>
                          </a:solidFill>
                          <a:effectLst/>
                          <a:latin typeface="Calibri" panose="020F0502020204030204" pitchFamily="34" charset="0"/>
                        </a:rPr>
                        <a:t>6,683,991</a:t>
                      </a:r>
                    </a:p>
                  </a:txBody>
                  <a:tcPr marL="9525" marR="9525" marT="9525" marB="0" anchor="ctr"/>
                </a:tc>
                <a:tc>
                  <a:txBody>
                    <a:bodyPr/>
                    <a:lstStyle/>
                    <a:p>
                      <a:pPr algn="ctr" fontAlgn="ctr"/>
                      <a:r>
                        <a:rPr lang="es-CO" sz="1700" b="1" i="0" u="none" strike="noStrike" dirty="0">
                          <a:solidFill>
                            <a:srgbClr val="000000"/>
                          </a:solidFill>
                          <a:effectLst/>
                          <a:latin typeface="Calibri" panose="020F0502020204030204" pitchFamily="34" charset="0"/>
                        </a:rPr>
                        <a:t>44,356</a:t>
                      </a:r>
                    </a:p>
                  </a:txBody>
                  <a:tcPr marL="9525" marR="9525" marT="9525" marB="0" anchor="ctr"/>
                </a:tc>
                <a:tc>
                  <a:txBody>
                    <a:bodyPr/>
                    <a:lstStyle/>
                    <a:p>
                      <a:pPr algn="ctr" fontAlgn="ctr"/>
                      <a:r>
                        <a:rPr lang="es-CO" sz="1700" b="1" i="0" u="none" strike="noStrike" dirty="0">
                          <a:solidFill>
                            <a:srgbClr val="000000"/>
                          </a:solidFill>
                          <a:effectLst/>
                          <a:latin typeface="Calibri" panose="020F0502020204030204" pitchFamily="34" charset="0"/>
                        </a:rPr>
                        <a:t>1,290</a:t>
                      </a:r>
                    </a:p>
                  </a:txBody>
                  <a:tcPr marL="9525" marR="9525" marT="9525" marB="0" anchor="ctr"/>
                </a:tc>
                <a:extLst>
                  <a:ext uri="{0D108BD9-81ED-4DB2-BD59-A6C34878D82A}">
                    <a16:rowId xmlns:a16="http://schemas.microsoft.com/office/drawing/2014/main" val="1173177034"/>
                  </a:ext>
                </a:extLst>
              </a:tr>
            </a:tbl>
          </a:graphicData>
        </a:graphic>
      </p:graphicFrame>
      <p:pic>
        <p:nvPicPr>
          <p:cNvPr id="3" name="Imagen 2">
            <a:extLst>
              <a:ext uri="{FF2B5EF4-FFF2-40B4-BE49-F238E27FC236}">
                <a16:creationId xmlns:a16="http://schemas.microsoft.com/office/drawing/2014/main" id="{5E2ADAE8-D631-4311-8E6C-6C03116D71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846" y="-37903"/>
            <a:ext cx="12083319" cy="1780186"/>
          </a:xfrm>
          <a:prstGeom prst="rect">
            <a:avLst/>
          </a:prstGeom>
        </p:spPr>
      </p:pic>
      <p:sp>
        <p:nvSpPr>
          <p:cNvPr id="2" name="Título 1"/>
          <p:cNvSpPr>
            <a:spLocks noGrp="1"/>
          </p:cNvSpPr>
          <p:nvPr>
            <p:ph type="title"/>
          </p:nvPr>
        </p:nvSpPr>
        <p:spPr>
          <a:xfrm>
            <a:off x="-896941" y="75744"/>
            <a:ext cx="11380109" cy="815609"/>
          </a:xfrm>
        </p:spPr>
        <p:txBody>
          <a:bodyPr>
            <a:noAutofit/>
          </a:bodyPr>
          <a:lstStyle/>
          <a:p>
            <a:pPr algn="ctr"/>
            <a:r>
              <a:rPr lang="es-ES" sz="3000" b="1" dirty="0">
                <a:solidFill>
                  <a:schemeClr val="bg1"/>
                </a:solidFill>
                <a:latin typeface="Arial Black" panose="020B0A04020102020204" pitchFamily="34" charset="0"/>
                <a:cs typeface="Arial" panose="020B0604020202020204" pitchFamily="34" charset="0"/>
              </a:rPr>
              <a:t>COVID-19 en los países andinos</a:t>
            </a:r>
            <a:br>
              <a:rPr lang="es-ES" sz="3000" b="1" dirty="0">
                <a:solidFill>
                  <a:schemeClr val="bg1"/>
                </a:solidFill>
                <a:latin typeface="Arial Black" panose="020B0A04020102020204" pitchFamily="34" charset="0"/>
                <a:cs typeface="Arial" panose="020B0604020202020204" pitchFamily="34" charset="0"/>
              </a:rPr>
            </a:br>
            <a:r>
              <a:rPr lang="es-ES" sz="2000" dirty="0">
                <a:solidFill>
                  <a:srgbClr val="FFFF00"/>
                </a:solidFill>
                <a:latin typeface="Arial Black" panose="020B0A04020102020204" pitchFamily="34" charset="0"/>
                <a:cs typeface="Arial" panose="020B0604020202020204" pitchFamily="34" charset="0"/>
              </a:rPr>
              <a:t>17 de mayo 2021 –  Hora 6:30</a:t>
            </a:r>
            <a:endParaRPr lang="es-PE" sz="2000" dirty="0">
              <a:solidFill>
                <a:srgbClr val="FFFF00"/>
              </a:solidFill>
              <a:latin typeface="Arial Black" panose="020B0A040201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7873A64F-335A-4937-A436-0E84C58CFAD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38733" y="272418"/>
            <a:ext cx="737680" cy="707197"/>
          </a:xfrm>
          <a:prstGeom prst="rect">
            <a:avLst/>
          </a:prstGeom>
        </p:spPr>
      </p:pic>
    </p:spTree>
    <p:extLst>
      <p:ext uri="{BB962C8B-B14F-4D97-AF65-F5344CB8AC3E}">
        <p14:creationId xmlns:p14="http://schemas.microsoft.com/office/powerpoint/2010/main" val="3072458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56A6EAE-4A09-4FAB-A14B-D0B509F1BA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DFD5C2E1-CE7B-4FA4-A0B1-D7DC1D7A87AE}"/>
              </a:ext>
            </a:extLst>
          </p:cNvPr>
          <p:cNvSpPr txBox="1"/>
          <p:nvPr/>
        </p:nvSpPr>
        <p:spPr>
          <a:xfrm>
            <a:off x="896010" y="2290743"/>
            <a:ext cx="10850145" cy="1015663"/>
          </a:xfrm>
          <a:prstGeom prst="rect">
            <a:avLst/>
          </a:prstGeom>
          <a:noFill/>
        </p:spPr>
        <p:txBody>
          <a:bodyPr wrap="square">
            <a:spAutoFit/>
          </a:bodyPr>
          <a:lstStyle/>
          <a:p>
            <a:pPr marR="0" lvl="0" algn="ctr" rtl="0">
              <a:spcBef>
                <a:spcPts val="0"/>
              </a:spcBef>
              <a:spcAft>
                <a:spcPts val="0"/>
              </a:spcAft>
              <a:buClr>
                <a:srgbClr val="0070C0"/>
              </a:buClr>
              <a:buSzPts val="2500"/>
            </a:pPr>
            <a:r>
              <a:rPr lang="es-ES" sz="6000" b="1" dirty="0">
                <a:solidFill>
                  <a:schemeClr val="bg1"/>
                </a:solidFill>
                <a:latin typeface="Arial Black" panose="020B0A04020102020204" pitchFamily="34" charset="0"/>
                <a:cs typeface="Arial"/>
                <a:sym typeface="Arial"/>
              </a:rPr>
              <a:t>BOLIVIA</a:t>
            </a:r>
            <a:endParaRPr lang="es-ES" sz="6000" dirty="0">
              <a:solidFill>
                <a:schemeClr val="bg1"/>
              </a:solidFill>
              <a:latin typeface="Arial Black" panose="020B0A04020102020204" pitchFamily="34" charset="0"/>
            </a:endParaRPr>
          </a:p>
        </p:txBody>
      </p:sp>
      <p:sp>
        <p:nvSpPr>
          <p:cNvPr id="6" name="CuadroTexto 5">
            <a:extLst>
              <a:ext uri="{FF2B5EF4-FFF2-40B4-BE49-F238E27FC236}">
                <a16:creationId xmlns:a16="http://schemas.microsoft.com/office/drawing/2014/main" id="{DD90B2BE-1E5C-426F-A712-E031648E69D3}"/>
              </a:ext>
            </a:extLst>
          </p:cNvPr>
          <p:cNvSpPr txBox="1"/>
          <p:nvPr/>
        </p:nvSpPr>
        <p:spPr>
          <a:xfrm>
            <a:off x="5393020" y="6245816"/>
            <a:ext cx="3818021" cy="369332"/>
          </a:xfrm>
          <a:prstGeom prst="rect">
            <a:avLst/>
          </a:prstGeom>
          <a:noFill/>
        </p:spPr>
        <p:txBody>
          <a:bodyPr wrap="square">
            <a:spAutoFit/>
          </a:bodyPr>
          <a:lstStyle/>
          <a:p>
            <a:r>
              <a:rPr lang="es-CO" b="1" dirty="0">
                <a:solidFill>
                  <a:schemeClr val="bg1"/>
                </a:solidFill>
                <a:effectLst/>
              </a:rPr>
              <a:t>Salar de Uyuni</a:t>
            </a:r>
          </a:p>
        </p:txBody>
      </p:sp>
    </p:spTree>
    <p:extLst>
      <p:ext uri="{BB962C8B-B14F-4D97-AF65-F5344CB8AC3E}">
        <p14:creationId xmlns:p14="http://schemas.microsoft.com/office/powerpoint/2010/main" val="725690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24A151A9-DC0D-4B20-9946-B72D56C2BF03}"/>
              </a:ext>
            </a:extLst>
          </p:cNvPr>
          <p:cNvSpPr txBox="1"/>
          <p:nvPr/>
        </p:nvSpPr>
        <p:spPr>
          <a:xfrm>
            <a:off x="2936283" y="6362380"/>
            <a:ext cx="6093372" cy="369332"/>
          </a:xfrm>
          <a:prstGeom prst="rect">
            <a:avLst/>
          </a:prstGeom>
          <a:noFill/>
        </p:spPr>
        <p:txBody>
          <a:bodyPr wrap="square">
            <a:spAutoFit/>
          </a:bodyPr>
          <a:lstStyle/>
          <a:p>
            <a:pPr marL="0" marR="0" lvl="0" indent="0" algn="ctr" defTabSz="914400" rtl="0" eaLnBrk="1" fontAlgn="auto" latinLnBrk="0" hangingPunct="1">
              <a:spcBef>
                <a:spcPts val="0"/>
              </a:spcBef>
              <a:spcAft>
                <a:spcPts val="600"/>
              </a:spcAft>
              <a:buClrTx/>
              <a:buSzTx/>
              <a:buFontTx/>
              <a:buNone/>
              <a:tabLst/>
              <a:defRPr/>
            </a:pPr>
            <a:r>
              <a:rPr kumimoji="0" lang="es-CO" b="0" i="0" u="none" strike="noStrike" kern="1200" cap="none" spc="0" normalizeH="0" baseline="0" noProof="0" dirty="0">
                <a:ln>
                  <a:noFill/>
                </a:ln>
                <a:solidFill>
                  <a:srgbClr val="0070C0"/>
                </a:solidFill>
                <a:effectLst/>
                <a:uLnTx/>
                <a:uFillTx/>
                <a:latin typeface="Calibri" panose="020F0502020204030204"/>
                <a:ea typeface="+mn-ea"/>
                <a:cs typeface="+mn-cs"/>
              </a:rPr>
              <a:t>https://www.minsalud.gob.bo/</a:t>
            </a:r>
            <a:endParaRPr kumimoji="0" lang="es-PE"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FC433BA2-29C7-4F9F-9D67-7D41A97E7505}"/>
              </a:ext>
            </a:extLst>
          </p:cNvPr>
          <p:cNvPicPr>
            <a:picLocks noChangeAspect="1"/>
          </p:cNvPicPr>
          <p:nvPr/>
        </p:nvPicPr>
        <p:blipFill>
          <a:blip r:embed="rId3"/>
          <a:stretch>
            <a:fillRect/>
          </a:stretch>
        </p:blipFill>
        <p:spPr>
          <a:xfrm>
            <a:off x="98474" y="107349"/>
            <a:ext cx="11943471" cy="6128743"/>
          </a:xfrm>
          <a:prstGeom prst="rect">
            <a:avLst/>
          </a:prstGeom>
        </p:spPr>
      </p:pic>
    </p:spTree>
    <p:extLst>
      <p:ext uri="{BB962C8B-B14F-4D97-AF65-F5344CB8AC3E}">
        <p14:creationId xmlns:p14="http://schemas.microsoft.com/office/powerpoint/2010/main" val="3295816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F533B4B-A424-4E2B-AFE8-71E22EFFC3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3214" y="-43304"/>
            <a:ext cx="12089416" cy="1780186"/>
          </a:xfrm>
          <a:prstGeom prst="rect">
            <a:avLst/>
          </a:prstGeom>
        </p:spPr>
      </p:pic>
      <p:sp>
        <p:nvSpPr>
          <p:cNvPr id="11" name="Título 1">
            <a:extLst>
              <a:ext uri="{FF2B5EF4-FFF2-40B4-BE49-F238E27FC236}">
                <a16:creationId xmlns:a16="http://schemas.microsoft.com/office/drawing/2014/main" id="{F68A0DC1-FC2D-4A69-83F1-43A6A5641D90}"/>
              </a:ext>
            </a:extLst>
          </p:cNvPr>
          <p:cNvSpPr txBox="1">
            <a:spLocks/>
          </p:cNvSpPr>
          <p:nvPr/>
        </p:nvSpPr>
        <p:spPr>
          <a:xfrm>
            <a:off x="-1216650" y="876359"/>
            <a:ext cx="9881938" cy="2326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solidFill>
                  <a:schemeClr val="bg1"/>
                </a:solidFill>
                <a:latin typeface="Arial Black" panose="020B0A04020102020204" pitchFamily="34" charset="0"/>
                <a:cs typeface="Arial" panose="020B0604020202020204" pitchFamily="34" charset="0"/>
              </a:rPr>
              <a:t>Avances vacunación COVID-19 </a:t>
            </a:r>
          </a:p>
          <a:p>
            <a:pPr algn="ctr"/>
            <a:r>
              <a:rPr lang="es-ES" sz="2800" b="1" dirty="0">
                <a:solidFill>
                  <a:schemeClr val="bg1"/>
                </a:solidFill>
                <a:latin typeface="Arial Black" panose="020B0A04020102020204" pitchFamily="34" charset="0"/>
                <a:cs typeface="Arial" panose="020B0604020202020204" pitchFamily="34" charset="0"/>
              </a:rPr>
              <a:t> Bolivia</a:t>
            </a:r>
            <a:br>
              <a:rPr lang="es-ES" sz="2800" b="1" dirty="0">
                <a:solidFill>
                  <a:schemeClr val="bg1"/>
                </a:solidFill>
                <a:latin typeface="Arial Black" panose="020B0A04020102020204" pitchFamily="34" charset="0"/>
                <a:cs typeface="Arial" panose="020B0604020202020204" pitchFamily="34" charset="0"/>
              </a:rPr>
            </a:br>
            <a:br>
              <a:rPr lang="es-ES" sz="2800" b="1" dirty="0">
                <a:solidFill>
                  <a:schemeClr val="bg1"/>
                </a:solidFill>
                <a:latin typeface="Arial Black" panose="020B0A04020102020204" pitchFamily="34" charset="0"/>
                <a:cs typeface="Arial" panose="020B0604020202020204" pitchFamily="34" charset="0"/>
              </a:rPr>
            </a:br>
            <a:br>
              <a:rPr lang="es-ES" sz="2800" b="1" dirty="0">
                <a:solidFill>
                  <a:srgbClr val="FFFF00"/>
                </a:solidFill>
                <a:latin typeface="Arial Black" panose="020B0A04020102020204" pitchFamily="34" charset="0"/>
                <a:cs typeface="Arial" panose="020B0604020202020204" pitchFamily="34" charset="0"/>
              </a:rPr>
            </a:br>
            <a:endParaRPr lang="es-PE" sz="2800" b="1" dirty="0">
              <a:solidFill>
                <a:srgbClr val="FFFF00"/>
              </a:solidFill>
              <a:latin typeface="Arial Black" panose="020B0A040201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id="{BD9BD975-55A1-45A8-9B46-DDD4EA32A4A0}"/>
              </a:ext>
            </a:extLst>
          </p:cNvPr>
          <p:cNvPicPr>
            <a:picLocks noChangeAspect="1"/>
          </p:cNvPicPr>
          <p:nvPr/>
        </p:nvPicPr>
        <p:blipFill>
          <a:blip r:embed="rId4"/>
          <a:stretch>
            <a:fillRect/>
          </a:stretch>
        </p:blipFill>
        <p:spPr>
          <a:xfrm>
            <a:off x="7178151" y="-48752"/>
            <a:ext cx="4857750" cy="933450"/>
          </a:xfrm>
          <a:prstGeom prst="rect">
            <a:avLst/>
          </a:prstGeom>
        </p:spPr>
      </p:pic>
      <p:sp>
        <p:nvSpPr>
          <p:cNvPr id="7" name="CuadroTexto 6">
            <a:extLst>
              <a:ext uri="{FF2B5EF4-FFF2-40B4-BE49-F238E27FC236}">
                <a16:creationId xmlns:a16="http://schemas.microsoft.com/office/drawing/2014/main" id="{96E3C0E5-BD3E-4295-A948-A8A2BDFCC84B}"/>
              </a:ext>
            </a:extLst>
          </p:cNvPr>
          <p:cNvSpPr txBox="1"/>
          <p:nvPr/>
        </p:nvSpPr>
        <p:spPr>
          <a:xfrm>
            <a:off x="830134" y="6403869"/>
            <a:ext cx="6703254" cy="369332"/>
          </a:xfrm>
          <a:prstGeom prst="rect">
            <a:avLst/>
          </a:prstGeom>
          <a:noFill/>
        </p:spPr>
        <p:txBody>
          <a:bodyPr wrap="square">
            <a:spAutoFit/>
          </a:bodyPr>
          <a:lstStyle/>
          <a:p>
            <a:r>
              <a:rPr lang="es-CO" dirty="0">
                <a:solidFill>
                  <a:srgbClr val="0070C0"/>
                </a:solidFill>
              </a:rPr>
              <a:t>https://www.boliviasegura.gob.bo/index.php/category/estadistica/</a:t>
            </a:r>
          </a:p>
        </p:txBody>
      </p:sp>
      <p:pic>
        <p:nvPicPr>
          <p:cNvPr id="4" name="Imagen 3">
            <a:extLst>
              <a:ext uri="{FF2B5EF4-FFF2-40B4-BE49-F238E27FC236}">
                <a16:creationId xmlns:a16="http://schemas.microsoft.com/office/drawing/2014/main" id="{94CAB6B0-2586-4245-B51C-89EEB5F5AD27}"/>
              </a:ext>
            </a:extLst>
          </p:cNvPr>
          <p:cNvPicPr>
            <a:picLocks noChangeAspect="1"/>
          </p:cNvPicPr>
          <p:nvPr/>
        </p:nvPicPr>
        <p:blipFill>
          <a:blip r:embed="rId5"/>
          <a:stretch>
            <a:fillRect/>
          </a:stretch>
        </p:blipFill>
        <p:spPr>
          <a:xfrm>
            <a:off x="295798" y="1496078"/>
            <a:ext cx="7072424" cy="4700100"/>
          </a:xfrm>
          <a:prstGeom prst="rect">
            <a:avLst/>
          </a:prstGeom>
        </p:spPr>
      </p:pic>
      <p:sp>
        <p:nvSpPr>
          <p:cNvPr id="10" name="CuadroTexto 9">
            <a:extLst>
              <a:ext uri="{FF2B5EF4-FFF2-40B4-BE49-F238E27FC236}">
                <a16:creationId xmlns:a16="http://schemas.microsoft.com/office/drawing/2014/main" id="{396F74B8-E3BB-4173-BE53-314DEEF930AB}"/>
              </a:ext>
            </a:extLst>
          </p:cNvPr>
          <p:cNvSpPr txBox="1"/>
          <p:nvPr/>
        </p:nvSpPr>
        <p:spPr>
          <a:xfrm>
            <a:off x="8447933" y="6383800"/>
            <a:ext cx="3336104" cy="369332"/>
          </a:xfrm>
          <a:prstGeom prst="rect">
            <a:avLst/>
          </a:prstGeom>
          <a:noFill/>
        </p:spPr>
        <p:txBody>
          <a:bodyPr wrap="square">
            <a:spAutoFit/>
          </a:bodyPr>
          <a:lstStyle/>
          <a:p>
            <a:r>
              <a:rPr lang="es-CO" dirty="0">
                <a:solidFill>
                  <a:srgbClr val="0070C0"/>
                </a:solidFill>
              </a:rPr>
              <a:t>https://</a:t>
            </a:r>
            <a:r>
              <a:rPr lang="es-CO" dirty="0" err="1">
                <a:solidFill>
                  <a:srgbClr val="0070C0"/>
                </a:solidFill>
              </a:rPr>
              <a:t>www.minsalud.gob.bo</a:t>
            </a:r>
            <a:r>
              <a:rPr lang="es-CO" dirty="0">
                <a:solidFill>
                  <a:srgbClr val="0070C0"/>
                </a:solidFill>
              </a:rPr>
              <a:t>/</a:t>
            </a:r>
          </a:p>
        </p:txBody>
      </p:sp>
      <p:sp>
        <p:nvSpPr>
          <p:cNvPr id="12" name="CuadroTexto 11">
            <a:extLst>
              <a:ext uri="{FF2B5EF4-FFF2-40B4-BE49-F238E27FC236}">
                <a16:creationId xmlns:a16="http://schemas.microsoft.com/office/drawing/2014/main" id="{EDCC9E62-746B-4880-8585-E29881FA7658}"/>
              </a:ext>
            </a:extLst>
          </p:cNvPr>
          <p:cNvSpPr txBox="1"/>
          <p:nvPr/>
        </p:nvSpPr>
        <p:spPr>
          <a:xfrm>
            <a:off x="7547456" y="1530109"/>
            <a:ext cx="4169512" cy="4632037"/>
          </a:xfrm>
          <a:prstGeom prst="rect">
            <a:avLst/>
          </a:prstGeom>
          <a:noFill/>
        </p:spPr>
        <p:txBody>
          <a:bodyPr wrap="square">
            <a:spAutoFit/>
          </a:bodyPr>
          <a:lstStyle/>
          <a:p>
            <a:pPr algn="just"/>
            <a:r>
              <a:rPr lang="es-ES" sz="2500" dirty="0"/>
              <a:t> Cochabamba, 15 mayo. El embajador de Rusia en Bolivia, </a:t>
            </a:r>
            <a:r>
              <a:rPr lang="es-ES" sz="2500" dirty="0" err="1"/>
              <a:t>Mikhail</a:t>
            </a:r>
            <a:r>
              <a:rPr lang="es-ES" sz="2500" dirty="0"/>
              <a:t> </a:t>
            </a:r>
            <a:r>
              <a:rPr lang="es-ES" sz="2500" dirty="0" err="1"/>
              <a:t>Ledenev</a:t>
            </a:r>
            <a:r>
              <a:rPr lang="es-ES" sz="2500" dirty="0"/>
              <a:t>, reveló que ya existen estudios avanzados con el Ministerio de Salud y Deportes de Bolivia, para la producción de la vacuna Sputnik </a:t>
            </a:r>
            <a:r>
              <a:rPr lang="es-ES" sz="2500" dirty="0" err="1"/>
              <a:t>Ligth</a:t>
            </a:r>
            <a:r>
              <a:rPr lang="es-ES" sz="2500" dirty="0"/>
              <a:t>. Es muy posible que pronto vamos a tener en Bolivia la producción de este nuevo tipo de vacunas.</a:t>
            </a:r>
          </a:p>
          <a:p>
            <a:pPr algn="just"/>
            <a:endParaRPr lang="es-ES" sz="2000" dirty="0"/>
          </a:p>
        </p:txBody>
      </p:sp>
    </p:spTree>
    <p:extLst>
      <p:ext uri="{BB962C8B-B14F-4D97-AF65-F5344CB8AC3E}">
        <p14:creationId xmlns:p14="http://schemas.microsoft.com/office/powerpoint/2010/main" val="2967856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C21651-06B1-412D-83BB-4FEF2250057F}"/>
              </a:ext>
            </a:extLst>
          </p:cNvPr>
          <p:cNvSpPr>
            <a:spLocks noGrp="1"/>
          </p:cNvSpPr>
          <p:nvPr>
            <p:ph type="title"/>
          </p:nvPr>
        </p:nvSpPr>
        <p:spPr/>
        <p:txBody>
          <a:bodyPr/>
          <a:lstStyle/>
          <a:p>
            <a:endParaRPr lang="es-CO" dirty="0"/>
          </a:p>
        </p:txBody>
      </p:sp>
      <p:sp>
        <p:nvSpPr>
          <p:cNvPr id="3" name="Marcador de texto 2">
            <a:extLst>
              <a:ext uri="{FF2B5EF4-FFF2-40B4-BE49-F238E27FC236}">
                <a16:creationId xmlns:a16="http://schemas.microsoft.com/office/drawing/2014/main" id="{DB5596B6-7739-4AA9-88FE-E973782BFD0E}"/>
              </a:ext>
            </a:extLst>
          </p:cNvPr>
          <p:cNvSpPr>
            <a:spLocks noGrp="1"/>
          </p:cNvSpPr>
          <p:nvPr>
            <p:ph type="body" idx="1"/>
          </p:nvPr>
        </p:nvSpPr>
        <p:spPr/>
        <p:txBody>
          <a:bodyPr/>
          <a:lstStyle/>
          <a:p>
            <a:endParaRPr lang="es-CO"/>
          </a:p>
        </p:txBody>
      </p:sp>
      <p:pic>
        <p:nvPicPr>
          <p:cNvPr id="4" name="Imagen 3">
            <a:extLst>
              <a:ext uri="{FF2B5EF4-FFF2-40B4-BE49-F238E27FC236}">
                <a16:creationId xmlns:a16="http://schemas.microsoft.com/office/drawing/2014/main" id="{BAC7F877-0B45-4D4F-8F46-716EFBAF7A4C}"/>
              </a:ext>
            </a:extLst>
          </p:cNvPr>
          <p:cNvPicPr>
            <a:picLocks noChangeAspect="1"/>
          </p:cNvPicPr>
          <p:nvPr/>
        </p:nvPicPr>
        <p:blipFill>
          <a:blip r:embed="rId3"/>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07577E6D-DCB5-4A67-9FFC-E8EF5478DC72}"/>
              </a:ext>
            </a:extLst>
          </p:cNvPr>
          <p:cNvSpPr txBox="1"/>
          <p:nvPr/>
        </p:nvSpPr>
        <p:spPr>
          <a:xfrm>
            <a:off x="4920915" y="1459760"/>
            <a:ext cx="2183270" cy="369332"/>
          </a:xfrm>
          <a:prstGeom prst="rect">
            <a:avLst/>
          </a:prstGeom>
          <a:noFill/>
        </p:spPr>
        <p:txBody>
          <a:bodyPr wrap="square">
            <a:spAutoFit/>
          </a:bodyPr>
          <a:lstStyle/>
          <a:p>
            <a:r>
              <a:rPr lang="es-CO" b="1" dirty="0">
                <a:solidFill>
                  <a:schemeClr val="bg1"/>
                </a:solidFill>
              </a:rPr>
              <a:t>Salto del Laja, Chile</a:t>
            </a:r>
          </a:p>
        </p:txBody>
      </p:sp>
      <p:sp>
        <p:nvSpPr>
          <p:cNvPr id="7" name="CuadroTexto 6">
            <a:extLst>
              <a:ext uri="{FF2B5EF4-FFF2-40B4-BE49-F238E27FC236}">
                <a16:creationId xmlns:a16="http://schemas.microsoft.com/office/drawing/2014/main" id="{69F424B2-8AB5-404C-BA14-B4804B589FCA}"/>
              </a:ext>
            </a:extLst>
          </p:cNvPr>
          <p:cNvSpPr txBox="1"/>
          <p:nvPr/>
        </p:nvSpPr>
        <p:spPr>
          <a:xfrm>
            <a:off x="-6351" y="444097"/>
            <a:ext cx="11135560" cy="1015663"/>
          </a:xfrm>
          <a:prstGeom prst="rect">
            <a:avLst/>
          </a:prstGeom>
          <a:noFill/>
        </p:spPr>
        <p:txBody>
          <a:bodyPr wrap="square">
            <a:spAutoFit/>
          </a:bodyPr>
          <a:lstStyle/>
          <a:p>
            <a:pPr marL="457200" marR="0" lvl="0" indent="-457200" algn="ctr" rtl="0">
              <a:spcBef>
                <a:spcPts val="0"/>
              </a:spcBef>
              <a:spcAft>
                <a:spcPts val="0"/>
              </a:spcAft>
              <a:buClr>
                <a:srgbClr val="0070C0"/>
              </a:buClr>
              <a:buSzPts val="2500"/>
              <a:buFont typeface="Arial" panose="020B0604020202020204" pitchFamily="34" charset="0"/>
              <a:buChar char="•"/>
            </a:pPr>
            <a:r>
              <a:rPr lang="es-ES" sz="6000" dirty="0">
                <a:solidFill>
                  <a:schemeClr val="bg1"/>
                </a:solidFill>
                <a:latin typeface="Arial Black" panose="020B0A04020102020204" pitchFamily="34" charset="0"/>
                <a:ea typeface="Arial"/>
                <a:cs typeface="Arial"/>
                <a:sym typeface="Arial"/>
              </a:rPr>
              <a:t>CHILE</a:t>
            </a:r>
          </a:p>
        </p:txBody>
      </p:sp>
    </p:spTree>
    <p:extLst>
      <p:ext uri="{BB962C8B-B14F-4D97-AF65-F5344CB8AC3E}">
        <p14:creationId xmlns:p14="http://schemas.microsoft.com/office/powerpoint/2010/main" val="4007209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E5F5FA0-F059-4769-BED4-6FF0FCD47586}"/>
              </a:ext>
            </a:extLst>
          </p:cNvPr>
          <p:cNvPicPr>
            <a:picLocks noChangeAspect="1"/>
          </p:cNvPicPr>
          <p:nvPr/>
        </p:nvPicPr>
        <p:blipFill>
          <a:blip r:embed="rId3"/>
          <a:stretch>
            <a:fillRect/>
          </a:stretch>
        </p:blipFill>
        <p:spPr>
          <a:xfrm>
            <a:off x="145219" y="525852"/>
            <a:ext cx="5950781" cy="5553075"/>
          </a:xfrm>
          <a:prstGeom prst="rect">
            <a:avLst/>
          </a:prstGeom>
        </p:spPr>
      </p:pic>
      <p:pic>
        <p:nvPicPr>
          <p:cNvPr id="7" name="Imagen 6">
            <a:extLst>
              <a:ext uri="{FF2B5EF4-FFF2-40B4-BE49-F238E27FC236}">
                <a16:creationId xmlns:a16="http://schemas.microsoft.com/office/drawing/2014/main" id="{685062B8-EB54-47F3-ACC8-5B9CDFCB8F31}"/>
              </a:ext>
            </a:extLst>
          </p:cNvPr>
          <p:cNvPicPr>
            <a:picLocks noChangeAspect="1"/>
          </p:cNvPicPr>
          <p:nvPr/>
        </p:nvPicPr>
        <p:blipFill>
          <a:blip r:embed="rId4"/>
          <a:stretch>
            <a:fillRect/>
          </a:stretch>
        </p:blipFill>
        <p:spPr>
          <a:xfrm>
            <a:off x="6237845" y="525852"/>
            <a:ext cx="5808936" cy="5553075"/>
          </a:xfrm>
          <a:prstGeom prst="rect">
            <a:avLst/>
          </a:prstGeom>
        </p:spPr>
      </p:pic>
      <p:sp>
        <p:nvSpPr>
          <p:cNvPr id="9" name="CuadroTexto 8">
            <a:extLst>
              <a:ext uri="{FF2B5EF4-FFF2-40B4-BE49-F238E27FC236}">
                <a16:creationId xmlns:a16="http://schemas.microsoft.com/office/drawing/2014/main" id="{2EA421D9-1037-45E9-8C04-5C2487AF6707}"/>
              </a:ext>
            </a:extLst>
          </p:cNvPr>
          <p:cNvSpPr txBox="1"/>
          <p:nvPr/>
        </p:nvSpPr>
        <p:spPr>
          <a:xfrm>
            <a:off x="4287129" y="6377912"/>
            <a:ext cx="4631788" cy="369332"/>
          </a:xfrm>
          <a:prstGeom prst="rect">
            <a:avLst/>
          </a:prstGeom>
          <a:noFill/>
        </p:spPr>
        <p:txBody>
          <a:bodyPr wrap="square">
            <a:spAutoFit/>
          </a:bodyPr>
          <a:lstStyle/>
          <a:p>
            <a:r>
              <a:rPr lang="es-CO" dirty="0">
                <a:solidFill>
                  <a:srgbClr val="0070C0"/>
                </a:solidFill>
              </a:rPr>
              <a:t>https://</a:t>
            </a:r>
            <a:r>
              <a:rPr lang="es-CO" dirty="0" err="1">
                <a:solidFill>
                  <a:srgbClr val="0070C0"/>
                </a:solidFill>
              </a:rPr>
              <a:t>www.gob.cl</a:t>
            </a:r>
            <a:r>
              <a:rPr lang="es-CO" dirty="0">
                <a:solidFill>
                  <a:srgbClr val="0070C0"/>
                </a:solidFill>
              </a:rPr>
              <a:t>/coronavirus/</a:t>
            </a:r>
            <a:r>
              <a:rPr lang="es-CO" dirty="0" err="1">
                <a:solidFill>
                  <a:srgbClr val="0070C0"/>
                </a:solidFill>
              </a:rPr>
              <a:t>cifrasoficiales</a:t>
            </a:r>
            <a:r>
              <a:rPr lang="es-CO" dirty="0">
                <a:solidFill>
                  <a:srgbClr val="0070C0"/>
                </a:solidFill>
              </a:rPr>
              <a:t>/</a:t>
            </a:r>
          </a:p>
        </p:txBody>
      </p:sp>
    </p:spTree>
    <p:extLst>
      <p:ext uri="{BB962C8B-B14F-4D97-AF65-F5344CB8AC3E}">
        <p14:creationId xmlns:p14="http://schemas.microsoft.com/office/powerpoint/2010/main" val="1288938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6">
            <a:extLst>
              <a:ext uri="{FF2B5EF4-FFF2-40B4-BE49-F238E27FC236}">
                <a16:creationId xmlns:a16="http://schemas.microsoft.com/office/drawing/2014/main" id="{E4DC85E9-E8FB-490D-900F-90A2A62B90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59408" cy="6858000"/>
          </a:xfrm>
          <a:prstGeom prst="rect">
            <a:avLst/>
          </a:prstGeom>
          <a:effectLst>
            <a:outerShdw blurRad="50800" dist="50800" dir="5400000" algn="ctr" rotWithShape="0">
              <a:schemeClr val="bg1"/>
            </a:outerShdw>
          </a:effectLst>
        </p:spPr>
      </p:pic>
      <p:sp>
        <p:nvSpPr>
          <p:cNvPr id="6" name="Título 1">
            <a:extLst>
              <a:ext uri="{FF2B5EF4-FFF2-40B4-BE49-F238E27FC236}">
                <a16:creationId xmlns:a16="http://schemas.microsoft.com/office/drawing/2014/main" id="{C1398A69-A258-49A7-9644-06049D1F6490}"/>
              </a:ext>
            </a:extLst>
          </p:cNvPr>
          <p:cNvSpPr txBox="1">
            <a:spLocks noGrp="1"/>
          </p:cNvSpPr>
          <p:nvPr>
            <p:ph type="title"/>
          </p:nvPr>
        </p:nvSpPr>
        <p:spPr>
          <a:xfrm>
            <a:off x="1359408" y="331471"/>
            <a:ext cx="10832592" cy="97684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3200" b="1" i="0" u="none"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t>Evolución de los casos nuevos en la Pandemia de COVID-19 en el mundo al 17-05-2021.  08:47</a:t>
            </a:r>
          </a:p>
        </p:txBody>
      </p:sp>
      <p:graphicFrame>
        <p:nvGraphicFramePr>
          <p:cNvPr id="8" name="Diagrama 7">
            <a:extLst>
              <a:ext uri="{FF2B5EF4-FFF2-40B4-BE49-F238E27FC236}">
                <a16:creationId xmlns:a16="http://schemas.microsoft.com/office/drawing/2014/main" id="{115BA21B-6911-4C88-BA39-A6CA4EF8F9D7}"/>
              </a:ext>
            </a:extLst>
          </p:cNvPr>
          <p:cNvGraphicFramePr/>
          <p:nvPr>
            <p:extLst>
              <p:ext uri="{D42A27DB-BD31-4B8C-83A1-F6EECF244321}">
                <p14:modId xmlns:p14="http://schemas.microsoft.com/office/powerpoint/2010/main" val="67860459"/>
              </p:ext>
            </p:extLst>
          </p:nvPr>
        </p:nvGraphicFramePr>
        <p:xfrm>
          <a:off x="1484934" y="1308318"/>
          <a:ext cx="10276536" cy="48300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88651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A6096E7B-6FAD-422A-A95D-9653161FD209}"/>
              </a:ext>
            </a:extLst>
          </p:cNvPr>
          <p:cNvSpPr txBox="1"/>
          <p:nvPr/>
        </p:nvSpPr>
        <p:spPr>
          <a:xfrm>
            <a:off x="298825" y="2857280"/>
            <a:ext cx="4670474" cy="144655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4400" b="1" dirty="0">
                <a:latin typeface="Arial" panose="020B0604020202020204" pitchFamily="34" charset="0"/>
              </a:rPr>
              <a:t>16,569,925</a:t>
            </a:r>
          </a:p>
          <a:p>
            <a:pPr algn="ctr"/>
            <a:r>
              <a:rPr lang="es-CO" sz="4400" b="1" dirty="0">
                <a:latin typeface="Arial" panose="020B0604020202020204" pitchFamily="34" charset="0"/>
              </a:rPr>
              <a:t>Dosis aplicadas</a:t>
            </a:r>
            <a:endParaRPr lang="es-CO" sz="4400" b="1" dirty="0"/>
          </a:p>
        </p:txBody>
      </p:sp>
      <p:pic>
        <p:nvPicPr>
          <p:cNvPr id="7" name="Imagen 6">
            <a:extLst>
              <a:ext uri="{FF2B5EF4-FFF2-40B4-BE49-F238E27FC236}">
                <a16:creationId xmlns:a16="http://schemas.microsoft.com/office/drawing/2014/main" id="{D610DE5A-254B-483C-98A1-83E58CEC19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9339" y="-16042"/>
            <a:ext cx="12089416" cy="1780674"/>
          </a:xfrm>
          <a:prstGeom prst="rect">
            <a:avLst/>
          </a:prstGeom>
        </p:spPr>
      </p:pic>
      <p:sp>
        <p:nvSpPr>
          <p:cNvPr id="8" name="Título 1">
            <a:extLst>
              <a:ext uri="{FF2B5EF4-FFF2-40B4-BE49-F238E27FC236}">
                <a16:creationId xmlns:a16="http://schemas.microsoft.com/office/drawing/2014/main" id="{E1BD6F32-5F34-4531-8F1F-30B89C56E8F9}"/>
              </a:ext>
            </a:extLst>
          </p:cNvPr>
          <p:cNvSpPr>
            <a:spLocks noGrp="1"/>
          </p:cNvSpPr>
          <p:nvPr>
            <p:ph type="title"/>
          </p:nvPr>
        </p:nvSpPr>
        <p:spPr>
          <a:xfrm>
            <a:off x="115460" y="1548064"/>
            <a:ext cx="9881938" cy="232610"/>
          </a:xfrm>
        </p:spPr>
        <p:txBody>
          <a:bodyPr>
            <a:noAutofit/>
          </a:bodyPr>
          <a:lstStyle/>
          <a:p>
            <a:pPr algn="ctr"/>
            <a:r>
              <a:rPr lang="es-ES" sz="2800" b="1" dirty="0">
                <a:solidFill>
                  <a:schemeClr val="bg1"/>
                </a:solidFill>
                <a:latin typeface="Arial Black" panose="020B0A04020102020204" pitchFamily="34" charset="0"/>
                <a:cs typeface="Arial" panose="020B0604020202020204" pitchFamily="34" charset="0"/>
              </a:rPr>
              <a:t>Avances vacunación COVID-19 - Chile</a:t>
            </a:r>
            <a:br>
              <a:rPr lang="es-ES" sz="2800" b="1" dirty="0">
                <a:solidFill>
                  <a:schemeClr val="bg1"/>
                </a:solidFill>
                <a:latin typeface="Arial Black" panose="020B0A04020102020204" pitchFamily="34" charset="0"/>
                <a:cs typeface="Arial" panose="020B0604020202020204" pitchFamily="34" charset="0"/>
              </a:rPr>
            </a:br>
            <a:br>
              <a:rPr lang="es-ES" sz="2800" b="1" dirty="0">
                <a:solidFill>
                  <a:schemeClr val="bg1"/>
                </a:solidFill>
                <a:latin typeface="Arial Black" panose="020B0A04020102020204" pitchFamily="34" charset="0"/>
                <a:cs typeface="Arial" panose="020B0604020202020204" pitchFamily="34" charset="0"/>
              </a:rPr>
            </a:br>
            <a:br>
              <a:rPr lang="es-ES" sz="2800" b="1" dirty="0">
                <a:solidFill>
                  <a:srgbClr val="FFFF00"/>
                </a:solidFill>
                <a:latin typeface="Arial Black" panose="020B0A04020102020204" pitchFamily="34" charset="0"/>
                <a:cs typeface="Arial" panose="020B0604020202020204" pitchFamily="34" charset="0"/>
              </a:rPr>
            </a:br>
            <a:endParaRPr lang="es-PE" sz="2800" b="1" dirty="0">
              <a:solidFill>
                <a:srgbClr val="FFFF00"/>
              </a:solidFill>
              <a:latin typeface="Arial Black" panose="020B0A040201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9A536373-B6EE-4051-A610-603FE78B3B34}"/>
              </a:ext>
            </a:extLst>
          </p:cNvPr>
          <p:cNvSpPr txBox="1"/>
          <p:nvPr/>
        </p:nvSpPr>
        <p:spPr>
          <a:xfrm>
            <a:off x="4518937" y="6451894"/>
            <a:ext cx="6192252" cy="369332"/>
          </a:xfrm>
          <a:prstGeom prst="rect">
            <a:avLst/>
          </a:prstGeom>
          <a:noFill/>
        </p:spPr>
        <p:txBody>
          <a:bodyPr wrap="square">
            <a:spAutoFit/>
          </a:bodyPr>
          <a:lstStyle/>
          <a:p>
            <a:r>
              <a:rPr lang="es-CO" b="1" dirty="0">
                <a:solidFill>
                  <a:srgbClr val="0070C0"/>
                </a:solidFill>
              </a:rPr>
              <a:t>https://www.gob.cl/yomevacuno/</a:t>
            </a:r>
          </a:p>
        </p:txBody>
      </p:sp>
      <p:sp>
        <p:nvSpPr>
          <p:cNvPr id="10" name="Google Shape;564;p27">
            <a:extLst>
              <a:ext uri="{FF2B5EF4-FFF2-40B4-BE49-F238E27FC236}">
                <a16:creationId xmlns:a16="http://schemas.microsoft.com/office/drawing/2014/main" id="{FB7F0CA6-9226-4CB7-A3ED-EB34FF9A0B5C}"/>
              </a:ext>
            </a:extLst>
          </p:cNvPr>
          <p:cNvSpPr txBox="1"/>
          <p:nvPr/>
        </p:nvSpPr>
        <p:spPr>
          <a:xfrm>
            <a:off x="158445" y="4831841"/>
            <a:ext cx="513130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600" b="0" i="0" dirty="0">
                <a:solidFill>
                  <a:srgbClr val="262626"/>
                </a:solidFill>
                <a:latin typeface="Arial"/>
                <a:ea typeface="Arial"/>
                <a:cs typeface="Arial"/>
                <a:sym typeface="Arial"/>
              </a:rPr>
              <a:t>Chile comenzó vacunación en diciembre de 2020</a:t>
            </a:r>
            <a:endParaRPr sz="1600" dirty="0">
              <a:solidFill>
                <a:schemeClr val="dk1"/>
              </a:solidFill>
              <a:latin typeface="Arial"/>
              <a:ea typeface="Arial"/>
              <a:cs typeface="Arial"/>
              <a:sym typeface="Arial"/>
            </a:endParaRPr>
          </a:p>
        </p:txBody>
      </p:sp>
      <p:pic>
        <p:nvPicPr>
          <p:cNvPr id="11" name="Imagen 10">
            <a:extLst>
              <a:ext uri="{FF2B5EF4-FFF2-40B4-BE49-F238E27FC236}">
                <a16:creationId xmlns:a16="http://schemas.microsoft.com/office/drawing/2014/main" id="{B4419045-B256-4F8B-BF94-D2A2C0E129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38733" y="272418"/>
            <a:ext cx="737680" cy="707197"/>
          </a:xfrm>
          <a:prstGeom prst="rect">
            <a:avLst/>
          </a:prstGeom>
        </p:spPr>
      </p:pic>
      <p:sp>
        <p:nvSpPr>
          <p:cNvPr id="14" name="Flecha: a la derecha 13">
            <a:extLst>
              <a:ext uri="{FF2B5EF4-FFF2-40B4-BE49-F238E27FC236}">
                <a16:creationId xmlns:a16="http://schemas.microsoft.com/office/drawing/2014/main" id="{19B601BB-3A5C-4431-AD5F-3E5C3EA0F571}"/>
              </a:ext>
            </a:extLst>
          </p:cNvPr>
          <p:cNvSpPr/>
          <p:nvPr/>
        </p:nvSpPr>
        <p:spPr>
          <a:xfrm>
            <a:off x="495773" y="3003565"/>
            <a:ext cx="531654" cy="548028"/>
          </a:xfrm>
          <a:prstGeom prst="rightArrow">
            <a:avLst>
              <a:gd name="adj1" fmla="val 50000"/>
              <a:gd name="adj2" fmla="val 52646"/>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O"/>
          </a:p>
        </p:txBody>
      </p:sp>
      <p:pic>
        <p:nvPicPr>
          <p:cNvPr id="3" name="Imagen 2">
            <a:extLst>
              <a:ext uri="{FF2B5EF4-FFF2-40B4-BE49-F238E27FC236}">
                <a16:creationId xmlns:a16="http://schemas.microsoft.com/office/drawing/2014/main" id="{E89B49CE-06A2-4E84-A92C-9D50B09D37BF}"/>
              </a:ext>
            </a:extLst>
          </p:cNvPr>
          <p:cNvPicPr>
            <a:picLocks noChangeAspect="1"/>
          </p:cNvPicPr>
          <p:nvPr/>
        </p:nvPicPr>
        <p:blipFill>
          <a:blip r:embed="rId5"/>
          <a:stretch>
            <a:fillRect/>
          </a:stretch>
        </p:blipFill>
        <p:spPr>
          <a:xfrm>
            <a:off x="5166247" y="1139919"/>
            <a:ext cx="6877050" cy="2895600"/>
          </a:xfrm>
          <a:prstGeom prst="rect">
            <a:avLst/>
          </a:prstGeom>
        </p:spPr>
      </p:pic>
      <p:pic>
        <p:nvPicPr>
          <p:cNvPr id="12" name="Imagen 11">
            <a:extLst>
              <a:ext uri="{FF2B5EF4-FFF2-40B4-BE49-F238E27FC236}">
                <a16:creationId xmlns:a16="http://schemas.microsoft.com/office/drawing/2014/main" id="{B80AF043-60A3-4C48-BA5C-80AF37622AF6}"/>
              </a:ext>
            </a:extLst>
          </p:cNvPr>
          <p:cNvPicPr>
            <a:picLocks noChangeAspect="1"/>
          </p:cNvPicPr>
          <p:nvPr/>
        </p:nvPicPr>
        <p:blipFill>
          <a:blip r:embed="rId6"/>
          <a:stretch>
            <a:fillRect/>
          </a:stretch>
        </p:blipFill>
        <p:spPr>
          <a:xfrm>
            <a:off x="5534820" y="4270281"/>
            <a:ext cx="6196174" cy="2079309"/>
          </a:xfrm>
          <a:prstGeom prst="rect">
            <a:avLst/>
          </a:prstGeom>
        </p:spPr>
      </p:pic>
    </p:spTree>
    <p:extLst>
      <p:ext uri="{BB962C8B-B14F-4D97-AF65-F5344CB8AC3E}">
        <p14:creationId xmlns:p14="http://schemas.microsoft.com/office/powerpoint/2010/main" val="554774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1DEAC6-1657-410A-8A97-A92FE5176C6E}"/>
              </a:ext>
            </a:extLst>
          </p:cNvPr>
          <p:cNvSpPr>
            <a:spLocks noGrp="1"/>
          </p:cNvSpPr>
          <p:nvPr>
            <p:ph type="title"/>
          </p:nvPr>
        </p:nvSpPr>
        <p:spPr/>
        <p:txBody>
          <a:bodyPr/>
          <a:lstStyle/>
          <a:p>
            <a:endParaRPr lang="es-CO"/>
          </a:p>
        </p:txBody>
      </p:sp>
      <p:sp>
        <p:nvSpPr>
          <p:cNvPr id="3" name="Marcador de contenido 2">
            <a:extLst>
              <a:ext uri="{FF2B5EF4-FFF2-40B4-BE49-F238E27FC236}">
                <a16:creationId xmlns:a16="http://schemas.microsoft.com/office/drawing/2014/main" id="{0787ECFE-9B34-476D-B353-E5E213EE0370}"/>
              </a:ext>
            </a:extLst>
          </p:cNvPr>
          <p:cNvSpPr>
            <a:spLocks noGrp="1"/>
          </p:cNvSpPr>
          <p:nvPr>
            <p:ph idx="1"/>
          </p:nvPr>
        </p:nvSpPr>
        <p:spPr/>
        <p:txBody>
          <a:bodyPr/>
          <a:lstStyle/>
          <a:p>
            <a:endParaRPr lang="es-CO"/>
          </a:p>
        </p:txBody>
      </p:sp>
      <p:pic>
        <p:nvPicPr>
          <p:cNvPr id="4" name="Imagen 3">
            <a:extLst>
              <a:ext uri="{FF2B5EF4-FFF2-40B4-BE49-F238E27FC236}">
                <a16:creationId xmlns:a16="http://schemas.microsoft.com/office/drawing/2014/main" id="{0B28153A-1DF2-408F-B574-5AB6673567B6}"/>
              </a:ext>
            </a:extLst>
          </p:cNvPr>
          <p:cNvPicPr>
            <a:picLocks noChangeAspect="1"/>
          </p:cNvPicPr>
          <p:nvPr/>
        </p:nvPicPr>
        <p:blipFill>
          <a:blip r:embed="rId3"/>
          <a:stretch>
            <a:fillRect/>
          </a:stretch>
        </p:blipFill>
        <p:spPr>
          <a:xfrm>
            <a:off x="-1" y="0"/>
            <a:ext cx="12282985" cy="6858000"/>
          </a:xfrm>
          <a:prstGeom prst="rect">
            <a:avLst/>
          </a:prstGeom>
        </p:spPr>
      </p:pic>
      <p:sp>
        <p:nvSpPr>
          <p:cNvPr id="7" name="CuadroTexto 6">
            <a:extLst>
              <a:ext uri="{FF2B5EF4-FFF2-40B4-BE49-F238E27FC236}">
                <a16:creationId xmlns:a16="http://schemas.microsoft.com/office/drawing/2014/main" id="{089A6F85-B135-4FEE-89D2-402A5E643786}"/>
              </a:ext>
            </a:extLst>
          </p:cNvPr>
          <p:cNvSpPr txBox="1"/>
          <p:nvPr/>
        </p:nvSpPr>
        <p:spPr>
          <a:xfrm>
            <a:off x="7534192" y="183793"/>
            <a:ext cx="6239020" cy="369332"/>
          </a:xfrm>
          <a:prstGeom prst="rect">
            <a:avLst/>
          </a:prstGeom>
          <a:noFill/>
        </p:spPr>
        <p:txBody>
          <a:bodyPr wrap="square">
            <a:spAutoFit/>
          </a:bodyPr>
          <a:lstStyle/>
          <a:p>
            <a:r>
              <a:rPr lang="es-CO" b="1" dirty="0">
                <a:solidFill>
                  <a:schemeClr val="bg1"/>
                </a:solidFill>
              </a:rPr>
              <a:t>Parque Nacional Natural Sumapaz. Colombia</a:t>
            </a:r>
          </a:p>
        </p:txBody>
      </p:sp>
      <p:sp>
        <p:nvSpPr>
          <p:cNvPr id="8" name="CuadroTexto 7">
            <a:extLst>
              <a:ext uri="{FF2B5EF4-FFF2-40B4-BE49-F238E27FC236}">
                <a16:creationId xmlns:a16="http://schemas.microsoft.com/office/drawing/2014/main" id="{4FFDA7AD-6636-4DCB-8249-BDDA763BBAF5}"/>
              </a:ext>
            </a:extLst>
          </p:cNvPr>
          <p:cNvSpPr txBox="1"/>
          <p:nvPr/>
        </p:nvSpPr>
        <p:spPr>
          <a:xfrm>
            <a:off x="393031" y="4127903"/>
            <a:ext cx="11405937" cy="1015663"/>
          </a:xfrm>
          <a:prstGeom prst="rect">
            <a:avLst/>
          </a:prstGeom>
          <a:noFill/>
        </p:spPr>
        <p:txBody>
          <a:bodyPr wrap="square">
            <a:spAutoFit/>
          </a:bodyPr>
          <a:lstStyle/>
          <a:p>
            <a:pPr marR="0" lvl="0" algn="ctr" rtl="0">
              <a:spcBef>
                <a:spcPts val="0"/>
              </a:spcBef>
              <a:spcAft>
                <a:spcPts val="0"/>
              </a:spcAft>
              <a:buClr>
                <a:srgbClr val="0070C0"/>
              </a:buClr>
              <a:buSzPts val="2500"/>
            </a:pPr>
            <a:r>
              <a:rPr lang="es-ES" sz="6000" dirty="0">
                <a:solidFill>
                  <a:schemeClr val="bg1"/>
                </a:solidFill>
                <a:latin typeface="Arial Black" panose="020B0A04020102020204" pitchFamily="34" charset="0"/>
              </a:rPr>
              <a:t>COLOMBIA</a:t>
            </a:r>
          </a:p>
        </p:txBody>
      </p:sp>
    </p:spTree>
    <p:extLst>
      <p:ext uri="{BB962C8B-B14F-4D97-AF65-F5344CB8AC3E}">
        <p14:creationId xmlns:p14="http://schemas.microsoft.com/office/powerpoint/2010/main" val="949101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11E0507-F5E0-4B54-9193-E128ADF0622B}"/>
              </a:ext>
            </a:extLst>
          </p:cNvPr>
          <p:cNvSpPr/>
          <p:nvPr/>
        </p:nvSpPr>
        <p:spPr>
          <a:xfrm>
            <a:off x="8349490" y="6354776"/>
            <a:ext cx="184730" cy="3231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ángulo 2">
            <a:extLst>
              <a:ext uri="{FF2B5EF4-FFF2-40B4-BE49-F238E27FC236}">
                <a16:creationId xmlns:a16="http://schemas.microsoft.com/office/drawing/2014/main" id="{15E22447-8E53-4210-AD40-806AB4B9E0B5}"/>
              </a:ext>
            </a:extLst>
          </p:cNvPr>
          <p:cNvSpPr/>
          <p:nvPr/>
        </p:nvSpPr>
        <p:spPr>
          <a:xfrm>
            <a:off x="143370" y="6409640"/>
            <a:ext cx="8466763"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300" b="0" i="0" u="none" strike="noStrike" kern="1200" cap="none" spc="0" normalizeH="0" baseline="0" noProof="0" dirty="0">
                <a:ln>
                  <a:noFill/>
                </a:ln>
                <a:solidFill>
                  <a:srgbClr val="0070C0"/>
                </a:solidFill>
                <a:effectLst/>
                <a:uLnTx/>
                <a:uFillTx/>
                <a:latin typeface="Calibri" panose="020F0502020204030204"/>
                <a:ea typeface="+mn-ea"/>
                <a:cs typeface="+mn-cs"/>
              </a:rPr>
              <a:t>https://www.minsalud.gov.co/salud/publica/PET/Paginas/Covid-19_copia.aspx</a:t>
            </a:r>
          </a:p>
        </p:txBody>
      </p:sp>
      <p:sp>
        <p:nvSpPr>
          <p:cNvPr id="10" name="Rectángulo 9">
            <a:extLst>
              <a:ext uri="{FF2B5EF4-FFF2-40B4-BE49-F238E27FC236}">
                <a16:creationId xmlns:a16="http://schemas.microsoft.com/office/drawing/2014/main" id="{BCBA9BF2-02AE-4F96-907E-99196EA2E7C6}"/>
              </a:ext>
            </a:extLst>
          </p:cNvPr>
          <p:cNvSpPr/>
          <p:nvPr/>
        </p:nvSpPr>
        <p:spPr>
          <a:xfrm>
            <a:off x="5726204" y="6405116"/>
            <a:ext cx="3987951" cy="2923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300" b="0" i="0" u="none" strike="noStrike" kern="1200" cap="none" spc="0" normalizeH="0" baseline="0" noProof="0" dirty="0">
                <a:ln>
                  <a:noFill/>
                </a:ln>
                <a:solidFill>
                  <a:srgbClr val="0070C0"/>
                </a:solidFill>
                <a:effectLst/>
                <a:uLnTx/>
                <a:uFillTx/>
                <a:latin typeface="Calibri" panose="020F0502020204030204"/>
                <a:ea typeface="+mn-ea"/>
                <a:cs typeface="+mn-cs"/>
              </a:rPr>
              <a:t>https://coronaviruscolombia.gov.co/Covid19/index.html</a:t>
            </a:r>
          </a:p>
        </p:txBody>
      </p:sp>
      <p:sp>
        <p:nvSpPr>
          <p:cNvPr id="2" name="AutoShape 2" descr="reporte">
            <a:extLst>
              <a:ext uri="{FF2B5EF4-FFF2-40B4-BE49-F238E27FC236}">
                <a16:creationId xmlns:a16="http://schemas.microsoft.com/office/drawing/2014/main" id="{68FAEC81-567F-46CE-8788-9D33746E4CA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AutoShape 2">
            <a:extLst>
              <a:ext uri="{FF2B5EF4-FFF2-40B4-BE49-F238E27FC236}">
                <a16:creationId xmlns:a16="http://schemas.microsoft.com/office/drawing/2014/main" id="{66841D24-E940-44BF-8A13-47D2D8FC3AD8}"/>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Marcador de contenido 2">
            <a:extLst>
              <a:ext uri="{FF2B5EF4-FFF2-40B4-BE49-F238E27FC236}">
                <a16:creationId xmlns:a16="http://schemas.microsoft.com/office/drawing/2014/main" id="{18EC96F3-2CD9-4091-94C0-F90036E79F6F}"/>
              </a:ext>
            </a:extLst>
          </p:cNvPr>
          <p:cNvSpPr txBox="1">
            <a:spLocks/>
          </p:cNvSpPr>
          <p:nvPr/>
        </p:nvSpPr>
        <p:spPr>
          <a:xfrm>
            <a:off x="5387000" y="1965565"/>
            <a:ext cx="6401726" cy="42579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Contexto más afectado</a:t>
            </a:r>
          </a:p>
          <a:p>
            <a:pPr marL="0" marR="0" lvl="0" indent="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28600" marR="0" lvl="0" indent="-228600" algn="l" defTabSz="914400" rtl="0" eaLnBrk="1" fontAlgn="base" latinLnBrk="0" hangingPunct="1">
              <a:lnSpc>
                <a:spcPct val="90000"/>
              </a:lnSpc>
              <a:spcBef>
                <a:spcPts val="1000"/>
              </a:spcBef>
              <a:spcAft>
                <a:spcPts val="0"/>
              </a:spcAft>
              <a:buClrTx/>
              <a:buSzTx/>
              <a:buFont typeface="Wingdings" panose="05000000000000000000" pitchFamily="2" charset="2"/>
              <a:buChar char="v"/>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Bogotá 			867,456	</a:t>
            </a:r>
          </a:p>
          <a:p>
            <a:pPr marL="228600" marR="0" lvl="0" indent="-228600" algn="l" defTabSz="914400" rtl="0" eaLnBrk="1" fontAlgn="base" latinLnBrk="0" hangingPunct="1">
              <a:lnSpc>
                <a:spcPct val="90000"/>
              </a:lnSpc>
              <a:spcBef>
                <a:spcPts val="1000"/>
              </a:spcBef>
              <a:spcAft>
                <a:spcPts val="0"/>
              </a:spcAft>
              <a:buClrTx/>
              <a:buSzTx/>
              <a:buFont typeface="Wingdings" panose="05000000000000000000" pitchFamily="2" charset="2"/>
              <a:buChar char="v"/>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Antioquia (Medellín)		505,388</a:t>
            </a:r>
          </a:p>
          <a:p>
            <a:pPr marL="228600" marR="0" lvl="0" indent="-228600" algn="l" defTabSz="914400" rtl="0" eaLnBrk="1" fontAlgn="base" latinLnBrk="0" hangingPunct="1">
              <a:lnSpc>
                <a:spcPct val="90000"/>
              </a:lnSpc>
              <a:spcBef>
                <a:spcPts val="1000"/>
              </a:spcBef>
              <a:spcAft>
                <a:spcPts val="0"/>
              </a:spcAft>
              <a:buClrTx/>
              <a:buSzTx/>
              <a:buFont typeface="Wingdings" panose="05000000000000000000" pitchFamily="2" charset="2"/>
              <a:buChar char="v"/>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Atlántico (Barranquilla)		259,283</a:t>
            </a:r>
          </a:p>
          <a:p>
            <a:pPr fontAlgn="base">
              <a:buFont typeface="Wingdings" panose="05000000000000000000" pitchFamily="2" charset="2"/>
              <a:buChar char="v"/>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Valle del Cauca (Cali) 		252,715</a:t>
            </a:r>
          </a:p>
          <a:p>
            <a:pPr fontAlgn="base">
              <a:buFont typeface="Wingdings" panose="05000000000000000000" pitchFamily="2" charset="2"/>
              <a:buChar char="v"/>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Cundinamarca (sin Bogotá)		142,710</a:t>
            </a:r>
          </a:p>
          <a:p>
            <a:pPr fontAlgn="base">
              <a:buFont typeface="Wingdings" panose="05000000000000000000" pitchFamily="2" charset="2"/>
              <a:buChar char="v"/>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Santander (Cúcuta)		117,915</a:t>
            </a:r>
          </a:p>
          <a:p>
            <a:pPr fontAlgn="base">
              <a:buFont typeface="Wingdings" panose="05000000000000000000" pitchFamily="2" charset="2"/>
              <a:buChar char="v"/>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Bolívar (Cartagena)  		91,226</a:t>
            </a:r>
          </a:p>
        </p:txBody>
      </p:sp>
      <p:pic>
        <p:nvPicPr>
          <p:cNvPr id="5" name="Imagen 4">
            <a:extLst>
              <a:ext uri="{FF2B5EF4-FFF2-40B4-BE49-F238E27FC236}">
                <a16:creationId xmlns:a16="http://schemas.microsoft.com/office/drawing/2014/main" id="{83027755-35E5-4E24-B10F-C9E9291615D2}"/>
              </a:ext>
            </a:extLst>
          </p:cNvPr>
          <p:cNvPicPr>
            <a:picLocks noChangeAspect="1"/>
          </p:cNvPicPr>
          <p:nvPr/>
        </p:nvPicPr>
        <p:blipFill>
          <a:blip r:embed="rId3"/>
          <a:stretch>
            <a:fillRect/>
          </a:stretch>
        </p:blipFill>
        <p:spPr>
          <a:xfrm>
            <a:off x="284763" y="2136064"/>
            <a:ext cx="4984290" cy="4087463"/>
          </a:xfrm>
          <a:prstGeom prst="rect">
            <a:avLst/>
          </a:prstGeom>
        </p:spPr>
      </p:pic>
      <p:pic>
        <p:nvPicPr>
          <p:cNvPr id="7" name="Imagen 6">
            <a:extLst>
              <a:ext uri="{FF2B5EF4-FFF2-40B4-BE49-F238E27FC236}">
                <a16:creationId xmlns:a16="http://schemas.microsoft.com/office/drawing/2014/main" id="{A2C6CC26-06EE-47D8-A620-D0CDA5DD5CE7}"/>
              </a:ext>
            </a:extLst>
          </p:cNvPr>
          <p:cNvPicPr>
            <a:picLocks noChangeAspect="1"/>
          </p:cNvPicPr>
          <p:nvPr/>
        </p:nvPicPr>
        <p:blipFill>
          <a:blip r:embed="rId4"/>
          <a:stretch>
            <a:fillRect/>
          </a:stretch>
        </p:blipFill>
        <p:spPr>
          <a:xfrm>
            <a:off x="10202435" y="0"/>
            <a:ext cx="1910142" cy="6858000"/>
          </a:xfrm>
          <a:prstGeom prst="rect">
            <a:avLst/>
          </a:prstGeom>
        </p:spPr>
      </p:pic>
      <p:pic>
        <p:nvPicPr>
          <p:cNvPr id="15" name="Imagen 14">
            <a:extLst>
              <a:ext uri="{FF2B5EF4-FFF2-40B4-BE49-F238E27FC236}">
                <a16:creationId xmlns:a16="http://schemas.microsoft.com/office/drawing/2014/main" id="{14CD09AD-00D9-4EFE-9957-3F3E30CB2925}"/>
              </a:ext>
            </a:extLst>
          </p:cNvPr>
          <p:cNvPicPr>
            <a:picLocks noChangeAspect="1"/>
          </p:cNvPicPr>
          <p:nvPr/>
        </p:nvPicPr>
        <p:blipFill>
          <a:blip r:embed="rId5"/>
          <a:stretch>
            <a:fillRect/>
          </a:stretch>
        </p:blipFill>
        <p:spPr>
          <a:xfrm>
            <a:off x="389180" y="103537"/>
            <a:ext cx="9324975" cy="1619250"/>
          </a:xfrm>
          <a:prstGeom prst="rect">
            <a:avLst/>
          </a:prstGeom>
        </p:spPr>
      </p:pic>
    </p:spTree>
    <p:extLst>
      <p:ext uri="{BB962C8B-B14F-4D97-AF65-F5344CB8AC3E}">
        <p14:creationId xmlns:p14="http://schemas.microsoft.com/office/powerpoint/2010/main" val="20138229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610DE5A-254B-483C-98A1-83E58CEC19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9339" y="-32084"/>
            <a:ext cx="12089416" cy="1298561"/>
          </a:xfrm>
          <a:prstGeom prst="rect">
            <a:avLst/>
          </a:prstGeom>
        </p:spPr>
      </p:pic>
      <p:sp>
        <p:nvSpPr>
          <p:cNvPr id="8" name="Título 1">
            <a:extLst>
              <a:ext uri="{FF2B5EF4-FFF2-40B4-BE49-F238E27FC236}">
                <a16:creationId xmlns:a16="http://schemas.microsoft.com/office/drawing/2014/main" id="{E1BD6F32-5F34-4531-8F1F-30B89C56E8F9}"/>
              </a:ext>
            </a:extLst>
          </p:cNvPr>
          <p:cNvSpPr>
            <a:spLocks noGrp="1"/>
          </p:cNvSpPr>
          <p:nvPr>
            <p:ph type="title"/>
          </p:nvPr>
        </p:nvSpPr>
        <p:spPr>
          <a:xfrm>
            <a:off x="129995" y="466672"/>
            <a:ext cx="9785684" cy="815609"/>
          </a:xfrm>
        </p:spPr>
        <p:txBody>
          <a:bodyPr>
            <a:noAutofit/>
          </a:bodyPr>
          <a:lstStyle/>
          <a:p>
            <a:pPr algn="ctr"/>
            <a:r>
              <a:rPr lang="es-ES" sz="2800" b="1" dirty="0">
                <a:solidFill>
                  <a:schemeClr val="bg1"/>
                </a:solidFill>
                <a:latin typeface="Arial Black" panose="020B0A04020102020204" pitchFamily="34" charset="0"/>
                <a:cs typeface="Arial" panose="020B0604020202020204" pitchFamily="34" charset="0"/>
              </a:rPr>
              <a:t>Avances vacunación COVID-19 - Colombia</a:t>
            </a:r>
            <a:br>
              <a:rPr lang="es-ES" sz="2800" b="1" dirty="0">
                <a:solidFill>
                  <a:schemeClr val="bg1"/>
                </a:solidFill>
                <a:latin typeface="Arial Black" panose="020B0A04020102020204" pitchFamily="34" charset="0"/>
                <a:cs typeface="Arial" panose="020B0604020202020204" pitchFamily="34" charset="0"/>
              </a:rPr>
            </a:br>
            <a:br>
              <a:rPr lang="es-ES" sz="2800" b="1" dirty="0">
                <a:solidFill>
                  <a:srgbClr val="FFFF00"/>
                </a:solidFill>
                <a:latin typeface="Arial Black" panose="020B0A04020102020204" pitchFamily="34" charset="0"/>
                <a:cs typeface="Arial" panose="020B0604020202020204" pitchFamily="34" charset="0"/>
              </a:rPr>
            </a:br>
            <a:endParaRPr lang="es-PE" sz="2800" b="1" dirty="0">
              <a:solidFill>
                <a:srgbClr val="FFFF00"/>
              </a:solidFill>
              <a:latin typeface="Arial Black" panose="020B0A040201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5629695A-CDA4-49B5-BC6A-F2986B89CDB0}"/>
              </a:ext>
            </a:extLst>
          </p:cNvPr>
          <p:cNvSpPr txBox="1"/>
          <p:nvPr/>
        </p:nvSpPr>
        <p:spPr>
          <a:xfrm>
            <a:off x="1819032" y="6534835"/>
            <a:ext cx="9419702" cy="323165"/>
          </a:xfrm>
          <a:prstGeom prst="rect">
            <a:avLst/>
          </a:prstGeom>
          <a:noFill/>
        </p:spPr>
        <p:txBody>
          <a:bodyPr wrap="square">
            <a:spAutoFit/>
          </a:bodyPr>
          <a:lstStyle/>
          <a:p>
            <a:r>
              <a:rPr lang="es-CO" sz="1500" b="1" dirty="0">
                <a:solidFill>
                  <a:srgbClr val="0070C0"/>
                </a:solidFill>
              </a:rPr>
              <a:t>https://www.minsalud.gov.co/salud/publica/Vacunacion/Paginas/Vacunacion-covid-19.aspx</a:t>
            </a:r>
          </a:p>
        </p:txBody>
      </p:sp>
      <p:pic>
        <p:nvPicPr>
          <p:cNvPr id="9" name="Imagen 8">
            <a:extLst>
              <a:ext uri="{FF2B5EF4-FFF2-40B4-BE49-F238E27FC236}">
                <a16:creationId xmlns:a16="http://schemas.microsoft.com/office/drawing/2014/main" id="{32296FF4-F80A-4E58-93CE-319A8977AC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38733" y="272418"/>
            <a:ext cx="737680" cy="707197"/>
          </a:xfrm>
          <a:prstGeom prst="rect">
            <a:avLst/>
          </a:prstGeom>
        </p:spPr>
      </p:pic>
      <p:sp>
        <p:nvSpPr>
          <p:cNvPr id="15" name="CuadroTexto 14">
            <a:extLst>
              <a:ext uri="{FF2B5EF4-FFF2-40B4-BE49-F238E27FC236}">
                <a16:creationId xmlns:a16="http://schemas.microsoft.com/office/drawing/2014/main" id="{551AA4D4-3545-4A07-B78A-B7F2F83B6C24}"/>
              </a:ext>
            </a:extLst>
          </p:cNvPr>
          <p:cNvSpPr txBox="1"/>
          <p:nvPr/>
        </p:nvSpPr>
        <p:spPr>
          <a:xfrm>
            <a:off x="3010486" y="6264063"/>
            <a:ext cx="7124946" cy="369332"/>
          </a:xfrm>
          <a:prstGeom prst="rect">
            <a:avLst/>
          </a:prstGeom>
          <a:noFill/>
        </p:spPr>
        <p:txBody>
          <a:bodyPr wrap="square">
            <a:spAutoFit/>
          </a:bodyPr>
          <a:lstStyle/>
          <a:p>
            <a:r>
              <a:rPr lang="es-CO" b="1" dirty="0">
                <a:solidFill>
                  <a:srgbClr val="0070C0"/>
                </a:solidFill>
              </a:rPr>
              <a:t>https://www.minsalud.gov.co/Paginas/default.aspx</a:t>
            </a:r>
          </a:p>
        </p:txBody>
      </p:sp>
      <p:sp>
        <p:nvSpPr>
          <p:cNvPr id="16" name="CuadroTexto 15">
            <a:extLst>
              <a:ext uri="{FF2B5EF4-FFF2-40B4-BE49-F238E27FC236}">
                <a16:creationId xmlns:a16="http://schemas.microsoft.com/office/drawing/2014/main" id="{07BFFC39-490D-40F2-94B8-AD44ABC00083}"/>
              </a:ext>
            </a:extLst>
          </p:cNvPr>
          <p:cNvSpPr txBox="1"/>
          <p:nvPr/>
        </p:nvSpPr>
        <p:spPr>
          <a:xfrm>
            <a:off x="6275178" y="3486547"/>
            <a:ext cx="5332395" cy="369332"/>
          </a:xfrm>
          <a:prstGeom prst="rect">
            <a:avLst/>
          </a:prstGeom>
          <a:noFill/>
        </p:spPr>
        <p:txBody>
          <a:bodyPr wrap="square">
            <a:spAutoFit/>
          </a:bodyPr>
          <a:lstStyle/>
          <a:p>
            <a:pPr algn="ctr"/>
            <a:r>
              <a:rPr lang="es-ES" b="1" dirty="0">
                <a:solidFill>
                  <a:srgbClr val="002060"/>
                </a:solidFill>
              </a:rPr>
              <a:t>Mira las entrevistas con otros expertos</a:t>
            </a:r>
          </a:p>
        </p:txBody>
      </p:sp>
      <p:pic>
        <p:nvPicPr>
          <p:cNvPr id="10" name="Imagen 9">
            <a:extLst>
              <a:ext uri="{FF2B5EF4-FFF2-40B4-BE49-F238E27FC236}">
                <a16:creationId xmlns:a16="http://schemas.microsoft.com/office/drawing/2014/main" id="{D074EF66-5BDA-49C1-A34C-F3E0F8D88A23}"/>
              </a:ext>
            </a:extLst>
          </p:cNvPr>
          <p:cNvPicPr>
            <a:picLocks noChangeAspect="1"/>
          </p:cNvPicPr>
          <p:nvPr/>
        </p:nvPicPr>
        <p:blipFill>
          <a:blip r:embed="rId5"/>
          <a:stretch>
            <a:fillRect/>
          </a:stretch>
        </p:blipFill>
        <p:spPr>
          <a:xfrm>
            <a:off x="6794488" y="970999"/>
            <a:ext cx="3664767" cy="2478689"/>
          </a:xfrm>
          <a:prstGeom prst="rect">
            <a:avLst/>
          </a:prstGeom>
        </p:spPr>
      </p:pic>
      <p:sp>
        <p:nvSpPr>
          <p:cNvPr id="11" name="CuadroTexto 10">
            <a:extLst>
              <a:ext uri="{FF2B5EF4-FFF2-40B4-BE49-F238E27FC236}">
                <a16:creationId xmlns:a16="http://schemas.microsoft.com/office/drawing/2014/main" id="{F86EBF2D-58EA-4D8F-98A1-3F813DD6FB28}"/>
              </a:ext>
            </a:extLst>
          </p:cNvPr>
          <p:cNvSpPr txBox="1"/>
          <p:nvPr/>
        </p:nvSpPr>
        <p:spPr>
          <a:xfrm>
            <a:off x="5846483" y="4269806"/>
            <a:ext cx="6189784" cy="1631216"/>
          </a:xfrm>
          <a:prstGeom prst="rect">
            <a:avLst/>
          </a:prstGeom>
          <a:noFill/>
        </p:spPr>
        <p:txBody>
          <a:bodyPr wrap="square">
            <a:spAutoFit/>
          </a:bodyPr>
          <a:lstStyle/>
          <a:p>
            <a:pPr marL="285750" indent="-285750">
              <a:buFont typeface="Arial" panose="020B0604020202020204" pitchFamily="34" charset="0"/>
              <a:buChar char="•"/>
            </a:pPr>
            <a:r>
              <a:rPr lang="es-ES" sz="2500" b="1" dirty="0"/>
              <a:t>Dosis aplicadas en total: </a:t>
            </a:r>
            <a:r>
              <a:rPr lang="es-ES" sz="2500" dirty="0"/>
              <a:t>7.374.433 </a:t>
            </a:r>
          </a:p>
          <a:p>
            <a:pPr marL="285750" indent="-285750">
              <a:buFont typeface="Arial" panose="020B0604020202020204" pitchFamily="34" charset="0"/>
              <a:buChar char="•"/>
            </a:pPr>
            <a:r>
              <a:rPr lang="es-ES" sz="2500" b="1" dirty="0"/>
              <a:t>Total segundas dosis: </a:t>
            </a:r>
            <a:r>
              <a:rPr lang="es-ES" sz="2500" dirty="0"/>
              <a:t>2.822.391</a:t>
            </a:r>
          </a:p>
          <a:p>
            <a:pPr marL="285750" indent="-285750">
              <a:buFont typeface="Arial" panose="020B0604020202020204" pitchFamily="34" charset="0"/>
              <a:buChar char="•"/>
            </a:pPr>
            <a:r>
              <a:rPr lang="es-ES" sz="2500" b="1" dirty="0"/>
              <a:t>Dosis día: </a:t>
            </a:r>
            <a:r>
              <a:rPr lang="es-ES" sz="2500" dirty="0"/>
              <a:t>141.593 </a:t>
            </a:r>
          </a:p>
          <a:p>
            <a:pPr marL="285750" indent="-285750">
              <a:buFont typeface="Arial" panose="020B0604020202020204" pitchFamily="34" charset="0"/>
              <a:buChar char="•"/>
            </a:pPr>
            <a:r>
              <a:rPr lang="es-ES" sz="2500" b="1" dirty="0"/>
              <a:t>Segundas dosis día: </a:t>
            </a:r>
            <a:r>
              <a:rPr lang="es-ES" sz="2500" dirty="0"/>
              <a:t>57.698</a:t>
            </a:r>
            <a:endParaRPr lang="es-CO" sz="2500" b="1" dirty="0"/>
          </a:p>
        </p:txBody>
      </p:sp>
      <p:pic>
        <p:nvPicPr>
          <p:cNvPr id="3" name="Imagen 2">
            <a:extLst>
              <a:ext uri="{FF2B5EF4-FFF2-40B4-BE49-F238E27FC236}">
                <a16:creationId xmlns:a16="http://schemas.microsoft.com/office/drawing/2014/main" id="{6D795BF0-3000-409B-945C-150DD236596C}"/>
              </a:ext>
            </a:extLst>
          </p:cNvPr>
          <p:cNvPicPr>
            <a:picLocks noChangeAspect="1"/>
          </p:cNvPicPr>
          <p:nvPr/>
        </p:nvPicPr>
        <p:blipFill>
          <a:blip r:embed="rId6"/>
          <a:stretch>
            <a:fillRect/>
          </a:stretch>
        </p:blipFill>
        <p:spPr>
          <a:xfrm>
            <a:off x="586480" y="1372341"/>
            <a:ext cx="4909220" cy="4664876"/>
          </a:xfrm>
          <a:prstGeom prst="rect">
            <a:avLst/>
          </a:prstGeom>
        </p:spPr>
      </p:pic>
    </p:spTree>
    <p:extLst>
      <p:ext uri="{BB962C8B-B14F-4D97-AF65-F5344CB8AC3E}">
        <p14:creationId xmlns:p14="http://schemas.microsoft.com/office/powerpoint/2010/main" val="3588948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84F1FC-5B2E-496C-A898-E4492538D508}"/>
              </a:ext>
            </a:extLst>
          </p:cNvPr>
          <p:cNvSpPr>
            <a:spLocks noGrp="1"/>
          </p:cNvSpPr>
          <p:nvPr>
            <p:ph type="title"/>
          </p:nvPr>
        </p:nvSpPr>
        <p:spPr/>
        <p:txBody>
          <a:bodyPr/>
          <a:lstStyle/>
          <a:p>
            <a:endParaRPr lang="es-CO"/>
          </a:p>
        </p:txBody>
      </p:sp>
      <p:pic>
        <p:nvPicPr>
          <p:cNvPr id="4" name="Imagen 3">
            <a:extLst>
              <a:ext uri="{FF2B5EF4-FFF2-40B4-BE49-F238E27FC236}">
                <a16:creationId xmlns:a16="http://schemas.microsoft.com/office/drawing/2014/main" id="{BE2CD55F-75E0-4B2E-B270-A3D38951BC97}"/>
              </a:ext>
            </a:extLst>
          </p:cNvPr>
          <p:cNvPicPr>
            <a:picLocks noChangeAspect="1"/>
          </p:cNvPicPr>
          <p:nvPr/>
        </p:nvPicPr>
        <p:blipFill>
          <a:blip r:embed="rId3"/>
          <a:stretch>
            <a:fillRect/>
          </a:stretch>
        </p:blipFill>
        <p:spPr>
          <a:xfrm>
            <a:off x="0" y="0"/>
            <a:ext cx="12191999" cy="6858000"/>
          </a:xfrm>
          <a:prstGeom prst="rect">
            <a:avLst/>
          </a:prstGeom>
        </p:spPr>
      </p:pic>
      <p:sp>
        <p:nvSpPr>
          <p:cNvPr id="6" name="CuadroTexto 5">
            <a:extLst>
              <a:ext uri="{FF2B5EF4-FFF2-40B4-BE49-F238E27FC236}">
                <a16:creationId xmlns:a16="http://schemas.microsoft.com/office/drawing/2014/main" id="{D84A5E8F-96EF-427C-8035-E8E7804DD4A9}"/>
              </a:ext>
            </a:extLst>
          </p:cNvPr>
          <p:cNvSpPr txBox="1"/>
          <p:nvPr/>
        </p:nvSpPr>
        <p:spPr>
          <a:xfrm>
            <a:off x="4393325" y="6308209"/>
            <a:ext cx="6208294" cy="369332"/>
          </a:xfrm>
          <a:prstGeom prst="rect">
            <a:avLst/>
          </a:prstGeom>
          <a:noFill/>
        </p:spPr>
        <p:txBody>
          <a:bodyPr wrap="square">
            <a:spAutoFit/>
          </a:bodyPr>
          <a:lstStyle/>
          <a:p>
            <a:r>
              <a:rPr lang="es-ES" b="1" dirty="0">
                <a:solidFill>
                  <a:schemeClr val="bg1"/>
                </a:solidFill>
              </a:rPr>
              <a:t>Mindo: El País de la Aves, Ecuador</a:t>
            </a:r>
            <a:endParaRPr lang="es-CO" b="1" dirty="0">
              <a:solidFill>
                <a:schemeClr val="bg1"/>
              </a:solidFill>
            </a:endParaRPr>
          </a:p>
        </p:txBody>
      </p:sp>
      <p:pic>
        <p:nvPicPr>
          <p:cNvPr id="7" name="Imagen 6">
            <a:extLst>
              <a:ext uri="{FF2B5EF4-FFF2-40B4-BE49-F238E27FC236}">
                <a16:creationId xmlns:a16="http://schemas.microsoft.com/office/drawing/2014/main" id="{83FC724F-603D-4515-8576-BF347C6DCE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9429" y="2627306"/>
            <a:ext cx="11693141" cy="1603387"/>
          </a:xfrm>
          <a:prstGeom prst="rect">
            <a:avLst/>
          </a:prstGeom>
        </p:spPr>
      </p:pic>
    </p:spTree>
    <p:extLst>
      <p:ext uri="{BB962C8B-B14F-4D97-AF65-F5344CB8AC3E}">
        <p14:creationId xmlns:p14="http://schemas.microsoft.com/office/powerpoint/2010/main" val="536820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A0E21428-1929-4355-993E-7CD1415A6E4B}"/>
              </a:ext>
            </a:extLst>
          </p:cNvPr>
          <p:cNvSpPr txBox="1"/>
          <p:nvPr/>
        </p:nvSpPr>
        <p:spPr>
          <a:xfrm>
            <a:off x="3599185" y="6203341"/>
            <a:ext cx="6376981" cy="323165"/>
          </a:xfrm>
          <a:prstGeom prst="rect">
            <a:avLst/>
          </a:prstGeom>
          <a:noFill/>
        </p:spPr>
        <p:txBody>
          <a:bodyPr wrap="square">
            <a:spAutoFit/>
          </a:bodyPr>
          <a:lstStyle/>
          <a:p>
            <a:r>
              <a:rPr lang="es-CO" sz="1500" dirty="0">
                <a:solidFill>
                  <a:srgbClr val="0070C0"/>
                </a:solidFill>
              </a:rPr>
              <a:t>https://www.salud.gob.ec/actualizacion-de-casos-de-coronavirus-en-ecuador/</a:t>
            </a:r>
          </a:p>
        </p:txBody>
      </p:sp>
      <p:sp>
        <p:nvSpPr>
          <p:cNvPr id="10" name="CuadroTexto 9">
            <a:extLst>
              <a:ext uri="{FF2B5EF4-FFF2-40B4-BE49-F238E27FC236}">
                <a16:creationId xmlns:a16="http://schemas.microsoft.com/office/drawing/2014/main" id="{0DC580A1-01BC-4BE2-8A4C-71B08FDF3D15}"/>
              </a:ext>
            </a:extLst>
          </p:cNvPr>
          <p:cNvSpPr txBox="1"/>
          <p:nvPr/>
        </p:nvSpPr>
        <p:spPr>
          <a:xfrm>
            <a:off x="1130749" y="6488667"/>
            <a:ext cx="10832590" cy="369332"/>
          </a:xfrm>
          <a:prstGeom prst="rect">
            <a:avLst/>
          </a:prstGeom>
          <a:noFill/>
        </p:spPr>
        <p:txBody>
          <a:bodyPr wrap="square">
            <a:spAutoFit/>
          </a:bodyPr>
          <a:lstStyle/>
          <a:p>
            <a:r>
              <a:rPr lang="es-CO" b="1" dirty="0">
                <a:solidFill>
                  <a:srgbClr val="0070C0"/>
                </a:solidFill>
              </a:rPr>
              <a:t>https://www.gestionderiesgos.gob.ec/informes-de-situacion-covid-19-desde-el-13-de-marzo-del-2020/</a:t>
            </a:r>
          </a:p>
        </p:txBody>
      </p:sp>
      <p:pic>
        <p:nvPicPr>
          <p:cNvPr id="3" name="Imagen 2">
            <a:extLst>
              <a:ext uri="{FF2B5EF4-FFF2-40B4-BE49-F238E27FC236}">
                <a16:creationId xmlns:a16="http://schemas.microsoft.com/office/drawing/2014/main" id="{8F5F4990-7E48-4950-B8D1-65562E7B8966}"/>
              </a:ext>
            </a:extLst>
          </p:cNvPr>
          <p:cNvPicPr>
            <a:picLocks noChangeAspect="1"/>
          </p:cNvPicPr>
          <p:nvPr/>
        </p:nvPicPr>
        <p:blipFill>
          <a:blip r:embed="rId3"/>
          <a:stretch>
            <a:fillRect/>
          </a:stretch>
        </p:blipFill>
        <p:spPr>
          <a:xfrm>
            <a:off x="500734" y="-15916"/>
            <a:ext cx="11462605" cy="6219257"/>
          </a:xfrm>
          <a:prstGeom prst="rect">
            <a:avLst/>
          </a:prstGeom>
        </p:spPr>
      </p:pic>
    </p:spTree>
    <p:extLst>
      <p:ext uri="{BB962C8B-B14F-4D97-AF65-F5344CB8AC3E}">
        <p14:creationId xmlns:p14="http://schemas.microsoft.com/office/powerpoint/2010/main" val="4216275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1A7E5FA-3D3F-4AF3-927C-1EAACDFAEE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7445" y="1139483"/>
            <a:ext cx="5157709" cy="5570806"/>
          </a:xfrm>
          <a:prstGeom prst="rect">
            <a:avLst/>
          </a:prstGeom>
        </p:spPr>
      </p:pic>
      <p:pic>
        <p:nvPicPr>
          <p:cNvPr id="7" name="Imagen 6">
            <a:extLst>
              <a:ext uri="{FF2B5EF4-FFF2-40B4-BE49-F238E27FC236}">
                <a16:creationId xmlns:a16="http://schemas.microsoft.com/office/drawing/2014/main" id="{D610DE5A-254B-483C-98A1-83E58CEC19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9339" y="-32084"/>
            <a:ext cx="12089416" cy="1780674"/>
          </a:xfrm>
          <a:prstGeom prst="rect">
            <a:avLst/>
          </a:prstGeom>
        </p:spPr>
      </p:pic>
      <p:sp>
        <p:nvSpPr>
          <p:cNvPr id="8" name="Título 1">
            <a:extLst>
              <a:ext uri="{FF2B5EF4-FFF2-40B4-BE49-F238E27FC236}">
                <a16:creationId xmlns:a16="http://schemas.microsoft.com/office/drawing/2014/main" id="{E1BD6F32-5F34-4531-8F1F-30B89C56E8F9}"/>
              </a:ext>
            </a:extLst>
          </p:cNvPr>
          <p:cNvSpPr>
            <a:spLocks noGrp="1"/>
          </p:cNvSpPr>
          <p:nvPr>
            <p:ph type="title"/>
          </p:nvPr>
        </p:nvSpPr>
        <p:spPr>
          <a:xfrm>
            <a:off x="115460" y="1548064"/>
            <a:ext cx="9881938" cy="232610"/>
          </a:xfrm>
        </p:spPr>
        <p:txBody>
          <a:bodyPr>
            <a:noAutofit/>
          </a:bodyPr>
          <a:lstStyle/>
          <a:p>
            <a:pPr algn="ctr"/>
            <a:r>
              <a:rPr lang="es-ES" sz="2800" b="1" dirty="0">
                <a:solidFill>
                  <a:schemeClr val="bg1"/>
                </a:solidFill>
                <a:latin typeface="Arial Black" panose="020B0A04020102020204" pitchFamily="34" charset="0"/>
                <a:cs typeface="Arial" panose="020B0604020202020204" pitchFamily="34" charset="0"/>
              </a:rPr>
              <a:t>Avances vacunación COVID-19 - Ecuador</a:t>
            </a:r>
            <a:br>
              <a:rPr lang="es-ES" sz="2800" b="1" dirty="0">
                <a:solidFill>
                  <a:schemeClr val="bg1"/>
                </a:solidFill>
                <a:latin typeface="Arial Black" panose="020B0A04020102020204" pitchFamily="34" charset="0"/>
                <a:cs typeface="Arial" panose="020B0604020202020204" pitchFamily="34" charset="0"/>
              </a:rPr>
            </a:br>
            <a:br>
              <a:rPr lang="es-ES" sz="2800" b="1" dirty="0">
                <a:solidFill>
                  <a:schemeClr val="bg1"/>
                </a:solidFill>
                <a:latin typeface="Arial Black" panose="020B0A04020102020204" pitchFamily="34" charset="0"/>
                <a:cs typeface="Arial" panose="020B0604020202020204" pitchFamily="34" charset="0"/>
              </a:rPr>
            </a:br>
            <a:br>
              <a:rPr lang="es-ES" sz="2600" b="1" dirty="0">
                <a:solidFill>
                  <a:srgbClr val="FFFF00"/>
                </a:solidFill>
                <a:latin typeface="Arial Black" panose="020B0A04020102020204" pitchFamily="34" charset="0"/>
                <a:cs typeface="Arial" panose="020B0604020202020204" pitchFamily="34" charset="0"/>
              </a:rPr>
            </a:br>
            <a:endParaRPr lang="es-PE" sz="2600" b="1" dirty="0">
              <a:solidFill>
                <a:srgbClr val="FFFF00"/>
              </a:solidFill>
              <a:latin typeface="Arial Black" panose="020B0A040201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E144D029-F9EB-4749-A9F8-6E6DD0AB9698}"/>
              </a:ext>
            </a:extLst>
          </p:cNvPr>
          <p:cNvSpPr txBox="1"/>
          <p:nvPr/>
        </p:nvSpPr>
        <p:spPr>
          <a:xfrm>
            <a:off x="1329479" y="6010112"/>
            <a:ext cx="6192252" cy="369332"/>
          </a:xfrm>
          <a:prstGeom prst="rect">
            <a:avLst/>
          </a:prstGeom>
          <a:noFill/>
        </p:spPr>
        <p:txBody>
          <a:bodyPr wrap="square">
            <a:spAutoFit/>
          </a:bodyPr>
          <a:lstStyle/>
          <a:p>
            <a:r>
              <a:rPr lang="es-CO" b="1" dirty="0">
                <a:solidFill>
                  <a:srgbClr val="0070C0"/>
                </a:solidFill>
              </a:rPr>
              <a:t>https://www.coronavirusecuador.com/</a:t>
            </a:r>
          </a:p>
        </p:txBody>
      </p:sp>
      <p:pic>
        <p:nvPicPr>
          <p:cNvPr id="11" name="Imagen 10">
            <a:extLst>
              <a:ext uri="{FF2B5EF4-FFF2-40B4-BE49-F238E27FC236}">
                <a16:creationId xmlns:a16="http://schemas.microsoft.com/office/drawing/2014/main" id="{44BA8B03-1C27-4732-A8F4-09570FC346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38733" y="272418"/>
            <a:ext cx="737680" cy="707197"/>
          </a:xfrm>
          <a:prstGeom prst="rect">
            <a:avLst/>
          </a:prstGeom>
        </p:spPr>
      </p:pic>
      <p:sp>
        <p:nvSpPr>
          <p:cNvPr id="10" name="CuadroTexto 9">
            <a:extLst>
              <a:ext uri="{FF2B5EF4-FFF2-40B4-BE49-F238E27FC236}">
                <a16:creationId xmlns:a16="http://schemas.microsoft.com/office/drawing/2014/main" id="{D2B4510E-AFB9-4114-9F0E-BB7FEA2E9E81}"/>
              </a:ext>
            </a:extLst>
          </p:cNvPr>
          <p:cNvSpPr txBox="1"/>
          <p:nvPr/>
        </p:nvSpPr>
        <p:spPr>
          <a:xfrm>
            <a:off x="1582472" y="5608696"/>
            <a:ext cx="4754973" cy="369332"/>
          </a:xfrm>
          <a:prstGeom prst="rect">
            <a:avLst/>
          </a:prstGeom>
          <a:noFill/>
        </p:spPr>
        <p:txBody>
          <a:bodyPr wrap="square">
            <a:spAutoFit/>
          </a:bodyPr>
          <a:lstStyle/>
          <a:p>
            <a:r>
              <a:rPr lang="es-CO" b="1" dirty="0">
                <a:solidFill>
                  <a:srgbClr val="0070C0"/>
                </a:solidFill>
              </a:rPr>
              <a:t>https://www.planvacunarse.ec/</a:t>
            </a:r>
          </a:p>
        </p:txBody>
      </p:sp>
      <p:sp>
        <p:nvSpPr>
          <p:cNvPr id="12" name="CuadroTexto 11">
            <a:extLst>
              <a:ext uri="{FF2B5EF4-FFF2-40B4-BE49-F238E27FC236}">
                <a16:creationId xmlns:a16="http://schemas.microsoft.com/office/drawing/2014/main" id="{3B01D519-DE1B-4DBA-AC66-E5F0FCEFBDAD}"/>
              </a:ext>
            </a:extLst>
          </p:cNvPr>
          <p:cNvSpPr txBox="1"/>
          <p:nvPr/>
        </p:nvSpPr>
        <p:spPr>
          <a:xfrm>
            <a:off x="361333" y="2877194"/>
            <a:ext cx="5730240" cy="19389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3000" b="1" dirty="0"/>
              <a:t>#</a:t>
            </a:r>
            <a:r>
              <a:rPr lang="es-CO" sz="3000" b="1" dirty="0" err="1"/>
              <a:t>EcuadorSeVacuna</a:t>
            </a:r>
            <a:endParaRPr lang="es-CO" sz="3000" b="1" dirty="0"/>
          </a:p>
          <a:p>
            <a:pPr algn="ctr"/>
            <a:endParaRPr lang="es-CO" sz="3000" b="1" dirty="0"/>
          </a:p>
          <a:p>
            <a:pPr algn="ctr"/>
            <a:r>
              <a:rPr lang="es-CO" sz="3000" b="1" dirty="0"/>
              <a:t>1,485,936</a:t>
            </a:r>
          </a:p>
          <a:p>
            <a:pPr algn="ctr"/>
            <a:r>
              <a:rPr lang="es-CO" sz="3000" b="1" dirty="0"/>
              <a:t>Dosis aplicadas en el Ecuador</a:t>
            </a:r>
          </a:p>
        </p:txBody>
      </p:sp>
      <p:pic>
        <p:nvPicPr>
          <p:cNvPr id="4" name="Imagen 3">
            <a:extLst>
              <a:ext uri="{FF2B5EF4-FFF2-40B4-BE49-F238E27FC236}">
                <a16:creationId xmlns:a16="http://schemas.microsoft.com/office/drawing/2014/main" id="{20001A3E-C2FF-488F-AE4E-ADC16864B9E7}"/>
              </a:ext>
            </a:extLst>
          </p:cNvPr>
          <p:cNvPicPr>
            <a:picLocks noChangeAspect="1"/>
          </p:cNvPicPr>
          <p:nvPr/>
        </p:nvPicPr>
        <p:blipFill>
          <a:blip r:embed="rId6"/>
          <a:stretch>
            <a:fillRect/>
          </a:stretch>
        </p:blipFill>
        <p:spPr>
          <a:xfrm>
            <a:off x="311190" y="1453788"/>
            <a:ext cx="5791200" cy="1057275"/>
          </a:xfrm>
          <a:prstGeom prst="rect">
            <a:avLst/>
          </a:prstGeom>
        </p:spPr>
      </p:pic>
    </p:spTree>
    <p:extLst>
      <p:ext uri="{BB962C8B-B14F-4D97-AF65-F5344CB8AC3E}">
        <p14:creationId xmlns:p14="http://schemas.microsoft.com/office/powerpoint/2010/main" val="2449921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BD60BA4-0279-4F93-9157-19DFEB0845E5}"/>
              </a:ext>
            </a:extLst>
          </p:cNvPr>
          <p:cNvPicPr>
            <a:picLocks noChangeAspect="1"/>
          </p:cNvPicPr>
          <p:nvPr/>
        </p:nvPicPr>
        <p:blipFill>
          <a:blip r:embed="rId3"/>
          <a:stretch>
            <a:fillRect/>
          </a:stretch>
        </p:blipFill>
        <p:spPr>
          <a:xfrm>
            <a:off x="0" y="0"/>
            <a:ext cx="12192000" cy="8270067"/>
          </a:xfrm>
          <a:prstGeom prst="rect">
            <a:avLst/>
          </a:prstGeom>
        </p:spPr>
      </p:pic>
      <p:sp>
        <p:nvSpPr>
          <p:cNvPr id="6" name="CuadroTexto 5">
            <a:extLst>
              <a:ext uri="{FF2B5EF4-FFF2-40B4-BE49-F238E27FC236}">
                <a16:creationId xmlns:a16="http://schemas.microsoft.com/office/drawing/2014/main" id="{E1021A28-1576-4EDE-B005-E49B630D0E4F}"/>
              </a:ext>
            </a:extLst>
          </p:cNvPr>
          <p:cNvSpPr txBox="1"/>
          <p:nvPr/>
        </p:nvSpPr>
        <p:spPr>
          <a:xfrm>
            <a:off x="3319975" y="4919863"/>
            <a:ext cx="8465547" cy="369332"/>
          </a:xfrm>
          <a:prstGeom prst="rect">
            <a:avLst/>
          </a:prstGeom>
          <a:noFill/>
        </p:spPr>
        <p:txBody>
          <a:bodyPr wrap="square">
            <a:spAutoFit/>
          </a:bodyPr>
          <a:lstStyle/>
          <a:p>
            <a:r>
              <a:rPr lang="es-ES" b="1" dirty="0">
                <a:solidFill>
                  <a:schemeClr val="bg1"/>
                </a:solidFill>
              </a:rPr>
              <a:t>Laguna </a:t>
            </a:r>
            <a:r>
              <a:rPr lang="es-ES" b="1" dirty="0" err="1">
                <a:solidFill>
                  <a:schemeClr val="bg1"/>
                </a:solidFill>
              </a:rPr>
              <a:t>Chinancocha</a:t>
            </a:r>
            <a:r>
              <a:rPr lang="es-ES" b="1" dirty="0">
                <a:solidFill>
                  <a:schemeClr val="bg1"/>
                </a:solidFill>
              </a:rPr>
              <a:t>(</a:t>
            </a:r>
            <a:r>
              <a:rPr lang="es-ES" b="1" dirty="0" err="1">
                <a:solidFill>
                  <a:schemeClr val="bg1"/>
                </a:solidFill>
              </a:rPr>
              <a:t>Llanganuco</a:t>
            </a:r>
            <a:r>
              <a:rPr lang="es-ES" b="1" dirty="0">
                <a:solidFill>
                  <a:schemeClr val="bg1"/>
                </a:solidFill>
              </a:rPr>
              <a:t>). </a:t>
            </a:r>
            <a:r>
              <a:rPr lang="es-ES" b="1" i="0" dirty="0">
                <a:solidFill>
                  <a:schemeClr val="bg1"/>
                </a:solidFill>
                <a:effectLst/>
                <a:latin typeface="FF_Clan_OT_News"/>
              </a:rPr>
              <a:t>Parque Nacional Huascarán </a:t>
            </a:r>
            <a:endParaRPr lang="es-CO" b="1" dirty="0">
              <a:solidFill>
                <a:schemeClr val="bg1"/>
              </a:solidFill>
            </a:endParaRPr>
          </a:p>
        </p:txBody>
      </p:sp>
      <p:sp>
        <p:nvSpPr>
          <p:cNvPr id="7" name="CuadroTexto 6">
            <a:extLst>
              <a:ext uri="{FF2B5EF4-FFF2-40B4-BE49-F238E27FC236}">
                <a16:creationId xmlns:a16="http://schemas.microsoft.com/office/drawing/2014/main" id="{D2FC0C57-6CD6-49AF-9A84-04CB99F39BCE}"/>
              </a:ext>
            </a:extLst>
          </p:cNvPr>
          <p:cNvSpPr txBox="1"/>
          <p:nvPr/>
        </p:nvSpPr>
        <p:spPr>
          <a:xfrm>
            <a:off x="4460327" y="3165537"/>
            <a:ext cx="3271345" cy="1938992"/>
          </a:xfrm>
          <a:prstGeom prst="rect">
            <a:avLst/>
          </a:prstGeom>
          <a:noFill/>
        </p:spPr>
        <p:txBody>
          <a:bodyPr wrap="square">
            <a:spAutoFit/>
          </a:bodyPr>
          <a:lstStyle/>
          <a:p>
            <a:r>
              <a:rPr lang="es-CO" sz="6000" b="1" dirty="0">
                <a:solidFill>
                  <a:schemeClr val="bg1"/>
                </a:solidFill>
                <a:latin typeface="Arial Black" panose="020B0A04020102020204" pitchFamily="34" charset="0"/>
              </a:rPr>
              <a:t>PERÚ</a:t>
            </a:r>
          </a:p>
          <a:p>
            <a:pPr algn="ctr"/>
            <a:endParaRPr lang="es-CO" sz="60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981340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552C036E-30DD-462E-B3C3-CCC1448F5AA1}"/>
              </a:ext>
            </a:extLst>
          </p:cNvPr>
          <p:cNvSpPr txBox="1"/>
          <p:nvPr/>
        </p:nvSpPr>
        <p:spPr>
          <a:xfrm>
            <a:off x="2077329" y="6563416"/>
            <a:ext cx="9078351" cy="369332"/>
          </a:xfrm>
          <a:prstGeom prst="rect">
            <a:avLst/>
          </a:prstGeom>
          <a:noFill/>
        </p:spPr>
        <p:txBody>
          <a:bodyPr wrap="square">
            <a:spAutoFit/>
          </a:bodyPr>
          <a:lstStyle/>
          <a:p>
            <a:r>
              <a:rPr lang="es-CO" dirty="0">
                <a:solidFill>
                  <a:srgbClr val="0070C0"/>
                </a:solidFill>
              </a:rPr>
              <a:t>https://</a:t>
            </a:r>
            <a:r>
              <a:rPr lang="es-CO" dirty="0" err="1">
                <a:solidFill>
                  <a:srgbClr val="0070C0"/>
                </a:solidFill>
              </a:rPr>
              <a:t>www.dge.gob.pe</a:t>
            </a:r>
            <a:r>
              <a:rPr lang="es-CO" dirty="0">
                <a:solidFill>
                  <a:srgbClr val="0070C0"/>
                </a:solidFill>
              </a:rPr>
              <a:t>/portal/</a:t>
            </a:r>
            <a:r>
              <a:rPr lang="es-CO" dirty="0" err="1">
                <a:solidFill>
                  <a:srgbClr val="0070C0"/>
                </a:solidFill>
              </a:rPr>
              <a:t>docs</a:t>
            </a:r>
            <a:r>
              <a:rPr lang="es-CO" dirty="0">
                <a:solidFill>
                  <a:srgbClr val="0070C0"/>
                </a:solidFill>
              </a:rPr>
              <a:t>/</a:t>
            </a:r>
            <a:r>
              <a:rPr lang="es-CO" dirty="0" err="1">
                <a:solidFill>
                  <a:srgbClr val="0070C0"/>
                </a:solidFill>
              </a:rPr>
              <a:t>tools</a:t>
            </a:r>
            <a:r>
              <a:rPr lang="es-CO" dirty="0">
                <a:solidFill>
                  <a:srgbClr val="0070C0"/>
                </a:solidFill>
              </a:rPr>
              <a:t>/coronavirus/</a:t>
            </a:r>
            <a:r>
              <a:rPr lang="es-CO" dirty="0" err="1">
                <a:solidFill>
                  <a:srgbClr val="0070C0"/>
                </a:solidFill>
              </a:rPr>
              <a:t>coronavirus150521.pdf</a:t>
            </a:r>
            <a:endParaRPr lang="es-CO" dirty="0">
              <a:solidFill>
                <a:srgbClr val="0070C0"/>
              </a:solidFill>
            </a:endParaRPr>
          </a:p>
        </p:txBody>
      </p:sp>
      <p:pic>
        <p:nvPicPr>
          <p:cNvPr id="3" name="Imagen 2">
            <a:extLst>
              <a:ext uri="{FF2B5EF4-FFF2-40B4-BE49-F238E27FC236}">
                <a16:creationId xmlns:a16="http://schemas.microsoft.com/office/drawing/2014/main" id="{997B469A-7167-4688-838F-F70E796ACD70}"/>
              </a:ext>
            </a:extLst>
          </p:cNvPr>
          <p:cNvPicPr>
            <a:picLocks noChangeAspect="1"/>
          </p:cNvPicPr>
          <p:nvPr/>
        </p:nvPicPr>
        <p:blipFill>
          <a:blip r:embed="rId3"/>
          <a:stretch>
            <a:fillRect/>
          </a:stretch>
        </p:blipFill>
        <p:spPr>
          <a:xfrm>
            <a:off x="170404" y="0"/>
            <a:ext cx="11851191" cy="6563415"/>
          </a:xfrm>
          <a:prstGeom prst="rect">
            <a:avLst/>
          </a:prstGeom>
        </p:spPr>
      </p:pic>
    </p:spTree>
    <p:extLst>
      <p:ext uri="{BB962C8B-B14F-4D97-AF65-F5344CB8AC3E}">
        <p14:creationId xmlns:p14="http://schemas.microsoft.com/office/powerpoint/2010/main" val="1196692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610DE5A-254B-483C-98A1-83E58CEC19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9339" y="-32084"/>
            <a:ext cx="12089416" cy="1780674"/>
          </a:xfrm>
          <a:prstGeom prst="rect">
            <a:avLst/>
          </a:prstGeom>
        </p:spPr>
      </p:pic>
      <p:sp>
        <p:nvSpPr>
          <p:cNvPr id="8" name="Título 1">
            <a:extLst>
              <a:ext uri="{FF2B5EF4-FFF2-40B4-BE49-F238E27FC236}">
                <a16:creationId xmlns:a16="http://schemas.microsoft.com/office/drawing/2014/main" id="{E1BD6F32-5F34-4531-8F1F-30B89C56E8F9}"/>
              </a:ext>
            </a:extLst>
          </p:cNvPr>
          <p:cNvSpPr>
            <a:spLocks noGrp="1"/>
          </p:cNvSpPr>
          <p:nvPr>
            <p:ph type="title"/>
          </p:nvPr>
        </p:nvSpPr>
        <p:spPr>
          <a:xfrm>
            <a:off x="0" y="1496188"/>
            <a:ext cx="9881938" cy="232610"/>
          </a:xfrm>
        </p:spPr>
        <p:txBody>
          <a:bodyPr>
            <a:noAutofit/>
          </a:bodyPr>
          <a:lstStyle/>
          <a:p>
            <a:pPr algn="ctr"/>
            <a:r>
              <a:rPr lang="es-ES" sz="2800" b="1" dirty="0">
                <a:solidFill>
                  <a:schemeClr val="bg1"/>
                </a:solidFill>
                <a:latin typeface="Arial Black" panose="020B0A04020102020204" pitchFamily="34" charset="0"/>
                <a:cs typeface="Arial" panose="020B0604020202020204" pitchFamily="34" charset="0"/>
              </a:rPr>
              <a:t>Avances vacunación COVID-19 - Perú</a:t>
            </a:r>
            <a:br>
              <a:rPr lang="es-ES" sz="2800" b="1" dirty="0">
                <a:solidFill>
                  <a:schemeClr val="bg1"/>
                </a:solidFill>
                <a:latin typeface="Arial Black" panose="020B0A04020102020204" pitchFamily="34" charset="0"/>
                <a:cs typeface="Arial" panose="020B0604020202020204" pitchFamily="34" charset="0"/>
              </a:rPr>
            </a:br>
            <a:br>
              <a:rPr lang="es-ES" sz="2800" b="1" dirty="0">
                <a:solidFill>
                  <a:schemeClr val="bg1"/>
                </a:solidFill>
                <a:latin typeface="Arial Black" panose="020B0A04020102020204" pitchFamily="34" charset="0"/>
                <a:cs typeface="Arial" panose="020B0604020202020204" pitchFamily="34" charset="0"/>
              </a:rPr>
            </a:br>
            <a:br>
              <a:rPr lang="es-ES" sz="2600" b="1" dirty="0">
                <a:solidFill>
                  <a:srgbClr val="FFFF00"/>
                </a:solidFill>
                <a:latin typeface="Arial Black" panose="020B0A04020102020204" pitchFamily="34" charset="0"/>
                <a:cs typeface="Arial" panose="020B0604020202020204" pitchFamily="34" charset="0"/>
              </a:rPr>
            </a:br>
            <a:endParaRPr lang="es-PE" sz="2600" b="1" dirty="0">
              <a:solidFill>
                <a:srgbClr val="FFFF00"/>
              </a:solidFill>
              <a:latin typeface="Arial Black" panose="020B0A040201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7C58F09B-C650-4ADB-BB7D-9A26A222EE41}"/>
              </a:ext>
            </a:extLst>
          </p:cNvPr>
          <p:cNvSpPr txBox="1"/>
          <p:nvPr/>
        </p:nvSpPr>
        <p:spPr>
          <a:xfrm>
            <a:off x="3488255" y="6478670"/>
            <a:ext cx="609337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b="1" i="0" u="none" strike="noStrike" kern="1200" cap="none" spc="0" normalizeH="0" baseline="0" noProof="0" dirty="0">
                <a:ln>
                  <a:noFill/>
                </a:ln>
                <a:solidFill>
                  <a:srgbClr val="0070C0"/>
                </a:solidFill>
                <a:effectLst/>
                <a:uLnTx/>
                <a:uFillTx/>
                <a:latin typeface="Calibri" panose="020F0502020204030204"/>
                <a:ea typeface="+mn-ea"/>
                <a:cs typeface="+mn-cs"/>
              </a:rPr>
              <a:t>https://gis.minsa.gob.pe/GisVisorVacunados/</a:t>
            </a:r>
          </a:p>
        </p:txBody>
      </p:sp>
      <p:pic>
        <p:nvPicPr>
          <p:cNvPr id="2" name="Imagen 1">
            <a:extLst>
              <a:ext uri="{FF2B5EF4-FFF2-40B4-BE49-F238E27FC236}">
                <a16:creationId xmlns:a16="http://schemas.microsoft.com/office/drawing/2014/main" id="{C9C0A50A-4403-4318-B7FB-263603C34C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62397" y="250987"/>
            <a:ext cx="737680" cy="707197"/>
          </a:xfrm>
          <a:prstGeom prst="rect">
            <a:avLst/>
          </a:prstGeom>
        </p:spPr>
      </p:pic>
      <p:pic>
        <p:nvPicPr>
          <p:cNvPr id="11" name="Imagen 10">
            <a:extLst>
              <a:ext uri="{FF2B5EF4-FFF2-40B4-BE49-F238E27FC236}">
                <a16:creationId xmlns:a16="http://schemas.microsoft.com/office/drawing/2014/main" id="{537C768B-8D7D-4F25-A91B-78D7729FCDE0}"/>
              </a:ext>
            </a:extLst>
          </p:cNvPr>
          <p:cNvPicPr>
            <a:picLocks noChangeAspect="1"/>
          </p:cNvPicPr>
          <p:nvPr/>
        </p:nvPicPr>
        <p:blipFill>
          <a:blip r:embed="rId5"/>
          <a:stretch>
            <a:fillRect/>
          </a:stretch>
        </p:blipFill>
        <p:spPr>
          <a:xfrm>
            <a:off x="309490" y="4425746"/>
            <a:ext cx="3818016" cy="1891387"/>
          </a:xfrm>
          <a:prstGeom prst="rect">
            <a:avLst/>
          </a:prstGeom>
        </p:spPr>
      </p:pic>
      <p:pic>
        <p:nvPicPr>
          <p:cNvPr id="4" name="Imagen 3">
            <a:extLst>
              <a:ext uri="{FF2B5EF4-FFF2-40B4-BE49-F238E27FC236}">
                <a16:creationId xmlns:a16="http://schemas.microsoft.com/office/drawing/2014/main" id="{497F17E0-00EB-4D08-BA02-57955263CBCF}"/>
              </a:ext>
            </a:extLst>
          </p:cNvPr>
          <p:cNvPicPr>
            <a:picLocks noChangeAspect="1"/>
          </p:cNvPicPr>
          <p:nvPr/>
        </p:nvPicPr>
        <p:blipFill>
          <a:blip r:embed="rId6"/>
          <a:stretch>
            <a:fillRect/>
          </a:stretch>
        </p:blipFill>
        <p:spPr>
          <a:xfrm>
            <a:off x="1414818" y="1220332"/>
            <a:ext cx="9643717" cy="2893298"/>
          </a:xfrm>
          <a:prstGeom prst="rect">
            <a:avLst/>
          </a:prstGeom>
        </p:spPr>
      </p:pic>
      <p:pic>
        <p:nvPicPr>
          <p:cNvPr id="10" name="Imagen 9">
            <a:extLst>
              <a:ext uri="{FF2B5EF4-FFF2-40B4-BE49-F238E27FC236}">
                <a16:creationId xmlns:a16="http://schemas.microsoft.com/office/drawing/2014/main" id="{0D7B4EA8-DE34-4662-AC53-49C5DCDEE236}"/>
              </a:ext>
            </a:extLst>
          </p:cNvPr>
          <p:cNvPicPr>
            <a:picLocks noChangeAspect="1"/>
          </p:cNvPicPr>
          <p:nvPr/>
        </p:nvPicPr>
        <p:blipFill>
          <a:blip r:embed="rId7"/>
          <a:stretch>
            <a:fillRect/>
          </a:stretch>
        </p:blipFill>
        <p:spPr>
          <a:xfrm>
            <a:off x="4726963" y="4471475"/>
            <a:ext cx="7397908" cy="1780673"/>
          </a:xfrm>
          <a:prstGeom prst="rect">
            <a:avLst/>
          </a:prstGeom>
        </p:spPr>
      </p:pic>
    </p:spTree>
    <p:extLst>
      <p:ext uri="{BB962C8B-B14F-4D97-AF65-F5344CB8AC3E}">
        <p14:creationId xmlns:p14="http://schemas.microsoft.com/office/powerpoint/2010/main" val="3459535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6">
            <a:extLst>
              <a:ext uri="{FF2B5EF4-FFF2-40B4-BE49-F238E27FC236}">
                <a16:creationId xmlns:a16="http://schemas.microsoft.com/office/drawing/2014/main" id="{E4DC85E9-E8FB-490D-900F-90A2A62B90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59408" cy="6858000"/>
          </a:xfrm>
          <a:prstGeom prst="rect">
            <a:avLst/>
          </a:prstGeom>
          <a:effectLst>
            <a:outerShdw blurRad="50800" dist="50800" dir="5400000" algn="ctr" rotWithShape="0">
              <a:schemeClr val="bg1"/>
            </a:outerShdw>
          </a:effectLst>
        </p:spPr>
      </p:pic>
      <p:sp>
        <p:nvSpPr>
          <p:cNvPr id="6" name="Título 1">
            <a:extLst>
              <a:ext uri="{FF2B5EF4-FFF2-40B4-BE49-F238E27FC236}">
                <a16:creationId xmlns:a16="http://schemas.microsoft.com/office/drawing/2014/main" id="{C1398A69-A258-49A7-9644-06049D1F6490}"/>
              </a:ext>
            </a:extLst>
          </p:cNvPr>
          <p:cNvSpPr txBox="1">
            <a:spLocks noGrp="1"/>
          </p:cNvSpPr>
          <p:nvPr>
            <p:ph type="title"/>
          </p:nvPr>
        </p:nvSpPr>
        <p:spPr>
          <a:xfrm>
            <a:off x="1359408" y="331471"/>
            <a:ext cx="10832592" cy="97684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3200" b="1" i="0" u="none"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t>Fallecido</a:t>
            </a:r>
            <a:r>
              <a:rPr lang="es-PE" sz="3200" b="1" dirty="0">
                <a:solidFill>
                  <a:srgbClr val="0070C0"/>
                </a:solidFill>
                <a:latin typeface="Arial" panose="020B0604020202020204" pitchFamily="34" charset="0"/>
                <a:cs typeface="Arial" panose="020B0604020202020204" pitchFamily="34" charset="0"/>
              </a:rPr>
              <a:t>s por </a:t>
            </a:r>
            <a:r>
              <a:rPr kumimoji="0" lang="es-PE" sz="3200" b="1" i="0" u="none"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t>COVID-19 en el mundo </a:t>
            </a:r>
            <a:br>
              <a:rPr kumimoji="0" lang="es-PE" sz="3200" b="1" i="0" u="none"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br>
            <a:r>
              <a:rPr kumimoji="0" lang="es-PE" sz="3200" b="1" i="0" u="none"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t>al 17-05-2021.  07:50</a:t>
            </a:r>
          </a:p>
        </p:txBody>
      </p:sp>
      <p:graphicFrame>
        <p:nvGraphicFramePr>
          <p:cNvPr id="8" name="Diagrama 7">
            <a:extLst>
              <a:ext uri="{FF2B5EF4-FFF2-40B4-BE49-F238E27FC236}">
                <a16:creationId xmlns:a16="http://schemas.microsoft.com/office/drawing/2014/main" id="{115BA21B-6911-4C88-BA39-A6CA4EF8F9D7}"/>
              </a:ext>
            </a:extLst>
          </p:cNvPr>
          <p:cNvGraphicFramePr/>
          <p:nvPr>
            <p:extLst>
              <p:ext uri="{D42A27DB-BD31-4B8C-83A1-F6EECF244321}">
                <p14:modId xmlns:p14="http://schemas.microsoft.com/office/powerpoint/2010/main" val="2679048338"/>
              </p:ext>
            </p:extLst>
          </p:nvPr>
        </p:nvGraphicFramePr>
        <p:xfrm>
          <a:off x="1484934" y="1308318"/>
          <a:ext cx="10276536" cy="48300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94083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BD60BA4-0279-4F93-9157-19DFEB0845E5}"/>
              </a:ext>
            </a:extLst>
          </p:cNvPr>
          <p:cNvPicPr>
            <a:picLocks noChangeAspect="1"/>
          </p:cNvPicPr>
          <p:nvPr/>
        </p:nvPicPr>
        <p:blipFill>
          <a:blip r:embed="rId3"/>
          <a:stretch>
            <a:fillRect/>
          </a:stretch>
        </p:blipFill>
        <p:spPr>
          <a:xfrm>
            <a:off x="0" y="0"/>
            <a:ext cx="12192000" cy="8270067"/>
          </a:xfrm>
          <a:prstGeom prst="rect">
            <a:avLst/>
          </a:prstGeom>
        </p:spPr>
      </p:pic>
      <p:sp>
        <p:nvSpPr>
          <p:cNvPr id="6" name="CuadroTexto 5">
            <a:extLst>
              <a:ext uri="{FF2B5EF4-FFF2-40B4-BE49-F238E27FC236}">
                <a16:creationId xmlns:a16="http://schemas.microsoft.com/office/drawing/2014/main" id="{E1021A28-1576-4EDE-B005-E49B630D0E4F}"/>
              </a:ext>
            </a:extLst>
          </p:cNvPr>
          <p:cNvSpPr txBox="1"/>
          <p:nvPr/>
        </p:nvSpPr>
        <p:spPr>
          <a:xfrm>
            <a:off x="3319975" y="4919863"/>
            <a:ext cx="846554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Laguna </a:t>
            </a:r>
            <a:r>
              <a:rPr kumimoji="0" lang="es-ES" sz="1800" b="1" i="0" u="none" strike="noStrike" kern="1200" cap="none" spc="0" normalizeH="0" baseline="0" noProof="0" dirty="0" err="1">
                <a:ln>
                  <a:noFill/>
                </a:ln>
                <a:solidFill>
                  <a:prstClr val="white"/>
                </a:solidFill>
                <a:effectLst/>
                <a:uLnTx/>
                <a:uFillTx/>
                <a:latin typeface="Calibri" panose="020F0502020204030204"/>
                <a:ea typeface="+mn-ea"/>
                <a:cs typeface="+mn-cs"/>
              </a:rPr>
              <a:t>Chinancocha</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s-ES" sz="1800" b="1" i="0" u="none" strike="noStrike" kern="1200" cap="none" spc="0" normalizeH="0" baseline="0" noProof="0" dirty="0" err="1">
                <a:ln>
                  <a:noFill/>
                </a:ln>
                <a:solidFill>
                  <a:prstClr val="white"/>
                </a:solidFill>
                <a:effectLst/>
                <a:uLnTx/>
                <a:uFillTx/>
                <a:latin typeface="Calibri" panose="020F0502020204030204"/>
                <a:ea typeface="+mn-ea"/>
                <a:cs typeface="+mn-cs"/>
              </a:rPr>
              <a:t>Llanganuco</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ES" sz="1800" b="1" i="0" u="none" strike="noStrike" kern="1200" cap="none" spc="0" normalizeH="0" baseline="0" noProof="0" dirty="0">
                <a:ln>
                  <a:noFill/>
                </a:ln>
                <a:solidFill>
                  <a:prstClr val="white"/>
                </a:solidFill>
                <a:effectLst/>
                <a:uLnTx/>
                <a:uFillTx/>
                <a:latin typeface="FF_Clan_OT_News"/>
                <a:ea typeface="+mn-ea"/>
                <a:cs typeface="+mn-cs"/>
              </a:rPr>
              <a:t>Parque Nacional Huascarán </a:t>
            </a:r>
            <a:endParaRPr kumimoji="0" lang="es-CO"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CuadroTexto 6">
            <a:extLst>
              <a:ext uri="{FF2B5EF4-FFF2-40B4-BE49-F238E27FC236}">
                <a16:creationId xmlns:a16="http://schemas.microsoft.com/office/drawing/2014/main" id="{D2FC0C57-6CD6-49AF-9A84-04CB99F39BCE}"/>
              </a:ext>
            </a:extLst>
          </p:cNvPr>
          <p:cNvSpPr txBox="1"/>
          <p:nvPr/>
        </p:nvSpPr>
        <p:spPr>
          <a:xfrm>
            <a:off x="4460327" y="3165537"/>
            <a:ext cx="327134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PERÚ</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3224980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610DE5A-254B-483C-98A1-83E58CEC19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9339" y="-32084"/>
            <a:ext cx="12089416" cy="1780674"/>
          </a:xfrm>
          <a:prstGeom prst="rect">
            <a:avLst/>
          </a:prstGeom>
        </p:spPr>
      </p:pic>
      <p:sp>
        <p:nvSpPr>
          <p:cNvPr id="8" name="Título 1">
            <a:extLst>
              <a:ext uri="{FF2B5EF4-FFF2-40B4-BE49-F238E27FC236}">
                <a16:creationId xmlns:a16="http://schemas.microsoft.com/office/drawing/2014/main" id="{E1BD6F32-5F34-4531-8F1F-30B89C56E8F9}"/>
              </a:ext>
            </a:extLst>
          </p:cNvPr>
          <p:cNvSpPr>
            <a:spLocks noGrp="1"/>
          </p:cNvSpPr>
          <p:nvPr>
            <p:ph type="title"/>
          </p:nvPr>
        </p:nvSpPr>
        <p:spPr>
          <a:xfrm>
            <a:off x="0" y="1496188"/>
            <a:ext cx="9881938" cy="232610"/>
          </a:xfrm>
        </p:spPr>
        <p:txBody>
          <a:bodyPr>
            <a:noAutofit/>
          </a:bodyPr>
          <a:lstStyle/>
          <a:p>
            <a:pPr algn="ctr"/>
            <a:r>
              <a:rPr lang="es-ES" sz="2800" b="1" dirty="0">
                <a:solidFill>
                  <a:schemeClr val="bg1"/>
                </a:solidFill>
                <a:latin typeface="Arial Black" panose="020B0A04020102020204" pitchFamily="34" charset="0"/>
                <a:cs typeface="Arial" panose="020B0604020202020204" pitchFamily="34" charset="0"/>
              </a:rPr>
              <a:t>Avances vacunación Médicos COVID-19 - Perú</a:t>
            </a:r>
            <a:br>
              <a:rPr lang="es-ES" sz="2800" b="1" dirty="0">
                <a:solidFill>
                  <a:schemeClr val="bg1"/>
                </a:solidFill>
                <a:latin typeface="Arial Black" panose="020B0A04020102020204" pitchFamily="34" charset="0"/>
                <a:cs typeface="Arial" panose="020B0604020202020204" pitchFamily="34" charset="0"/>
              </a:rPr>
            </a:br>
            <a:br>
              <a:rPr lang="es-ES" sz="2800" b="1" dirty="0">
                <a:solidFill>
                  <a:schemeClr val="bg1"/>
                </a:solidFill>
                <a:latin typeface="Arial Black" panose="020B0A04020102020204" pitchFamily="34" charset="0"/>
                <a:cs typeface="Arial" panose="020B0604020202020204" pitchFamily="34" charset="0"/>
              </a:rPr>
            </a:br>
            <a:br>
              <a:rPr lang="es-ES" sz="2600" b="1" dirty="0">
                <a:solidFill>
                  <a:srgbClr val="FFFF00"/>
                </a:solidFill>
                <a:latin typeface="Arial Black" panose="020B0A04020102020204" pitchFamily="34" charset="0"/>
                <a:cs typeface="Arial" panose="020B0604020202020204" pitchFamily="34" charset="0"/>
              </a:rPr>
            </a:br>
            <a:endParaRPr lang="es-PE" sz="2600" b="1" dirty="0">
              <a:solidFill>
                <a:srgbClr val="FFFF00"/>
              </a:solidFill>
              <a:latin typeface="Arial Black" panose="020B0A040201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C9C0A50A-4403-4318-B7FB-263603C34C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62397" y="250987"/>
            <a:ext cx="737680" cy="707197"/>
          </a:xfrm>
          <a:prstGeom prst="rect">
            <a:avLst/>
          </a:prstGeom>
        </p:spPr>
      </p:pic>
      <p:pic>
        <p:nvPicPr>
          <p:cNvPr id="14" name="Imagen 13">
            <a:extLst>
              <a:ext uri="{FF2B5EF4-FFF2-40B4-BE49-F238E27FC236}">
                <a16:creationId xmlns:a16="http://schemas.microsoft.com/office/drawing/2014/main" id="{7BDBED29-6203-4329-A0EC-A4D818000D55}"/>
              </a:ext>
            </a:extLst>
          </p:cNvPr>
          <p:cNvPicPr>
            <a:picLocks noChangeAspect="1"/>
          </p:cNvPicPr>
          <p:nvPr/>
        </p:nvPicPr>
        <p:blipFill rotWithShape="1">
          <a:blip r:embed="rId5"/>
          <a:srcRect l="11867" t="21817" r="17394" b="7065"/>
          <a:stretch/>
        </p:blipFill>
        <p:spPr>
          <a:xfrm>
            <a:off x="291923" y="785158"/>
            <a:ext cx="11797493" cy="5588346"/>
          </a:xfrm>
          <a:prstGeom prst="rect">
            <a:avLst/>
          </a:prstGeom>
        </p:spPr>
      </p:pic>
      <p:sp>
        <p:nvSpPr>
          <p:cNvPr id="16" name="CuadroTexto 15">
            <a:extLst>
              <a:ext uri="{FF2B5EF4-FFF2-40B4-BE49-F238E27FC236}">
                <a16:creationId xmlns:a16="http://schemas.microsoft.com/office/drawing/2014/main" id="{7D8D6F9F-B00B-4BE9-B776-D729AD0D62D2}"/>
              </a:ext>
            </a:extLst>
          </p:cNvPr>
          <p:cNvSpPr txBox="1"/>
          <p:nvPr/>
        </p:nvSpPr>
        <p:spPr>
          <a:xfrm>
            <a:off x="597090" y="6610037"/>
            <a:ext cx="9474958"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http://www.minsa.gob.pe/reunis/data/vacuna-medicos-covid19.asp</a:t>
            </a:r>
          </a:p>
        </p:txBody>
      </p:sp>
    </p:spTree>
    <p:extLst>
      <p:ext uri="{BB962C8B-B14F-4D97-AF65-F5344CB8AC3E}">
        <p14:creationId xmlns:p14="http://schemas.microsoft.com/office/powerpoint/2010/main" val="25302872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6">
            <a:extLst>
              <a:ext uri="{FF2B5EF4-FFF2-40B4-BE49-F238E27FC236}">
                <a16:creationId xmlns:a16="http://schemas.microsoft.com/office/drawing/2014/main" id="{6246E3EF-6E0A-4A7A-8AD8-2F03561B3B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59408" cy="6858000"/>
          </a:xfrm>
          <a:prstGeom prst="rect">
            <a:avLst/>
          </a:prstGeom>
          <a:effectLst>
            <a:outerShdw blurRad="50800" dist="50800" dir="5400000" algn="ctr" rotWithShape="0">
              <a:schemeClr val="bg1"/>
            </a:outerShdw>
          </a:effectLst>
        </p:spPr>
      </p:pic>
      <p:sp>
        <p:nvSpPr>
          <p:cNvPr id="8" name="Título 3">
            <a:extLst>
              <a:ext uri="{FF2B5EF4-FFF2-40B4-BE49-F238E27FC236}">
                <a16:creationId xmlns:a16="http://schemas.microsoft.com/office/drawing/2014/main" id="{FED5F0D7-CAE8-4756-A7F7-6361B8E28193}"/>
              </a:ext>
            </a:extLst>
          </p:cNvPr>
          <p:cNvSpPr>
            <a:spLocks noGrp="1"/>
          </p:cNvSpPr>
          <p:nvPr>
            <p:ph type="title"/>
          </p:nvPr>
        </p:nvSpPr>
        <p:spPr>
          <a:xfrm rot="10800000" flipV="1">
            <a:off x="125267" y="1374042"/>
            <a:ext cx="1437879" cy="5483958"/>
          </a:xfrm>
          <a:solidFill>
            <a:schemeClr val="bg1"/>
          </a:solidFill>
        </p:spPr>
        <p:txBody>
          <a:bodyPr>
            <a:normAutofit/>
          </a:bodyPr>
          <a:lstStyle/>
          <a:p>
            <a:pPr algn="ctr"/>
            <a:r>
              <a:rPr lang="es-PE" sz="2400" b="1" dirty="0">
                <a:solidFill>
                  <a:srgbClr val="0070C0"/>
                </a:solidFill>
                <a:latin typeface="Arial Black" panose="020B0A04020102020204" pitchFamily="34" charset="0"/>
                <a:cs typeface="Arial" panose="020B0604020202020204" pitchFamily="34" charset="0"/>
              </a:rPr>
              <a:t>CALENDARIO EPIDEMIOLOGICO 2020</a:t>
            </a:r>
          </a:p>
        </p:txBody>
      </p:sp>
      <p:pic>
        <p:nvPicPr>
          <p:cNvPr id="3" name="Imagen 2">
            <a:extLst>
              <a:ext uri="{FF2B5EF4-FFF2-40B4-BE49-F238E27FC236}">
                <a16:creationId xmlns:a16="http://schemas.microsoft.com/office/drawing/2014/main" id="{A48FD2D5-C702-4B69-BFD6-C41F7B65E65B}"/>
              </a:ext>
            </a:extLst>
          </p:cNvPr>
          <p:cNvPicPr>
            <a:picLocks noChangeAspect="1"/>
          </p:cNvPicPr>
          <p:nvPr/>
        </p:nvPicPr>
        <p:blipFill rotWithShape="1">
          <a:blip r:embed="rId3"/>
          <a:srcRect l="16823" t="4865" r="18819" b="5766"/>
          <a:stretch/>
        </p:blipFill>
        <p:spPr>
          <a:xfrm>
            <a:off x="2051222" y="333632"/>
            <a:ext cx="7846540" cy="6128952"/>
          </a:xfrm>
          <a:prstGeom prst="rect">
            <a:avLst/>
          </a:prstGeom>
        </p:spPr>
      </p:pic>
    </p:spTree>
    <p:extLst>
      <p:ext uri="{BB962C8B-B14F-4D97-AF65-F5344CB8AC3E}">
        <p14:creationId xmlns:p14="http://schemas.microsoft.com/office/powerpoint/2010/main" val="19092714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n 6">
            <a:extLst>
              <a:ext uri="{FF2B5EF4-FFF2-40B4-BE49-F238E27FC236}">
                <a16:creationId xmlns:a16="http://schemas.microsoft.com/office/drawing/2014/main" id="{6246E3EF-6E0A-4A7A-8AD8-2F03561B3B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534" y="-69448"/>
            <a:ext cx="1359408" cy="6858000"/>
          </a:xfrm>
          <a:prstGeom prst="rect">
            <a:avLst/>
          </a:prstGeom>
          <a:effectLst>
            <a:outerShdw blurRad="50800" dist="50800" dir="5400000" algn="ctr" rotWithShape="0">
              <a:schemeClr val="bg1"/>
            </a:outerShdw>
          </a:effectLst>
        </p:spPr>
      </p:pic>
      <p:sp>
        <p:nvSpPr>
          <p:cNvPr id="34" name="Título 1"/>
          <p:cNvSpPr txBox="1">
            <a:spLocks/>
          </p:cNvSpPr>
          <p:nvPr/>
        </p:nvSpPr>
        <p:spPr>
          <a:xfrm>
            <a:off x="969876" y="162904"/>
            <a:ext cx="10252247" cy="703763"/>
          </a:xfrm>
          <a:prstGeom prst="rect">
            <a:avLst/>
          </a:prstGeom>
        </p:spPr>
        <p:txBody>
          <a:bodyPr vert="horz" lIns="91440" tIns="45720" rIns="91440" bIns="45720" rtlCol="0" anchor="b">
            <a:noAutofit/>
          </a:bodyPr>
          <a:lstStyle>
            <a:defPPr>
              <a:defRPr lang="es-PE"/>
            </a:defPPr>
            <a:lvl1pPr marR="0" lvl="0" indent="0" algn="ctr" fontAlgn="auto">
              <a:lnSpc>
                <a:spcPct val="90000"/>
              </a:lnSpc>
              <a:spcBef>
                <a:spcPct val="0"/>
              </a:spcBef>
              <a:spcAft>
                <a:spcPts val="0"/>
              </a:spcAft>
              <a:buClrTx/>
              <a:buSzTx/>
              <a:buFontTx/>
              <a:buNone/>
              <a:tabLst/>
              <a:defRPr kumimoji="0" sz="2400" b="1" i="0" u="none" strike="noStrike" cap="none" spc="0" normalizeH="0" baseline="0">
                <a:ln>
                  <a:noFill/>
                </a:ln>
                <a:solidFill>
                  <a:srgbClr val="0070C0"/>
                </a:solidFill>
                <a:effectLst/>
                <a:uLnTx/>
                <a:uFillTx/>
                <a:latin typeface="Arial Black" panose="020B0A040201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PE" sz="2600" b="1"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panose="020B0604020202020204" pitchFamily="34" charset="0"/>
            </a:endParaRPr>
          </a:p>
        </p:txBody>
      </p:sp>
      <p:sp>
        <p:nvSpPr>
          <p:cNvPr id="9" name="CuadroTexto 8">
            <a:extLst>
              <a:ext uri="{FF2B5EF4-FFF2-40B4-BE49-F238E27FC236}">
                <a16:creationId xmlns:a16="http://schemas.microsoft.com/office/drawing/2014/main" id="{7CBBB13B-5CD1-4B41-93D4-4D3A331CBC16}"/>
              </a:ext>
            </a:extLst>
          </p:cNvPr>
          <p:cNvSpPr txBox="1"/>
          <p:nvPr/>
        </p:nvSpPr>
        <p:spPr>
          <a:xfrm>
            <a:off x="1542981" y="71982"/>
            <a:ext cx="10527099" cy="703762"/>
          </a:xfrm>
          <a:prstGeom prst="rect">
            <a:avLst/>
          </a:prstGeom>
        </p:spPr>
        <p:txBody>
          <a:bodyPr vert="horz" lIns="91440" tIns="45720" rIns="91440" bIns="45720" rtlCol="0" anchor="b">
            <a:noAutofit/>
          </a:bodyPr>
          <a:lstStyle>
            <a:defPPr>
              <a:defRPr lang="es-PE"/>
            </a:defPPr>
            <a:lvl1pPr marR="0" lvl="0" indent="0" algn="ctr" fontAlgn="auto">
              <a:lnSpc>
                <a:spcPct val="90000"/>
              </a:lnSpc>
              <a:spcBef>
                <a:spcPct val="0"/>
              </a:spcBef>
              <a:spcAft>
                <a:spcPts val="0"/>
              </a:spcAft>
              <a:buClrTx/>
              <a:buSzTx/>
              <a:buFontTx/>
              <a:buNone/>
              <a:tabLst/>
              <a:defRPr kumimoji="0" sz="2400" b="1" i="0" u="none" strike="noStrike" cap="none" spc="0" normalizeH="0" baseline="0">
                <a:ln>
                  <a:noFill/>
                </a:ln>
                <a:solidFill>
                  <a:srgbClr val="0070C0"/>
                </a:solidFill>
                <a:effectLst/>
                <a:uLnTx/>
                <a:uFillTx/>
                <a:latin typeface="Arial Black" panose="020B0A040201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28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Exceso de muerte en Perú. Años 2018-2021. SE 18 </a:t>
            </a:r>
          </a:p>
        </p:txBody>
      </p:sp>
      <p:sp>
        <p:nvSpPr>
          <p:cNvPr id="10" name="CuadroTexto 9">
            <a:extLst>
              <a:ext uri="{FF2B5EF4-FFF2-40B4-BE49-F238E27FC236}">
                <a16:creationId xmlns:a16="http://schemas.microsoft.com/office/drawing/2014/main" id="{B0AF46C1-B94E-46C6-AB3B-63231DE49A5A}"/>
              </a:ext>
            </a:extLst>
          </p:cNvPr>
          <p:cNvSpPr txBox="1"/>
          <p:nvPr/>
        </p:nvSpPr>
        <p:spPr>
          <a:xfrm>
            <a:off x="1542981" y="6325764"/>
            <a:ext cx="6161964"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http://www.minsa.gob.pe/reunis/data/exceso_mortalidad.asp</a:t>
            </a:r>
          </a:p>
        </p:txBody>
      </p:sp>
      <p:pic>
        <p:nvPicPr>
          <p:cNvPr id="6" name="Imagen 5">
            <a:extLst>
              <a:ext uri="{FF2B5EF4-FFF2-40B4-BE49-F238E27FC236}">
                <a16:creationId xmlns:a16="http://schemas.microsoft.com/office/drawing/2014/main" id="{009BF62B-8D64-4FAD-8209-A0CC5DF2C8A9}"/>
              </a:ext>
            </a:extLst>
          </p:cNvPr>
          <p:cNvPicPr>
            <a:picLocks noChangeAspect="1"/>
          </p:cNvPicPr>
          <p:nvPr/>
        </p:nvPicPr>
        <p:blipFill rotWithShape="1">
          <a:blip r:embed="rId4"/>
          <a:srcRect l="10424" t="1014" r="9440" b="10845"/>
          <a:stretch/>
        </p:blipFill>
        <p:spPr>
          <a:xfrm>
            <a:off x="1542981" y="684822"/>
            <a:ext cx="9770165" cy="5488355"/>
          </a:xfrm>
          <a:prstGeom prst="rect">
            <a:avLst/>
          </a:prstGeom>
        </p:spPr>
      </p:pic>
    </p:spTree>
    <p:extLst>
      <p:ext uri="{BB962C8B-B14F-4D97-AF65-F5344CB8AC3E}">
        <p14:creationId xmlns:p14="http://schemas.microsoft.com/office/powerpoint/2010/main" val="3441553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n 6">
            <a:extLst>
              <a:ext uri="{FF2B5EF4-FFF2-40B4-BE49-F238E27FC236}">
                <a16:creationId xmlns:a16="http://schemas.microsoft.com/office/drawing/2014/main" id="{6246E3EF-6E0A-4A7A-8AD8-2F03561B3B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534" y="-69448"/>
            <a:ext cx="1359408" cy="6858000"/>
          </a:xfrm>
          <a:prstGeom prst="rect">
            <a:avLst/>
          </a:prstGeom>
          <a:effectLst>
            <a:outerShdw blurRad="50800" dist="50800" dir="5400000" algn="ctr" rotWithShape="0">
              <a:schemeClr val="bg1"/>
            </a:outerShdw>
          </a:effectLst>
        </p:spPr>
      </p:pic>
      <p:sp>
        <p:nvSpPr>
          <p:cNvPr id="34" name="Título 1"/>
          <p:cNvSpPr txBox="1">
            <a:spLocks/>
          </p:cNvSpPr>
          <p:nvPr/>
        </p:nvSpPr>
        <p:spPr>
          <a:xfrm>
            <a:off x="969876" y="162904"/>
            <a:ext cx="10252247" cy="703763"/>
          </a:xfrm>
          <a:prstGeom prst="rect">
            <a:avLst/>
          </a:prstGeom>
        </p:spPr>
        <p:txBody>
          <a:bodyPr vert="horz" lIns="91440" tIns="45720" rIns="91440" bIns="45720" rtlCol="0" anchor="b">
            <a:noAutofit/>
          </a:bodyPr>
          <a:lstStyle>
            <a:defPPr>
              <a:defRPr lang="es-PE"/>
            </a:defPPr>
            <a:lvl1pPr marR="0" lvl="0" indent="0" algn="ctr" fontAlgn="auto">
              <a:lnSpc>
                <a:spcPct val="90000"/>
              </a:lnSpc>
              <a:spcBef>
                <a:spcPct val="0"/>
              </a:spcBef>
              <a:spcAft>
                <a:spcPts val="0"/>
              </a:spcAft>
              <a:buClrTx/>
              <a:buSzTx/>
              <a:buFontTx/>
              <a:buNone/>
              <a:tabLst/>
              <a:defRPr kumimoji="0" sz="2400" b="1" i="0" u="none" strike="noStrike" cap="none" spc="0" normalizeH="0" baseline="0">
                <a:ln>
                  <a:noFill/>
                </a:ln>
                <a:solidFill>
                  <a:srgbClr val="0070C0"/>
                </a:solidFill>
                <a:effectLst/>
                <a:uLnTx/>
                <a:uFillTx/>
                <a:latin typeface="Arial Black" panose="020B0A040201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PE" sz="2600" b="1"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panose="020B0604020202020204" pitchFamily="34" charset="0"/>
            </a:endParaRPr>
          </a:p>
        </p:txBody>
      </p:sp>
      <p:sp>
        <p:nvSpPr>
          <p:cNvPr id="9" name="CuadroTexto 8">
            <a:extLst>
              <a:ext uri="{FF2B5EF4-FFF2-40B4-BE49-F238E27FC236}">
                <a16:creationId xmlns:a16="http://schemas.microsoft.com/office/drawing/2014/main" id="{7CBBB13B-5CD1-4B41-93D4-4D3A331CBC16}"/>
              </a:ext>
            </a:extLst>
          </p:cNvPr>
          <p:cNvSpPr txBox="1"/>
          <p:nvPr/>
        </p:nvSpPr>
        <p:spPr>
          <a:xfrm>
            <a:off x="1542981" y="162904"/>
            <a:ext cx="10527099" cy="703762"/>
          </a:xfrm>
          <a:prstGeom prst="rect">
            <a:avLst/>
          </a:prstGeom>
        </p:spPr>
        <p:txBody>
          <a:bodyPr vert="horz" lIns="91440" tIns="45720" rIns="91440" bIns="45720" rtlCol="0" anchor="b">
            <a:noAutofit/>
          </a:bodyPr>
          <a:lstStyle>
            <a:defPPr>
              <a:defRPr lang="es-PE"/>
            </a:defPPr>
            <a:lvl1pPr marR="0" lvl="0" indent="0" algn="ctr" fontAlgn="auto">
              <a:lnSpc>
                <a:spcPct val="90000"/>
              </a:lnSpc>
              <a:spcBef>
                <a:spcPct val="0"/>
              </a:spcBef>
              <a:spcAft>
                <a:spcPts val="0"/>
              </a:spcAft>
              <a:buClrTx/>
              <a:buSzTx/>
              <a:buFontTx/>
              <a:buNone/>
              <a:tabLst/>
              <a:defRPr kumimoji="0" sz="2400" b="1" i="0" u="none" strike="noStrike" cap="none" spc="0" normalizeH="0" baseline="0">
                <a:ln>
                  <a:noFill/>
                </a:ln>
                <a:solidFill>
                  <a:srgbClr val="0070C0"/>
                </a:solidFill>
                <a:effectLst/>
                <a:uLnTx/>
                <a:uFillTx/>
                <a:latin typeface="Arial Black" panose="020B0A040201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28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Exceso de muerte en Perú. Años 2020-2021. SE 18 </a:t>
            </a:r>
          </a:p>
        </p:txBody>
      </p:sp>
      <p:pic>
        <p:nvPicPr>
          <p:cNvPr id="3" name="Imagen 2">
            <a:extLst>
              <a:ext uri="{FF2B5EF4-FFF2-40B4-BE49-F238E27FC236}">
                <a16:creationId xmlns:a16="http://schemas.microsoft.com/office/drawing/2014/main" id="{2F741451-4305-4E1A-94D0-0454E62DBA33}"/>
              </a:ext>
            </a:extLst>
          </p:cNvPr>
          <p:cNvPicPr>
            <a:picLocks noChangeAspect="1"/>
          </p:cNvPicPr>
          <p:nvPr/>
        </p:nvPicPr>
        <p:blipFill rotWithShape="1">
          <a:blip r:embed="rId4"/>
          <a:srcRect l="11150" t="2376" r="12656" b="34328"/>
          <a:stretch/>
        </p:blipFill>
        <p:spPr>
          <a:xfrm>
            <a:off x="1305668" y="1035081"/>
            <a:ext cx="10764412" cy="5290682"/>
          </a:xfrm>
          <a:prstGeom prst="rect">
            <a:avLst/>
          </a:prstGeom>
        </p:spPr>
      </p:pic>
      <p:sp>
        <p:nvSpPr>
          <p:cNvPr id="10" name="CuadroTexto 9">
            <a:extLst>
              <a:ext uri="{FF2B5EF4-FFF2-40B4-BE49-F238E27FC236}">
                <a16:creationId xmlns:a16="http://schemas.microsoft.com/office/drawing/2014/main" id="{B0AF46C1-B94E-46C6-AB3B-63231DE49A5A}"/>
              </a:ext>
            </a:extLst>
          </p:cNvPr>
          <p:cNvSpPr txBox="1"/>
          <p:nvPr/>
        </p:nvSpPr>
        <p:spPr>
          <a:xfrm>
            <a:off x="1542981" y="6325764"/>
            <a:ext cx="6161964"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http://www.minsa.gob.pe/reunis/data/exceso_mortalidad.asp</a:t>
            </a:r>
          </a:p>
        </p:txBody>
      </p:sp>
    </p:spTree>
    <p:extLst>
      <p:ext uri="{BB962C8B-B14F-4D97-AF65-F5344CB8AC3E}">
        <p14:creationId xmlns:p14="http://schemas.microsoft.com/office/powerpoint/2010/main" val="338116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n 6">
            <a:extLst>
              <a:ext uri="{FF2B5EF4-FFF2-40B4-BE49-F238E27FC236}">
                <a16:creationId xmlns:a16="http://schemas.microsoft.com/office/drawing/2014/main" id="{6246E3EF-6E0A-4A7A-8AD8-2F03561B3B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534" y="-69448"/>
            <a:ext cx="1359408" cy="6858000"/>
          </a:xfrm>
          <a:prstGeom prst="rect">
            <a:avLst/>
          </a:prstGeom>
          <a:effectLst>
            <a:outerShdw blurRad="50800" dist="50800" dir="5400000" algn="ctr" rotWithShape="0">
              <a:schemeClr val="bg1"/>
            </a:outerShdw>
          </a:effectLst>
        </p:spPr>
      </p:pic>
      <p:sp>
        <p:nvSpPr>
          <p:cNvPr id="34" name="Título 1"/>
          <p:cNvSpPr txBox="1">
            <a:spLocks/>
          </p:cNvSpPr>
          <p:nvPr/>
        </p:nvSpPr>
        <p:spPr>
          <a:xfrm>
            <a:off x="969876" y="162904"/>
            <a:ext cx="10252247" cy="703763"/>
          </a:xfrm>
          <a:prstGeom prst="rect">
            <a:avLst/>
          </a:prstGeom>
        </p:spPr>
        <p:txBody>
          <a:bodyPr vert="horz" lIns="91440" tIns="45720" rIns="91440" bIns="45720" rtlCol="0" anchor="b">
            <a:noAutofit/>
          </a:bodyPr>
          <a:lstStyle>
            <a:defPPr>
              <a:defRPr lang="es-PE"/>
            </a:defPPr>
            <a:lvl1pPr marR="0" lvl="0" indent="0" algn="ctr" fontAlgn="auto">
              <a:lnSpc>
                <a:spcPct val="90000"/>
              </a:lnSpc>
              <a:spcBef>
                <a:spcPct val="0"/>
              </a:spcBef>
              <a:spcAft>
                <a:spcPts val="0"/>
              </a:spcAft>
              <a:buClrTx/>
              <a:buSzTx/>
              <a:buFontTx/>
              <a:buNone/>
              <a:tabLst/>
              <a:defRPr kumimoji="0" sz="2400" b="1" i="0" u="none" strike="noStrike" cap="none" spc="0" normalizeH="0" baseline="0">
                <a:ln>
                  <a:noFill/>
                </a:ln>
                <a:solidFill>
                  <a:srgbClr val="0070C0"/>
                </a:solidFill>
                <a:effectLst/>
                <a:uLnTx/>
                <a:uFillTx/>
                <a:latin typeface="Arial Black" panose="020B0A040201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PE" sz="2600" b="1"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panose="020B0604020202020204" pitchFamily="34" charset="0"/>
            </a:endParaRPr>
          </a:p>
        </p:txBody>
      </p:sp>
      <p:sp>
        <p:nvSpPr>
          <p:cNvPr id="9" name="CuadroTexto 8">
            <a:extLst>
              <a:ext uri="{FF2B5EF4-FFF2-40B4-BE49-F238E27FC236}">
                <a16:creationId xmlns:a16="http://schemas.microsoft.com/office/drawing/2014/main" id="{7CBBB13B-5CD1-4B41-93D4-4D3A331CBC16}"/>
              </a:ext>
            </a:extLst>
          </p:cNvPr>
          <p:cNvSpPr txBox="1"/>
          <p:nvPr/>
        </p:nvSpPr>
        <p:spPr>
          <a:xfrm>
            <a:off x="1542981" y="162904"/>
            <a:ext cx="10527099" cy="703762"/>
          </a:xfrm>
          <a:prstGeom prst="rect">
            <a:avLst/>
          </a:prstGeom>
        </p:spPr>
        <p:txBody>
          <a:bodyPr vert="horz" lIns="91440" tIns="45720" rIns="91440" bIns="45720" rtlCol="0" anchor="b">
            <a:noAutofit/>
          </a:bodyPr>
          <a:lstStyle>
            <a:defPPr>
              <a:defRPr lang="es-PE"/>
            </a:defPPr>
            <a:lvl1pPr marR="0" lvl="0" indent="0" algn="ctr" fontAlgn="auto">
              <a:lnSpc>
                <a:spcPct val="90000"/>
              </a:lnSpc>
              <a:spcBef>
                <a:spcPct val="0"/>
              </a:spcBef>
              <a:spcAft>
                <a:spcPts val="0"/>
              </a:spcAft>
              <a:buClrTx/>
              <a:buSzTx/>
              <a:buFontTx/>
              <a:buNone/>
              <a:tabLst/>
              <a:defRPr kumimoji="0" sz="2400" b="1" i="0" u="none" strike="noStrike" cap="none" spc="0" normalizeH="0" baseline="0">
                <a:ln>
                  <a:noFill/>
                </a:ln>
                <a:solidFill>
                  <a:srgbClr val="0070C0"/>
                </a:solidFill>
                <a:effectLst/>
                <a:uLnTx/>
                <a:uFillTx/>
                <a:latin typeface="Arial Black" panose="020B0A040201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28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Total de camas UCI con ventilador disponibles por Institución de Salud. 16-05-2021. Perú </a:t>
            </a:r>
          </a:p>
        </p:txBody>
      </p:sp>
      <p:graphicFrame>
        <p:nvGraphicFramePr>
          <p:cNvPr id="7" name="Gráfico 6">
            <a:extLst>
              <a:ext uri="{FF2B5EF4-FFF2-40B4-BE49-F238E27FC236}">
                <a16:creationId xmlns:a16="http://schemas.microsoft.com/office/drawing/2014/main" id="{F82875D4-D6D1-44BB-86DE-D4961C8C12F2}"/>
              </a:ext>
            </a:extLst>
          </p:cNvPr>
          <p:cNvGraphicFramePr>
            <a:graphicFrameLocks/>
          </p:cNvGraphicFramePr>
          <p:nvPr/>
        </p:nvGraphicFramePr>
        <p:xfrm>
          <a:off x="1542981" y="968992"/>
          <a:ext cx="9866547" cy="5022376"/>
        </p:xfrm>
        <a:graphic>
          <a:graphicData uri="http://schemas.openxmlformats.org/drawingml/2006/chart">
            <c:chart xmlns:c="http://schemas.openxmlformats.org/drawingml/2006/chart" xmlns:r="http://schemas.openxmlformats.org/officeDocument/2006/relationships" r:id="rId4"/>
          </a:graphicData>
        </a:graphic>
      </p:graphicFrame>
      <p:sp>
        <p:nvSpPr>
          <p:cNvPr id="11" name="CuadroTexto 10">
            <a:extLst>
              <a:ext uri="{FF2B5EF4-FFF2-40B4-BE49-F238E27FC236}">
                <a16:creationId xmlns:a16="http://schemas.microsoft.com/office/drawing/2014/main" id="{95863E76-9479-4707-873E-6DB138EAEC23}"/>
              </a:ext>
            </a:extLst>
          </p:cNvPr>
          <p:cNvSpPr txBox="1"/>
          <p:nvPr/>
        </p:nvSpPr>
        <p:spPr>
          <a:xfrm>
            <a:off x="1675263" y="6325764"/>
            <a:ext cx="6161964" cy="261610"/>
          </a:xfrm>
          <a:prstGeom prst="rect">
            <a:avLst/>
          </a:prstGeom>
          <a:noFill/>
        </p:spPr>
        <p:txBody>
          <a:bodyPr wrap="square">
            <a:spAutoFit/>
          </a:bodyPr>
          <a:lstStyle/>
          <a:p>
            <a:r>
              <a:rPr lang="es-ES" sz="1100" dirty="0" err="1">
                <a:latin typeface="Arial" panose="020B0604020202020204" pitchFamily="34" charset="0"/>
                <a:cs typeface="Arial" panose="020B0604020202020204" pitchFamily="34" charset="0"/>
                <a:hlinkClick r:id="rId5"/>
              </a:rPr>
              <a:t>Covid</a:t>
            </a:r>
            <a:r>
              <a:rPr lang="es-ES" sz="1100" dirty="0">
                <a:latin typeface="Arial" panose="020B0604020202020204" pitchFamily="34" charset="0"/>
                <a:cs typeface="Arial" panose="020B0604020202020204" pitchFamily="34" charset="0"/>
                <a:hlinkClick r:id="rId5"/>
              </a:rPr>
              <a:t> 19 en el Perú - Ministerio del Salud (minsa.gob.pe)</a:t>
            </a:r>
            <a:endParaRPr lang="es-PE"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84833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n 6">
            <a:extLst>
              <a:ext uri="{FF2B5EF4-FFF2-40B4-BE49-F238E27FC236}">
                <a16:creationId xmlns:a16="http://schemas.microsoft.com/office/drawing/2014/main" id="{6246E3EF-6E0A-4A7A-8AD8-2F03561B3B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534" y="-69448"/>
            <a:ext cx="1359408" cy="6858000"/>
          </a:xfrm>
          <a:prstGeom prst="rect">
            <a:avLst/>
          </a:prstGeom>
          <a:effectLst>
            <a:outerShdw blurRad="50800" dist="50800" dir="5400000" algn="ctr" rotWithShape="0">
              <a:schemeClr val="bg1"/>
            </a:outerShdw>
          </a:effectLst>
        </p:spPr>
      </p:pic>
      <p:sp>
        <p:nvSpPr>
          <p:cNvPr id="34" name="Título 1"/>
          <p:cNvSpPr txBox="1">
            <a:spLocks/>
          </p:cNvSpPr>
          <p:nvPr/>
        </p:nvSpPr>
        <p:spPr>
          <a:xfrm>
            <a:off x="969876" y="162904"/>
            <a:ext cx="10252247" cy="703763"/>
          </a:xfrm>
          <a:prstGeom prst="rect">
            <a:avLst/>
          </a:prstGeom>
        </p:spPr>
        <p:txBody>
          <a:bodyPr vert="horz" lIns="91440" tIns="45720" rIns="91440" bIns="45720" rtlCol="0" anchor="b">
            <a:noAutofit/>
          </a:bodyPr>
          <a:lstStyle>
            <a:defPPr>
              <a:defRPr lang="es-PE"/>
            </a:defPPr>
            <a:lvl1pPr marR="0" lvl="0" indent="0" algn="ctr" fontAlgn="auto">
              <a:lnSpc>
                <a:spcPct val="90000"/>
              </a:lnSpc>
              <a:spcBef>
                <a:spcPct val="0"/>
              </a:spcBef>
              <a:spcAft>
                <a:spcPts val="0"/>
              </a:spcAft>
              <a:buClrTx/>
              <a:buSzTx/>
              <a:buFontTx/>
              <a:buNone/>
              <a:tabLst/>
              <a:defRPr kumimoji="0" sz="2400" b="1" i="0" u="none" strike="noStrike" cap="none" spc="0" normalizeH="0" baseline="0">
                <a:ln>
                  <a:noFill/>
                </a:ln>
                <a:solidFill>
                  <a:srgbClr val="0070C0"/>
                </a:solidFill>
                <a:effectLst/>
                <a:uLnTx/>
                <a:uFillTx/>
                <a:latin typeface="Arial Black" panose="020B0A040201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PE" sz="2600" b="1"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panose="020B0604020202020204" pitchFamily="34" charset="0"/>
            </a:endParaRPr>
          </a:p>
        </p:txBody>
      </p:sp>
      <p:sp>
        <p:nvSpPr>
          <p:cNvPr id="9" name="CuadroTexto 8">
            <a:extLst>
              <a:ext uri="{FF2B5EF4-FFF2-40B4-BE49-F238E27FC236}">
                <a16:creationId xmlns:a16="http://schemas.microsoft.com/office/drawing/2014/main" id="{7CBBB13B-5CD1-4B41-93D4-4D3A331CBC16}"/>
              </a:ext>
            </a:extLst>
          </p:cNvPr>
          <p:cNvSpPr txBox="1"/>
          <p:nvPr/>
        </p:nvSpPr>
        <p:spPr>
          <a:xfrm>
            <a:off x="1542981" y="162904"/>
            <a:ext cx="10527099" cy="518132"/>
          </a:xfrm>
          <a:prstGeom prst="rect">
            <a:avLst/>
          </a:prstGeom>
        </p:spPr>
        <p:txBody>
          <a:bodyPr vert="horz" lIns="91440" tIns="45720" rIns="91440" bIns="45720" rtlCol="0" anchor="b">
            <a:noAutofit/>
          </a:bodyPr>
          <a:lstStyle>
            <a:defPPr>
              <a:defRPr lang="es-PE"/>
            </a:defPPr>
            <a:lvl1pPr marR="0" lvl="0" indent="0" algn="ctr" fontAlgn="auto">
              <a:lnSpc>
                <a:spcPct val="90000"/>
              </a:lnSpc>
              <a:spcBef>
                <a:spcPct val="0"/>
              </a:spcBef>
              <a:spcAft>
                <a:spcPts val="0"/>
              </a:spcAft>
              <a:buClrTx/>
              <a:buSzTx/>
              <a:buFontTx/>
              <a:buNone/>
              <a:tabLst/>
              <a:defRPr kumimoji="0" sz="2400" b="1" i="0" u="none" strike="noStrike" cap="none" spc="0" normalizeH="0" baseline="0">
                <a:ln>
                  <a:noFill/>
                </a:ln>
                <a:solidFill>
                  <a:srgbClr val="0070C0"/>
                </a:solidFill>
                <a:effectLst/>
                <a:uLnTx/>
                <a:uFillTx/>
                <a:latin typeface="Arial Black" panose="020B0A040201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28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Índice de positividad por regiones Perú. 16-05-2021</a:t>
            </a:r>
          </a:p>
        </p:txBody>
      </p:sp>
      <p:sp>
        <p:nvSpPr>
          <p:cNvPr id="11" name="CuadroTexto 10">
            <a:extLst>
              <a:ext uri="{FF2B5EF4-FFF2-40B4-BE49-F238E27FC236}">
                <a16:creationId xmlns:a16="http://schemas.microsoft.com/office/drawing/2014/main" id="{95863E76-9479-4707-873E-6DB138EAEC23}"/>
              </a:ext>
            </a:extLst>
          </p:cNvPr>
          <p:cNvSpPr txBox="1"/>
          <p:nvPr/>
        </p:nvSpPr>
        <p:spPr>
          <a:xfrm>
            <a:off x="1675263" y="6325764"/>
            <a:ext cx="6161964" cy="261610"/>
          </a:xfrm>
          <a:prstGeom prst="rect">
            <a:avLst/>
          </a:prstGeom>
          <a:noFill/>
        </p:spPr>
        <p:txBody>
          <a:bodyPr wrap="square">
            <a:spAutoFit/>
          </a:bodyPr>
          <a:lstStyle/>
          <a:p>
            <a:r>
              <a:rPr lang="es-ES" sz="1100" dirty="0" err="1">
                <a:latin typeface="Arial" panose="020B0604020202020204" pitchFamily="34" charset="0"/>
                <a:cs typeface="Arial" panose="020B0604020202020204" pitchFamily="34" charset="0"/>
                <a:hlinkClick r:id="rId4"/>
              </a:rPr>
              <a:t>Covid</a:t>
            </a:r>
            <a:r>
              <a:rPr lang="es-ES" sz="1100" dirty="0">
                <a:latin typeface="Arial" panose="020B0604020202020204" pitchFamily="34" charset="0"/>
                <a:cs typeface="Arial" panose="020B0604020202020204" pitchFamily="34" charset="0"/>
                <a:hlinkClick r:id="rId4"/>
              </a:rPr>
              <a:t> 19 en el Perú - Ministerio del Salud (minsa.gob.pe)</a:t>
            </a:r>
            <a:endParaRPr lang="es-PE" sz="1100" dirty="0">
              <a:latin typeface="Arial" panose="020B0604020202020204" pitchFamily="34" charset="0"/>
              <a:cs typeface="Arial" panose="020B0604020202020204" pitchFamily="34" charset="0"/>
            </a:endParaRPr>
          </a:p>
        </p:txBody>
      </p:sp>
      <p:graphicFrame>
        <p:nvGraphicFramePr>
          <p:cNvPr id="7" name="Gráfico 6">
            <a:extLst>
              <a:ext uri="{FF2B5EF4-FFF2-40B4-BE49-F238E27FC236}">
                <a16:creationId xmlns:a16="http://schemas.microsoft.com/office/drawing/2014/main" id="{96F426B1-F87E-43D2-A21B-9C55C7BA8A5E}"/>
              </a:ext>
            </a:extLst>
          </p:cNvPr>
          <p:cNvGraphicFramePr>
            <a:graphicFrameLocks/>
          </p:cNvGraphicFramePr>
          <p:nvPr/>
        </p:nvGraphicFramePr>
        <p:xfrm>
          <a:off x="1778000" y="681036"/>
          <a:ext cx="9631680" cy="5357814"/>
        </p:xfrm>
        <a:graphic>
          <a:graphicData uri="http://schemas.openxmlformats.org/drawingml/2006/chart">
            <c:chart xmlns:c="http://schemas.openxmlformats.org/drawingml/2006/chart" xmlns:r="http://schemas.openxmlformats.org/officeDocument/2006/relationships" r:id="rId5"/>
          </a:graphicData>
        </a:graphic>
      </p:graphicFrame>
      <p:sp>
        <p:nvSpPr>
          <p:cNvPr id="3" name="CuadroTexto 2">
            <a:extLst>
              <a:ext uri="{FF2B5EF4-FFF2-40B4-BE49-F238E27FC236}">
                <a16:creationId xmlns:a16="http://schemas.microsoft.com/office/drawing/2014/main" id="{56A1D172-F253-4C72-8876-14273EDE3C80}"/>
              </a:ext>
            </a:extLst>
          </p:cNvPr>
          <p:cNvSpPr txBox="1"/>
          <p:nvPr/>
        </p:nvSpPr>
        <p:spPr>
          <a:xfrm>
            <a:off x="8006080" y="3386264"/>
            <a:ext cx="4063999" cy="1077218"/>
          </a:xfrm>
          <a:prstGeom prst="rect">
            <a:avLst/>
          </a:prstGeom>
          <a:solidFill>
            <a:srgbClr val="D9E1F2"/>
          </a:solidFill>
        </p:spPr>
        <p:txBody>
          <a:bodyPr wrap="square" rtlCol="0">
            <a:spAutoFit/>
          </a:bodyPr>
          <a:lstStyle/>
          <a:p>
            <a:r>
              <a:rPr lang="es-PE" sz="1600" b="1" dirty="0">
                <a:latin typeface="Arial" panose="020B0604020202020204" pitchFamily="34" charset="0"/>
                <a:cs typeface="Arial" panose="020B0604020202020204" pitchFamily="34" charset="0"/>
              </a:rPr>
              <a:t>Total de muestras tomadas = 12,034,432</a:t>
            </a:r>
          </a:p>
          <a:p>
            <a:r>
              <a:rPr lang="es-PE" sz="1600" b="1" dirty="0">
                <a:latin typeface="Arial" panose="020B0604020202020204" pitchFamily="34" charset="0"/>
                <a:cs typeface="Arial" panose="020B0604020202020204" pitchFamily="34" charset="0"/>
              </a:rPr>
              <a:t>Pruebas positivas 1,474,663</a:t>
            </a:r>
          </a:p>
          <a:p>
            <a:r>
              <a:rPr lang="es-PE" sz="1600" b="1" dirty="0">
                <a:latin typeface="Arial" panose="020B0604020202020204" pitchFamily="34" charset="0"/>
                <a:cs typeface="Arial" panose="020B0604020202020204" pitchFamily="34" charset="0"/>
              </a:rPr>
              <a:t>Índice de positividad nacional = 12</a:t>
            </a:r>
          </a:p>
          <a:p>
            <a:endParaRPr lang="es-PE"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1279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n 6">
            <a:extLst>
              <a:ext uri="{FF2B5EF4-FFF2-40B4-BE49-F238E27FC236}">
                <a16:creationId xmlns:a16="http://schemas.microsoft.com/office/drawing/2014/main" id="{6246E3EF-6E0A-4A7A-8AD8-2F03561B3B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534" y="-69448"/>
            <a:ext cx="1359408" cy="6858000"/>
          </a:xfrm>
          <a:prstGeom prst="rect">
            <a:avLst/>
          </a:prstGeom>
          <a:effectLst>
            <a:outerShdw blurRad="50800" dist="50800" dir="5400000" algn="ctr" rotWithShape="0">
              <a:schemeClr val="bg1"/>
            </a:outerShdw>
          </a:effectLst>
        </p:spPr>
      </p:pic>
      <p:sp>
        <p:nvSpPr>
          <p:cNvPr id="34" name="Título 1"/>
          <p:cNvSpPr txBox="1">
            <a:spLocks/>
          </p:cNvSpPr>
          <p:nvPr/>
        </p:nvSpPr>
        <p:spPr>
          <a:xfrm>
            <a:off x="969876" y="162904"/>
            <a:ext cx="10252247" cy="703763"/>
          </a:xfrm>
          <a:prstGeom prst="rect">
            <a:avLst/>
          </a:prstGeom>
        </p:spPr>
        <p:txBody>
          <a:bodyPr vert="horz" lIns="91440" tIns="45720" rIns="91440" bIns="45720" rtlCol="0" anchor="b">
            <a:noAutofit/>
          </a:bodyPr>
          <a:lstStyle>
            <a:defPPr>
              <a:defRPr lang="es-PE"/>
            </a:defPPr>
            <a:lvl1pPr marR="0" lvl="0" indent="0" algn="ctr" fontAlgn="auto">
              <a:lnSpc>
                <a:spcPct val="90000"/>
              </a:lnSpc>
              <a:spcBef>
                <a:spcPct val="0"/>
              </a:spcBef>
              <a:spcAft>
                <a:spcPts val="0"/>
              </a:spcAft>
              <a:buClrTx/>
              <a:buSzTx/>
              <a:buFontTx/>
              <a:buNone/>
              <a:tabLst/>
              <a:defRPr kumimoji="0" sz="2400" b="1" i="0" u="none" strike="noStrike" cap="none" spc="0" normalizeH="0" baseline="0">
                <a:ln>
                  <a:noFill/>
                </a:ln>
                <a:solidFill>
                  <a:srgbClr val="0070C0"/>
                </a:solidFill>
                <a:effectLst/>
                <a:uLnTx/>
                <a:uFillTx/>
                <a:latin typeface="Arial Black" panose="020B0A040201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PE" sz="2600" b="1"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panose="020B0604020202020204" pitchFamily="34" charset="0"/>
            </a:endParaRPr>
          </a:p>
        </p:txBody>
      </p:sp>
      <p:sp>
        <p:nvSpPr>
          <p:cNvPr id="9" name="CuadroTexto 8">
            <a:extLst>
              <a:ext uri="{FF2B5EF4-FFF2-40B4-BE49-F238E27FC236}">
                <a16:creationId xmlns:a16="http://schemas.microsoft.com/office/drawing/2014/main" id="{7CBBB13B-5CD1-4B41-93D4-4D3A331CBC16}"/>
              </a:ext>
            </a:extLst>
          </p:cNvPr>
          <p:cNvSpPr txBox="1"/>
          <p:nvPr/>
        </p:nvSpPr>
        <p:spPr>
          <a:xfrm>
            <a:off x="1542981" y="162904"/>
            <a:ext cx="10527099" cy="518132"/>
          </a:xfrm>
          <a:prstGeom prst="rect">
            <a:avLst/>
          </a:prstGeom>
        </p:spPr>
        <p:txBody>
          <a:bodyPr vert="horz" lIns="91440" tIns="45720" rIns="91440" bIns="45720" rtlCol="0" anchor="b">
            <a:noAutofit/>
          </a:bodyPr>
          <a:lstStyle>
            <a:defPPr>
              <a:defRPr lang="es-PE"/>
            </a:defPPr>
            <a:lvl1pPr marR="0" lvl="0" indent="0" algn="ctr" fontAlgn="auto">
              <a:lnSpc>
                <a:spcPct val="90000"/>
              </a:lnSpc>
              <a:spcBef>
                <a:spcPct val="0"/>
              </a:spcBef>
              <a:spcAft>
                <a:spcPts val="0"/>
              </a:spcAft>
              <a:buClrTx/>
              <a:buSzTx/>
              <a:buFontTx/>
              <a:buNone/>
              <a:tabLst/>
              <a:defRPr kumimoji="0" sz="2400" b="1" i="0" u="none" strike="noStrike" cap="none" spc="0" normalizeH="0" baseline="0">
                <a:ln>
                  <a:noFill/>
                </a:ln>
                <a:solidFill>
                  <a:srgbClr val="0070C0"/>
                </a:solidFill>
                <a:effectLst/>
                <a:uLnTx/>
                <a:uFillTx/>
                <a:latin typeface="Arial Black" panose="020B0A040201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28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Letalidad en el Perú. 16-05-2021 </a:t>
            </a:r>
          </a:p>
        </p:txBody>
      </p:sp>
      <p:sp>
        <p:nvSpPr>
          <p:cNvPr id="11" name="CuadroTexto 10">
            <a:extLst>
              <a:ext uri="{FF2B5EF4-FFF2-40B4-BE49-F238E27FC236}">
                <a16:creationId xmlns:a16="http://schemas.microsoft.com/office/drawing/2014/main" id="{95863E76-9479-4707-873E-6DB138EAEC23}"/>
              </a:ext>
            </a:extLst>
          </p:cNvPr>
          <p:cNvSpPr txBox="1"/>
          <p:nvPr/>
        </p:nvSpPr>
        <p:spPr>
          <a:xfrm>
            <a:off x="1675263" y="6325764"/>
            <a:ext cx="6161964" cy="261610"/>
          </a:xfrm>
          <a:prstGeom prst="rect">
            <a:avLst/>
          </a:prstGeom>
          <a:noFill/>
        </p:spPr>
        <p:txBody>
          <a:bodyPr wrap="square">
            <a:spAutoFit/>
          </a:bodyPr>
          <a:lstStyle/>
          <a:p>
            <a:r>
              <a:rPr lang="es-ES" sz="1100" dirty="0" err="1">
                <a:latin typeface="Arial" panose="020B0604020202020204" pitchFamily="34" charset="0"/>
                <a:cs typeface="Arial" panose="020B0604020202020204" pitchFamily="34" charset="0"/>
                <a:hlinkClick r:id="rId4"/>
              </a:rPr>
              <a:t>Covid</a:t>
            </a:r>
            <a:r>
              <a:rPr lang="es-ES" sz="1100" dirty="0">
                <a:latin typeface="Arial" panose="020B0604020202020204" pitchFamily="34" charset="0"/>
                <a:cs typeface="Arial" panose="020B0604020202020204" pitchFamily="34" charset="0"/>
                <a:hlinkClick r:id="rId4"/>
              </a:rPr>
              <a:t> 19 en el Perú - Ministerio del Salud (minsa.gob.pe)</a:t>
            </a:r>
            <a:endParaRPr lang="es-PE" sz="1100" dirty="0">
              <a:latin typeface="Arial" panose="020B0604020202020204" pitchFamily="34" charset="0"/>
              <a:cs typeface="Arial" panose="020B0604020202020204" pitchFamily="34" charset="0"/>
            </a:endParaRPr>
          </a:p>
        </p:txBody>
      </p:sp>
      <p:graphicFrame>
        <p:nvGraphicFramePr>
          <p:cNvPr id="5" name="Tabla 4">
            <a:extLst>
              <a:ext uri="{FF2B5EF4-FFF2-40B4-BE49-F238E27FC236}">
                <a16:creationId xmlns:a16="http://schemas.microsoft.com/office/drawing/2014/main" id="{78EE0C7F-0E57-4063-B3E1-B183C665D147}"/>
              </a:ext>
            </a:extLst>
          </p:cNvPr>
          <p:cNvGraphicFramePr>
            <a:graphicFrameLocks noGrp="1"/>
          </p:cNvGraphicFramePr>
          <p:nvPr/>
        </p:nvGraphicFramePr>
        <p:xfrm>
          <a:off x="0" y="1099019"/>
          <a:ext cx="11948161" cy="5226745"/>
        </p:xfrm>
        <a:graphic>
          <a:graphicData uri="http://schemas.openxmlformats.org/drawingml/2006/table">
            <a:tbl>
              <a:tblPr/>
              <a:tblGrid>
                <a:gridCol w="652675">
                  <a:extLst>
                    <a:ext uri="{9D8B030D-6E8A-4147-A177-3AD203B41FA5}">
                      <a16:colId xmlns:a16="http://schemas.microsoft.com/office/drawing/2014/main" val="3479853367"/>
                    </a:ext>
                  </a:extLst>
                </a:gridCol>
                <a:gridCol w="1473781">
                  <a:extLst>
                    <a:ext uri="{9D8B030D-6E8A-4147-A177-3AD203B41FA5}">
                      <a16:colId xmlns:a16="http://schemas.microsoft.com/office/drawing/2014/main" val="348327301"/>
                    </a:ext>
                  </a:extLst>
                </a:gridCol>
                <a:gridCol w="905323">
                  <a:extLst>
                    <a:ext uri="{9D8B030D-6E8A-4147-A177-3AD203B41FA5}">
                      <a16:colId xmlns:a16="http://schemas.microsoft.com/office/drawing/2014/main" val="3506120303"/>
                    </a:ext>
                  </a:extLst>
                </a:gridCol>
                <a:gridCol w="905323">
                  <a:extLst>
                    <a:ext uri="{9D8B030D-6E8A-4147-A177-3AD203B41FA5}">
                      <a16:colId xmlns:a16="http://schemas.microsoft.com/office/drawing/2014/main" val="3923317666"/>
                    </a:ext>
                  </a:extLst>
                </a:gridCol>
                <a:gridCol w="1379039">
                  <a:extLst>
                    <a:ext uri="{9D8B030D-6E8A-4147-A177-3AD203B41FA5}">
                      <a16:colId xmlns:a16="http://schemas.microsoft.com/office/drawing/2014/main" val="4187788784"/>
                    </a:ext>
                  </a:extLst>
                </a:gridCol>
                <a:gridCol w="1052702">
                  <a:extLst>
                    <a:ext uri="{9D8B030D-6E8A-4147-A177-3AD203B41FA5}">
                      <a16:colId xmlns:a16="http://schemas.microsoft.com/office/drawing/2014/main" val="620393301"/>
                    </a:ext>
                  </a:extLst>
                </a:gridCol>
                <a:gridCol w="1536944">
                  <a:extLst>
                    <a:ext uri="{9D8B030D-6E8A-4147-A177-3AD203B41FA5}">
                      <a16:colId xmlns:a16="http://schemas.microsoft.com/office/drawing/2014/main" val="2123787992"/>
                    </a:ext>
                  </a:extLst>
                </a:gridCol>
                <a:gridCol w="968485">
                  <a:extLst>
                    <a:ext uri="{9D8B030D-6E8A-4147-A177-3AD203B41FA5}">
                      <a16:colId xmlns:a16="http://schemas.microsoft.com/office/drawing/2014/main" val="90785911"/>
                    </a:ext>
                  </a:extLst>
                </a:gridCol>
                <a:gridCol w="1263242">
                  <a:extLst>
                    <a:ext uri="{9D8B030D-6E8A-4147-A177-3AD203B41FA5}">
                      <a16:colId xmlns:a16="http://schemas.microsoft.com/office/drawing/2014/main" val="1412082868"/>
                    </a:ext>
                  </a:extLst>
                </a:gridCol>
                <a:gridCol w="1063228">
                  <a:extLst>
                    <a:ext uri="{9D8B030D-6E8A-4147-A177-3AD203B41FA5}">
                      <a16:colId xmlns:a16="http://schemas.microsoft.com/office/drawing/2014/main" val="1278060927"/>
                    </a:ext>
                  </a:extLst>
                </a:gridCol>
                <a:gridCol w="747419">
                  <a:extLst>
                    <a:ext uri="{9D8B030D-6E8A-4147-A177-3AD203B41FA5}">
                      <a16:colId xmlns:a16="http://schemas.microsoft.com/office/drawing/2014/main" val="1298523920"/>
                    </a:ext>
                  </a:extLst>
                </a:gridCol>
              </a:tblGrid>
              <a:tr h="183062">
                <a:tc>
                  <a:txBody>
                    <a:bodyPr/>
                    <a:lstStyle/>
                    <a:p>
                      <a:pPr algn="ctr" fontAlgn="ctr"/>
                      <a:r>
                        <a:rPr lang="es-PE" sz="900" b="1" i="0" u="none" strike="noStrike">
                          <a:solidFill>
                            <a:srgbClr val="FFFFFF"/>
                          </a:solidFill>
                          <a:effectLst/>
                          <a:latin typeface="Arial" panose="020B0604020202020204" pitchFamily="34" charset="0"/>
                        </a:rPr>
                        <a:t>Pais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PE" sz="900" b="1" i="0" u="none" strike="noStrike">
                          <a:solidFill>
                            <a:srgbClr val="FFFFFF"/>
                          </a:solidFill>
                          <a:effectLst/>
                          <a:latin typeface="Arial" panose="020B0604020202020204" pitchFamily="34" charset="0"/>
                        </a:rPr>
                        <a:t>Región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PE" sz="900" b="1" i="0" u="none" strike="noStrike">
                          <a:solidFill>
                            <a:srgbClr val="FFFFFF"/>
                          </a:solidFill>
                          <a:effectLst/>
                          <a:latin typeface="Arial" panose="020B0604020202020204" pitchFamily="34" charset="0"/>
                        </a:rPr>
                        <a:t>PCR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PE" sz="900" b="1" i="0" u="none" strike="noStrike">
                          <a:solidFill>
                            <a:srgbClr val="FFFFFF"/>
                          </a:solidFill>
                          <a:effectLst/>
                          <a:latin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PE" sz="900" b="1" i="0" u="none" strike="noStrike">
                          <a:solidFill>
                            <a:srgbClr val="FFFFFF"/>
                          </a:solidFill>
                          <a:effectLst/>
                          <a:latin typeface="Arial" panose="020B0604020202020204" pitchFamily="34" charset="0"/>
                        </a:rPr>
                        <a:t>PRUEBA RÁPIDA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PE" sz="900" b="1" i="0" u="none" strike="noStrike">
                          <a:solidFill>
                            <a:srgbClr val="FFFFFF"/>
                          </a:solidFill>
                          <a:effectLst/>
                          <a:latin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PE" sz="900" b="1" i="0" u="none" strike="noStrike">
                          <a:solidFill>
                            <a:srgbClr val="FFFFFF"/>
                          </a:solidFill>
                          <a:effectLst/>
                          <a:latin typeface="Arial" panose="020B0604020202020204" pitchFamily="34" charset="0"/>
                        </a:rPr>
                        <a:t>PRUEBA ANTIGENO(+)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PE" sz="900" b="1" i="0" u="none" strike="noStrike">
                          <a:solidFill>
                            <a:srgbClr val="FFFFFF"/>
                          </a:solidFill>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PE" sz="900" b="1" i="0" u="none" strike="noStrike">
                          <a:solidFill>
                            <a:srgbClr val="FFFFFF"/>
                          </a:solidFill>
                          <a:effectLst/>
                          <a:latin typeface="Arial" panose="020B0604020202020204" pitchFamily="34" charset="0"/>
                        </a:rPr>
                        <a:t>TOTAL CASOS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PE" sz="900" b="1" i="0" u="none" strike="noStrike">
                          <a:solidFill>
                            <a:srgbClr val="FFFFFF"/>
                          </a:solidFill>
                          <a:effectLst/>
                          <a:latin typeface="Arial" panose="020B0604020202020204" pitchFamily="34" charset="0"/>
                        </a:rPr>
                        <a:t>FALLECIDOS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PE" sz="900" b="1" i="0" u="none" strike="noStrike">
                          <a:solidFill>
                            <a:srgbClr val="FFFFFF"/>
                          </a:solidFill>
                          <a:effectLst/>
                          <a:latin typeface="Arial" panose="020B0604020202020204" pitchFamily="34" charset="0"/>
                        </a:rPr>
                        <a:t>Letalidad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942733932"/>
                  </a:ext>
                </a:extLst>
              </a:tr>
              <a:tr h="183062">
                <a:tc rowSpan="27">
                  <a:txBody>
                    <a:bodyPr/>
                    <a:lstStyle/>
                    <a:p>
                      <a:pPr algn="ctr" fontAlgn="ctr"/>
                      <a:r>
                        <a:rPr lang="es-PE" sz="900" b="1" i="0" u="none" strike="noStrike" dirty="0">
                          <a:solidFill>
                            <a:srgbClr val="000000"/>
                          </a:solidFill>
                          <a:effectLst/>
                          <a:latin typeface="Arial" panose="020B0604020202020204" pitchFamily="34" charset="0"/>
                        </a:rPr>
                        <a:t>Perú</a:t>
                      </a:r>
                    </a:p>
                    <a:p>
                      <a:pPr algn="ctr" fontAlgn="ctr"/>
                      <a:endParaRPr lang="es-PE" sz="900" b="1" i="0" u="none" strike="noStrike" dirty="0">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dirty="0">
                          <a:solidFill>
                            <a:srgbClr val="000000"/>
                          </a:solidFill>
                          <a:effectLst/>
                          <a:latin typeface="Arial" panose="020B0604020202020204" pitchFamily="34" charset="0"/>
                        </a:rPr>
                        <a:t>ICA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7,556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14.9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31,822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62.8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11,270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22.3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50,648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2,957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829D"/>
                    </a:solidFill>
                  </a:tcPr>
                </a:tc>
                <a:extLst>
                  <a:ext uri="{0D108BD9-81ED-4DB2-BD59-A6C34878D82A}">
                    <a16:rowId xmlns:a16="http://schemas.microsoft.com/office/drawing/2014/main" val="1622730461"/>
                  </a:ext>
                </a:extLst>
              </a:tr>
              <a:tr h="183062">
                <a:tc vMerge="1">
                  <a:txBody>
                    <a:bodyPr/>
                    <a:lstStyle/>
                    <a:p>
                      <a:pPr algn="ctr" fontAlgn="ctr"/>
                      <a:r>
                        <a:rPr lang="es-PE" sz="900" b="0" i="0" u="none" strike="noStrike" dirty="0">
                          <a:solidFill>
                            <a:srgbClr val="000000"/>
                          </a:solidFill>
                          <a:effectLst/>
                          <a:latin typeface="Arial" panose="020B0604020202020204" pitchFamily="34" charset="0"/>
                        </a:rPr>
                        <a:t>PERÚ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PE" sz="900" b="1" i="0" u="none" strike="noStrike" dirty="0">
                          <a:solidFill>
                            <a:srgbClr val="000000"/>
                          </a:solidFill>
                          <a:effectLst/>
                          <a:latin typeface="Arial" panose="020B0604020202020204" pitchFamily="34" charset="0"/>
                        </a:rPr>
                        <a:t>LA LIBERTAD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PE" sz="900" b="1" i="0" u="none" strike="noStrike" dirty="0">
                          <a:solidFill>
                            <a:srgbClr val="000000"/>
                          </a:solidFill>
                          <a:effectLst/>
                          <a:latin typeface="Arial" panose="020B0604020202020204" pitchFamily="34" charset="0"/>
                        </a:rPr>
                        <a:t>14,646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20.3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36,738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50.9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20,732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28.7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72,116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4,002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829D"/>
                    </a:solidFill>
                  </a:tcPr>
                </a:tc>
                <a:extLst>
                  <a:ext uri="{0D108BD9-81ED-4DB2-BD59-A6C34878D82A}">
                    <a16:rowId xmlns:a16="http://schemas.microsoft.com/office/drawing/2014/main" val="3489555780"/>
                  </a:ext>
                </a:extLst>
              </a:tr>
              <a:tr h="183062">
                <a:tc vMerge="1">
                  <a:txBody>
                    <a:bodyPr/>
                    <a:lstStyle/>
                    <a:p>
                      <a:pPr algn="ctr" fontAlgn="ctr"/>
                      <a:r>
                        <a:rPr lang="es-PE" sz="900" b="0" i="0" u="none" strike="noStrike" dirty="0">
                          <a:solidFill>
                            <a:srgbClr val="000000"/>
                          </a:solidFill>
                          <a:effectLst/>
                          <a:latin typeface="Arial" panose="020B0604020202020204" pitchFamily="34" charset="0"/>
                        </a:rPr>
                        <a:t>PERÚ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LAMBAYEQUE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11,135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20.9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33,300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62.4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8,899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16.7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53,334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2,654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829D"/>
                    </a:solidFill>
                  </a:tcPr>
                </a:tc>
                <a:extLst>
                  <a:ext uri="{0D108BD9-81ED-4DB2-BD59-A6C34878D82A}">
                    <a16:rowId xmlns:a16="http://schemas.microsoft.com/office/drawing/2014/main" val="2942873321"/>
                  </a:ext>
                </a:extLst>
              </a:tr>
              <a:tr h="183062">
                <a:tc vMerge="1">
                  <a:txBody>
                    <a:bodyPr/>
                    <a:lstStyle/>
                    <a:p>
                      <a:pPr algn="ctr" fontAlgn="ctr"/>
                      <a:r>
                        <a:rPr lang="es-PE" sz="900" b="0" i="0" u="none" strike="noStrike" dirty="0">
                          <a:solidFill>
                            <a:srgbClr val="000000"/>
                          </a:solidFill>
                          <a:effectLst/>
                          <a:latin typeface="Arial" panose="020B0604020202020204" pitchFamily="34" charset="0"/>
                        </a:rPr>
                        <a:t>PERÚ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dirty="0">
                          <a:solidFill>
                            <a:srgbClr val="000000"/>
                          </a:solidFill>
                          <a:effectLst/>
                          <a:latin typeface="Arial" panose="020B0604020202020204" pitchFamily="34" charset="0"/>
                        </a:rPr>
                        <a:t>LIMA REGIÓN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PE" sz="900" b="1" i="0" u="none" strike="noStrike" dirty="0">
                          <a:solidFill>
                            <a:srgbClr val="000000"/>
                          </a:solidFill>
                          <a:effectLst/>
                          <a:latin typeface="Arial" panose="020B0604020202020204" pitchFamily="34" charset="0"/>
                        </a:rPr>
                        <a:t>12,323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19.2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30,449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47.4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21,408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33.4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s-PE" sz="900" b="1" i="0" u="none" strike="noStrike">
                          <a:solidFill>
                            <a:srgbClr val="000000"/>
                          </a:solidFill>
                          <a:effectLst/>
                          <a:latin typeface="Arial" panose="020B0604020202020204" pitchFamily="34" charset="0"/>
                        </a:rPr>
                        <a:t>64,180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2,958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829D"/>
                    </a:solidFill>
                  </a:tcPr>
                </a:tc>
                <a:extLst>
                  <a:ext uri="{0D108BD9-81ED-4DB2-BD59-A6C34878D82A}">
                    <a16:rowId xmlns:a16="http://schemas.microsoft.com/office/drawing/2014/main" val="3722492890"/>
                  </a:ext>
                </a:extLst>
              </a:tr>
              <a:tr h="183062">
                <a:tc vMerge="1">
                  <a:txBody>
                    <a:bodyPr/>
                    <a:lstStyle/>
                    <a:p>
                      <a:pPr algn="ctr" fontAlgn="ctr"/>
                      <a:r>
                        <a:rPr lang="es-PE" sz="900" b="0" i="0" u="none" strike="noStrike" dirty="0">
                          <a:solidFill>
                            <a:srgbClr val="000000"/>
                          </a:solidFill>
                          <a:effectLst/>
                          <a:latin typeface="Arial" panose="020B0604020202020204" pitchFamily="34" charset="0"/>
                        </a:rPr>
                        <a:t>PERÚ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ANCASH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14,403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21.6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27,438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41.2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24,762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37.2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s-PE" sz="900" b="1" i="0" u="none" strike="noStrike">
                          <a:solidFill>
                            <a:srgbClr val="000000"/>
                          </a:solidFill>
                          <a:effectLst/>
                          <a:latin typeface="Arial" panose="020B0604020202020204" pitchFamily="34" charset="0"/>
                        </a:rPr>
                        <a:t>66,603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2,859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829D"/>
                    </a:solidFill>
                  </a:tcPr>
                </a:tc>
                <a:extLst>
                  <a:ext uri="{0D108BD9-81ED-4DB2-BD59-A6C34878D82A}">
                    <a16:rowId xmlns:a16="http://schemas.microsoft.com/office/drawing/2014/main" val="1826456141"/>
                  </a:ext>
                </a:extLst>
              </a:tr>
              <a:tr h="176020">
                <a:tc vMerge="1">
                  <a:txBody>
                    <a:bodyPr/>
                    <a:lstStyle/>
                    <a:p>
                      <a:pPr algn="ctr" fontAlgn="ctr"/>
                      <a:r>
                        <a:rPr lang="es-PE" sz="900" b="0" i="0" u="none" strike="noStrike" dirty="0">
                          <a:solidFill>
                            <a:srgbClr val="000000"/>
                          </a:solidFill>
                          <a:effectLst/>
                          <a:latin typeface="Arial" panose="020B0604020202020204" pitchFamily="34" charset="0"/>
                        </a:rPr>
                        <a:t>PERÚ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PE" sz="900" b="1" i="0" u="none" strike="noStrike" dirty="0">
                          <a:solidFill>
                            <a:srgbClr val="000000"/>
                          </a:solidFill>
                          <a:effectLst/>
                          <a:latin typeface="Arial" panose="020B0604020202020204" pitchFamily="34" charset="0"/>
                        </a:rPr>
                        <a:t>PIURA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PE" sz="900" b="1" i="0" u="none" strike="noStrike">
                          <a:solidFill>
                            <a:srgbClr val="000000"/>
                          </a:solidFill>
                          <a:effectLst/>
                          <a:latin typeface="Arial" panose="020B0604020202020204" pitchFamily="34" charset="0"/>
                        </a:rPr>
                        <a:t>5,936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45,248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60.7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23,343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31.3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s-PE" sz="900" b="1" i="0" u="none" strike="noStrike">
                          <a:solidFill>
                            <a:srgbClr val="000000"/>
                          </a:solidFill>
                          <a:effectLst/>
                          <a:latin typeface="Arial" panose="020B0604020202020204" pitchFamily="34" charset="0"/>
                        </a:rPr>
                        <a:t>74,527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3,186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2541191"/>
                  </a:ext>
                </a:extLst>
              </a:tr>
              <a:tr h="183062">
                <a:tc vMerge="1">
                  <a:txBody>
                    <a:bodyPr/>
                    <a:lstStyle/>
                    <a:p>
                      <a:pPr algn="ctr" fontAlgn="ctr"/>
                      <a:r>
                        <a:rPr lang="es-PE" sz="900" b="0" i="0" u="none" strike="noStrike" dirty="0">
                          <a:solidFill>
                            <a:srgbClr val="000000"/>
                          </a:solidFill>
                          <a:effectLst/>
                          <a:latin typeface="Arial" panose="020B0604020202020204" pitchFamily="34" charset="0"/>
                        </a:rPr>
                        <a:t>PERÚ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TUMBES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3,552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22.3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8,882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55.6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3,530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22.1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15,964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591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778305217"/>
                  </a:ext>
                </a:extLst>
              </a:tr>
              <a:tr h="176020">
                <a:tc vMerge="1">
                  <a:txBody>
                    <a:bodyPr/>
                    <a:lstStyle/>
                    <a:p>
                      <a:pPr algn="ctr" fontAlgn="ctr"/>
                      <a:r>
                        <a:rPr lang="es-PE" sz="900" b="0" i="0" u="none" strike="noStrike" dirty="0">
                          <a:solidFill>
                            <a:srgbClr val="000000"/>
                          </a:solidFill>
                          <a:effectLst/>
                          <a:latin typeface="Arial" panose="020B0604020202020204" pitchFamily="34" charset="0"/>
                        </a:rPr>
                        <a:t>PERÚ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dirty="0">
                          <a:solidFill>
                            <a:srgbClr val="000000"/>
                          </a:solidFill>
                          <a:effectLst/>
                          <a:latin typeface="Arial" panose="020B0604020202020204" pitchFamily="34" charset="0"/>
                        </a:rPr>
                        <a:t>CALLAO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PE" sz="900" b="1" i="0" u="none" strike="noStrike">
                          <a:solidFill>
                            <a:srgbClr val="000000"/>
                          </a:solidFill>
                          <a:effectLst/>
                          <a:latin typeface="Arial" panose="020B0604020202020204" pitchFamily="34" charset="0"/>
                        </a:rPr>
                        <a:t>43,339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46.3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s-PE" sz="900" b="1" i="0" u="none" strike="noStrike">
                          <a:solidFill>
                            <a:srgbClr val="000000"/>
                          </a:solidFill>
                          <a:effectLst/>
                          <a:latin typeface="Arial" panose="020B0604020202020204" pitchFamily="34" charset="0"/>
                        </a:rPr>
                        <a:t>35,812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38.2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14,516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15.5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93,667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3,361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9574718"/>
                  </a:ext>
                </a:extLst>
              </a:tr>
              <a:tr h="183062">
                <a:tc vMerge="1">
                  <a:txBody>
                    <a:bodyPr/>
                    <a:lstStyle/>
                    <a:p>
                      <a:pPr algn="ctr" fontAlgn="ctr"/>
                      <a:r>
                        <a:rPr lang="es-PE" sz="900" b="0" i="0" u="none" strike="noStrike" dirty="0">
                          <a:solidFill>
                            <a:srgbClr val="000000"/>
                          </a:solidFill>
                          <a:effectLst/>
                          <a:latin typeface="Arial" panose="020B0604020202020204" pitchFamily="34" charset="0"/>
                        </a:rPr>
                        <a:t>PERÚ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LORETO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7,327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18.7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26,607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67.8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s-PE" sz="900" b="1" i="0" u="none" strike="noStrike">
                          <a:solidFill>
                            <a:srgbClr val="000000"/>
                          </a:solidFill>
                          <a:effectLst/>
                          <a:latin typeface="Arial" panose="020B0604020202020204" pitchFamily="34" charset="0"/>
                        </a:rPr>
                        <a:t>5,304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13.5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39,238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1,405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274816619"/>
                  </a:ext>
                </a:extLst>
              </a:tr>
              <a:tr h="183062">
                <a:tc vMerge="1">
                  <a:txBody>
                    <a:bodyPr/>
                    <a:lstStyle/>
                    <a:p>
                      <a:pPr algn="ctr" fontAlgn="ctr"/>
                      <a:r>
                        <a:rPr lang="es-PE" sz="900" b="0" i="0" u="none" strike="noStrike" dirty="0">
                          <a:solidFill>
                            <a:srgbClr val="000000"/>
                          </a:solidFill>
                          <a:effectLst/>
                          <a:latin typeface="Arial" panose="020B0604020202020204" pitchFamily="34" charset="0"/>
                        </a:rPr>
                        <a:t>PERÚ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dirty="0">
                          <a:solidFill>
                            <a:srgbClr val="000000"/>
                          </a:solidFill>
                          <a:effectLst/>
                          <a:latin typeface="Arial" panose="020B0604020202020204" pitchFamily="34" charset="0"/>
                        </a:rPr>
                        <a:t>JUNIN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PE" sz="900" b="1" i="0" u="none" strike="noStrike">
                          <a:solidFill>
                            <a:srgbClr val="000000"/>
                          </a:solidFill>
                          <a:effectLst/>
                          <a:latin typeface="Arial" panose="020B0604020202020204" pitchFamily="34" charset="0"/>
                        </a:rPr>
                        <a:t>11,359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16.9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38,472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57.1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17,571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26.1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67,402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2,370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610559339"/>
                  </a:ext>
                </a:extLst>
              </a:tr>
              <a:tr h="183062">
                <a:tc vMerge="1">
                  <a:txBody>
                    <a:bodyPr/>
                    <a:lstStyle/>
                    <a:p>
                      <a:pPr algn="ctr" fontAlgn="ctr"/>
                      <a:r>
                        <a:rPr lang="es-PE" sz="900" b="0" i="0" u="none" strike="noStrike" dirty="0">
                          <a:solidFill>
                            <a:srgbClr val="000000"/>
                          </a:solidFill>
                          <a:effectLst/>
                          <a:latin typeface="Arial" panose="020B0604020202020204" pitchFamily="34" charset="0"/>
                        </a:rPr>
                        <a:t>PERÚ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AREQUIPA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17,360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22.4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46,602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60.2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13,441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17.4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77,403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2,667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32917761"/>
                  </a:ext>
                </a:extLst>
              </a:tr>
              <a:tr h="183062">
                <a:tc vMerge="1">
                  <a:txBody>
                    <a:bodyPr/>
                    <a:lstStyle/>
                    <a:p>
                      <a:pPr algn="ctr" fontAlgn="ctr"/>
                      <a:r>
                        <a:rPr lang="es-PE" sz="900" b="0" i="0" u="none" strike="noStrike" dirty="0">
                          <a:solidFill>
                            <a:srgbClr val="000000"/>
                          </a:solidFill>
                          <a:effectLst/>
                          <a:latin typeface="Arial" panose="020B0604020202020204" pitchFamily="34" charset="0"/>
                        </a:rPr>
                        <a:t>PERÚ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dirty="0">
                          <a:solidFill>
                            <a:srgbClr val="000000"/>
                          </a:solidFill>
                          <a:effectLst/>
                          <a:latin typeface="Arial" panose="020B0604020202020204" pitchFamily="34" charset="0"/>
                        </a:rPr>
                        <a:t>HUANUCO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PE" sz="900" b="1" i="0" u="none" strike="noStrike">
                          <a:solidFill>
                            <a:srgbClr val="000000"/>
                          </a:solidFill>
                          <a:effectLst/>
                          <a:latin typeface="Arial" panose="020B0604020202020204" pitchFamily="34" charset="0"/>
                        </a:rPr>
                        <a:t>3,546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11.4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20,864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67.2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s-PE" sz="900" b="1" i="0" u="none" strike="noStrike">
                          <a:solidFill>
                            <a:srgbClr val="000000"/>
                          </a:solidFill>
                          <a:effectLst/>
                          <a:latin typeface="Arial" panose="020B0604020202020204" pitchFamily="34" charset="0"/>
                        </a:rPr>
                        <a:t>6,616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21.3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31,026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1,024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2382090"/>
                  </a:ext>
                </a:extLst>
              </a:tr>
              <a:tr h="183062">
                <a:tc vMerge="1">
                  <a:txBody>
                    <a:bodyPr/>
                    <a:lstStyle/>
                    <a:p>
                      <a:pPr algn="ctr" fontAlgn="ctr"/>
                      <a:r>
                        <a:rPr lang="es-PE" sz="900" b="0" i="0" u="none" strike="noStrike" dirty="0">
                          <a:solidFill>
                            <a:srgbClr val="000000"/>
                          </a:solidFill>
                          <a:effectLst/>
                          <a:latin typeface="Arial" panose="020B0604020202020204" pitchFamily="34" charset="0"/>
                        </a:rPr>
                        <a:t>PERÚ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TACNA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3,897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16.1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15,420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63.6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4,933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20.3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24,250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791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484864575"/>
                  </a:ext>
                </a:extLst>
              </a:tr>
              <a:tr h="347449">
                <a:tc vMerge="1">
                  <a:txBody>
                    <a:bodyPr/>
                    <a:lstStyle/>
                    <a:p>
                      <a:pPr algn="ctr" fontAlgn="ctr"/>
                      <a:r>
                        <a:rPr lang="es-PE" sz="900" b="0" i="0" u="none" strike="noStrike" dirty="0">
                          <a:solidFill>
                            <a:srgbClr val="000000"/>
                          </a:solidFill>
                          <a:effectLst/>
                          <a:latin typeface="Arial" panose="020B0604020202020204" pitchFamily="34" charset="0"/>
                        </a:rPr>
                        <a:t>PERÚ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dirty="0">
                          <a:solidFill>
                            <a:srgbClr val="000000"/>
                          </a:solidFill>
                          <a:effectLst/>
                          <a:latin typeface="Arial" panose="020B0604020202020204" pitchFamily="34" charset="0"/>
                        </a:rPr>
                        <a:t>LIMA METROPOLITANA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PE" sz="900" b="1" i="0" u="none" strike="noStrike">
                          <a:solidFill>
                            <a:srgbClr val="000000"/>
                          </a:solidFill>
                          <a:effectLst/>
                          <a:latin typeface="Arial" panose="020B0604020202020204" pitchFamily="34" charset="0"/>
                        </a:rPr>
                        <a:t>342,095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43.0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s-PE" sz="900" b="1" i="0" u="none" strike="noStrike">
                          <a:solidFill>
                            <a:srgbClr val="000000"/>
                          </a:solidFill>
                          <a:effectLst/>
                          <a:latin typeface="Arial" panose="020B0604020202020204" pitchFamily="34" charset="0"/>
                        </a:rPr>
                        <a:t>306,850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38.6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146,368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18.4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795,313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25,756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5743312"/>
                  </a:ext>
                </a:extLst>
              </a:tr>
              <a:tr h="176020">
                <a:tc vMerge="1">
                  <a:txBody>
                    <a:bodyPr/>
                    <a:lstStyle/>
                    <a:p>
                      <a:pPr algn="ctr" fontAlgn="ctr"/>
                      <a:r>
                        <a:rPr lang="es-PE" sz="900" b="0" i="0" u="none" strike="noStrike" dirty="0">
                          <a:solidFill>
                            <a:srgbClr val="000000"/>
                          </a:solidFill>
                          <a:effectLst/>
                          <a:latin typeface="Arial" panose="020B0604020202020204" pitchFamily="34" charset="0"/>
                        </a:rPr>
                        <a:t>PERÚ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UCAYALI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2,310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21,754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70.8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s-PE" sz="900" b="1" i="0" u="none" strike="noStrike">
                          <a:solidFill>
                            <a:srgbClr val="000000"/>
                          </a:solidFill>
                          <a:effectLst/>
                          <a:latin typeface="Arial" panose="020B0604020202020204" pitchFamily="34" charset="0"/>
                        </a:rPr>
                        <a:t>6,666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21.7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30,730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965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182824088"/>
                  </a:ext>
                </a:extLst>
              </a:tr>
              <a:tr h="176020">
                <a:tc vMerge="1">
                  <a:txBody>
                    <a:bodyPr/>
                    <a:lstStyle/>
                    <a:p>
                      <a:pPr algn="ctr" fontAlgn="ctr"/>
                      <a:r>
                        <a:rPr lang="es-PE" sz="900" b="0" i="0" u="none" strike="noStrike" dirty="0">
                          <a:solidFill>
                            <a:srgbClr val="000000"/>
                          </a:solidFill>
                          <a:effectLst/>
                          <a:latin typeface="Arial" panose="020B0604020202020204" pitchFamily="34" charset="0"/>
                        </a:rPr>
                        <a:t>PERÚ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dirty="0">
                          <a:solidFill>
                            <a:srgbClr val="000000"/>
                          </a:solidFill>
                          <a:effectLst/>
                          <a:latin typeface="Arial" panose="020B0604020202020204" pitchFamily="34" charset="0"/>
                        </a:rPr>
                        <a:t>PUNO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PE" sz="900" b="1" i="0" u="none" strike="noStrike">
                          <a:solidFill>
                            <a:srgbClr val="000000"/>
                          </a:solidFill>
                          <a:effectLst/>
                          <a:latin typeface="Arial" panose="020B0604020202020204" pitchFamily="34" charset="0"/>
                        </a:rPr>
                        <a:t>4,625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15.1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20,560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67.1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5,437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17.8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30,622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925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2074897"/>
                  </a:ext>
                </a:extLst>
              </a:tr>
              <a:tr h="176020">
                <a:tc vMerge="1">
                  <a:txBody>
                    <a:bodyPr/>
                    <a:lstStyle/>
                    <a:p>
                      <a:pPr algn="ctr" fontAlgn="ctr"/>
                      <a:r>
                        <a:rPr lang="es-PE" sz="900" b="0" i="0" u="none" strike="noStrike" dirty="0">
                          <a:solidFill>
                            <a:srgbClr val="000000"/>
                          </a:solidFill>
                          <a:effectLst/>
                          <a:latin typeface="Arial" panose="020B0604020202020204" pitchFamily="34" charset="0"/>
                        </a:rPr>
                        <a:t>PERÚ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PASCO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989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9,024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66.5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3,567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dirty="0">
                          <a:solidFill>
                            <a:srgbClr val="000000"/>
                          </a:solidFill>
                          <a:effectLst/>
                          <a:latin typeface="Arial" panose="020B0604020202020204" pitchFamily="34" charset="0"/>
                        </a:rPr>
                        <a:t>26.3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13,580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406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253508525"/>
                  </a:ext>
                </a:extLst>
              </a:tr>
              <a:tr h="183062">
                <a:tc vMerge="1">
                  <a:txBody>
                    <a:bodyPr/>
                    <a:lstStyle/>
                    <a:p>
                      <a:pPr algn="ctr" fontAlgn="ctr"/>
                      <a:r>
                        <a:rPr lang="es-PE" sz="900" b="0" i="0" u="none" strike="noStrike" dirty="0">
                          <a:solidFill>
                            <a:srgbClr val="000000"/>
                          </a:solidFill>
                          <a:effectLst/>
                          <a:latin typeface="Arial" panose="020B0604020202020204" pitchFamily="34" charset="0"/>
                        </a:rPr>
                        <a:t>PERÚ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dirty="0">
                          <a:solidFill>
                            <a:srgbClr val="000000"/>
                          </a:solidFill>
                          <a:effectLst/>
                          <a:latin typeface="Arial" panose="020B0604020202020204" pitchFamily="34" charset="0"/>
                        </a:rPr>
                        <a:t>SAN MARTIN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PE" sz="900" b="1" i="0" u="none" strike="noStrike">
                          <a:solidFill>
                            <a:srgbClr val="000000"/>
                          </a:solidFill>
                          <a:effectLst/>
                          <a:latin typeface="Arial" panose="020B0604020202020204" pitchFamily="34" charset="0"/>
                        </a:rPr>
                        <a:t>7,265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17.1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27,200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64.1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7,960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18.8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42,425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1,262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6667083"/>
                  </a:ext>
                </a:extLst>
              </a:tr>
              <a:tr h="176020">
                <a:tc vMerge="1">
                  <a:txBody>
                    <a:bodyPr/>
                    <a:lstStyle/>
                    <a:p>
                      <a:pPr algn="ctr" fontAlgn="ctr"/>
                      <a:r>
                        <a:rPr lang="es-PE" sz="900" b="0" i="0" u="none" strike="noStrike" dirty="0">
                          <a:solidFill>
                            <a:srgbClr val="000000"/>
                          </a:solidFill>
                          <a:effectLst/>
                          <a:latin typeface="Arial" panose="020B0604020202020204" pitchFamily="34" charset="0"/>
                        </a:rPr>
                        <a:t>PERÚ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HUANCAVELICA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1,850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13.2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7,986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57.2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4,134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29.6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13,970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412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910745514"/>
                  </a:ext>
                </a:extLst>
              </a:tr>
              <a:tr h="183062">
                <a:tc vMerge="1">
                  <a:txBody>
                    <a:bodyPr/>
                    <a:lstStyle/>
                    <a:p>
                      <a:pPr algn="ctr" fontAlgn="ctr"/>
                      <a:r>
                        <a:rPr lang="es-PE" sz="900" b="0" i="0" u="none" strike="noStrike" dirty="0">
                          <a:solidFill>
                            <a:srgbClr val="000000"/>
                          </a:solidFill>
                          <a:effectLst/>
                          <a:latin typeface="Arial" panose="020B0604020202020204" pitchFamily="34" charset="0"/>
                        </a:rPr>
                        <a:t>PERÚ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dirty="0">
                          <a:solidFill>
                            <a:srgbClr val="000000"/>
                          </a:solidFill>
                          <a:effectLst/>
                          <a:latin typeface="Arial" panose="020B0604020202020204" pitchFamily="34" charset="0"/>
                        </a:rPr>
                        <a:t>AYACUCHO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PE" sz="900" b="1" i="0" u="none" strike="noStrike">
                          <a:solidFill>
                            <a:srgbClr val="000000"/>
                          </a:solidFill>
                          <a:effectLst/>
                          <a:latin typeface="Arial" panose="020B0604020202020204" pitchFamily="34" charset="0"/>
                        </a:rPr>
                        <a:t>6,256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22.7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14,678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53.1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6,685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24.2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27,619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801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4188016"/>
                  </a:ext>
                </a:extLst>
              </a:tr>
              <a:tr h="176020">
                <a:tc vMerge="1">
                  <a:txBody>
                    <a:bodyPr/>
                    <a:lstStyle/>
                    <a:p>
                      <a:pPr algn="ctr" fontAlgn="ctr"/>
                      <a:r>
                        <a:rPr lang="es-PE" sz="900" b="0" i="0" u="none" strike="noStrike" dirty="0">
                          <a:solidFill>
                            <a:srgbClr val="000000"/>
                          </a:solidFill>
                          <a:effectLst/>
                          <a:latin typeface="Arial" panose="020B0604020202020204" pitchFamily="34" charset="0"/>
                        </a:rPr>
                        <a:t>PERÚ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APURIMAC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4,899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22.8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s-PE" sz="900" b="1" i="0" u="none" strike="noStrike">
                          <a:solidFill>
                            <a:srgbClr val="000000"/>
                          </a:solidFill>
                          <a:effectLst/>
                          <a:latin typeface="Arial" panose="020B0604020202020204" pitchFamily="34" charset="0"/>
                        </a:rPr>
                        <a:t>8,219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38.3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8,366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38.9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s-PE" sz="900" b="1" i="0" u="none" strike="noStrike">
                          <a:solidFill>
                            <a:srgbClr val="000000"/>
                          </a:solidFill>
                          <a:effectLst/>
                          <a:latin typeface="Arial" panose="020B0604020202020204" pitchFamily="34" charset="0"/>
                        </a:rPr>
                        <a:t>21,484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555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883631166"/>
                  </a:ext>
                </a:extLst>
              </a:tr>
              <a:tr h="183062">
                <a:tc vMerge="1">
                  <a:txBody>
                    <a:bodyPr/>
                    <a:lstStyle/>
                    <a:p>
                      <a:pPr algn="ctr" fontAlgn="ctr"/>
                      <a:r>
                        <a:rPr lang="es-PE" sz="900" b="0" i="0" u="none" strike="noStrike" dirty="0">
                          <a:solidFill>
                            <a:srgbClr val="000000"/>
                          </a:solidFill>
                          <a:effectLst/>
                          <a:latin typeface="Arial" panose="020B0604020202020204" pitchFamily="34" charset="0"/>
                        </a:rPr>
                        <a:t>PERÚ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dirty="0">
                          <a:solidFill>
                            <a:srgbClr val="000000"/>
                          </a:solidFill>
                          <a:effectLst/>
                          <a:latin typeface="Arial" panose="020B0604020202020204" pitchFamily="34" charset="0"/>
                        </a:rPr>
                        <a:t>CAJAMARCA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PE" sz="900" b="1" i="0" u="none" strike="noStrike">
                          <a:solidFill>
                            <a:srgbClr val="000000"/>
                          </a:solidFill>
                          <a:effectLst/>
                          <a:latin typeface="Arial" panose="020B0604020202020204" pitchFamily="34" charset="0"/>
                        </a:rPr>
                        <a:t>12,993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23.4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s-PE" sz="900" b="1" i="0" u="none" strike="noStrike">
                          <a:solidFill>
                            <a:srgbClr val="000000"/>
                          </a:solidFill>
                          <a:effectLst/>
                          <a:latin typeface="Arial" panose="020B0604020202020204" pitchFamily="34" charset="0"/>
                        </a:rPr>
                        <a:t>26,950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48.6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PE" sz="900" b="1" i="0" u="none" strike="noStrike">
                          <a:solidFill>
                            <a:srgbClr val="000000"/>
                          </a:solidFill>
                          <a:effectLst/>
                          <a:latin typeface="Arial" panose="020B0604020202020204" pitchFamily="34" charset="0"/>
                        </a:rPr>
                        <a:t>15,469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27.9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55,412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1,391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9208961"/>
                  </a:ext>
                </a:extLst>
              </a:tr>
              <a:tr h="183062">
                <a:tc vMerge="1">
                  <a:txBody>
                    <a:bodyPr/>
                    <a:lstStyle/>
                    <a:p>
                      <a:pPr algn="ctr" fontAlgn="ctr"/>
                      <a:r>
                        <a:rPr lang="es-PE" sz="900" b="0" i="0" u="none" strike="noStrike" dirty="0">
                          <a:solidFill>
                            <a:srgbClr val="000000"/>
                          </a:solidFill>
                          <a:effectLst/>
                          <a:latin typeface="Arial" panose="020B0604020202020204" pitchFamily="34" charset="0"/>
                        </a:rPr>
                        <a:t>PERÚ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MOQUEGUA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3,803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15.9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17,809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74.5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s-PE" sz="900" b="1" i="0" u="none" strike="noStrike">
                          <a:solidFill>
                            <a:srgbClr val="000000"/>
                          </a:solidFill>
                          <a:effectLst/>
                          <a:latin typeface="Arial" panose="020B0604020202020204" pitchFamily="34" charset="0"/>
                        </a:rPr>
                        <a:t>2,293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23,905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565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930773669"/>
                  </a:ext>
                </a:extLst>
              </a:tr>
              <a:tr h="183062">
                <a:tc vMerge="1">
                  <a:txBody>
                    <a:bodyPr/>
                    <a:lstStyle/>
                    <a:p>
                      <a:pPr algn="ctr" fontAlgn="ctr"/>
                      <a:r>
                        <a:rPr lang="es-PE" sz="900" b="0" i="0" u="none" strike="noStrike" dirty="0">
                          <a:solidFill>
                            <a:srgbClr val="000000"/>
                          </a:solidFill>
                          <a:effectLst/>
                          <a:latin typeface="Arial" panose="020B0604020202020204" pitchFamily="34" charset="0"/>
                        </a:rPr>
                        <a:t>PERÚ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dirty="0">
                          <a:solidFill>
                            <a:srgbClr val="000000"/>
                          </a:solidFill>
                          <a:effectLst/>
                          <a:latin typeface="Arial" panose="020B0604020202020204" pitchFamily="34" charset="0"/>
                        </a:rPr>
                        <a:t>CUSCO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PE" sz="900" b="1" i="0" u="none" strike="noStrike">
                          <a:solidFill>
                            <a:srgbClr val="000000"/>
                          </a:solidFill>
                          <a:effectLst/>
                          <a:latin typeface="Arial" panose="020B0604020202020204" pitchFamily="34" charset="0"/>
                        </a:rPr>
                        <a:t>15,657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26.7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s-PE" sz="900" b="1" i="0" u="none" strike="noStrike">
                          <a:solidFill>
                            <a:srgbClr val="000000"/>
                          </a:solidFill>
                          <a:effectLst/>
                          <a:latin typeface="Arial" panose="020B0604020202020204" pitchFamily="34" charset="0"/>
                        </a:rPr>
                        <a:t>23,599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40.2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19,465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33.1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s-PE" sz="900" b="1" i="0" u="none" strike="noStrike">
                          <a:solidFill>
                            <a:srgbClr val="000000"/>
                          </a:solidFill>
                          <a:effectLst/>
                          <a:latin typeface="Arial" panose="020B0604020202020204" pitchFamily="34" charset="0"/>
                        </a:rPr>
                        <a:t>58,721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1,321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8248763"/>
                  </a:ext>
                </a:extLst>
              </a:tr>
              <a:tr h="183062">
                <a:tc vMerge="1">
                  <a:txBody>
                    <a:bodyPr/>
                    <a:lstStyle/>
                    <a:p>
                      <a:pPr algn="ctr" fontAlgn="ctr"/>
                      <a:r>
                        <a:rPr lang="es-PE" sz="900" b="0" i="0" u="none" strike="noStrike" dirty="0">
                          <a:solidFill>
                            <a:srgbClr val="000000"/>
                          </a:solidFill>
                          <a:effectLst/>
                          <a:latin typeface="Arial" panose="020B0604020202020204" pitchFamily="34" charset="0"/>
                        </a:rPr>
                        <a:t>PERÚ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MADRE DE DIOS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1,191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9,640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74.6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s-PE" sz="900" b="1" i="0" u="none" strike="noStrike">
                          <a:solidFill>
                            <a:srgbClr val="000000"/>
                          </a:solidFill>
                          <a:effectLst/>
                          <a:latin typeface="Arial" panose="020B0604020202020204" pitchFamily="34" charset="0"/>
                        </a:rPr>
                        <a:t>2,099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16.2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12,930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235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PE" sz="900" b="1" i="0" u="none" strike="noStrike">
                          <a:solidFill>
                            <a:srgbClr val="000000"/>
                          </a:solidFill>
                          <a:effectLst/>
                          <a:latin typeface="Arial" panose="020B0604020202020204" pitchFamily="34"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651574163"/>
                  </a:ext>
                </a:extLst>
              </a:tr>
              <a:tr h="176020">
                <a:tc vMerge="1">
                  <a:txBody>
                    <a:bodyPr/>
                    <a:lstStyle/>
                    <a:p>
                      <a:pPr algn="ctr" fontAlgn="ctr"/>
                      <a:r>
                        <a:rPr lang="es-PE" sz="900" b="0" i="0" u="none" strike="noStrike" dirty="0">
                          <a:solidFill>
                            <a:srgbClr val="000000"/>
                          </a:solidFill>
                          <a:effectLst/>
                          <a:latin typeface="Arial" panose="020B0604020202020204" pitchFamily="34" charset="0"/>
                        </a:rPr>
                        <a:t>PERÚ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dirty="0">
                          <a:solidFill>
                            <a:srgbClr val="000000"/>
                          </a:solidFill>
                          <a:effectLst/>
                          <a:latin typeface="Arial" panose="020B0604020202020204" pitchFamily="34" charset="0"/>
                        </a:rPr>
                        <a:t>AMAZONAS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PE" sz="900" b="1" i="0" u="none" strike="noStrike">
                          <a:solidFill>
                            <a:srgbClr val="000000"/>
                          </a:solidFill>
                          <a:effectLst/>
                          <a:latin typeface="Arial" panose="020B0604020202020204" pitchFamily="34" charset="0"/>
                        </a:rPr>
                        <a:t>4,393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16.0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18,035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65.5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5,099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18.5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27,527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492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7323205"/>
                  </a:ext>
                </a:extLst>
              </a:tr>
              <a:tr h="176020">
                <a:tc vMerge="1">
                  <a:txBody>
                    <a:bodyPr/>
                    <a:lstStyle/>
                    <a:p>
                      <a:pPr algn="ctr" fontAlgn="ctr"/>
                      <a:r>
                        <a:rPr lang="es-PE" sz="900" b="1" i="0" u="none" strike="noStrike" dirty="0">
                          <a:solidFill>
                            <a:srgbClr val="000000"/>
                          </a:solidFill>
                          <a:effectLst/>
                          <a:latin typeface="Arial" panose="020B060402020202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dirty="0">
                          <a:solidFill>
                            <a:srgbClr val="000000"/>
                          </a:solidFill>
                          <a:effectLst/>
                          <a:latin typeface="Arial" panose="020B0604020202020204" pitchFamily="34" charset="0"/>
                        </a:rPr>
                        <a:t>País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PE" sz="900" b="1" i="0" u="none" strike="noStrike">
                          <a:solidFill>
                            <a:srgbClr val="000000"/>
                          </a:solidFill>
                          <a:effectLst/>
                          <a:latin typeface="Arial" panose="020B0604020202020204" pitchFamily="34" charset="0"/>
                        </a:rPr>
                        <a:t>564,705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909,958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409,933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1,884,596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a:solidFill>
                            <a:srgbClr val="000000"/>
                          </a:solidFill>
                          <a:effectLst/>
                          <a:latin typeface="Arial" panose="020B0604020202020204" pitchFamily="34" charset="0"/>
                        </a:rPr>
                        <a:t>65,911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900" b="1" i="0" u="none" strike="noStrike" dirty="0">
                          <a:solidFill>
                            <a:srgbClr val="000000"/>
                          </a:solidFill>
                          <a:effectLst/>
                          <a:latin typeface="Arial" panose="020B0604020202020204" pitchFamily="34" charset="0"/>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9427252"/>
                  </a:ext>
                </a:extLst>
              </a:tr>
            </a:tbl>
          </a:graphicData>
        </a:graphic>
      </p:graphicFrame>
    </p:spTree>
    <p:extLst>
      <p:ext uri="{BB962C8B-B14F-4D97-AF65-F5344CB8AC3E}">
        <p14:creationId xmlns:p14="http://schemas.microsoft.com/office/powerpoint/2010/main" val="3012860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98B392-621C-47D8-A8C4-607A3F498E54}"/>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id="{64215C6F-426B-4D56-9723-340BBDEE835F}"/>
              </a:ext>
            </a:extLst>
          </p:cNvPr>
          <p:cNvSpPr>
            <a:spLocks noGrp="1"/>
          </p:cNvSpPr>
          <p:nvPr>
            <p:ph idx="1"/>
          </p:nvPr>
        </p:nvSpPr>
        <p:spPr/>
        <p:txBody>
          <a:bodyPr/>
          <a:lstStyle/>
          <a:p>
            <a:endParaRPr lang="es-PE"/>
          </a:p>
        </p:txBody>
      </p:sp>
      <p:pic>
        <p:nvPicPr>
          <p:cNvPr id="5" name="Imagen 4">
            <a:extLst>
              <a:ext uri="{FF2B5EF4-FFF2-40B4-BE49-F238E27FC236}">
                <a16:creationId xmlns:a16="http://schemas.microsoft.com/office/drawing/2014/main" id="{46F24F82-CA67-4742-9D67-BAAF8357016C}"/>
              </a:ext>
            </a:extLst>
          </p:cNvPr>
          <p:cNvPicPr>
            <a:picLocks noChangeAspect="1"/>
          </p:cNvPicPr>
          <p:nvPr/>
        </p:nvPicPr>
        <p:blipFill rotWithShape="1">
          <a:blip r:embed="rId2"/>
          <a:srcRect l="5584" t="9931" r="6875" b="2370"/>
          <a:stretch/>
        </p:blipFill>
        <p:spPr>
          <a:xfrm>
            <a:off x="1270874" y="0"/>
            <a:ext cx="10763646" cy="6624321"/>
          </a:xfrm>
          <a:prstGeom prst="rect">
            <a:avLst/>
          </a:prstGeom>
        </p:spPr>
      </p:pic>
      <p:pic>
        <p:nvPicPr>
          <p:cNvPr id="6" name="Imagen 6">
            <a:extLst>
              <a:ext uri="{FF2B5EF4-FFF2-40B4-BE49-F238E27FC236}">
                <a16:creationId xmlns:a16="http://schemas.microsoft.com/office/drawing/2014/main" id="{BEAE9BBD-6A26-4989-91EB-05A624B448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534" y="-69448"/>
            <a:ext cx="1359408" cy="6858000"/>
          </a:xfrm>
          <a:prstGeom prst="rect">
            <a:avLst/>
          </a:prstGeom>
          <a:effectLst>
            <a:outerShdw blurRad="50800" dist="50800" dir="5400000" algn="ctr" rotWithShape="0">
              <a:schemeClr val="bg1"/>
            </a:outerShdw>
          </a:effectLst>
        </p:spPr>
      </p:pic>
    </p:spTree>
    <p:extLst>
      <p:ext uri="{BB962C8B-B14F-4D97-AF65-F5344CB8AC3E}">
        <p14:creationId xmlns:p14="http://schemas.microsoft.com/office/powerpoint/2010/main" val="8398174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87D39C-581A-43FC-833C-C963127F0DB1}"/>
              </a:ext>
            </a:extLst>
          </p:cNvPr>
          <p:cNvSpPr>
            <a:spLocks noGrp="1"/>
          </p:cNvSpPr>
          <p:nvPr>
            <p:ph type="title"/>
          </p:nvPr>
        </p:nvSpPr>
        <p:spPr/>
        <p:txBody>
          <a:bodyPr/>
          <a:lstStyle/>
          <a:p>
            <a:endParaRPr lang="es-CO"/>
          </a:p>
        </p:txBody>
      </p:sp>
      <p:sp>
        <p:nvSpPr>
          <p:cNvPr id="3" name="Marcador de contenido 2">
            <a:extLst>
              <a:ext uri="{FF2B5EF4-FFF2-40B4-BE49-F238E27FC236}">
                <a16:creationId xmlns:a16="http://schemas.microsoft.com/office/drawing/2014/main" id="{EEA0B000-C0B1-4680-A269-286BAA22C9EF}"/>
              </a:ext>
            </a:extLst>
          </p:cNvPr>
          <p:cNvSpPr>
            <a:spLocks noGrp="1"/>
          </p:cNvSpPr>
          <p:nvPr>
            <p:ph idx="1"/>
          </p:nvPr>
        </p:nvSpPr>
        <p:spPr/>
        <p:txBody>
          <a:bodyPr/>
          <a:lstStyle/>
          <a:p>
            <a:endParaRPr lang="es-CO"/>
          </a:p>
        </p:txBody>
      </p:sp>
      <p:pic>
        <p:nvPicPr>
          <p:cNvPr id="4" name="Imagen 3">
            <a:extLst>
              <a:ext uri="{FF2B5EF4-FFF2-40B4-BE49-F238E27FC236}">
                <a16:creationId xmlns:a16="http://schemas.microsoft.com/office/drawing/2014/main" id="{167FEDD2-5608-4D80-9F6E-BAAD4A2AA771}"/>
              </a:ext>
            </a:extLst>
          </p:cNvPr>
          <p:cNvPicPr>
            <a:picLocks noChangeAspect="1"/>
          </p:cNvPicPr>
          <p:nvPr/>
        </p:nvPicPr>
        <p:blipFill>
          <a:blip r:embed="rId3"/>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95A0345A-4682-4E18-9491-3F1639C846A5}"/>
              </a:ext>
            </a:extLst>
          </p:cNvPr>
          <p:cNvSpPr txBox="1"/>
          <p:nvPr/>
        </p:nvSpPr>
        <p:spPr>
          <a:xfrm>
            <a:off x="4705439" y="5885662"/>
            <a:ext cx="6093068" cy="369332"/>
          </a:xfrm>
          <a:prstGeom prst="rect">
            <a:avLst/>
          </a:prstGeom>
          <a:noFill/>
        </p:spPr>
        <p:txBody>
          <a:bodyPr wrap="square">
            <a:spAutoFit/>
          </a:bodyPr>
          <a:lstStyle/>
          <a:p>
            <a:r>
              <a:rPr lang="es-CO" b="1" dirty="0">
                <a:solidFill>
                  <a:schemeClr val="bg1"/>
                </a:solidFill>
              </a:rPr>
              <a:t>Laguna de </a:t>
            </a:r>
            <a:r>
              <a:rPr lang="es-CO" b="1" dirty="0" err="1">
                <a:solidFill>
                  <a:schemeClr val="bg1"/>
                </a:solidFill>
              </a:rPr>
              <a:t>Mucubají</a:t>
            </a:r>
            <a:r>
              <a:rPr lang="es-CO" b="1" dirty="0">
                <a:solidFill>
                  <a:schemeClr val="bg1"/>
                </a:solidFill>
              </a:rPr>
              <a:t>, Mérida, Venezuela</a:t>
            </a:r>
          </a:p>
        </p:txBody>
      </p:sp>
      <p:sp>
        <p:nvSpPr>
          <p:cNvPr id="7" name="CuadroTexto 6">
            <a:extLst>
              <a:ext uri="{FF2B5EF4-FFF2-40B4-BE49-F238E27FC236}">
                <a16:creationId xmlns:a16="http://schemas.microsoft.com/office/drawing/2014/main" id="{45A64BB8-0FAC-4F16-8421-D2A0C090150D}"/>
              </a:ext>
            </a:extLst>
          </p:cNvPr>
          <p:cNvSpPr txBox="1"/>
          <p:nvPr/>
        </p:nvSpPr>
        <p:spPr>
          <a:xfrm>
            <a:off x="3268579" y="1086317"/>
            <a:ext cx="8085221" cy="1938992"/>
          </a:xfrm>
          <a:prstGeom prst="rect">
            <a:avLst/>
          </a:prstGeom>
          <a:noFill/>
        </p:spPr>
        <p:txBody>
          <a:bodyPr wrap="square">
            <a:spAutoFit/>
          </a:bodyPr>
          <a:lstStyle/>
          <a:p>
            <a:r>
              <a:rPr lang="es-CO" sz="6000" b="1" dirty="0">
                <a:solidFill>
                  <a:schemeClr val="bg1"/>
                </a:solidFill>
                <a:latin typeface="Arial Black" panose="020B0A04020102020204" pitchFamily="34" charset="0"/>
              </a:rPr>
              <a:t>VENEZUELA</a:t>
            </a:r>
          </a:p>
          <a:p>
            <a:endParaRPr lang="es-CO" sz="60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864118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55715704-9323-4196-882C-09E4DBDC5FAE}"/>
              </a:ext>
            </a:extLst>
          </p:cNvPr>
          <p:cNvSpPr txBox="1"/>
          <p:nvPr/>
        </p:nvSpPr>
        <p:spPr>
          <a:xfrm>
            <a:off x="3564081" y="6609646"/>
            <a:ext cx="6378676" cy="261610"/>
          </a:xfrm>
          <a:prstGeom prst="rect">
            <a:avLst/>
          </a:prstGeom>
          <a:noFill/>
        </p:spPr>
        <p:txBody>
          <a:bodyPr wrap="square">
            <a:spAutoFit/>
          </a:bodyPr>
          <a:lstStyle/>
          <a:p>
            <a:r>
              <a:rPr lang="es-CO" sz="1100" dirty="0">
                <a:solidFill>
                  <a:srgbClr val="0070C0"/>
                </a:solidFill>
                <a:latin typeface="Arial" panose="020B0604020202020204" pitchFamily="34" charset="0"/>
                <a:cs typeface="Arial" panose="020B0604020202020204" pitchFamily="34" charset="0"/>
              </a:rPr>
              <a:t>https://www.worldometers.info/coronavirus/</a:t>
            </a:r>
          </a:p>
        </p:txBody>
      </p:sp>
      <p:sp>
        <p:nvSpPr>
          <p:cNvPr id="10" name="Título 3">
            <a:extLst>
              <a:ext uri="{FF2B5EF4-FFF2-40B4-BE49-F238E27FC236}">
                <a16:creationId xmlns:a16="http://schemas.microsoft.com/office/drawing/2014/main" id="{E53454A9-E66D-4E59-890D-F598F8CA8A53}"/>
              </a:ext>
            </a:extLst>
          </p:cNvPr>
          <p:cNvSpPr>
            <a:spLocks noGrp="1"/>
          </p:cNvSpPr>
          <p:nvPr>
            <p:ph type="title"/>
          </p:nvPr>
        </p:nvSpPr>
        <p:spPr>
          <a:xfrm>
            <a:off x="1480625" y="123389"/>
            <a:ext cx="10433079" cy="916348"/>
          </a:xfrm>
        </p:spPr>
        <p:txBody>
          <a:bodyPr>
            <a:normAutofit/>
          </a:bodyPr>
          <a:lstStyle/>
          <a:p>
            <a:pPr algn="ctr"/>
            <a:r>
              <a:rPr lang="es-PE" sz="2400" b="1" dirty="0">
                <a:solidFill>
                  <a:srgbClr val="0070C0"/>
                </a:solidFill>
                <a:latin typeface="Arial Black" panose="020B0A04020102020204" pitchFamily="34" charset="0"/>
                <a:cs typeface="Arial" panose="020B0604020202020204" pitchFamily="34" charset="0"/>
              </a:rPr>
              <a:t>Distribución de casos confirmados, fallecidos y letalidad por COVID-19 en regiones del mundo. 17-05-2021 08:30</a:t>
            </a:r>
          </a:p>
        </p:txBody>
      </p:sp>
      <p:pic>
        <p:nvPicPr>
          <p:cNvPr id="6" name="Imagen 5">
            <a:extLst>
              <a:ext uri="{FF2B5EF4-FFF2-40B4-BE49-F238E27FC236}">
                <a16:creationId xmlns:a16="http://schemas.microsoft.com/office/drawing/2014/main" id="{2B850F26-8FAE-4628-9363-4E0FA509588A}"/>
              </a:ext>
            </a:extLst>
          </p:cNvPr>
          <p:cNvPicPr>
            <a:picLocks noChangeAspect="1"/>
          </p:cNvPicPr>
          <p:nvPr/>
        </p:nvPicPr>
        <p:blipFill>
          <a:blip r:embed="rId2"/>
          <a:stretch>
            <a:fillRect/>
          </a:stretch>
        </p:blipFill>
        <p:spPr>
          <a:xfrm>
            <a:off x="-44797" y="0"/>
            <a:ext cx="1447266" cy="6983896"/>
          </a:xfrm>
          <a:prstGeom prst="rect">
            <a:avLst/>
          </a:prstGeom>
        </p:spPr>
      </p:pic>
      <p:sp>
        <p:nvSpPr>
          <p:cNvPr id="7" name="CuadroTexto 6">
            <a:extLst>
              <a:ext uri="{FF2B5EF4-FFF2-40B4-BE49-F238E27FC236}">
                <a16:creationId xmlns:a16="http://schemas.microsoft.com/office/drawing/2014/main" id="{8896D139-2ABD-4959-830F-08CBD4BE58B7}"/>
              </a:ext>
            </a:extLst>
          </p:cNvPr>
          <p:cNvSpPr txBox="1"/>
          <p:nvPr/>
        </p:nvSpPr>
        <p:spPr>
          <a:xfrm>
            <a:off x="1402469" y="5773316"/>
            <a:ext cx="10580367" cy="830997"/>
          </a:xfrm>
          <a:prstGeom prst="rect">
            <a:avLst/>
          </a:prstGeom>
          <a:solidFill>
            <a:srgbClr val="C5FEFF"/>
          </a:solidFill>
        </p:spPr>
        <p:txBody>
          <a:bodyPr wrap="square">
            <a:spAutoFit/>
          </a:bodyPr>
          <a:lstStyle/>
          <a:p>
            <a:pPr algn="ctr"/>
            <a:r>
              <a:rPr lang="es-ES" sz="1600" b="1" dirty="0">
                <a:latin typeface="Arial" panose="020B0604020202020204" pitchFamily="34" charset="0"/>
                <a:cs typeface="Arial" panose="020B0604020202020204" pitchFamily="34" charset="0"/>
              </a:rPr>
              <a:t>América, tiene el 40 %  de casos confirmados (65,979,718/163’698,731) y el 47 %  (1,607,302/3’392,776) </a:t>
            </a:r>
          </a:p>
          <a:p>
            <a:pPr algn="ctr"/>
            <a:r>
              <a:rPr lang="es-ES" sz="1600" b="1" dirty="0">
                <a:latin typeface="Arial" panose="020B0604020202020204" pitchFamily="34" charset="0"/>
                <a:cs typeface="Arial" panose="020B0604020202020204" pitchFamily="34" charset="0"/>
              </a:rPr>
              <a:t>Europa (Francia y Rusia),  NA/CA/C (EEUU y México), Asia (India y Turquía), Suramérica (Brasil, Argentina), África (Sudáfrica y Marruecos), Oceanía (Australia y Polinesia Francesa). </a:t>
            </a:r>
            <a:endParaRPr lang="es-PE" sz="1600" b="1" dirty="0">
              <a:latin typeface="Arial" panose="020B0604020202020204" pitchFamily="34" charset="0"/>
              <a:cs typeface="Arial" panose="020B0604020202020204" pitchFamily="34" charset="0"/>
            </a:endParaRPr>
          </a:p>
        </p:txBody>
      </p:sp>
      <p:graphicFrame>
        <p:nvGraphicFramePr>
          <p:cNvPr id="4" name="Tabla 3">
            <a:extLst>
              <a:ext uri="{FF2B5EF4-FFF2-40B4-BE49-F238E27FC236}">
                <a16:creationId xmlns:a16="http://schemas.microsoft.com/office/drawing/2014/main" id="{BBA4E97F-F395-41F9-8578-803D1EE18F79}"/>
              </a:ext>
            </a:extLst>
          </p:cNvPr>
          <p:cNvGraphicFramePr>
            <a:graphicFrameLocks noGrp="1"/>
          </p:cNvGraphicFramePr>
          <p:nvPr>
            <p:extLst>
              <p:ext uri="{D42A27DB-BD31-4B8C-83A1-F6EECF244321}">
                <p14:modId xmlns:p14="http://schemas.microsoft.com/office/powerpoint/2010/main" val="400682273"/>
              </p:ext>
            </p:extLst>
          </p:nvPr>
        </p:nvGraphicFramePr>
        <p:xfrm>
          <a:off x="1402470" y="1200150"/>
          <a:ext cx="10789531" cy="4193583"/>
        </p:xfrm>
        <a:graphic>
          <a:graphicData uri="http://schemas.openxmlformats.org/drawingml/2006/table">
            <a:tbl>
              <a:tblPr/>
              <a:tblGrid>
                <a:gridCol w="2589487">
                  <a:extLst>
                    <a:ext uri="{9D8B030D-6E8A-4147-A177-3AD203B41FA5}">
                      <a16:colId xmlns:a16="http://schemas.microsoft.com/office/drawing/2014/main" val="3613345036"/>
                    </a:ext>
                  </a:extLst>
                </a:gridCol>
                <a:gridCol w="1902881">
                  <a:extLst>
                    <a:ext uri="{9D8B030D-6E8A-4147-A177-3AD203B41FA5}">
                      <a16:colId xmlns:a16="http://schemas.microsoft.com/office/drawing/2014/main" val="4246142754"/>
                    </a:ext>
                  </a:extLst>
                </a:gridCol>
                <a:gridCol w="1392830">
                  <a:extLst>
                    <a:ext uri="{9D8B030D-6E8A-4147-A177-3AD203B41FA5}">
                      <a16:colId xmlns:a16="http://schemas.microsoft.com/office/drawing/2014/main" val="2071072244"/>
                    </a:ext>
                  </a:extLst>
                </a:gridCol>
                <a:gridCol w="1902881">
                  <a:extLst>
                    <a:ext uri="{9D8B030D-6E8A-4147-A177-3AD203B41FA5}">
                      <a16:colId xmlns:a16="http://schemas.microsoft.com/office/drawing/2014/main" val="2545587329"/>
                    </a:ext>
                  </a:extLst>
                </a:gridCol>
                <a:gridCol w="1255509">
                  <a:extLst>
                    <a:ext uri="{9D8B030D-6E8A-4147-A177-3AD203B41FA5}">
                      <a16:colId xmlns:a16="http://schemas.microsoft.com/office/drawing/2014/main" val="3476430493"/>
                    </a:ext>
                  </a:extLst>
                </a:gridCol>
                <a:gridCol w="1745943">
                  <a:extLst>
                    <a:ext uri="{9D8B030D-6E8A-4147-A177-3AD203B41FA5}">
                      <a16:colId xmlns:a16="http://schemas.microsoft.com/office/drawing/2014/main" val="1897201554"/>
                    </a:ext>
                  </a:extLst>
                </a:gridCol>
              </a:tblGrid>
              <a:tr h="928351">
                <a:tc>
                  <a:txBody>
                    <a:bodyPr/>
                    <a:lstStyle/>
                    <a:p>
                      <a:pPr algn="ctr" fontAlgn="ctr"/>
                      <a:r>
                        <a:rPr lang="es-PE" sz="2400" b="1" i="0" u="none" strike="noStrike">
                          <a:solidFill>
                            <a:srgbClr val="000000"/>
                          </a:solidFill>
                          <a:effectLst/>
                          <a:latin typeface="Arial" panose="020B0604020202020204" pitchFamily="34" charset="0"/>
                        </a:rPr>
                        <a:t>Global/Regiones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2400" b="1" i="0" u="none" strike="noStrike">
                          <a:solidFill>
                            <a:srgbClr val="000000"/>
                          </a:solidFill>
                          <a:effectLst/>
                          <a:latin typeface="Arial" panose="020B0604020202020204" pitchFamily="34" charset="0"/>
                        </a:rPr>
                        <a:t>Casos confirmados</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2400" b="1" i="0" u="none" strike="noStrike">
                          <a:solidFill>
                            <a:srgbClr val="000000"/>
                          </a:solidFill>
                          <a:effectLst/>
                          <a:latin typeface="Arial" panose="020B0604020202020204" pitchFamily="34"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2400" b="1" i="0" u="none" strike="noStrike">
                          <a:solidFill>
                            <a:srgbClr val="000000"/>
                          </a:solidFill>
                          <a:effectLst/>
                          <a:latin typeface="Arial" panose="020B0604020202020204" pitchFamily="34" charset="0"/>
                        </a:rPr>
                        <a:t>Fallecidos confirmados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2400" b="1" i="0" u="none" strike="noStrike">
                          <a:solidFill>
                            <a:srgbClr val="000000"/>
                          </a:solidFill>
                          <a:effectLst/>
                          <a:latin typeface="Arial" panose="020B0604020202020204" pitchFamily="34"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2400" b="1" i="0" u="none" strike="noStrike" dirty="0">
                          <a:solidFill>
                            <a:srgbClr val="000000"/>
                          </a:solidFill>
                          <a:effectLst/>
                          <a:latin typeface="Arial" panose="020B0604020202020204" pitchFamily="34" charset="0"/>
                        </a:rPr>
                        <a:t>Letalidad (%)</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2312187932"/>
                  </a:ext>
                </a:extLst>
              </a:tr>
              <a:tr h="464175">
                <a:tc>
                  <a:txBody>
                    <a:bodyPr/>
                    <a:lstStyle/>
                    <a:p>
                      <a:pPr algn="ctr" fontAlgn="ctr"/>
                      <a:r>
                        <a:rPr lang="es-PE" sz="2400" b="1" i="0" u="none" strike="noStrike">
                          <a:solidFill>
                            <a:srgbClr val="000000"/>
                          </a:solidFill>
                          <a:effectLst/>
                          <a:latin typeface="Arial" panose="020B0604020202020204" pitchFamily="34" charset="0"/>
                        </a:rPr>
                        <a:t>Mundo</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PE" sz="2400" b="1" i="0" u="none" strike="noStrike" dirty="0">
                          <a:solidFill>
                            <a:srgbClr val="000000"/>
                          </a:solidFill>
                          <a:effectLst/>
                          <a:latin typeface="Arial" panose="020B0604020202020204" pitchFamily="34" charset="0"/>
                        </a:rPr>
                        <a:t>163,698,731</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PE" sz="2400" b="1" i="0" u="none" strike="noStrike">
                          <a:solidFill>
                            <a:srgbClr val="000000"/>
                          </a:solidFill>
                          <a:effectLst/>
                          <a:latin typeface="Arial" panose="020B0604020202020204" pitchFamily="34" charset="0"/>
                        </a:rPr>
                        <a:t>100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PE" sz="2400" b="1" i="0" u="none" strike="noStrike" dirty="0">
                          <a:solidFill>
                            <a:srgbClr val="000000"/>
                          </a:solidFill>
                          <a:effectLst/>
                          <a:latin typeface="Arial" panose="020B0604020202020204" pitchFamily="34" charset="0"/>
                        </a:rPr>
                        <a:t>3,392,776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PE" sz="2400" b="1" i="0" u="none" strike="noStrike">
                          <a:solidFill>
                            <a:srgbClr val="000000"/>
                          </a:solidFill>
                          <a:effectLst/>
                          <a:latin typeface="Arial" panose="020B0604020202020204" pitchFamily="34" charset="0"/>
                        </a:rPr>
                        <a:t>100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PE" sz="2400" b="1" i="0" u="none" strike="noStrike">
                          <a:solidFill>
                            <a:srgbClr val="000000"/>
                          </a:solidFill>
                          <a:effectLst/>
                          <a:latin typeface="Arial" panose="020B0604020202020204" pitchFamily="34" charset="0"/>
                        </a:rPr>
                        <a:t>2.1</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649621502"/>
                  </a:ext>
                </a:extLst>
              </a:tr>
              <a:tr h="464175">
                <a:tc>
                  <a:txBody>
                    <a:bodyPr/>
                    <a:lstStyle/>
                    <a:p>
                      <a:pPr algn="ctr" fontAlgn="ctr"/>
                      <a:r>
                        <a:rPr lang="es-PE" sz="2400" b="1" i="0" u="none" strike="noStrike">
                          <a:solidFill>
                            <a:srgbClr val="000000"/>
                          </a:solidFill>
                          <a:effectLst/>
                          <a:latin typeface="Arial" panose="020B0604020202020204" pitchFamily="34" charset="0"/>
                        </a:rPr>
                        <a:t>Europa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46,086,284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dirty="0">
                          <a:solidFill>
                            <a:srgbClr val="000000"/>
                          </a:solidFill>
                          <a:effectLst/>
                          <a:latin typeface="Arial" panose="020B0604020202020204" pitchFamily="34" charset="0"/>
                        </a:rPr>
                        <a:t>28.15</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9BF"/>
                    </a:solidFill>
                  </a:tcPr>
                </a:tc>
                <a:tc>
                  <a:txBody>
                    <a:bodyPr/>
                    <a:lstStyle/>
                    <a:p>
                      <a:pPr algn="ctr" fontAlgn="ctr"/>
                      <a:r>
                        <a:rPr lang="es-PE" sz="2400" b="1" i="0" u="none" strike="noStrike">
                          <a:solidFill>
                            <a:srgbClr val="000000"/>
                          </a:solidFill>
                          <a:effectLst/>
                          <a:latin typeface="Arial" panose="020B0604020202020204" pitchFamily="34" charset="0"/>
                        </a:rPr>
                        <a:t>1,049,384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dirty="0">
                          <a:solidFill>
                            <a:srgbClr val="000000"/>
                          </a:solidFill>
                          <a:effectLst/>
                          <a:latin typeface="Arial" panose="020B0604020202020204" pitchFamily="34" charset="0"/>
                        </a:rPr>
                        <a:t>30.93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9BF"/>
                    </a:solidFill>
                  </a:tcPr>
                </a:tc>
                <a:tc>
                  <a:txBody>
                    <a:bodyPr/>
                    <a:lstStyle/>
                    <a:p>
                      <a:pPr algn="ctr" fontAlgn="ctr"/>
                      <a:r>
                        <a:rPr lang="es-PE" sz="2400" b="1" i="0" u="none" strike="noStrike" dirty="0">
                          <a:solidFill>
                            <a:srgbClr val="000000"/>
                          </a:solidFill>
                          <a:effectLst/>
                          <a:latin typeface="Arial" panose="020B0604020202020204" pitchFamily="34" charset="0"/>
                        </a:rPr>
                        <a:t>2.3</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9BF"/>
                    </a:solidFill>
                  </a:tcPr>
                </a:tc>
                <a:extLst>
                  <a:ext uri="{0D108BD9-81ED-4DB2-BD59-A6C34878D82A}">
                    <a16:rowId xmlns:a16="http://schemas.microsoft.com/office/drawing/2014/main" val="4116994908"/>
                  </a:ext>
                </a:extLst>
              </a:tr>
              <a:tr h="464175">
                <a:tc>
                  <a:txBody>
                    <a:bodyPr/>
                    <a:lstStyle/>
                    <a:p>
                      <a:pPr algn="ctr" fontAlgn="ctr"/>
                      <a:r>
                        <a:rPr lang="es-PE" sz="2400" b="1" i="0" u="none" strike="noStrike">
                          <a:solidFill>
                            <a:srgbClr val="000000"/>
                          </a:solidFill>
                          <a:effectLst/>
                          <a:latin typeface="Arial" panose="020B0604020202020204" pitchFamily="34" charset="0"/>
                        </a:rPr>
                        <a:t>NA/CA/C</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39,198,730</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23.95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9BF"/>
                    </a:solidFill>
                  </a:tcPr>
                </a:tc>
                <a:tc>
                  <a:txBody>
                    <a:bodyPr/>
                    <a:lstStyle/>
                    <a:p>
                      <a:pPr algn="ctr" fontAlgn="ctr"/>
                      <a:r>
                        <a:rPr lang="es-PE" sz="2400" b="1" i="0" u="none" strike="noStrike">
                          <a:solidFill>
                            <a:srgbClr val="000000"/>
                          </a:solidFill>
                          <a:effectLst/>
                          <a:latin typeface="Arial" panose="020B0604020202020204" pitchFamily="34" charset="0"/>
                        </a:rPr>
                        <a:t>878,677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dirty="0">
                          <a:solidFill>
                            <a:srgbClr val="000000"/>
                          </a:solidFill>
                          <a:effectLst/>
                          <a:latin typeface="Arial" panose="020B0604020202020204" pitchFamily="34" charset="0"/>
                        </a:rPr>
                        <a:t>25.90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9BF"/>
                    </a:solidFill>
                  </a:tcPr>
                </a:tc>
                <a:tc>
                  <a:txBody>
                    <a:bodyPr/>
                    <a:lstStyle/>
                    <a:p>
                      <a:pPr algn="ctr" fontAlgn="ctr"/>
                      <a:r>
                        <a:rPr lang="es-PE" sz="2400" b="1" i="0" u="none" strike="noStrike">
                          <a:solidFill>
                            <a:srgbClr val="000000"/>
                          </a:solidFill>
                          <a:effectLst/>
                          <a:latin typeface="Arial" panose="020B0604020202020204" pitchFamily="34" charset="0"/>
                        </a:rPr>
                        <a:t>2.2</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0771859"/>
                  </a:ext>
                </a:extLst>
              </a:tr>
              <a:tr h="464175">
                <a:tc>
                  <a:txBody>
                    <a:bodyPr/>
                    <a:lstStyle/>
                    <a:p>
                      <a:pPr algn="ctr" fontAlgn="ctr"/>
                      <a:r>
                        <a:rPr lang="es-PE" sz="2400" b="1" i="0" u="none" strike="noStrike">
                          <a:solidFill>
                            <a:srgbClr val="000000"/>
                          </a:solidFill>
                          <a:effectLst/>
                          <a:latin typeface="Arial" panose="020B0604020202020204" pitchFamily="34" charset="0"/>
                        </a:rPr>
                        <a:t>Asia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46,836,971</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dirty="0">
                          <a:solidFill>
                            <a:srgbClr val="000000"/>
                          </a:solidFill>
                          <a:effectLst/>
                          <a:latin typeface="Arial" panose="020B0604020202020204" pitchFamily="34" charset="0"/>
                        </a:rPr>
                        <a:t>28.61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9BF"/>
                    </a:solidFill>
                  </a:tcPr>
                </a:tc>
                <a:tc>
                  <a:txBody>
                    <a:bodyPr/>
                    <a:lstStyle/>
                    <a:p>
                      <a:pPr algn="ctr" fontAlgn="ctr"/>
                      <a:r>
                        <a:rPr lang="es-PE" sz="2400" b="1" i="0" u="none" strike="noStrike">
                          <a:solidFill>
                            <a:srgbClr val="000000"/>
                          </a:solidFill>
                          <a:effectLst/>
                          <a:latin typeface="Arial" panose="020B0604020202020204" pitchFamily="34" charset="0"/>
                        </a:rPr>
                        <a:t>608,221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17.93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1.3</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4797907"/>
                  </a:ext>
                </a:extLst>
              </a:tr>
              <a:tr h="464175">
                <a:tc>
                  <a:txBody>
                    <a:bodyPr/>
                    <a:lstStyle/>
                    <a:p>
                      <a:pPr algn="ctr" fontAlgn="ctr"/>
                      <a:r>
                        <a:rPr lang="es-PE" sz="2400" b="1" i="0" u="none" strike="noStrike">
                          <a:solidFill>
                            <a:srgbClr val="000000"/>
                          </a:solidFill>
                          <a:effectLst/>
                          <a:latin typeface="Arial" panose="020B0604020202020204" pitchFamily="34" charset="0"/>
                        </a:rPr>
                        <a:t>Suramerica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26,780,988</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16.36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728,625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dirty="0">
                          <a:solidFill>
                            <a:srgbClr val="000000"/>
                          </a:solidFill>
                          <a:effectLst/>
                          <a:latin typeface="Arial" panose="020B0604020202020204" pitchFamily="34" charset="0"/>
                        </a:rPr>
                        <a:t>21.48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9BF"/>
                    </a:solidFill>
                  </a:tcPr>
                </a:tc>
                <a:tc>
                  <a:txBody>
                    <a:bodyPr/>
                    <a:lstStyle/>
                    <a:p>
                      <a:pPr algn="ctr" fontAlgn="ctr"/>
                      <a:r>
                        <a:rPr lang="es-PE" sz="2400" b="1" i="0" u="none" strike="noStrike" dirty="0">
                          <a:solidFill>
                            <a:srgbClr val="000000"/>
                          </a:solidFill>
                          <a:effectLst/>
                          <a:latin typeface="Arial" panose="020B0604020202020204" pitchFamily="34" charset="0"/>
                        </a:rPr>
                        <a:t>2.7</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9BF"/>
                    </a:solidFill>
                  </a:tcPr>
                </a:tc>
                <a:extLst>
                  <a:ext uri="{0D108BD9-81ED-4DB2-BD59-A6C34878D82A}">
                    <a16:rowId xmlns:a16="http://schemas.microsoft.com/office/drawing/2014/main" val="555603705"/>
                  </a:ext>
                </a:extLst>
              </a:tr>
              <a:tr h="464175">
                <a:tc>
                  <a:txBody>
                    <a:bodyPr/>
                    <a:lstStyle/>
                    <a:p>
                      <a:pPr algn="ctr" fontAlgn="ctr"/>
                      <a:r>
                        <a:rPr lang="es-PE" sz="2400" b="1" i="0" u="none" strike="noStrike">
                          <a:solidFill>
                            <a:srgbClr val="000000"/>
                          </a:solidFill>
                          <a:effectLst/>
                          <a:latin typeface="Arial" panose="020B0604020202020204" pitchFamily="34" charset="0"/>
                        </a:rPr>
                        <a:t>Africa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4,729,842</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2.89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126,644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3.73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dirty="0">
                          <a:solidFill>
                            <a:srgbClr val="000000"/>
                          </a:solidFill>
                          <a:effectLst/>
                          <a:latin typeface="Arial" panose="020B0604020202020204" pitchFamily="34" charset="0"/>
                        </a:rPr>
                        <a:t>2.7</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9BF"/>
                    </a:solidFill>
                  </a:tcPr>
                </a:tc>
                <a:extLst>
                  <a:ext uri="{0D108BD9-81ED-4DB2-BD59-A6C34878D82A}">
                    <a16:rowId xmlns:a16="http://schemas.microsoft.com/office/drawing/2014/main" val="2228504524"/>
                  </a:ext>
                </a:extLst>
              </a:tr>
              <a:tr h="480182">
                <a:tc>
                  <a:txBody>
                    <a:bodyPr/>
                    <a:lstStyle/>
                    <a:p>
                      <a:pPr algn="ctr" fontAlgn="ctr"/>
                      <a:r>
                        <a:rPr lang="es-PE" sz="2400" b="1" i="0" u="none" strike="noStrike">
                          <a:solidFill>
                            <a:srgbClr val="000000"/>
                          </a:solidFill>
                          <a:effectLst/>
                          <a:latin typeface="Arial" panose="020B0604020202020204" pitchFamily="34" charset="0"/>
                        </a:rPr>
                        <a:t>Oceanía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65,916</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0.04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1,225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0.04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dirty="0">
                          <a:solidFill>
                            <a:srgbClr val="000000"/>
                          </a:solidFill>
                          <a:effectLst/>
                          <a:latin typeface="Arial" panose="020B0604020202020204" pitchFamily="34" charset="0"/>
                        </a:rPr>
                        <a:t>1.9</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886668"/>
                  </a:ext>
                </a:extLst>
              </a:tr>
            </a:tbl>
          </a:graphicData>
        </a:graphic>
      </p:graphicFrame>
    </p:spTree>
    <p:extLst>
      <p:ext uri="{BB962C8B-B14F-4D97-AF65-F5344CB8AC3E}">
        <p14:creationId xmlns:p14="http://schemas.microsoft.com/office/powerpoint/2010/main" val="34150090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283143" y="6540128"/>
            <a:ext cx="404630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https://covid19.patria.org.ve/estadisticas-venezuela/</a:t>
            </a:r>
            <a:endParaRPr kumimoji="0" lang="es-PE"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ángulo 8">
            <a:extLst>
              <a:ext uri="{FF2B5EF4-FFF2-40B4-BE49-F238E27FC236}">
                <a16:creationId xmlns:a16="http://schemas.microsoft.com/office/drawing/2014/main" id="{FB159E47-F438-4664-BBEE-B1ABF7B8BB1C}"/>
              </a:ext>
            </a:extLst>
          </p:cNvPr>
          <p:cNvSpPr/>
          <p:nvPr/>
        </p:nvSpPr>
        <p:spPr>
          <a:xfrm>
            <a:off x="2322985" y="5593606"/>
            <a:ext cx="2528047"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600" b="1" i="0" u="none" strike="noStrike" kern="1200" cap="none" spc="0" normalizeH="0" baseline="0" noProof="0" dirty="0">
                <a:ln>
                  <a:noFill/>
                </a:ln>
                <a:solidFill>
                  <a:srgbClr val="FF0000"/>
                </a:solidFill>
                <a:effectLst/>
                <a:uLnTx/>
                <a:uFillTx/>
                <a:latin typeface="Calibri" panose="020F0502020204030204"/>
                <a:ea typeface="+mn-ea"/>
                <a:cs typeface="+mn-cs"/>
              </a:rPr>
              <a:t>Mujeres: 101,242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srgbClr val="0070C0"/>
                </a:solidFill>
                <a:effectLst/>
                <a:uLnTx/>
                <a:uFillTx/>
                <a:latin typeface="Calibri" panose="020F0502020204030204"/>
                <a:ea typeface="+mn-ea"/>
                <a:cs typeface="+mn-cs"/>
              </a:rPr>
              <a:t>Hombres: 112,989</a:t>
            </a:r>
          </a:p>
        </p:txBody>
      </p:sp>
      <p:pic>
        <p:nvPicPr>
          <p:cNvPr id="16" name="Imagen 15">
            <a:extLst>
              <a:ext uri="{FF2B5EF4-FFF2-40B4-BE49-F238E27FC236}">
                <a16:creationId xmlns:a16="http://schemas.microsoft.com/office/drawing/2014/main" id="{D7307CD0-5A4C-4A5F-A6DC-38E36ECF98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59757" y="5112265"/>
            <a:ext cx="1917235" cy="1427863"/>
          </a:xfrm>
          <a:prstGeom prst="rect">
            <a:avLst/>
          </a:prstGeom>
        </p:spPr>
      </p:pic>
      <p:pic>
        <p:nvPicPr>
          <p:cNvPr id="8" name="Imagen 7">
            <a:extLst>
              <a:ext uri="{FF2B5EF4-FFF2-40B4-BE49-F238E27FC236}">
                <a16:creationId xmlns:a16="http://schemas.microsoft.com/office/drawing/2014/main" id="{FFBD9725-553D-4058-BC7A-28E58E8A2113}"/>
              </a:ext>
            </a:extLst>
          </p:cNvPr>
          <p:cNvPicPr>
            <a:picLocks noChangeAspect="1"/>
          </p:cNvPicPr>
          <p:nvPr/>
        </p:nvPicPr>
        <p:blipFill>
          <a:blip r:embed="rId5"/>
          <a:stretch>
            <a:fillRect/>
          </a:stretch>
        </p:blipFill>
        <p:spPr>
          <a:xfrm>
            <a:off x="1300865" y="2225888"/>
            <a:ext cx="4200525" cy="2838450"/>
          </a:xfrm>
          <a:prstGeom prst="rect">
            <a:avLst/>
          </a:prstGeom>
        </p:spPr>
      </p:pic>
      <p:pic>
        <p:nvPicPr>
          <p:cNvPr id="12" name="Imagen 11">
            <a:extLst>
              <a:ext uri="{FF2B5EF4-FFF2-40B4-BE49-F238E27FC236}">
                <a16:creationId xmlns:a16="http://schemas.microsoft.com/office/drawing/2014/main" id="{F07120ED-9580-4C3F-8C52-9C62F9FD6E16}"/>
              </a:ext>
            </a:extLst>
          </p:cNvPr>
          <p:cNvPicPr>
            <a:picLocks noChangeAspect="1"/>
          </p:cNvPicPr>
          <p:nvPr/>
        </p:nvPicPr>
        <p:blipFill>
          <a:blip r:embed="rId6"/>
          <a:stretch>
            <a:fillRect/>
          </a:stretch>
        </p:blipFill>
        <p:spPr>
          <a:xfrm>
            <a:off x="6597821" y="1986814"/>
            <a:ext cx="4257675" cy="2847975"/>
          </a:xfrm>
          <a:prstGeom prst="rect">
            <a:avLst/>
          </a:prstGeom>
        </p:spPr>
      </p:pic>
      <p:pic>
        <p:nvPicPr>
          <p:cNvPr id="5" name="Imagen 4">
            <a:extLst>
              <a:ext uri="{FF2B5EF4-FFF2-40B4-BE49-F238E27FC236}">
                <a16:creationId xmlns:a16="http://schemas.microsoft.com/office/drawing/2014/main" id="{39B8BAA5-73B9-4175-94E5-4A7B522E0D45}"/>
              </a:ext>
            </a:extLst>
          </p:cNvPr>
          <p:cNvPicPr>
            <a:picLocks noChangeAspect="1"/>
          </p:cNvPicPr>
          <p:nvPr/>
        </p:nvPicPr>
        <p:blipFill>
          <a:blip r:embed="rId7"/>
          <a:stretch>
            <a:fillRect/>
          </a:stretch>
        </p:blipFill>
        <p:spPr>
          <a:xfrm>
            <a:off x="1607014" y="197648"/>
            <a:ext cx="8105775" cy="1104900"/>
          </a:xfrm>
          <a:prstGeom prst="rect">
            <a:avLst/>
          </a:prstGeom>
        </p:spPr>
      </p:pic>
      <p:pic>
        <p:nvPicPr>
          <p:cNvPr id="6" name="Imagen 5">
            <a:extLst>
              <a:ext uri="{FF2B5EF4-FFF2-40B4-BE49-F238E27FC236}">
                <a16:creationId xmlns:a16="http://schemas.microsoft.com/office/drawing/2014/main" id="{7908A9E6-8CB9-454B-B52E-3BB5CE9358DF}"/>
              </a:ext>
            </a:extLst>
          </p:cNvPr>
          <p:cNvPicPr>
            <a:picLocks noChangeAspect="1"/>
          </p:cNvPicPr>
          <p:nvPr/>
        </p:nvPicPr>
        <p:blipFill>
          <a:blip r:embed="rId8"/>
          <a:stretch>
            <a:fillRect/>
          </a:stretch>
        </p:blipFill>
        <p:spPr>
          <a:xfrm>
            <a:off x="10855496" y="222266"/>
            <a:ext cx="737680" cy="707197"/>
          </a:xfrm>
          <a:prstGeom prst="rect">
            <a:avLst/>
          </a:prstGeom>
        </p:spPr>
      </p:pic>
    </p:spTree>
    <p:extLst>
      <p:ext uri="{BB962C8B-B14F-4D97-AF65-F5344CB8AC3E}">
        <p14:creationId xmlns:p14="http://schemas.microsoft.com/office/powerpoint/2010/main" val="22268084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610DE5A-254B-483C-98A1-83E58CEC19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9339" y="-16042"/>
            <a:ext cx="12089416" cy="1780674"/>
          </a:xfrm>
          <a:prstGeom prst="rect">
            <a:avLst/>
          </a:prstGeom>
        </p:spPr>
      </p:pic>
      <p:sp>
        <p:nvSpPr>
          <p:cNvPr id="8" name="Título 1">
            <a:extLst>
              <a:ext uri="{FF2B5EF4-FFF2-40B4-BE49-F238E27FC236}">
                <a16:creationId xmlns:a16="http://schemas.microsoft.com/office/drawing/2014/main" id="{E1BD6F32-5F34-4531-8F1F-30B89C56E8F9}"/>
              </a:ext>
            </a:extLst>
          </p:cNvPr>
          <p:cNvSpPr>
            <a:spLocks noGrp="1"/>
          </p:cNvSpPr>
          <p:nvPr>
            <p:ph type="title"/>
          </p:nvPr>
        </p:nvSpPr>
        <p:spPr>
          <a:xfrm>
            <a:off x="115460" y="1548064"/>
            <a:ext cx="9881938" cy="232610"/>
          </a:xfrm>
        </p:spPr>
        <p:txBody>
          <a:bodyPr>
            <a:noAutofit/>
          </a:bodyPr>
          <a:lstStyle/>
          <a:p>
            <a:pPr algn="ctr"/>
            <a:r>
              <a:rPr lang="es-ES" sz="2800" b="1" dirty="0">
                <a:solidFill>
                  <a:schemeClr val="bg1"/>
                </a:solidFill>
                <a:latin typeface="Arial Black" panose="020B0A04020102020204" pitchFamily="34" charset="0"/>
                <a:cs typeface="Arial" panose="020B0604020202020204" pitchFamily="34" charset="0"/>
              </a:rPr>
              <a:t>Avances vacunación COVID-19 - Venezuela</a:t>
            </a:r>
            <a:br>
              <a:rPr lang="es-ES" sz="2800" b="1" dirty="0">
                <a:solidFill>
                  <a:schemeClr val="bg1"/>
                </a:solidFill>
                <a:latin typeface="Arial Black" panose="020B0A04020102020204" pitchFamily="34" charset="0"/>
                <a:cs typeface="Arial" panose="020B0604020202020204" pitchFamily="34" charset="0"/>
              </a:rPr>
            </a:br>
            <a:br>
              <a:rPr lang="es-ES" sz="2800" b="1" dirty="0">
                <a:solidFill>
                  <a:schemeClr val="bg1"/>
                </a:solidFill>
                <a:latin typeface="Arial Black" panose="020B0A04020102020204" pitchFamily="34" charset="0"/>
                <a:cs typeface="Arial" panose="020B0604020202020204" pitchFamily="34" charset="0"/>
              </a:rPr>
            </a:br>
            <a:br>
              <a:rPr lang="es-ES" sz="2800" b="1" dirty="0">
                <a:solidFill>
                  <a:srgbClr val="FFFF00"/>
                </a:solidFill>
                <a:latin typeface="Arial Black" panose="020B0A04020102020204" pitchFamily="34" charset="0"/>
                <a:cs typeface="Arial" panose="020B0604020202020204" pitchFamily="34" charset="0"/>
              </a:rPr>
            </a:br>
            <a:endParaRPr lang="es-PE" sz="2800" b="1" dirty="0">
              <a:solidFill>
                <a:srgbClr val="FFFF00"/>
              </a:solidFill>
              <a:latin typeface="Arial Black" panose="020B0A04020102020204" pitchFamily="34" charset="0"/>
              <a:cs typeface="Arial" panose="020B0604020202020204" pitchFamily="34" charset="0"/>
            </a:endParaRPr>
          </a:p>
        </p:txBody>
      </p:sp>
      <p:sp>
        <p:nvSpPr>
          <p:cNvPr id="5" name="Marcador de contenido 18">
            <a:extLst>
              <a:ext uri="{FF2B5EF4-FFF2-40B4-BE49-F238E27FC236}">
                <a16:creationId xmlns:a16="http://schemas.microsoft.com/office/drawing/2014/main" id="{35FE7407-5FCE-4288-B18F-7EF7730093EC}"/>
              </a:ext>
            </a:extLst>
          </p:cNvPr>
          <p:cNvSpPr txBox="1">
            <a:spLocks/>
          </p:cNvSpPr>
          <p:nvPr/>
        </p:nvSpPr>
        <p:spPr>
          <a:xfrm>
            <a:off x="6829425" y="1894403"/>
            <a:ext cx="4778148" cy="319896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endParaRPr lang="es-ES" dirty="0">
              <a:solidFill>
                <a:schemeClr val="tx1"/>
              </a:solidFill>
            </a:endParaRPr>
          </a:p>
          <a:p>
            <a:pPr algn="just"/>
            <a:endParaRPr lang="es-ES" dirty="0">
              <a:solidFill>
                <a:schemeClr val="tx1"/>
              </a:solidFill>
            </a:endParaRPr>
          </a:p>
          <a:p>
            <a:pPr algn="just"/>
            <a:endParaRPr lang="es-ES" dirty="0">
              <a:solidFill>
                <a:schemeClr val="tx1"/>
              </a:solidFill>
            </a:endParaRPr>
          </a:p>
          <a:p>
            <a:pPr algn="just"/>
            <a:endParaRPr lang="es-ES" sz="2300" dirty="0">
              <a:solidFill>
                <a:schemeClr val="tx1"/>
              </a:solidFill>
            </a:endParaRPr>
          </a:p>
        </p:txBody>
      </p:sp>
      <p:sp>
        <p:nvSpPr>
          <p:cNvPr id="6" name="CuadroTexto 5">
            <a:extLst>
              <a:ext uri="{FF2B5EF4-FFF2-40B4-BE49-F238E27FC236}">
                <a16:creationId xmlns:a16="http://schemas.microsoft.com/office/drawing/2014/main" id="{D2AE1CB9-8121-42B2-8D53-AD17F7F6EB56}"/>
              </a:ext>
            </a:extLst>
          </p:cNvPr>
          <p:cNvSpPr txBox="1"/>
          <p:nvPr/>
        </p:nvSpPr>
        <p:spPr>
          <a:xfrm>
            <a:off x="4356761" y="6124930"/>
            <a:ext cx="4945328" cy="369332"/>
          </a:xfrm>
          <a:prstGeom prst="rect">
            <a:avLst/>
          </a:prstGeom>
          <a:noFill/>
        </p:spPr>
        <p:txBody>
          <a:bodyPr wrap="square">
            <a:spAutoFit/>
          </a:bodyPr>
          <a:lstStyle/>
          <a:p>
            <a:r>
              <a:rPr lang="es-CO" dirty="0">
                <a:solidFill>
                  <a:srgbClr val="0070C0"/>
                </a:solidFill>
              </a:rPr>
              <a:t>http://www.mpps.gob.ve/</a:t>
            </a:r>
          </a:p>
        </p:txBody>
      </p:sp>
      <p:pic>
        <p:nvPicPr>
          <p:cNvPr id="9" name="Imagen 8">
            <a:extLst>
              <a:ext uri="{FF2B5EF4-FFF2-40B4-BE49-F238E27FC236}">
                <a16:creationId xmlns:a16="http://schemas.microsoft.com/office/drawing/2014/main" id="{F86A1D6E-969B-492E-BB2E-44FE4A3D3D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38733" y="272418"/>
            <a:ext cx="737680" cy="707197"/>
          </a:xfrm>
          <a:prstGeom prst="rect">
            <a:avLst/>
          </a:prstGeom>
        </p:spPr>
      </p:pic>
      <p:sp>
        <p:nvSpPr>
          <p:cNvPr id="17" name="CuadroTexto 16">
            <a:extLst>
              <a:ext uri="{FF2B5EF4-FFF2-40B4-BE49-F238E27FC236}">
                <a16:creationId xmlns:a16="http://schemas.microsoft.com/office/drawing/2014/main" id="{030664E4-7DCE-4150-8C1A-3A30EADA4D28}"/>
              </a:ext>
            </a:extLst>
          </p:cNvPr>
          <p:cNvSpPr txBox="1"/>
          <p:nvPr/>
        </p:nvSpPr>
        <p:spPr>
          <a:xfrm>
            <a:off x="3674876" y="6494262"/>
            <a:ext cx="4360986" cy="369332"/>
          </a:xfrm>
          <a:prstGeom prst="rect">
            <a:avLst/>
          </a:prstGeom>
          <a:noFill/>
        </p:spPr>
        <p:txBody>
          <a:bodyPr wrap="square">
            <a:spAutoFit/>
          </a:bodyPr>
          <a:lstStyle/>
          <a:p>
            <a:r>
              <a:rPr lang="es-CO" dirty="0">
                <a:solidFill>
                  <a:srgbClr val="0070C0"/>
                </a:solidFill>
              </a:rPr>
              <a:t>http://www.oncti.gob.ve/NOTICIAS.html</a:t>
            </a:r>
          </a:p>
        </p:txBody>
      </p:sp>
      <p:pic>
        <p:nvPicPr>
          <p:cNvPr id="2" name="Imagen 1">
            <a:extLst>
              <a:ext uri="{FF2B5EF4-FFF2-40B4-BE49-F238E27FC236}">
                <a16:creationId xmlns:a16="http://schemas.microsoft.com/office/drawing/2014/main" id="{3A47F938-23C0-48CB-8272-C2A09B4DDC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460" y="1840204"/>
            <a:ext cx="5594442" cy="3768946"/>
          </a:xfrm>
          <a:prstGeom prst="rect">
            <a:avLst/>
          </a:prstGeom>
        </p:spPr>
      </p:pic>
      <p:sp>
        <p:nvSpPr>
          <p:cNvPr id="13" name="CuadroTexto 12">
            <a:extLst>
              <a:ext uri="{FF2B5EF4-FFF2-40B4-BE49-F238E27FC236}">
                <a16:creationId xmlns:a16="http://schemas.microsoft.com/office/drawing/2014/main" id="{9F5AFC36-6D37-4ED7-97E0-41DB7F525D89}"/>
              </a:ext>
            </a:extLst>
          </p:cNvPr>
          <p:cNvSpPr txBox="1"/>
          <p:nvPr/>
        </p:nvSpPr>
        <p:spPr>
          <a:xfrm>
            <a:off x="5991519" y="2150006"/>
            <a:ext cx="5869699" cy="2354491"/>
          </a:xfrm>
          <a:prstGeom prst="rect">
            <a:avLst/>
          </a:prstGeom>
          <a:noFill/>
        </p:spPr>
        <p:txBody>
          <a:bodyPr wrap="square">
            <a:spAutoFit/>
          </a:bodyPr>
          <a:lstStyle/>
          <a:p>
            <a:pPr algn="just"/>
            <a:endParaRPr lang="es-ES" sz="2500" dirty="0"/>
          </a:p>
          <a:p>
            <a:pPr algn="just"/>
            <a:r>
              <a:rPr lang="es-ES" sz="2500" dirty="0"/>
              <a:t>A partir del lunes 17 de mayo hasta el domingo 23 se mantendrá la medida de cuarentena radical debido a que persiste una alta meseta de contagios por COVID-19. </a:t>
            </a:r>
          </a:p>
          <a:p>
            <a:pPr algn="just"/>
            <a:endParaRPr lang="es-ES" sz="2200" dirty="0"/>
          </a:p>
        </p:txBody>
      </p:sp>
      <p:sp>
        <p:nvSpPr>
          <p:cNvPr id="11" name="CuadroTexto 10">
            <a:extLst>
              <a:ext uri="{FF2B5EF4-FFF2-40B4-BE49-F238E27FC236}">
                <a16:creationId xmlns:a16="http://schemas.microsoft.com/office/drawing/2014/main" id="{53F45002-CC41-4B38-8B1A-A3C7E6EEBC05}"/>
              </a:ext>
            </a:extLst>
          </p:cNvPr>
          <p:cNvSpPr txBox="1"/>
          <p:nvPr/>
        </p:nvSpPr>
        <p:spPr>
          <a:xfrm>
            <a:off x="2908139" y="3287739"/>
            <a:ext cx="6186668" cy="369332"/>
          </a:xfrm>
          <a:prstGeom prst="rect">
            <a:avLst/>
          </a:prstGeom>
          <a:noFill/>
        </p:spPr>
        <p:txBody>
          <a:bodyPr wrap="square">
            <a:spAutoFit/>
          </a:bodyPr>
          <a:lstStyle/>
          <a:p>
            <a:r>
              <a:rPr lang="es-PE" dirty="0"/>
              <a:t>https://conhu.webex.com/meet/oras-conhu</a:t>
            </a:r>
          </a:p>
        </p:txBody>
      </p:sp>
      <p:sp>
        <p:nvSpPr>
          <p:cNvPr id="14" name="CuadroTexto 13">
            <a:extLst>
              <a:ext uri="{FF2B5EF4-FFF2-40B4-BE49-F238E27FC236}">
                <a16:creationId xmlns:a16="http://schemas.microsoft.com/office/drawing/2014/main" id="{34CB5112-FAE0-4A27-A700-E129252D0D1F}"/>
              </a:ext>
            </a:extLst>
          </p:cNvPr>
          <p:cNvSpPr txBox="1"/>
          <p:nvPr/>
        </p:nvSpPr>
        <p:spPr>
          <a:xfrm>
            <a:off x="2908139" y="3287739"/>
            <a:ext cx="6186668" cy="369332"/>
          </a:xfrm>
          <a:prstGeom prst="rect">
            <a:avLst/>
          </a:prstGeom>
          <a:noFill/>
        </p:spPr>
        <p:txBody>
          <a:bodyPr wrap="square">
            <a:spAutoFit/>
          </a:bodyPr>
          <a:lstStyle/>
          <a:p>
            <a:r>
              <a:rPr lang="es-PE" dirty="0"/>
              <a:t>https://conhu.webex.com/meet/oras-conhu</a:t>
            </a:r>
          </a:p>
        </p:txBody>
      </p:sp>
      <p:sp>
        <p:nvSpPr>
          <p:cNvPr id="15" name="CuadroTexto 14">
            <a:extLst>
              <a:ext uri="{FF2B5EF4-FFF2-40B4-BE49-F238E27FC236}">
                <a16:creationId xmlns:a16="http://schemas.microsoft.com/office/drawing/2014/main" id="{F9B9E9EF-CBE9-4F2E-A114-92925C706309}"/>
              </a:ext>
            </a:extLst>
          </p:cNvPr>
          <p:cNvSpPr txBox="1"/>
          <p:nvPr/>
        </p:nvSpPr>
        <p:spPr>
          <a:xfrm>
            <a:off x="2908139" y="3287739"/>
            <a:ext cx="6186668" cy="369332"/>
          </a:xfrm>
          <a:prstGeom prst="rect">
            <a:avLst/>
          </a:prstGeom>
          <a:noFill/>
        </p:spPr>
        <p:txBody>
          <a:bodyPr wrap="square">
            <a:spAutoFit/>
          </a:bodyPr>
          <a:lstStyle/>
          <a:p>
            <a:r>
              <a:rPr lang="es-PE" dirty="0"/>
              <a:t>https://conhu.webex.com/meet/oras-conhu</a:t>
            </a:r>
          </a:p>
        </p:txBody>
      </p:sp>
    </p:spTree>
    <p:extLst>
      <p:ext uri="{BB962C8B-B14F-4D97-AF65-F5344CB8AC3E}">
        <p14:creationId xmlns:p14="http://schemas.microsoft.com/office/powerpoint/2010/main" val="25025764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64296" y="1482330"/>
            <a:ext cx="10809961" cy="3631763"/>
          </a:xfrm>
          <a:prstGeom prst="rect">
            <a:avLst/>
          </a:prstGeom>
          <a:noFill/>
        </p:spPr>
        <p:txBody>
          <a:bodyPr wrap="square" rtlCol="0">
            <a:spAutoFit/>
          </a:bodyPr>
          <a:lstStyle/>
          <a:p>
            <a:pPr algn="ctr"/>
            <a:r>
              <a:rPr lang="es-MX" sz="3600" b="1" dirty="0">
                <a:solidFill>
                  <a:srgbClr val="C00000"/>
                </a:solidFill>
              </a:rPr>
              <a:t>Reunión del equipo técnico de ORAS-CONHU</a:t>
            </a:r>
          </a:p>
          <a:p>
            <a:endParaRPr lang="es-MX" dirty="0"/>
          </a:p>
          <a:p>
            <a:pPr algn="ctr"/>
            <a:r>
              <a:rPr lang="es-MX" dirty="0"/>
              <a:t>Lunes 17 de mayo 2021</a:t>
            </a:r>
          </a:p>
          <a:p>
            <a:endParaRPr lang="es-MX" dirty="0"/>
          </a:p>
          <a:p>
            <a:pPr algn="ctr"/>
            <a:r>
              <a:rPr lang="es-MX" sz="2800" b="1" dirty="0">
                <a:solidFill>
                  <a:schemeClr val="accent1">
                    <a:lumMod val="50000"/>
                  </a:schemeClr>
                </a:solidFill>
              </a:rPr>
              <a:t>Comentarios sobre el artículo: </a:t>
            </a:r>
          </a:p>
          <a:p>
            <a:pPr algn="ctr"/>
            <a:endParaRPr lang="es-MX" sz="2800" b="1" dirty="0"/>
          </a:p>
          <a:p>
            <a:pPr algn="ctr"/>
            <a:r>
              <a:rPr lang="es-MX" sz="2800" b="1" dirty="0"/>
              <a:t>Análisis del impacto potencial de la vacunación COVID-19 sobre la morbilidad y la mortalidad, según la duración de su aplicación, el momento en que se inicia y su efecto en el control de la transmisión</a:t>
            </a:r>
          </a:p>
        </p:txBody>
      </p:sp>
    </p:spTree>
    <p:extLst>
      <p:ext uri="{BB962C8B-B14F-4D97-AF65-F5344CB8AC3E}">
        <p14:creationId xmlns:p14="http://schemas.microsoft.com/office/powerpoint/2010/main" val="17023846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11160" t="9876" r="10129" b="6124"/>
          <a:stretch/>
        </p:blipFill>
        <p:spPr>
          <a:xfrm rot="21114921">
            <a:off x="1810512" y="725457"/>
            <a:ext cx="9052561" cy="5431536"/>
          </a:xfrm>
          <a:prstGeom prst="rect">
            <a:avLst/>
          </a:prstGeom>
          <a:ln>
            <a:solidFill>
              <a:schemeClr val="accent1"/>
            </a:solidFill>
          </a:ln>
        </p:spPr>
      </p:pic>
    </p:spTree>
    <p:extLst>
      <p:ext uri="{BB962C8B-B14F-4D97-AF65-F5344CB8AC3E}">
        <p14:creationId xmlns:p14="http://schemas.microsoft.com/office/powerpoint/2010/main" val="33430730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25469" y="275573"/>
            <a:ext cx="11586575" cy="523220"/>
          </a:xfrm>
          <a:prstGeom prst="rect">
            <a:avLst/>
          </a:prstGeom>
          <a:noFill/>
        </p:spPr>
        <p:txBody>
          <a:bodyPr wrap="square" rtlCol="0">
            <a:spAutoFit/>
          </a:bodyPr>
          <a:lstStyle/>
          <a:p>
            <a:pPr algn="ctr"/>
            <a:r>
              <a:rPr lang="es-MX" sz="2800" b="1" dirty="0">
                <a:solidFill>
                  <a:schemeClr val="accent1">
                    <a:lumMod val="50000"/>
                  </a:schemeClr>
                </a:solidFill>
              </a:rPr>
              <a:t>¿Qué intenta responder esta investigación basada en modelos matemáticos?</a:t>
            </a:r>
          </a:p>
        </p:txBody>
      </p:sp>
      <p:sp>
        <p:nvSpPr>
          <p:cNvPr id="3" name="CuadroTexto 2"/>
          <p:cNvSpPr txBox="1"/>
          <p:nvPr/>
        </p:nvSpPr>
        <p:spPr>
          <a:xfrm>
            <a:off x="569933" y="1169602"/>
            <a:ext cx="10897645" cy="5355312"/>
          </a:xfrm>
          <a:prstGeom prst="rect">
            <a:avLst/>
          </a:prstGeom>
          <a:noFill/>
        </p:spPr>
        <p:txBody>
          <a:bodyPr wrap="square" rtlCol="0">
            <a:spAutoFit/>
          </a:bodyPr>
          <a:lstStyle/>
          <a:p>
            <a:pPr algn="ctr"/>
            <a:r>
              <a:rPr lang="es-MX" sz="2400" b="1" dirty="0">
                <a:solidFill>
                  <a:srgbClr val="C00000"/>
                </a:solidFill>
              </a:rPr>
              <a:t>¿Qué variables afectan el éxito en el control de la pandemia?</a:t>
            </a:r>
          </a:p>
          <a:p>
            <a:pPr algn="ctr"/>
            <a:endParaRPr lang="es-MX" sz="2400" b="1" dirty="0">
              <a:solidFill>
                <a:srgbClr val="C00000"/>
              </a:solidFill>
            </a:endParaRPr>
          </a:p>
          <a:p>
            <a:pPr algn="ctr"/>
            <a:endParaRPr lang="es-MX" dirty="0"/>
          </a:p>
          <a:p>
            <a:pPr algn="ctr"/>
            <a:r>
              <a:rPr lang="es-MX" b="1" dirty="0"/>
              <a:t>CARACTERISTICAS DE LA VACUNA </a:t>
            </a:r>
            <a:r>
              <a:rPr lang="es-MX" dirty="0"/>
              <a:t>	                   	</a:t>
            </a:r>
            <a:r>
              <a:rPr lang="es-MX" b="1" dirty="0"/>
              <a:t>         ESCENARIO (44800)</a:t>
            </a:r>
          </a:p>
          <a:p>
            <a:pPr algn="ctr"/>
            <a:endParaRPr lang="es-MX" dirty="0"/>
          </a:p>
          <a:p>
            <a:pPr algn="ctr"/>
            <a:r>
              <a:rPr lang="es-MX" dirty="0"/>
              <a:t>                         </a:t>
            </a:r>
          </a:p>
          <a:p>
            <a:pPr marL="285750" indent="-285750">
              <a:buFontTx/>
              <a:buChar char="-"/>
            </a:pPr>
            <a:endParaRPr lang="es-MX" dirty="0"/>
          </a:p>
          <a:p>
            <a:pPr marL="285750" indent="-285750">
              <a:buFontTx/>
              <a:buChar char="-"/>
            </a:pPr>
            <a:endParaRPr lang="es-MX" dirty="0"/>
          </a:p>
          <a:p>
            <a:pPr marL="285750" indent="-285750">
              <a:buFontTx/>
              <a:buChar char="-"/>
            </a:pPr>
            <a:endParaRPr lang="es-MX" dirty="0"/>
          </a:p>
          <a:p>
            <a:pPr marL="285750" indent="-285750">
              <a:buFontTx/>
              <a:buChar char="-"/>
            </a:pPr>
            <a:endParaRPr lang="es-MX" dirty="0"/>
          </a:p>
          <a:p>
            <a:pPr marL="285750" indent="-285750">
              <a:buFontTx/>
              <a:buChar char="-"/>
            </a:pPr>
            <a:endParaRPr lang="es-MX" dirty="0"/>
          </a:p>
          <a:p>
            <a:pPr marL="285750" indent="-285750">
              <a:buFontTx/>
              <a:buChar char="-"/>
            </a:pPr>
            <a:endParaRPr lang="es-MX" dirty="0"/>
          </a:p>
          <a:p>
            <a:pPr marL="285750" indent="-285750">
              <a:buFontTx/>
              <a:buChar char="-"/>
            </a:pPr>
            <a:endParaRPr lang="es-MX" dirty="0"/>
          </a:p>
          <a:p>
            <a:pPr marL="285750" indent="-285750">
              <a:buFontTx/>
              <a:buChar char="-"/>
            </a:pPr>
            <a:endParaRPr lang="es-MX" dirty="0"/>
          </a:p>
          <a:p>
            <a:pPr marL="285750" indent="-285750">
              <a:buFontTx/>
              <a:buChar char="-"/>
            </a:pPr>
            <a:endParaRPr lang="es-MX" dirty="0"/>
          </a:p>
          <a:p>
            <a:pPr marL="285750" indent="-285750">
              <a:buFontTx/>
              <a:buChar char="-"/>
            </a:pPr>
            <a:endParaRPr lang="es-MX" dirty="0"/>
          </a:p>
          <a:p>
            <a:pPr marL="285750" indent="-285750">
              <a:buFontTx/>
              <a:buChar char="-"/>
            </a:pPr>
            <a:endParaRPr lang="es-MX" dirty="0"/>
          </a:p>
          <a:p>
            <a:pPr algn="ctr"/>
            <a:r>
              <a:rPr lang="es-MX" sz="2400" b="1" dirty="0">
                <a:solidFill>
                  <a:srgbClr val="C00000"/>
                </a:solidFill>
              </a:rPr>
              <a:t>¿Qué estrategia de vacunación puede dar mejores resultados?</a:t>
            </a:r>
            <a:endParaRPr lang="en-US" sz="2400" b="1" dirty="0">
              <a:solidFill>
                <a:srgbClr val="C00000"/>
              </a:solidFill>
            </a:endParaRPr>
          </a:p>
        </p:txBody>
      </p:sp>
      <p:sp>
        <p:nvSpPr>
          <p:cNvPr id="4" name="CuadroTexto 3"/>
          <p:cNvSpPr txBox="1"/>
          <p:nvPr/>
        </p:nvSpPr>
        <p:spPr>
          <a:xfrm>
            <a:off x="2063662" y="2693096"/>
            <a:ext cx="3457184" cy="2585323"/>
          </a:xfrm>
          <a:prstGeom prst="rect">
            <a:avLst/>
          </a:prstGeom>
          <a:noFill/>
        </p:spPr>
        <p:txBody>
          <a:bodyPr wrap="square" rtlCol="0">
            <a:spAutoFit/>
          </a:bodyPr>
          <a:lstStyle/>
          <a:p>
            <a:pPr algn="ctr"/>
            <a:r>
              <a:rPr lang="es-MX" dirty="0"/>
              <a:t>Eficacia de la vacuna</a:t>
            </a:r>
          </a:p>
          <a:p>
            <a:pPr algn="ctr"/>
            <a:endParaRPr lang="es-MX" dirty="0"/>
          </a:p>
          <a:p>
            <a:pPr algn="ctr"/>
            <a:r>
              <a:rPr lang="es-MX" dirty="0"/>
              <a:t>Efecto sobre la transmisión</a:t>
            </a:r>
          </a:p>
          <a:p>
            <a:pPr algn="ctr"/>
            <a:endParaRPr lang="es-MX" dirty="0"/>
          </a:p>
          <a:p>
            <a:pPr algn="ctr"/>
            <a:r>
              <a:rPr lang="es-MX" dirty="0"/>
              <a:t>Duración de la protección inmune </a:t>
            </a:r>
          </a:p>
          <a:p>
            <a:pPr algn="ctr"/>
            <a:endParaRPr lang="es-MX" dirty="0"/>
          </a:p>
          <a:p>
            <a:pPr algn="ctr"/>
            <a:r>
              <a:rPr lang="es-MX" dirty="0"/>
              <a:t>Administración de la vacuna (dosis y separación)</a:t>
            </a:r>
          </a:p>
          <a:p>
            <a:endParaRPr lang="en-US" dirty="0"/>
          </a:p>
        </p:txBody>
      </p:sp>
      <p:sp>
        <p:nvSpPr>
          <p:cNvPr id="5" name="CuadroTexto 4"/>
          <p:cNvSpPr txBox="1"/>
          <p:nvPr/>
        </p:nvSpPr>
        <p:spPr>
          <a:xfrm>
            <a:off x="6776581" y="2693096"/>
            <a:ext cx="3983277" cy="2308324"/>
          </a:xfrm>
          <a:prstGeom prst="rect">
            <a:avLst/>
          </a:prstGeom>
          <a:noFill/>
        </p:spPr>
        <p:txBody>
          <a:bodyPr wrap="square" rtlCol="0">
            <a:spAutoFit/>
          </a:bodyPr>
          <a:lstStyle/>
          <a:p>
            <a:pPr algn="ctr"/>
            <a:r>
              <a:rPr lang="es-MX" dirty="0"/>
              <a:t>Disponibilidad de vacunas</a:t>
            </a:r>
          </a:p>
          <a:p>
            <a:pPr algn="ctr"/>
            <a:endParaRPr lang="es-MX" dirty="0"/>
          </a:p>
          <a:p>
            <a:pPr algn="ctr"/>
            <a:r>
              <a:rPr lang="es-MX" dirty="0"/>
              <a:t>Momento en que se aplica la vacuna con relación al inicio del brote</a:t>
            </a:r>
          </a:p>
          <a:p>
            <a:pPr algn="ctr"/>
            <a:endParaRPr lang="es-MX" dirty="0"/>
          </a:p>
          <a:p>
            <a:pPr algn="ctr"/>
            <a:r>
              <a:rPr lang="es-MX" dirty="0"/>
              <a:t>Velocidad para ampliar cobertura</a:t>
            </a:r>
          </a:p>
          <a:p>
            <a:pPr algn="ctr"/>
            <a:endParaRPr lang="es-MX" dirty="0"/>
          </a:p>
          <a:p>
            <a:pPr algn="ctr"/>
            <a:r>
              <a:rPr lang="es-MX" dirty="0"/>
              <a:t>Cobertura alcanzada</a:t>
            </a:r>
          </a:p>
        </p:txBody>
      </p:sp>
    </p:spTree>
    <p:extLst>
      <p:ext uri="{BB962C8B-B14F-4D97-AF65-F5344CB8AC3E}">
        <p14:creationId xmlns:p14="http://schemas.microsoft.com/office/powerpoint/2010/main" val="16573564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027134" y="300625"/>
            <a:ext cx="9807880" cy="523220"/>
          </a:xfrm>
          <a:prstGeom prst="rect">
            <a:avLst/>
          </a:prstGeom>
          <a:noFill/>
        </p:spPr>
        <p:txBody>
          <a:bodyPr wrap="square" rtlCol="0">
            <a:spAutoFit/>
          </a:bodyPr>
          <a:lstStyle>
            <a:defPPr>
              <a:defRPr lang="en-US"/>
            </a:defPPr>
            <a:lvl1pPr algn="ctr">
              <a:defRPr sz="2800" b="1">
                <a:solidFill>
                  <a:schemeClr val="accent1">
                    <a:lumMod val="50000"/>
                  </a:schemeClr>
                </a:solidFill>
              </a:defRPr>
            </a:lvl1pPr>
          </a:lstStyle>
          <a:p>
            <a:r>
              <a:rPr lang="es-MX" dirty="0"/>
              <a:t>¿Cómo hicieron este análisis?</a:t>
            </a:r>
            <a:endParaRPr lang="en-US" dirty="0"/>
          </a:p>
        </p:txBody>
      </p:sp>
      <p:sp>
        <p:nvSpPr>
          <p:cNvPr id="3" name="CuadroTexto 2"/>
          <p:cNvSpPr txBox="1"/>
          <p:nvPr/>
        </p:nvSpPr>
        <p:spPr>
          <a:xfrm>
            <a:off x="626301" y="1139868"/>
            <a:ext cx="10421655" cy="2308324"/>
          </a:xfrm>
          <a:prstGeom prst="rect">
            <a:avLst/>
          </a:prstGeom>
          <a:noFill/>
        </p:spPr>
        <p:txBody>
          <a:bodyPr wrap="square" rtlCol="0">
            <a:spAutoFit/>
          </a:bodyPr>
          <a:lstStyle/>
          <a:p>
            <a:pPr algn="ctr"/>
            <a:r>
              <a:rPr lang="es-MX" sz="2400" dirty="0"/>
              <a:t>Adaptación de un modelo estratificado para 4 grupos de edad</a:t>
            </a:r>
          </a:p>
          <a:p>
            <a:pPr algn="ctr"/>
            <a:r>
              <a:rPr lang="es-MX" sz="2400" dirty="0"/>
              <a:t>y 2 tipos de comportamiento clínico: asintomático/leve  vs.  moderado/severo</a:t>
            </a:r>
          </a:p>
          <a:p>
            <a:pPr algn="ctr"/>
            <a:endParaRPr lang="es-MX" sz="2400" dirty="0"/>
          </a:p>
          <a:p>
            <a:pPr algn="ctr"/>
            <a:r>
              <a:rPr lang="es-MX" sz="2400" dirty="0"/>
              <a:t>El modelo toma en cuenta el ciclo </a:t>
            </a:r>
            <a:r>
              <a:rPr lang="es-MX" sz="2400" b="1" dirty="0">
                <a:solidFill>
                  <a:srgbClr val="C00000"/>
                </a:solidFill>
              </a:rPr>
              <a:t>SEIR</a:t>
            </a:r>
            <a:endParaRPr lang="en-US" sz="2400" b="1" dirty="0">
              <a:solidFill>
                <a:srgbClr val="C00000"/>
              </a:solidFill>
            </a:endParaRPr>
          </a:p>
          <a:p>
            <a:pPr algn="ctr"/>
            <a:endParaRPr lang="es-MX" sz="2400" dirty="0"/>
          </a:p>
          <a:p>
            <a:pPr algn="ctr"/>
            <a:r>
              <a:rPr lang="es-MX" sz="2400" b="1" dirty="0">
                <a:solidFill>
                  <a:srgbClr val="C00000"/>
                </a:solidFill>
              </a:rPr>
              <a:t>S</a:t>
            </a:r>
            <a:r>
              <a:rPr lang="es-MX" sz="2400" dirty="0"/>
              <a:t>usceptible – </a:t>
            </a:r>
            <a:r>
              <a:rPr lang="es-MX" sz="2400" b="1" dirty="0">
                <a:solidFill>
                  <a:srgbClr val="C00000"/>
                </a:solidFill>
              </a:rPr>
              <a:t>E</a:t>
            </a:r>
            <a:r>
              <a:rPr lang="es-MX" sz="2400" dirty="0"/>
              <a:t>xpuesto – </a:t>
            </a:r>
            <a:r>
              <a:rPr lang="es-MX" sz="2400" b="1" dirty="0">
                <a:solidFill>
                  <a:srgbClr val="C00000"/>
                </a:solidFill>
              </a:rPr>
              <a:t>I</a:t>
            </a:r>
            <a:r>
              <a:rPr lang="es-MX" sz="2400" dirty="0"/>
              <a:t>nfeccioso – </a:t>
            </a:r>
            <a:r>
              <a:rPr lang="es-MX" sz="2400" b="1" dirty="0">
                <a:solidFill>
                  <a:srgbClr val="C00000"/>
                </a:solidFill>
              </a:rPr>
              <a:t>R</a:t>
            </a:r>
            <a:r>
              <a:rPr lang="es-MX" sz="2400" dirty="0"/>
              <a:t>ecuperado</a:t>
            </a:r>
            <a:endParaRPr lang="en-US" sz="2400" dirty="0"/>
          </a:p>
        </p:txBody>
      </p:sp>
      <p:pic>
        <p:nvPicPr>
          <p:cNvPr id="2050" name="Picture 2" descr="Estilo De Dibujos Animados De Vacuna, Vacuna, Covid 19, Frasco De Medicina  PNG y PSD para Descargar Gratis | Pngtre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00" b="96875" l="3125" r="98125">
                        <a14:foregroundMark x1="44063" y1="46563" x2="44063" y2="46563"/>
                        <a14:foregroundMark x1="47656" y1="60938" x2="47656" y2="60938"/>
                        <a14:foregroundMark x1="51250" y1="63906" x2="51250" y2="63906"/>
                        <a14:foregroundMark x1="59062" y1="65156" x2="59062" y2="65156"/>
                        <a14:foregroundMark x1="61563" y1="69844" x2="61563" y2="71719"/>
                        <a14:foregroundMark x1="66250" y1="66875" x2="66250" y2="66875"/>
                        <a14:foregroundMark x1="71094" y1="63281" x2="71094" y2="63281"/>
                        <a14:foregroundMark x1="71719" y1="69844" x2="71719" y2="69844"/>
                        <a14:foregroundMark x1="78906" y1="71094" x2="78906" y2="71094"/>
                        <a14:foregroundMark x1="54375" y1="48281" x2="54375" y2="48281"/>
                        <a14:foregroundMark x1="49531" y1="47656" x2="49531" y2="47656"/>
                      </a14:backgroundRemoval>
                    </a14:imgEffect>
                  </a14:imgLayer>
                </a14:imgProps>
              </a:ext>
              <a:ext uri="{28A0092B-C50C-407E-A947-70E740481C1C}">
                <a14:useLocalDpi xmlns:a14="http://schemas.microsoft.com/office/drawing/2010/main" val="0"/>
              </a:ext>
            </a:extLst>
          </a:blip>
          <a:srcRect/>
          <a:stretch>
            <a:fillRect/>
          </a:stretch>
        </p:blipFill>
        <p:spPr bwMode="auto">
          <a:xfrm>
            <a:off x="921465" y="3840096"/>
            <a:ext cx="2085868" cy="2085868"/>
          </a:xfrm>
          <a:prstGeom prst="rect">
            <a:avLst/>
          </a:prstGeom>
          <a:noFill/>
          <a:extLst>
            <a:ext uri="{909E8E84-426E-40DD-AFC4-6F175D3DCCD1}">
              <a14:hiddenFill xmlns:a14="http://schemas.microsoft.com/office/drawing/2010/main">
                <a:solidFill>
                  <a:srgbClr val="FFFFFF"/>
                </a:solidFill>
              </a14:hiddenFill>
            </a:ext>
          </a:extLst>
        </p:spPr>
      </p:pic>
      <p:sp>
        <p:nvSpPr>
          <p:cNvPr id="4" name="Flecha derecha 3"/>
          <p:cNvSpPr/>
          <p:nvPr/>
        </p:nvSpPr>
        <p:spPr>
          <a:xfrm>
            <a:off x="3456097" y="4534421"/>
            <a:ext cx="4797469" cy="676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p:cNvSpPr txBox="1"/>
          <p:nvPr/>
        </p:nvSpPr>
        <p:spPr>
          <a:xfrm>
            <a:off x="4833960" y="4687958"/>
            <a:ext cx="3419606" cy="369332"/>
          </a:xfrm>
          <a:prstGeom prst="rect">
            <a:avLst/>
          </a:prstGeom>
          <a:noFill/>
        </p:spPr>
        <p:txBody>
          <a:bodyPr wrap="square" rtlCol="0">
            <a:spAutoFit/>
          </a:bodyPr>
          <a:lstStyle/>
          <a:p>
            <a:r>
              <a:rPr lang="es-MX" dirty="0"/>
              <a:t>Impacto sobre</a:t>
            </a:r>
            <a:endParaRPr lang="en-US" dirty="0"/>
          </a:p>
        </p:txBody>
      </p:sp>
      <p:pic>
        <p:nvPicPr>
          <p:cNvPr id="2052" name="Picture 4" descr="pandemia de coronavirus covid 19, doctora con paciente en la cama del  hospital 1828100 Vector en Vecteez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923" t="14641" r="12692" b="11521"/>
          <a:stretch/>
        </p:blipFill>
        <p:spPr bwMode="auto">
          <a:xfrm>
            <a:off x="8681538" y="3354213"/>
            <a:ext cx="2590800" cy="2571751"/>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8681538" y="6096000"/>
            <a:ext cx="2824662" cy="369332"/>
          </a:xfrm>
          <a:prstGeom prst="rect">
            <a:avLst/>
          </a:prstGeom>
          <a:noFill/>
        </p:spPr>
        <p:txBody>
          <a:bodyPr wrap="square" rtlCol="0">
            <a:spAutoFit/>
          </a:bodyPr>
          <a:lstStyle/>
          <a:p>
            <a:pPr algn="ctr"/>
            <a:r>
              <a:rPr lang="es-MX" dirty="0"/>
              <a:t>Hospitalización y muerte</a:t>
            </a:r>
            <a:endParaRPr lang="en-US" dirty="0"/>
          </a:p>
        </p:txBody>
      </p:sp>
      <p:sp>
        <p:nvSpPr>
          <p:cNvPr id="9" name="CuadroTexto 8"/>
          <p:cNvSpPr txBox="1"/>
          <p:nvPr/>
        </p:nvSpPr>
        <p:spPr>
          <a:xfrm>
            <a:off x="512177" y="5911334"/>
            <a:ext cx="2824662" cy="646331"/>
          </a:xfrm>
          <a:prstGeom prst="rect">
            <a:avLst/>
          </a:prstGeom>
          <a:noFill/>
        </p:spPr>
        <p:txBody>
          <a:bodyPr wrap="square" rtlCol="0">
            <a:spAutoFit/>
          </a:bodyPr>
          <a:lstStyle/>
          <a:p>
            <a:pPr algn="ctr"/>
            <a:r>
              <a:rPr lang="es-MX" dirty="0"/>
              <a:t>Eficacia del 10 al 100%</a:t>
            </a:r>
          </a:p>
          <a:p>
            <a:pPr algn="ctr"/>
            <a:r>
              <a:rPr lang="es-MX" dirty="0"/>
              <a:t>Incremento de cobertura</a:t>
            </a:r>
            <a:endParaRPr lang="en-US" dirty="0"/>
          </a:p>
        </p:txBody>
      </p:sp>
      <p:sp>
        <p:nvSpPr>
          <p:cNvPr id="7" name="Flecha abajo 6"/>
          <p:cNvSpPr/>
          <p:nvPr/>
        </p:nvSpPr>
        <p:spPr>
          <a:xfrm>
            <a:off x="11414736" y="5925964"/>
            <a:ext cx="342900" cy="6317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echa abajo 10"/>
          <p:cNvSpPr/>
          <p:nvPr/>
        </p:nvSpPr>
        <p:spPr>
          <a:xfrm rot="10800000">
            <a:off x="327685" y="5819000"/>
            <a:ext cx="290032" cy="6463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adroTexto 11"/>
          <p:cNvSpPr txBox="1"/>
          <p:nvPr/>
        </p:nvSpPr>
        <p:spPr>
          <a:xfrm>
            <a:off x="4230559" y="5634334"/>
            <a:ext cx="2824662" cy="923330"/>
          </a:xfrm>
          <a:prstGeom prst="rect">
            <a:avLst/>
          </a:prstGeom>
          <a:noFill/>
        </p:spPr>
        <p:txBody>
          <a:bodyPr wrap="square" rtlCol="0">
            <a:spAutoFit/>
          </a:bodyPr>
          <a:lstStyle/>
          <a:p>
            <a:pPr algn="ctr"/>
            <a:r>
              <a:rPr lang="es-MX" dirty="0"/>
              <a:t>Aumento del 40% de tasa de transmisión, para considerar estacionalidad</a:t>
            </a:r>
            <a:endParaRPr lang="en-US" dirty="0"/>
          </a:p>
        </p:txBody>
      </p:sp>
    </p:spTree>
    <p:extLst>
      <p:ext uri="{BB962C8B-B14F-4D97-AF65-F5344CB8AC3E}">
        <p14:creationId xmlns:p14="http://schemas.microsoft.com/office/powerpoint/2010/main" val="17040383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914400" y="4800600"/>
            <a:ext cx="10801350" cy="1384995"/>
          </a:xfrm>
          <a:prstGeom prst="rect">
            <a:avLst/>
          </a:prstGeom>
          <a:noFill/>
        </p:spPr>
        <p:txBody>
          <a:bodyPr wrap="square" rtlCol="0">
            <a:spAutoFit/>
          </a:bodyPr>
          <a:lstStyle/>
          <a:p>
            <a:pPr algn="ctr"/>
            <a:r>
              <a:rPr lang="es-MX" sz="2800" b="1" dirty="0">
                <a:solidFill>
                  <a:srgbClr val="0070C0"/>
                </a:solidFill>
              </a:rPr>
              <a:t>PARA REDUCIR HOSPITALIZACIONES:</a:t>
            </a:r>
          </a:p>
          <a:p>
            <a:pPr algn="ctr"/>
            <a:endParaRPr lang="es-MX" sz="2800" dirty="0"/>
          </a:p>
          <a:p>
            <a:pPr algn="ctr"/>
            <a:r>
              <a:rPr lang="es-MX" sz="2800" dirty="0"/>
              <a:t>Distribuir vacunas y aplicar RÁPIDAMENTE allí DONDE SE INICIA un brote</a:t>
            </a:r>
            <a:endParaRPr lang="en-US" sz="2800" dirty="0"/>
          </a:p>
        </p:txBody>
      </p:sp>
      <p:sp>
        <p:nvSpPr>
          <p:cNvPr id="3" name="CuadroTexto 2"/>
          <p:cNvSpPr txBox="1"/>
          <p:nvPr/>
        </p:nvSpPr>
        <p:spPr>
          <a:xfrm>
            <a:off x="666750" y="635181"/>
            <a:ext cx="10915649" cy="2246769"/>
          </a:xfrm>
          <a:prstGeom prst="rect">
            <a:avLst/>
          </a:prstGeom>
          <a:noFill/>
        </p:spPr>
        <p:txBody>
          <a:bodyPr wrap="square" rtlCol="0">
            <a:spAutoFit/>
          </a:bodyPr>
          <a:lstStyle/>
          <a:p>
            <a:pPr algn="ctr"/>
            <a:r>
              <a:rPr lang="es-MX" sz="2800" dirty="0"/>
              <a:t>Vacunar </a:t>
            </a:r>
            <a:r>
              <a:rPr lang="es-MX" sz="2800" b="1" dirty="0">
                <a:solidFill>
                  <a:srgbClr val="C00000"/>
                </a:solidFill>
              </a:rPr>
              <a:t>temprano y aceleradamente </a:t>
            </a:r>
            <a:r>
              <a:rPr lang="es-MX" sz="2800" dirty="0"/>
              <a:t>una vacuna poco efectiva tiene más impacto que vacunar tarde y lento con una vacuna más efectiva. </a:t>
            </a:r>
          </a:p>
          <a:p>
            <a:pPr algn="ctr"/>
            <a:endParaRPr lang="es-MX" sz="2800" dirty="0"/>
          </a:p>
          <a:p>
            <a:pPr algn="ctr"/>
            <a:r>
              <a:rPr lang="es-MX" sz="2800" dirty="0"/>
              <a:t>Esto se magnifica cuando la protección conferida por la vacuna dura poco.</a:t>
            </a:r>
          </a:p>
          <a:p>
            <a:pPr algn="ctr"/>
            <a:endParaRPr lang="en-US" sz="2800" dirty="0"/>
          </a:p>
        </p:txBody>
      </p:sp>
    </p:spTree>
    <p:extLst>
      <p:ext uri="{BB962C8B-B14F-4D97-AF65-F5344CB8AC3E}">
        <p14:creationId xmlns:p14="http://schemas.microsoft.com/office/powerpoint/2010/main" val="28594592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rs.els-cdn.com/content/image/1-s2.0-S2589537021001437-gr2_lr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527" y="701246"/>
            <a:ext cx="4724529" cy="5934332"/>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5946689" y="1683253"/>
            <a:ext cx="5981700" cy="3970318"/>
          </a:xfrm>
          <a:prstGeom prst="rect">
            <a:avLst/>
          </a:prstGeom>
          <a:noFill/>
        </p:spPr>
        <p:txBody>
          <a:bodyPr wrap="square" rtlCol="0">
            <a:spAutoFit/>
          </a:bodyPr>
          <a:lstStyle/>
          <a:p>
            <a:r>
              <a:rPr lang="es-MX" dirty="0"/>
              <a:t>Vacuna aplicada al mes 0 del inicio del brote:</a:t>
            </a:r>
          </a:p>
          <a:p>
            <a:r>
              <a:rPr lang="es-MX" dirty="0"/>
              <a:t>Reduce pico de hospitalización en 30% y las muertes en 13%</a:t>
            </a:r>
          </a:p>
          <a:p>
            <a:endParaRPr lang="es-MX" dirty="0"/>
          </a:p>
          <a:p>
            <a:endParaRPr lang="es-MX" dirty="0"/>
          </a:p>
          <a:p>
            <a:endParaRPr lang="es-MX" dirty="0"/>
          </a:p>
          <a:p>
            <a:r>
              <a:rPr lang="es-MX" dirty="0"/>
              <a:t>Vacuna aplicada al mes 3 del inicio del brote:</a:t>
            </a:r>
          </a:p>
          <a:p>
            <a:r>
              <a:rPr lang="es-MX" dirty="0"/>
              <a:t>Reduce pico de hospitalización en 12% y las muertes en 9%</a:t>
            </a:r>
          </a:p>
          <a:p>
            <a:endParaRPr lang="es-MX" dirty="0"/>
          </a:p>
          <a:p>
            <a:endParaRPr lang="es-MX" dirty="0"/>
          </a:p>
          <a:p>
            <a:endParaRPr lang="es-MX" dirty="0"/>
          </a:p>
          <a:p>
            <a:endParaRPr lang="es-MX" dirty="0"/>
          </a:p>
          <a:p>
            <a:r>
              <a:rPr lang="es-MX" dirty="0"/>
              <a:t>Vacuna aplicada al mes 4 del inicio del brote:</a:t>
            </a:r>
          </a:p>
          <a:p>
            <a:r>
              <a:rPr lang="es-MX" dirty="0"/>
              <a:t>Reduce pico de hospitalización en 1% y las muertes en 6%</a:t>
            </a:r>
          </a:p>
          <a:p>
            <a:endParaRPr lang="es-MX" dirty="0"/>
          </a:p>
        </p:txBody>
      </p:sp>
      <p:sp>
        <p:nvSpPr>
          <p:cNvPr id="3" name="CuadroTexto 2"/>
          <p:cNvSpPr txBox="1"/>
          <p:nvPr/>
        </p:nvSpPr>
        <p:spPr>
          <a:xfrm>
            <a:off x="5853542" y="625383"/>
            <a:ext cx="6215449" cy="646331"/>
          </a:xfrm>
          <a:prstGeom prst="rect">
            <a:avLst/>
          </a:prstGeom>
          <a:noFill/>
        </p:spPr>
        <p:txBody>
          <a:bodyPr wrap="square" rtlCol="0">
            <a:spAutoFit/>
          </a:bodyPr>
          <a:lstStyle/>
          <a:p>
            <a:r>
              <a:rPr lang="es-MX" dirty="0"/>
              <a:t>Vacuna con 50% de eficacia, que no previene transmisión pero reduce síntomas y alcanza cobertura al 50% de la población</a:t>
            </a:r>
            <a:endParaRPr lang="en-US" dirty="0"/>
          </a:p>
        </p:txBody>
      </p:sp>
      <p:sp>
        <p:nvSpPr>
          <p:cNvPr id="4" name="CuadroTexto 3"/>
          <p:cNvSpPr txBox="1"/>
          <p:nvPr/>
        </p:nvSpPr>
        <p:spPr>
          <a:xfrm>
            <a:off x="1112108" y="193946"/>
            <a:ext cx="9922475" cy="369332"/>
          </a:xfrm>
          <a:prstGeom prst="rect">
            <a:avLst/>
          </a:prstGeom>
          <a:noFill/>
        </p:spPr>
        <p:txBody>
          <a:bodyPr wrap="square" rtlCol="0">
            <a:spAutoFit/>
          </a:bodyPr>
          <a:lstStyle/>
          <a:p>
            <a:r>
              <a:rPr lang="es-MX" b="1" dirty="0">
                <a:solidFill>
                  <a:srgbClr val="0070C0"/>
                </a:solidFill>
              </a:rPr>
              <a:t>Valor del momento de introducción de la vacunación para disminución de hospitalizaciones y muertes</a:t>
            </a:r>
            <a:endParaRPr lang="en-US" b="1" dirty="0">
              <a:solidFill>
                <a:srgbClr val="0070C0"/>
              </a:solidFill>
            </a:endParaRPr>
          </a:p>
        </p:txBody>
      </p:sp>
      <p:sp>
        <p:nvSpPr>
          <p:cNvPr id="5" name="Flecha derecha 4"/>
          <p:cNvSpPr/>
          <p:nvPr/>
        </p:nvSpPr>
        <p:spPr>
          <a:xfrm>
            <a:off x="5375189" y="1977081"/>
            <a:ext cx="457200" cy="111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echa derecha 6"/>
          <p:cNvSpPr/>
          <p:nvPr/>
        </p:nvSpPr>
        <p:spPr>
          <a:xfrm>
            <a:off x="5396342" y="3333250"/>
            <a:ext cx="457200" cy="111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echa derecha 7"/>
          <p:cNvSpPr/>
          <p:nvPr/>
        </p:nvSpPr>
        <p:spPr>
          <a:xfrm>
            <a:off x="5432339" y="4913870"/>
            <a:ext cx="457200" cy="111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30213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33350" y="425631"/>
            <a:ext cx="11887199" cy="5201424"/>
          </a:xfrm>
          <a:prstGeom prst="rect">
            <a:avLst/>
          </a:prstGeom>
          <a:noFill/>
        </p:spPr>
        <p:txBody>
          <a:bodyPr wrap="square" rtlCol="0">
            <a:spAutoFit/>
          </a:bodyPr>
          <a:lstStyle/>
          <a:p>
            <a:pPr algn="ctr"/>
            <a:r>
              <a:rPr lang="es-MX" sz="2800" dirty="0"/>
              <a:t>Se evaluó la incertidumbre sobre el potencial de la vacunación </a:t>
            </a:r>
          </a:p>
          <a:p>
            <a:pPr algn="ctr"/>
            <a:r>
              <a:rPr lang="es-MX" sz="2800" b="1" dirty="0">
                <a:solidFill>
                  <a:srgbClr val="0070C0"/>
                </a:solidFill>
              </a:rPr>
              <a:t>para prevenir contagios </a:t>
            </a:r>
          </a:p>
          <a:p>
            <a:pPr algn="ctr"/>
            <a:endParaRPr lang="es-MX" sz="2800" b="1" dirty="0">
              <a:solidFill>
                <a:srgbClr val="C00000"/>
              </a:solidFill>
            </a:endParaRPr>
          </a:p>
          <a:p>
            <a:pPr algn="ctr"/>
            <a:r>
              <a:rPr lang="es-MX" sz="2800" b="1" dirty="0">
                <a:solidFill>
                  <a:srgbClr val="C00000"/>
                </a:solidFill>
              </a:rPr>
              <a:t>en escenario de distribución rápida vs. lenta</a:t>
            </a:r>
          </a:p>
          <a:p>
            <a:pPr algn="ctr"/>
            <a:endParaRPr lang="es-MX" sz="2800" b="1" dirty="0">
              <a:solidFill>
                <a:srgbClr val="C00000"/>
              </a:solidFill>
            </a:endParaRPr>
          </a:p>
          <a:p>
            <a:pPr algn="ctr"/>
            <a:r>
              <a:rPr lang="es-MX" sz="2800" b="1" dirty="0">
                <a:solidFill>
                  <a:srgbClr val="C00000"/>
                </a:solidFill>
              </a:rPr>
              <a:t>contando con que la protección inmune cae (6 a 8 meses) </a:t>
            </a:r>
          </a:p>
          <a:p>
            <a:pPr algn="ctr"/>
            <a:r>
              <a:rPr lang="es-MX" sz="2800" dirty="0"/>
              <a:t>. </a:t>
            </a:r>
          </a:p>
          <a:p>
            <a:pPr algn="ctr"/>
            <a:endParaRPr lang="es-MX" sz="2800" dirty="0"/>
          </a:p>
          <a:p>
            <a:pPr algn="ctr"/>
            <a:r>
              <a:rPr lang="es-MX" sz="2800" dirty="0"/>
              <a:t>Se sabe que las vacunas de COVID-19 son más efectivas para disminuir la gravedad (S0) que los contagios (I1). </a:t>
            </a:r>
            <a:r>
              <a:rPr lang="es-MX" sz="2400" dirty="0"/>
              <a:t>(En vacunados infectados hay menos carga viral en tracto respiratorio inferior pero en el superior la carga viral es similar a la de no vacunados)</a:t>
            </a:r>
          </a:p>
          <a:p>
            <a:pPr algn="ctr"/>
            <a:endParaRPr lang="en-US" sz="2800" dirty="0"/>
          </a:p>
        </p:txBody>
      </p:sp>
    </p:spTree>
    <p:extLst>
      <p:ext uri="{BB962C8B-B14F-4D97-AF65-F5344CB8AC3E}">
        <p14:creationId xmlns:p14="http://schemas.microsoft.com/office/powerpoint/2010/main" val="2377754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ars.els-cdn.com/content/image/1-s2.0-S2589537021001437-gr5_lr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600" y="755651"/>
            <a:ext cx="4775200" cy="5947369"/>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1532846" y="197866"/>
            <a:ext cx="9890891" cy="369332"/>
          </a:xfrm>
          <a:prstGeom prst="rect">
            <a:avLst/>
          </a:prstGeom>
          <a:noFill/>
        </p:spPr>
        <p:txBody>
          <a:bodyPr wrap="square" rtlCol="0">
            <a:spAutoFit/>
          </a:bodyPr>
          <a:lstStyle/>
          <a:p>
            <a:r>
              <a:rPr lang="es-MX" b="1" dirty="0">
                <a:solidFill>
                  <a:srgbClr val="0070C0"/>
                </a:solidFill>
              </a:rPr>
              <a:t>Valor de la eficacia y de la cobertura en vacunas, para disminución de hospitalizaciones y muertes</a:t>
            </a:r>
            <a:endParaRPr lang="en-US" b="1" dirty="0">
              <a:solidFill>
                <a:srgbClr val="0070C0"/>
              </a:solidFill>
            </a:endParaRPr>
          </a:p>
        </p:txBody>
      </p:sp>
      <p:sp>
        <p:nvSpPr>
          <p:cNvPr id="5" name="Flecha derecha 4"/>
          <p:cNvSpPr/>
          <p:nvPr/>
        </p:nvSpPr>
        <p:spPr>
          <a:xfrm>
            <a:off x="5203739" y="1422276"/>
            <a:ext cx="457200" cy="111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echa derecha 5"/>
          <p:cNvSpPr/>
          <p:nvPr/>
        </p:nvSpPr>
        <p:spPr>
          <a:xfrm>
            <a:off x="5229265" y="2757897"/>
            <a:ext cx="457200" cy="111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echa derecha 6"/>
          <p:cNvSpPr/>
          <p:nvPr/>
        </p:nvSpPr>
        <p:spPr>
          <a:xfrm>
            <a:off x="5229265" y="4093518"/>
            <a:ext cx="457200" cy="111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echa derecha 7"/>
          <p:cNvSpPr/>
          <p:nvPr/>
        </p:nvSpPr>
        <p:spPr>
          <a:xfrm>
            <a:off x="5229265" y="5429139"/>
            <a:ext cx="457200" cy="111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adroTexto 8"/>
          <p:cNvSpPr txBox="1"/>
          <p:nvPr/>
        </p:nvSpPr>
        <p:spPr>
          <a:xfrm>
            <a:off x="5784930" y="1148997"/>
            <a:ext cx="5981700" cy="5355312"/>
          </a:xfrm>
          <a:prstGeom prst="rect">
            <a:avLst/>
          </a:prstGeom>
          <a:noFill/>
        </p:spPr>
        <p:txBody>
          <a:bodyPr wrap="square" rtlCol="0">
            <a:spAutoFit/>
          </a:bodyPr>
          <a:lstStyle/>
          <a:p>
            <a:r>
              <a:rPr lang="es-MX" dirty="0"/>
              <a:t>Vacuna aplicada al mes 0 del inicio del brote</a:t>
            </a:r>
          </a:p>
          <a:p>
            <a:r>
              <a:rPr lang="es-MX" dirty="0"/>
              <a:t>Tipo: No reduce transmisión (I1) no reduce síntomas (S1)</a:t>
            </a:r>
          </a:p>
          <a:p>
            <a:endParaRPr lang="es-MX" dirty="0"/>
          </a:p>
          <a:p>
            <a:endParaRPr lang="es-MX" dirty="0"/>
          </a:p>
          <a:p>
            <a:endParaRPr lang="es-MX" dirty="0"/>
          </a:p>
          <a:p>
            <a:r>
              <a:rPr lang="es-MX" dirty="0"/>
              <a:t>Vacuna aplicada al mes 0 del inicio del brote:</a:t>
            </a:r>
          </a:p>
          <a:p>
            <a:r>
              <a:rPr lang="es-MX" dirty="0">
                <a:solidFill>
                  <a:srgbClr val="C00000"/>
                </a:solidFill>
              </a:rPr>
              <a:t>Tipo: No reduce transmisión (I1) sí reduce síntomas (S0)</a:t>
            </a:r>
          </a:p>
          <a:p>
            <a:endParaRPr lang="es-MX" dirty="0"/>
          </a:p>
          <a:p>
            <a:endParaRPr lang="es-MX" dirty="0"/>
          </a:p>
          <a:p>
            <a:endParaRPr lang="es-MX" dirty="0"/>
          </a:p>
          <a:p>
            <a:r>
              <a:rPr lang="es-MX" dirty="0"/>
              <a:t>Vacuna aplicada al mes 0 del inicio del brote:</a:t>
            </a:r>
          </a:p>
          <a:p>
            <a:r>
              <a:rPr lang="es-MX" dirty="0"/>
              <a:t>Tipo: Sí reduce transmisión (I0) no reduce síntomas (S1)</a:t>
            </a:r>
          </a:p>
          <a:p>
            <a:endParaRPr lang="es-MX" dirty="0"/>
          </a:p>
          <a:p>
            <a:endParaRPr lang="es-MX" dirty="0"/>
          </a:p>
          <a:p>
            <a:endParaRPr lang="es-MX" dirty="0"/>
          </a:p>
          <a:p>
            <a:r>
              <a:rPr lang="es-MX" dirty="0"/>
              <a:t>Vacuna aplicada al mes 0 del inicio del brote:</a:t>
            </a:r>
          </a:p>
          <a:p>
            <a:r>
              <a:rPr lang="es-MX" dirty="0"/>
              <a:t>Tipo: Sí reduce transmisión (I0) sí reduce síntomas (S0)</a:t>
            </a:r>
          </a:p>
          <a:p>
            <a:endParaRPr lang="es-MX" dirty="0"/>
          </a:p>
          <a:p>
            <a:endParaRPr lang="es-MX" dirty="0"/>
          </a:p>
        </p:txBody>
      </p:sp>
      <p:sp>
        <p:nvSpPr>
          <p:cNvPr id="2" name="CuadroTexto 1"/>
          <p:cNvSpPr txBox="1"/>
          <p:nvPr/>
        </p:nvSpPr>
        <p:spPr>
          <a:xfrm>
            <a:off x="5229265" y="6042644"/>
            <a:ext cx="6822322" cy="584775"/>
          </a:xfrm>
          <a:prstGeom prst="rect">
            <a:avLst/>
          </a:prstGeom>
          <a:noFill/>
        </p:spPr>
        <p:txBody>
          <a:bodyPr wrap="square" rtlCol="0">
            <a:spAutoFit/>
          </a:bodyPr>
          <a:lstStyle/>
          <a:p>
            <a:r>
              <a:rPr lang="es-MX" sz="1600" dirty="0"/>
              <a:t>La ventaja relativa de las vacunas S0 para reducir morbilidad y mortalidad fue más significativa con eficacia &lt;50% y </a:t>
            </a:r>
            <a:r>
              <a:rPr lang="es-MX" sz="1600" b="1" dirty="0">
                <a:solidFill>
                  <a:srgbClr val="C00000"/>
                </a:solidFill>
              </a:rPr>
              <a:t>cobertura &gt;50%</a:t>
            </a:r>
            <a:endParaRPr lang="en-US" sz="1600" b="1" dirty="0">
              <a:solidFill>
                <a:srgbClr val="C00000"/>
              </a:solidFill>
            </a:endParaRPr>
          </a:p>
        </p:txBody>
      </p:sp>
    </p:spTree>
    <p:extLst>
      <p:ext uri="{BB962C8B-B14F-4D97-AF65-F5344CB8AC3E}">
        <p14:creationId xmlns:p14="http://schemas.microsoft.com/office/powerpoint/2010/main" val="469250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34896"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359408" y="0"/>
            <a:ext cx="12192000" cy="6858000"/>
          </a:xfrm>
          <a:prstGeom prst="rect">
            <a:avLst/>
          </a:prstGeom>
        </p:spPr>
      </p:pic>
      <p:sp>
        <p:nvSpPr>
          <p:cNvPr id="4" name="Título 3"/>
          <p:cNvSpPr>
            <a:spLocks noGrp="1"/>
          </p:cNvSpPr>
          <p:nvPr>
            <p:ph type="title"/>
          </p:nvPr>
        </p:nvSpPr>
        <p:spPr>
          <a:xfrm>
            <a:off x="4404776" y="2043663"/>
            <a:ext cx="6105194" cy="2031055"/>
          </a:xfrm>
        </p:spPr>
        <p:txBody>
          <a:bodyPr vert="horz" lIns="91440" tIns="45720" rIns="91440" bIns="45720" rtlCol="0" anchor="b">
            <a:normAutofit/>
          </a:bodyPr>
          <a:lstStyle/>
          <a:p>
            <a:pPr algn="ctr"/>
            <a:r>
              <a:rPr lang="en-US" sz="4700" b="1" kern="1200" dirty="0">
                <a:solidFill>
                  <a:srgbClr val="FFFFFF"/>
                </a:solidFill>
                <a:latin typeface="Arial" panose="020B0604020202020204" pitchFamily="34" charset="0"/>
                <a:cs typeface="Arial" panose="020B0604020202020204" pitchFamily="34" charset="0"/>
              </a:rPr>
              <a:t>Casos de COVID-19 </a:t>
            </a:r>
            <a:r>
              <a:rPr lang="en-US" sz="4700" b="1" kern="1200" dirty="0" err="1">
                <a:solidFill>
                  <a:srgbClr val="FFFFFF"/>
                </a:solidFill>
                <a:latin typeface="Arial" panose="020B0604020202020204" pitchFamily="34" charset="0"/>
                <a:cs typeface="Arial" panose="020B0604020202020204" pitchFamily="34" charset="0"/>
              </a:rPr>
              <a:t>en</a:t>
            </a:r>
            <a:r>
              <a:rPr lang="en-US" sz="4700" b="1" kern="1200" dirty="0">
                <a:solidFill>
                  <a:srgbClr val="FFFFFF"/>
                </a:solidFill>
                <a:latin typeface="Arial" panose="020B0604020202020204" pitchFamily="34" charset="0"/>
                <a:cs typeface="Arial" panose="020B0604020202020204" pitchFamily="34" charset="0"/>
              </a:rPr>
              <a:t> el </a:t>
            </a:r>
            <a:r>
              <a:rPr lang="en-US" sz="4700" b="1" kern="1200" dirty="0" err="1">
                <a:solidFill>
                  <a:srgbClr val="FFFFFF"/>
                </a:solidFill>
                <a:latin typeface="Arial" panose="020B0604020202020204" pitchFamily="34" charset="0"/>
                <a:cs typeface="Arial" panose="020B0604020202020204" pitchFamily="34" charset="0"/>
              </a:rPr>
              <a:t>mundo</a:t>
            </a:r>
            <a:r>
              <a:rPr lang="en-US" sz="4700" b="1" kern="1200" dirty="0">
                <a:solidFill>
                  <a:srgbClr val="FFFFFF"/>
                </a:solidFill>
                <a:latin typeface="Arial" panose="020B0604020202020204" pitchFamily="34" charset="0"/>
                <a:cs typeface="Arial" panose="020B0604020202020204" pitchFamily="34" charset="0"/>
              </a:rPr>
              <a:t> al </a:t>
            </a:r>
            <a:br>
              <a:rPr lang="en-US" sz="4700" b="1" kern="1200" dirty="0">
                <a:solidFill>
                  <a:srgbClr val="FFFFFF"/>
                </a:solidFill>
                <a:latin typeface="Arial" panose="020B0604020202020204" pitchFamily="34" charset="0"/>
                <a:cs typeface="Arial" panose="020B0604020202020204" pitchFamily="34" charset="0"/>
              </a:rPr>
            </a:br>
            <a:r>
              <a:rPr lang="en-US" sz="4700" b="1" kern="1200" dirty="0">
                <a:solidFill>
                  <a:srgbClr val="FFFFFF"/>
                </a:solidFill>
                <a:latin typeface="Arial" panose="020B0604020202020204" pitchFamily="34" charset="0"/>
                <a:cs typeface="Arial" panose="020B0604020202020204" pitchFamily="34" charset="0"/>
              </a:rPr>
              <a:t>16-05-2021</a:t>
            </a:r>
          </a:p>
        </p:txBody>
      </p:sp>
      <p:pic>
        <p:nvPicPr>
          <p:cNvPr id="5" name="Imagen 6">
            <a:extLst>
              <a:ext uri="{FF2B5EF4-FFF2-40B4-BE49-F238E27FC236}">
                <a16:creationId xmlns:a16="http://schemas.microsoft.com/office/drawing/2014/main" id="{6246E3EF-6E0A-4A7A-8AD8-2F03561B3B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359408" cy="6858000"/>
          </a:xfrm>
          <a:prstGeom prst="rect">
            <a:avLst/>
          </a:prstGeom>
          <a:effectLst>
            <a:outerShdw blurRad="50800" dist="50800" dir="5400000" algn="ctr" rotWithShape="0">
              <a:schemeClr val="bg1"/>
            </a:outerShdw>
          </a:effectLst>
        </p:spPr>
      </p:pic>
    </p:spTree>
    <p:extLst>
      <p:ext uri="{BB962C8B-B14F-4D97-AF65-F5344CB8AC3E}">
        <p14:creationId xmlns:p14="http://schemas.microsoft.com/office/powerpoint/2010/main" val="224177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ars.els-cdn.com/content/image/1-s2.0-S2589537021001437-gr7_lr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480" y="586943"/>
            <a:ext cx="4889087" cy="6271057"/>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475990" y="197866"/>
            <a:ext cx="10947748" cy="369332"/>
          </a:xfrm>
          <a:prstGeom prst="rect">
            <a:avLst/>
          </a:prstGeom>
          <a:noFill/>
        </p:spPr>
        <p:txBody>
          <a:bodyPr wrap="square" rtlCol="0">
            <a:spAutoFit/>
          </a:bodyPr>
          <a:lstStyle/>
          <a:p>
            <a:r>
              <a:rPr lang="es-MX" b="1" dirty="0">
                <a:solidFill>
                  <a:srgbClr val="0070C0"/>
                </a:solidFill>
              </a:rPr>
              <a:t>Valor de la transmisibilidad de asintomáticos en el pico de hospitalizaciones y muertes, después de la vacunación</a:t>
            </a:r>
            <a:endParaRPr lang="en-US" b="1" dirty="0">
              <a:solidFill>
                <a:srgbClr val="0070C0"/>
              </a:solidFill>
            </a:endParaRPr>
          </a:p>
        </p:txBody>
      </p:sp>
      <p:sp>
        <p:nvSpPr>
          <p:cNvPr id="2" name="CuadroTexto 1"/>
          <p:cNvSpPr txBox="1"/>
          <p:nvPr/>
        </p:nvSpPr>
        <p:spPr>
          <a:xfrm>
            <a:off x="5599134" y="851770"/>
            <a:ext cx="6325644" cy="3046988"/>
          </a:xfrm>
          <a:prstGeom prst="rect">
            <a:avLst/>
          </a:prstGeom>
          <a:noFill/>
        </p:spPr>
        <p:txBody>
          <a:bodyPr wrap="square" rtlCol="0">
            <a:spAutoFit/>
          </a:bodyPr>
          <a:lstStyle/>
          <a:p>
            <a:pPr algn="just"/>
            <a:r>
              <a:rPr lang="es-MX" sz="2400" dirty="0"/>
              <a:t>Una vacuna que no detiene transmisión (I1) y sí disminuye gravedad (S0), con 50% de eficacia y 50% de cobertura, que inicie temprano y cuya protección dure 6 meses, alcanzará estos picos de hospitalización y muerte en cada estrato etario, según si la población asintomática es </a:t>
            </a:r>
            <a:r>
              <a:rPr lang="es-MX" sz="2400" b="1" dirty="0">
                <a:solidFill>
                  <a:srgbClr val="00B050"/>
                </a:solidFill>
              </a:rPr>
              <a:t>75%</a:t>
            </a:r>
            <a:r>
              <a:rPr lang="es-MX" sz="2400" dirty="0"/>
              <a:t> o si es </a:t>
            </a:r>
            <a:r>
              <a:rPr lang="es-MX" sz="2400" b="1" dirty="0">
                <a:solidFill>
                  <a:schemeClr val="accent2">
                    <a:lumMod val="75000"/>
                  </a:schemeClr>
                </a:solidFill>
              </a:rPr>
              <a:t>25%</a:t>
            </a:r>
            <a:r>
              <a:rPr lang="es-MX" sz="2400" dirty="0"/>
              <a:t> </a:t>
            </a:r>
            <a:r>
              <a:rPr lang="es-MX" sz="2400" dirty="0" err="1"/>
              <a:t>contagiante</a:t>
            </a:r>
            <a:r>
              <a:rPr lang="es-MX" sz="2400" dirty="0"/>
              <a:t> (con respecto a la población sintomática)</a:t>
            </a:r>
            <a:endParaRPr lang="en-US" sz="2400" dirty="0"/>
          </a:p>
        </p:txBody>
      </p:sp>
      <p:sp>
        <p:nvSpPr>
          <p:cNvPr id="4" name="CuadroTexto 3"/>
          <p:cNvSpPr txBox="1"/>
          <p:nvPr/>
        </p:nvSpPr>
        <p:spPr>
          <a:xfrm>
            <a:off x="5465523" y="4484318"/>
            <a:ext cx="6592866" cy="2031325"/>
          </a:xfrm>
          <a:prstGeom prst="rect">
            <a:avLst/>
          </a:prstGeom>
          <a:noFill/>
        </p:spPr>
        <p:txBody>
          <a:bodyPr wrap="square" rtlCol="0">
            <a:spAutoFit/>
          </a:bodyPr>
          <a:lstStyle/>
          <a:p>
            <a:r>
              <a:rPr lang="es-MX" dirty="0"/>
              <a:t>Para una vacuna cuya protección dura 3 meses, la eficacia no tuvo ningún efecto sobre la mortalidad y tuvo efectos marginales en el pico de hospitalización.</a:t>
            </a:r>
          </a:p>
          <a:p>
            <a:r>
              <a:rPr lang="es-MX" dirty="0"/>
              <a:t>Cuando la durabilidad se incrementó a 12 meses, cada aumento del 10% en la eficacia redujo aún más las muertes en 0,82% (cobertura por debajo del 50%) y 1,80% (cobertura por encima del 50%)</a:t>
            </a:r>
          </a:p>
          <a:p>
            <a:endParaRPr lang="en-US" dirty="0"/>
          </a:p>
        </p:txBody>
      </p:sp>
    </p:spTree>
    <p:extLst>
      <p:ext uri="{BB962C8B-B14F-4D97-AF65-F5344CB8AC3E}">
        <p14:creationId xmlns:p14="http://schemas.microsoft.com/office/powerpoint/2010/main" val="1372137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25469" y="275573"/>
            <a:ext cx="11586575" cy="523220"/>
          </a:xfrm>
          <a:prstGeom prst="rect">
            <a:avLst/>
          </a:prstGeom>
          <a:noFill/>
        </p:spPr>
        <p:txBody>
          <a:bodyPr wrap="square" rtlCol="0">
            <a:spAutoFit/>
          </a:bodyPr>
          <a:lstStyle/>
          <a:p>
            <a:pPr algn="ctr"/>
            <a:r>
              <a:rPr lang="es-MX" sz="2800" b="1" dirty="0">
                <a:solidFill>
                  <a:schemeClr val="accent1">
                    <a:lumMod val="50000"/>
                  </a:schemeClr>
                </a:solidFill>
              </a:rPr>
              <a:t>Conclusiones</a:t>
            </a:r>
          </a:p>
        </p:txBody>
      </p:sp>
      <p:sp>
        <p:nvSpPr>
          <p:cNvPr id="4" name="CuadroTexto 3"/>
          <p:cNvSpPr txBox="1"/>
          <p:nvPr/>
        </p:nvSpPr>
        <p:spPr>
          <a:xfrm>
            <a:off x="382043" y="1132023"/>
            <a:ext cx="10897645" cy="4708981"/>
          </a:xfrm>
          <a:prstGeom prst="rect">
            <a:avLst/>
          </a:prstGeom>
          <a:noFill/>
        </p:spPr>
        <p:txBody>
          <a:bodyPr wrap="square" rtlCol="0">
            <a:spAutoFit/>
          </a:bodyPr>
          <a:lstStyle/>
          <a:p>
            <a:pPr algn="ctr"/>
            <a:r>
              <a:rPr lang="es-MX" sz="2400" b="1" dirty="0">
                <a:solidFill>
                  <a:srgbClr val="C00000"/>
                </a:solidFill>
              </a:rPr>
              <a:t>¿Qué variables afectan el éxito en el control de la pandemia?</a:t>
            </a:r>
          </a:p>
          <a:p>
            <a:pPr algn="ctr"/>
            <a:endParaRPr lang="es-MX" sz="2400" b="1" dirty="0">
              <a:solidFill>
                <a:srgbClr val="C00000"/>
              </a:solidFill>
            </a:endParaRPr>
          </a:p>
          <a:p>
            <a:pPr algn="ctr"/>
            <a:endParaRPr lang="es-MX" dirty="0"/>
          </a:p>
          <a:p>
            <a:pPr algn="ctr"/>
            <a:r>
              <a:rPr lang="es-MX" b="1" dirty="0"/>
              <a:t>CARACTERISTICAS DE LA VACUNA </a:t>
            </a:r>
            <a:r>
              <a:rPr lang="es-MX" dirty="0"/>
              <a:t>	                   	</a:t>
            </a:r>
            <a:r>
              <a:rPr lang="es-MX" b="1" dirty="0"/>
              <a:t>         ESCENARIO</a:t>
            </a:r>
            <a:endParaRPr lang="es-MX" dirty="0"/>
          </a:p>
          <a:p>
            <a:pPr algn="ctr"/>
            <a:r>
              <a:rPr lang="es-MX" dirty="0"/>
              <a:t>                         </a:t>
            </a:r>
          </a:p>
          <a:p>
            <a:pPr marL="285750" indent="-285750">
              <a:buFontTx/>
              <a:buChar char="-"/>
            </a:pPr>
            <a:endParaRPr lang="es-MX" dirty="0"/>
          </a:p>
          <a:p>
            <a:pPr marL="285750" indent="-285750">
              <a:buFontTx/>
              <a:buChar char="-"/>
            </a:pPr>
            <a:endParaRPr lang="es-MX" dirty="0"/>
          </a:p>
          <a:p>
            <a:pPr marL="285750" indent="-285750">
              <a:buFontTx/>
              <a:buChar char="-"/>
            </a:pPr>
            <a:endParaRPr lang="es-MX" dirty="0"/>
          </a:p>
          <a:p>
            <a:pPr marL="285750" indent="-285750">
              <a:buFontTx/>
              <a:buChar char="-"/>
            </a:pPr>
            <a:endParaRPr lang="es-MX" dirty="0"/>
          </a:p>
          <a:p>
            <a:pPr marL="285750" indent="-285750">
              <a:buFontTx/>
              <a:buChar char="-"/>
            </a:pPr>
            <a:endParaRPr lang="es-MX" dirty="0"/>
          </a:p>
          <a:p>
            <a:pPr marL="285750" indent="-285750">
              <a:buFontTx/>
              <a:buChar char="-"/>
            </a:pPr>
            <a:endParaRPr lang="es-MX" dirty="0"/>
          </a:p>
          <a:p>
            <a:pPr marL="285750" indent="-285750">
              <a:buFontTx/>
              <a:buChar char="-"/>
            </a:pPr>
            <a:endParaRPr lang="es-MX" dirty="0"/>
          </a:p>
          <a:p>
            <a:pPr marL="285750" indent="-285750">
              <a:buFontTx/>
              <a:buChar char="-"/>
            </a:pPr>
            <a:endParaRPr lang="es-MX" dirty="0"/>
          </a:p>
          <a:p>
            <a:pPr marL="285750" indent="-285750">
              <a:buFontTx/>
              <a:buChar char="-"/>
            </a:pPr>
            <a:endParaRPr lang="es-MX" dirty="0"/>
          </a:p>
          <a:p>
            <a:pPr marL="285750" indent="-285750">
              <a:buFontTx/>
              <a:buChar char="-"/>
            </a:pPr>
            <a:endParaRPr lang="es-MX" dirty="0"/>
          </a:p>
          <a:p>
            <a:pPr marL="285750" indent="-285750">
              <a:buFontTx/>
              <a:buChar char="-"/>
            </a:pPr>
            <a:endParaRPr lang="es-MX" dirty="0"/>
          </a:p>
        </p:txBody>
      </p:sp>
      <p:sp>
        <p:nvSpPr>
          <p:cNvPr id="5" name="CuadroTexto 4"/>
          <p:cNvSpPr txBox="1"/>
          <p:nvPr/>
        </p:nvSpPr>
        <p:spPr>
          <a:xfrm>
            <a:off x="2264078" y="2693096"/>
            <a:ext cx="3457184" cy="2585323"/>
          </a:xfrm>
          <a:prstGeom prst="rect">
            <a:avLst/>
          </a:prstGeom>
          <a:noFill/>
        </p:spPr>
        <p:txBody>
          <a:bodyPr wrap="square" rtlCol="0">
            <a:spAutoFit/>
          </a:bodyPr>
          <a:lstStyle/>
          <a:p>
            <a:pPr algn="ctr"/>
            <a:r>
              <a:rPr lang="es-MX" dirty="0"/>
              <a:t>Eficacia de la vacuna</a:t>
            </a:r>
          </a:p>
          <a:p>
            <a:pPr algn="ctr"/>
            <a:endParaRPr lang="es-MX" dirty="0"/>
          </a:p>
          <a:p>
            <a:pPr algn="ctr"/>
            <a:r>
              <a:rPr lang="es-MX" dirty="0"/>
              <a:t>Efecto sobre la transmisión</a:t>
            </a:r>
          </a:p>
          <a:p>
            <a:pPr algn="ctr"/>
            <a:endParaRPr lang="es-MX" dirty="0"/>
          </a:p>
          <a:p>
            <a:pPr algn="ctr"/>
            <a:r>
              <a:rPr lang="es-MX" dirty="0"/>
              <a:t>Duración de la protección inmune </a:t>
            </a:r>
          </a:p>
          <a:p>
            <a:pPr algn="ctr"/>
            <a:endParaRPr lang="es-MX" dirty="0"/>
          </a:p>
          <a:p>
            <a:pPr algn="ctr"/>
            <a:r>
              <a:rPr lang="es-MX" dirty="0"/>
              <a:t>Administración de la vacuna (dosis y separación)</a:t>
            </a:r>
          </a:p>
          <a:p>
            <a:endParaRPr lang="en-US" dirty="0"/>
          </a:p>
        </p:txBody>
      </p:sp>
      <p:sp>
        <p:nvSpPr>
          <p:cNvPr id="6" name="CuadroTexto 5"/>
          <p:cNvSpPr txBox="1"/>
          <p:nvPr/>
        </p:nvSpPr>
        <p:spPr>
          <a:xfrm>
            <a:off x="6776581" y="2693096"/>
            <a:ext cx="3983277" cy="2308324"/>
          </a:xfrm>
          <a:prstGeom prst="rect">
            <a:avLst/>
          </a:prstGeom>
          <a:solidFill>
            <a:srgbClr val="FFFF00"/>
          </a:solidFill>
        </p:spPr>
        <p:txBody>
          <a:bodyPr wrap="square" rtlCol="0">
            <a:spAutoFit/>
          </a:bodyPr>
          <a:lstStyle/>
          <a:p>
            <a:pPr algn="ctr"/>
            <a:r>
              <a:rPr lang="es-MX" b="1" dirty="0"/>
              <a:t>Disponibilidad de vacunas</a:t>
            </a:r>
          </a:p>
          <a:p>
            <a:pPr algn="ctr"/>
            <a:endParaRPr lang="es-MX" b="1" dirty="0"/>
          </a:p>
          <a:p>
            <a:pPr algn="ctr"/>
            <a:r>
              <a:rPr lang="es-MX" b="1" dirty="0"/>
              <a:t>Momento en que se aplica la vacuna con relación al inicio del brote</a:t>
            </a:r>
          </a:p>
          <a:p>
            <a:pPr algn="ctr"/>
            <a:endParaRPr lang="es-MX" b="1" dirty="0"/>
          </a:p>
          <a:p>
            <a:pPr algn="ctr"/>
            <a:r>
              <a:rPr lang="es-MX" b="1" dirty="0"/>
              <a:t>Velocidad para ampliar cobertura</a:t>
            </a:r>
          </a:p>
          <a:p>
            <a:pPr algn="ctr"/>
            <a:endParaRPr lang="es-MX" b="1" dirty="0"/>
          </a:p>
          <a:p>
            <a:pPr algn="ctr"/>
            <a:r>
              <a:rPr lang="es-MX" b="1" dirty="0"/>
              <a:t>Cobertura alcanzada</a:t>
            </a:r>
          </a:p>
        </p:txBody>
      </p:sp>
    </p:spTree>
    <p:extLst>
      <p:ext uri="{BB962C8B-B14F-4D97-AF65-F5344CB8AC3E}">
        <p14:creationId xmlns:p14="http://schemas.microsoft.com/office/powerpoint/2010/main" val="33220214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00833" y="626301"/>
            <a:ext cx="11611627" cy="4031873"/>
          </a:xfrm>
          <a:prstGeom prst="rect">
            <a:avLst/>
          </a:prstGeom>
          <a:noFill/>
        </p:spPr>
        <p:txBody>
          <a:bodyPr wrap="square" rtlCol="0">
            <a:spAutoFit/>
          </a:bodyPr>
          <a:lstStyle/>
          <a:p>
            <a:pPr algn="ctr"/>
            <a:r>
              <a:rPr lang="es-MX" sz="2800" b="1" dirty="0">
                <a:solidFill>
                  <a:srgbClr val="C00000"/>
                </a:solidFill>
              </a:rPr>
              <a:t>¿Qué estrategia de vacunación puede dar mejores resultados?</a:t>
            </a:r>
            <a:endParaRPr lang="en-US" sz="2800" b="1" dirty="0">
              <a:solidFill>
                <a:srgbClr val="C00000"/>
              </a:solidFill>
            </a:endParaRPr>
          </a:p>
          <a:p>
            <a:endParaRPr lang="es-MX" dirty="0"/>
          </a:p>
          <a:p>
            <a:endParaRPr lang="es-MX" dirty="0"/>
          </a:p>
          <a:p>
            <a:r>
              <a:rPr lang="es-MX" sz="2400" dirty="0"/>
              <a:t>La introducción más temprana y la administración acelerada de la vacuna tendrán un efecto significativamente más positivo en la reducción de las tasas de infección y muerte, que la mayor eficacia de la vacuna.</a:t>
            </a:r>
          </a:p>
          <a:p>
            <a:endParaRPr lang="es-MX" sz="2400" dirty="0"/>
          </a:p>
          <a:p>
            <a:r>
              <a:rPr lang="es-MX" sz="2400" dirty="0"/>
              <a:t>Si la duración de la inmunidad es corta, es mejor posponer la vacunación masiva al invierno para sincronizarse con los aumentos estacionales de la tasa de infección. Sería conveniente enfocarse durante los meses de verano en personas de mayor riesgo y quizás repetir en el otoño. </a:t>
            </a:r>
            <a:endParaRPr lang="en-US" sz="2400" dirty="0"/>
          </a:p>
        </p:txBody>
      </p:sp>
    </p:spTree>
    <p:extLst>
      <p:ext uri="{BB962C8B-B14F-4D97-AF65-F5344CB8AC3E}">
        <p14:creationId xmlns:p14="http://schemas.microsoft.com/office/powerpoint/2010/main" val="3129266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75990" y="951978"/>
            <a:ext cx="10947748" cy="4524315"/>
          </a:xfrm>
          <a:prstGeom prst="rect">
            <a:avLst/>
          </a:prstGeom>
          <a:noFill/>
        </p:spPr>
        <p:txBody>
          <a:bodyPr wrap="square" rtlCol="0">
            <a:spAutoFit/>
          </a:bodyPr>
          <a:lstStyle/>
          <a:p>
            <a:r>
              <a:rPr lang="es-MX" sz="2400" dirty="0"/>
              <a:t>Para vacunas con régimen de dosificación de 2 inyecciones, retrasar la administración de las segundas inyecciones permitiría vacunar a más personas y más rápido durante el invierno. </a:t>
            </a:r>
          </a:p>
          <a:p>
            <a:endParaRPr lang="es-MX" sz="2400" dirty="0"/>
          </a:p>
          <a:p>
            <a:r>
              <a:rPr lang="es-MX" sz="2400" dirty="0"/>
              <a:t>La aparición de variantes que evaden la respuesta de la vacuna sugiere que retrasar la segunda inyección hasta que pueda ser reforzada con una vacuna que sea eficaz contra las nuevas variantes puede evitar sobrecargas el próximo invierno. </a:t>
            </a:r>
          </a:p>
          <a:p>
            <a:endParaRPr lang="es-MX" sz="2400" dirty="0"/>
          </a:p>
          <a:p>
            <a:r>
              <a:rPr lang="es-MX" sz="2400" dirty="0"/>
              <a:t>Un porcentaje de personas no regresará o rechazará la segunda dosis, lo que podría llevar al desperdicio de vacunas si se reservan grandes cantidades para las segundas dosis.</a:t>
            </a:r>
            <a:endParaRPr lang="en-US" sz="2400" dirty="0"/>
          </a:p>
          <a:p>
            <a:endParaRPr lang="en-US" sz="2400" dirty="0"/>
          </a:p>
        </p:txBody>
      </p:sp>
    </p:spTree>
    <p:extLst>
      <p:ext uri="{BB962C8B-B14F-4D97-AF65-F5344CB8AC3E}">
        <p14:creationId xmlns:p14="http://schemas.microsoft.com/office/powerpoint/2010/main" val="31846627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14192" y="721611"/>
            <a:ext cx="10822488" cy="3785652"/>
          </a:xfrm>
          <a:prstGeom prst="rect">
            <a:avLst/>
          </a:prstGeom>
        </p:spPr>
        <p:txBody>
          <a:bodyPr wrap="square">
            <a:spAutoFit/>
          </a:bodyPr>
          <a:lstStyle/>
          <a:p>
            <a:r>
              <a:rPr lang="es-MX" sz="2400" b="1" i="0" dirty="0">
                <a:solidFill>
                  <a:srgbClr val="C00000"/>
                </a:solidFill>
                <a:effectLst/>
                <a:latin typeface="NexusSerif"/>
              </a:rPr>
              <a:t>Las vacunas aprobadas para COVID-19 son I1-S0</a:t>
            </a:r>
          </a:p>
          <a:p>
            <a:endParaRPr lang="es-MX" sz="2400" dirty="0">
              <a:solidFill>
                <a:srgbClr val="2E2E2E"/>
              </a:solidFill>
              <a:latin typeface="NexusSerif"/>
            </a:endParaRPr>
          </a:p>
          <a:p>
            <a:endParaRPr lang="es-MX" sz="2400" b="0" i="0" dirty="0">
              <a:solidFill>
                <a:srgbClr val="2E2E2E"/>
              </a:solidFill>
              <a:effectLst/>
              <a:latin typeface="NexusSerif"/>
            </a:endParaRPr>
          </a:p>
          <a:p>
            <a:r>
              <a:rPr lang="es-MX" sz="2400" b="0" i="0" dirty="0">
                <a:solidFill>
                  <a:srgbClr val="2E2E2E"/>
                </a:solidFill>
                <a:effectLst/>
                <a:latin typeface="NexusSerif"/>
              </a:rPr>
              <a:t>Si las personas vacunadas aún pueden contagiar y transmitir, incluso a tasas más bajas que las personas no vacunadas, el efecto de la vacuna en la reducción de hospitalizaciones y muertes podría ser hasta la mitad de lo que lograría una vacuna que previniera la transmisión. </a:t>
            </a:r>
          </a:p>
          <a:p>
            <a:endParaRPr lang="es-MX" sz="2400" dirty="0">
              <a:solidFill>
                <a:srgbClr val="2E2E2E"/>
              </a:solidFill>
              <a:latin typeface="NexusSerif"/>
            </a:endParaRPr>
          </a:p>
          <a:p>
            <a:r>
              <a:rPr lang="es-MX" sz="2400" b="0" i="0" dirty="0">
                <a:solidFill>
                  <a:srgbClr val="2E2E2E"/>
                </a:solidFill>
                <a:effectLst/>
                <a:latin typeface="NexusSerif"/>
              </a:rPr>
              <a:t>Las medidas preventivas como el distanciamiento físico y el uso de mascarillas no deben levantarse a corto plazo para la población vacunada.</a:t>
            </a:r>
            <a:endParaRPr lang="en-US" sz="2400" dirty="0"/>
          </a:p>
        </p:txBody>
      </p:sp>
    </p:spTree>
    <p:extLst>
      <p:ext uri="{BB962C8B-B14F-4D97-AF65-F5344CB8AC3E}">
        <p14:creationId xmlns:p14="http://schemas.microsoft.com/office/powerpoint/2010/main" val="37089915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Un dibujo de una mujer&#10;&#10;Descripción generada automáticamente con confianza media">
            <a:extLst>
              <a:ext uri="{FF2B5EF4-FFF2-40B4-BE49-F238E27FC236}">
                <a16:creationId xmlns:a16="http://schemas.microsoft.com/office/drawing/2014/main" id="{0CDABFC5-C4A8-4A0C-8DE1-9DFB71F98F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28297" y="643467"/>
            <a:ext cx="4735405" cy="5571065"/>
          </a:xfrm>
          <a:prstGeom prst="rect">
            <a:avLst/>
          </a:prstGeom>
          <a:ln>
            <a:noFill/>
          </a:ln>
        </p:spPr>
      </p:pic>
    </p:spTree>
    <p:extLst>
      <p:ext uri="{BB962C8B-B14F-4D97-AF65-F5344CB8AC3E}">
        <p14:creationId xmlns:p14="http://schemas.microsoft.com/office/powerpoint/2010/main" val="36867359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Banca de madera junto a una estatua de una persona&#10;&#10;Descripción generada automáticamente con confianza media">
            <a:extLst>
              <a:ext uri="{FF2B5EF4-FFF2-40B4-BE49-F238E27FC236}">
                <a16:creationId xmlns:a16="http://schemas.microsoft.com/office/drawing/2014/main" id="{373BD39F-06FD-4714-895E-B5C2B89760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0"/>
            <a:ext cx="12191980" cy="6857990"/>
          </a:xfrm>
          <a:prstGeom prst="rect">
            <a:avLst/>
          </a:prstGeom>
        </p:spPr>
      </p:pic>
      <p:sp>
        <p:nvSpPr>
          <p:cNvPr id="5" name="Marcador de contenido 2">
            <a:extLst>
              <a:ext uri="{FF2B5EF4-FFF2-40B4-BE49-F238E27FC236}">
                <a16:creationId xmlns:a16="http://schemas.microsoft.com/office/drawing/2014/main" id="{11B4BD3A-4127-4A27-8904-9B04189FB3D3}"/>
              </a:ext>
            </a:extLst>
          </p:cNvPr>
          <p:cNvSpPr>
            <a:spLocks noGrp="1"/>
          </p:cNvSpPr>
          <p:nvPr>
            <p:ph idx="1"/>
          </p:nvPr>
        </p:nvSpPr>
        <p:spPr>
          <a:xfrm>
            <a:off x="7074567" y="417057"/>
            <a:ext cx="4885867" cy="4379531"/>
          </a:xfrm>
        </p:spPr>
        <p:txBody>
          <a:bodyPr>
            <a:noAutofit/>
          </a:bodyPr>
          <a:lstStyle/>
          <a:p>
            <a:pPr marL="0" lvl="0" indent="0" algn="ctr" rtl="0">
              <a:lnSpc>
                <a:spcPct val="90000"/>
              </a:lnSpc>
              <a:spcBef>
                <a:spcPts val="0"/>
              </a:spcBef>
              <a:spcAft>
                <a:spcPts val="0"/>
              </a:spcAft>
              <a:buClr>
                <a:schemeClr val="dk1"/>
              </a:buClr>
              <a:buSzPts val="2000"/>
              <a:buNone/>
            </a:pPr>
            <a:r>
              <a:rPr lang="es-PE" sz="3000" b="1" dirty="0">
                <a:solidFill>
                  <a:schemeClr val="bg1"/>
                </a:solidFill>
                <a:latin typeface="Arial Black" panose="020B0A04020102020204" pitchFamily="34" charset="0"/>
                <a:ea typeface="Arial"/>
                <a:cs typeface="Arial"/>
                <a:sym typeface="Arial"/>
              </a:rPr>
              <a:t>Solo estaremos seguros cuando todos estemos seguros.</a:t>
            </a:r>
          </a:p>
          <a:p>
            <a:pPr lvl="0" algn="ctr" rtl="0">
              <a:lnSpc>
                <a:spcPct val="90000"/>
              </a:lnSpc>
              <a:spcBef>
                <a:spcPts val="0"/>
              </a:spcBef>
              <a:spcAft>
                <a:spcPts val="0"/>
              </a:spcAft>
              <a:buClr>
                <a:schemeClr val="dk1"/>
              </a:buClr>
              <a:buSzPts val="2000"/>
            </a:pPr>
            <a:endParaRPr lang="es-PE" sz="3000" b="1" dirty="0">
              <a:solidFill>
                <a:schemeClr val="bg1"/>
              </a:solidFill>
              <a:latin typeface="Arial Black" panose="020B0A04020102020204" pitchFamily="34" charset="0"/>
              <a:ea typeface="Arial"/>
              <a:cs typeface="Arial"/>
              <a:sym typeface="Arial"/>
            </a:endParaRPr>
          </a:p>
          <a:p>
            <a:pPr marL="0" lvl="0" indent="0" algn="ctr">
              <a:spcBef>
                <a:spcPts val="0"/>
              </a:spcBef>
              <a:buClr>
                <a:schemeClr val="dk1"/>
              </a:buClr>
              <a:buSzPts val="2000"/>
              <a:buNone/>
            </a:pPr>
            <a:r>
              <a:rPr lang="es-MX" sz="3000" b="1" dirty="0">
                <a:solidFill>
                  <a:schemeClr val="bg1"/>
                </a:solidFill>
                <a:latin typeface="Arial Black" panose="020B0A04020102020204" pitchFamily="34" charset="0"/>
                <a:ea typeface="Arial"/>
                <a:cs typeface="Arial"/>
                <a:sym typeface="Arial"/>
              </a:rPr>
              <a:t>Reconstruir nuestra sociedad con justicia social y ambiental </a:t>
            </a:r>
          </a:p>
          <a:p>
            <a:pPr marL="0" lvl="0" indent="0" algn="ctr">
              <a:spcBef>
                <a:spcPts val="0"/>
              </a:spcBef>
              <a:buClr>
                <a:schemeClr val="dk1"/>
              </a:buClr>
              <a:buSzPts val="2000"/>
              <a:buNone/>
            </a:pPr>
            <a:r>
              <a:rPr lang="es-MX" sz="3000" b="1" dirty="0">
                <a:solidFill>
                  <a:schemeClr val="bg1"/>
                </a:solidFill>
                <a:latin typeface="Arial Black" panose="020B0A04020102020204" pitchFamily="34" charset="0"/>
                <a:ea typeface="Arial"/>
                <a:cs typeface="Arial"/>
                <a:sym typeface="Arial"/>
              </a:rPr>
              <a:t>para que todas las personas vivan con dignidad. </a:t>
            </a:r>
          </a:p>
          <a:p>
            <a:pPr marL="0" lvl="0" indent="0" algn="just" rtl="0">
              <a:lnSpc>
                <a:spcPct val="90000"/>
              </a:lnSpc>
              <a:spcBef>
                <a:spcPts val="0"/>
              </a:spcBef>
              <a:spcAft>
                <a:spcPts val="0"/>
              </a:spcAft>
              <a:buClr>
                <a:schemeClr val="dk1"/>
              </a:buClr>
              <a:buSzPts val="2000"/>
              <a:buNone/>
            </a:pPr>
            <a:r>
              <a:rPr lang="es-MX" sz="3000" b="1" dirty="0">
                <a:solidFill>
                  <a:schemeClr val="bg1"/>
                </a:solidFill>
                <a:latin typeface="Arial"/>
                <a:ea typeface="Arial"/>
                <a:cs typeface="Arial"/>
                <a:sym typeface="Arial"/>
              </a:rPr>
              <a:t>.</a:t>
            </a:r>
          </a:p>
        </p:txBody>
      </p:sp>
    </p:spTree>
    <p:extLst>
      <p:ext uri="{BB962C8B-B14F-4D97-AF65-F5344CB8AC3E}">
        <p14:creationId xmlns:p14="http://schemas.microsoft.com/office/powerpoint/2010/main" val="474759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53D5C3E-C4D0-4B64-A158-87F8C0E465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64375" y="2071351"/>
            <a:ext cx="2411658" cy="2318453"/>
          </a:xfrm>
          <a:prstGeom prst="rect">
            <a:avLst/>
          </a:prstGeom>
        </p:spPr>
      </p:pic>
      <p:sp>
        <p:nvSpPr>
          <p:cNvPr id="4" name="Rectángulo 3">
            <a:extLst>
              <a:ext uri="{FF2B5EF4-FFF2-40B4-BE49-F238E27FC236}">
                <a16:creationId xmlns:a16="http://schemas.microsoft.com/office/drawing/2014/main" id="{C2AAD025-4738-4170-A5EB-6C4CDE3A8C35}"/>
              </a:ext>
            </a:extLst>
          </p:cNvPr>
          <p:cNvSpPr/>
          <p:nvPr/>
        </p:nvSpPr>
        <p:spPr>
          <a:xfrm>
            <a:off x="7548410" y="4641560"/>
            <a:ext cx="4643589" cy="923330"/>
          </a:xfrm>
          <a:prstGeom prst="rect">
            <a:avLst/>
          </a:prstGeom>
        </p:spPr>
        <p:txBody>
          <a:bodyPr wrap="square">
            <a:spAutoFit/>
          </a:bodyPr>
          <a:lstStyle/>
          <a:p>
            <a:pPr algn="ctr"/>
            <a:r>
              <a:rPr lang="es-CO" sz="5400" b="1" dirty="0">
                <a:solidFill>
                  <a:schemeClr val="bg1"/>
                </a:solidFill>
                <a:latin typeface="Arial" panose="020B0604020202020204" pitchFamily="34" charset="0"/>
                <a:cs typeface="Arial" panose="020B0604020202020204" pitchFamily="34" charset="0"/>
              </a:rPr>
              <a:t>GRACIAS</a:t>
            </a:r>
          </a:p>
        </p:txBody>
      </p:sp>
      <p:sp>
        <p:nvSpPr>
          <p:cNvPr id="5" name="Rectángulo 4">
            <a:extLst>
              <a:ext uri="{FF2B5EF4-FFF2-40B4-BE49-F238E27FC236}">
                <a16:creationId xmlns:a16="http://schemas.microsoft.com/office/drawing/2014/main" id="{8437CBDC-6FD5-4198-A65B-B3BBF8EE1987}"/>
              </a:ext>
            </a:extLst>
          </p:cNvPr>
          <p:cNvSpPr/>
          <p:nvPr/>
        </p:nvSpPr>
        <p:spPr>
          <a:xfrm>
            <a:off x="296779" y="309132"/>
            <a:ext cx="11598441" cy="1169551"/>
          </a:xfrm>
          <a:prstGeom prst="rect">
            <a:avLst/>
          </a:prstGeom>
        </p:spPr>
        <p:txBody>
          <a:bodyPr wrap="square">
            <a:spAutoFit/>
          </a:bodyPr>
          <a:lstStyle/>
          <a:p>
            <a:pPr algn="ctr"/>
            <a:r>
              <a:rPr lang="es-ES" sz="3500" dirty="0">
                <a:solidFill>
                  <a:schemeClr val="bg1"/>
                </a:solidFill>
                <a:latin typeface="Arial" panose="020B0604020202020204" pitchFamily="34" charset="0"/>
                <a:cs typeface="Arial" panose="020B0604020202020204" pitchFamily="34" charset="0"/>
              </a:rPr>
              <a:t>Bolivia, Chile, Colombia,  Ecuador, Perú y Venezuela</a:t>
            </a:r>
          </a:p>
          <a:p>
            <a:pPr algn="ctr"/>
            <a:r>
              <a:rPr lang="es-ES" sz="3500" b="1" i="1" dirty="0">
                <a:solidFill>
                  <a:schemeClr val="bg1"/>
                </a:solidFill>
                <a:latin typeface="Arial" panose="020B0604020202020204" pitchFamily="34" charset="0"/>
                <a:cs typeface="Arial" panose="020B0604020202020204" pitchFamily="34" charset="0"/>
              </a:rPr>
              <a:t>Cada vez más juntos por el derecho a la salud </a:t>
            </a:r>
            <a:endParaRPr lang="es-CO" sz="3500" b="1" i="1" dirty="0">
              <a:solidFill>
                <a:schemeClr val="bg1"/>
              </a:solidFill>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A50B9AC0-4CD2-4591-B071-E69BAA7F7F34}"/>
              </a:ext>
            </a:extLst>
          </p:cNvPr>
          <p:cNvSpPr/>
          <p:nvPr/>
        </p:nvSpPr>
        <p:spPr>
          <a:xfrm>
            <a:off x="2736415" y="6246712"/>
            <a:ext cx="6467044" cy="646331"/>
          </a:xfrm>
          <a:prstGeom prst="rect">
            <a:avLst/>
          </a:prstGeom>
        </p:spPr>
        <p:txBody>
          <a:bodyPr wrap="square">
            <a:spAutoFit/>
          </a:bodyPr>
          <a:lstStyle/>
          <a:p>
            <a:pPr algn="ctr"/>
            <a:r>
              <a:rPr lang="es-CO" sz="3600" dirty="0">
                <a:solidFill>
                  <a:schemeClr val="bg1"/>
                </a:solidFill>
                <a:latin typeface="Arial Black" panose="020B0A04020102020204" pitchFamily="34" charset="0"/>
                <a:cs typeface="Arial" panose="020B0604020202020204" pitchFamily="34" charset="0"/>
              </a:rPr>
              <a:t>www.orasconhu.org</a:t>
            </a:r>
          </a:p>
        </p:txBody>
      </p:sp>
      <p:pic>
        <p:nvPicPr>
          <p:cNvPr id="7" name="Picture 3">
            <a:extLst>
              <a:ext uri="{FF2B5EF4-FFF2-40B4-BE49-F238E27FC236}">
                <a16:creationId xmlns:a16="http://schemas.microsoft.com/office/drawing/2014/main" id="{FFF67B35-4CEF-4A54-B41A-0DA9E9779D2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40042" y="2071351"/>
            <a:ext cx="5575232" cy="3370595"/>
          </a:xfrm>
          <a:prstGeom prst="rect">
            <a:avLst/>
          </a:prstGeom>
        </p:spPr>
      </p:pic>
      <p:sp>
        <p:nvSpPr>
          <p:cNvPr id="2" name="CuadroTexto 1">
            <a:extLst>
              <a:ext uri="{FF2B5EF4-FFF2-40B4-BE49-F238E27FC236}">
                <a16:creationId xmlns:a16="http://schemas.microsoft.com/office/drawing/2014/main" id="{A1FA967E-18DF-4454-A00A-28480EC21E83}"/>
              </a:ext>
            </a:extLst>
          </p:cNvPr>
          <p:cNvSpPr txBox="1"/>
          <p:nvPr/>
        </p:nvSpPr>
        <p:spPr>
          <a:xfrm>
            <a:off x="797765" y="5778765"/>
            <a:ext cx="8059464" cy="369332"/>
          </a:xfrm>
          <a:prstGeom prst="rect">
            <a:avLst/>
          </a:prstGeom>
          <a:noFill/>
        </p:spPr>
        <p:txBody>
          <a:bodyPr wrap="square">
            <a:spAutoFit/>
          </a:bodyPr>
          <a:lstStyle/>
          <a:p>
            <a:r>
              <a:rPr lang="es-ES" b="1" dirty="0">
                <a:solidFill>
                  <a:schemeClr val="bg1"/>
                </a:solidFill>
              </a:rPr>
              <a:t>Muchas gracias al equipo técnico ORAS-CONHU y a todos los Comités Andinos</a:t>
            </a:r>
          </a:p>
        </p:txBody>
      </p:sp>
    </p:spTree>
    <p:extLst>
      <p:ext uri="{BB962C8B-B14F-4D97-AF65-F5344CB8AC3E}">
        <p14:creationId xmlns:p14="http://schemas.microsoft.com/office/powerpoint/2010/main" val="520915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6">
            <a:extLst>
              <a:ext uri="{FF2B5EF4-FFF2-40B4-BE49-F238E27FC236}">
                <a16:creationId xmlns:a16="http://schemas.microsoft.com/office/drawing/2014/main" id="{532E5C42-0A28-494C-BA90-81F7E69CFA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59408" cy="6858000"/>
          </a:xfrm>
          <a:prstGeom prst="rect">
            <a:avLst/>
          </a:prstGeom>
          <a:effectLst>
            <a:outerShdw blurRad="50800" dist="50800" dir="5400000" algn="ctr" rotWithShape="0">
              <a:schemeClr val="bg1"/>
            </a:outerShdw>
          </a:effectLst>
        </p:spPr>
      </p:pic>
      <p:sp>
        <p:nvSpPr>
          <p:cNvPr id="6" name="Título 1">
            <a:extLst>
              <a:ext uri="{FF2B5EF4-FFF2-40B4-BE49-F238E27FC236}">
                <a16:creationId xmlns:a16="http://schemas.microsoft.com/office/drawing/2014/main" id="{B287A47D-D9CD-4D1D-9EE2-09C3AA2BDBE6}"/>
              </a:ext>
            </a:extLst>
          </p:cNvPr>
          <p:cNvSpPr txBox="1">
            <a:spLocks/>
          </p:cNvSpPr>
          <p:nvPr/>
        </p:nvSpPr>
        <p:spPr>
          <a:xfrm>
            <a:off x="1359408" y="102553"/>
            <a:ext cx="10719465" cy="808353"/>
          </a:xfrm>
          <a:prstGeom prst="rect">
            <a:avLst/>
          </a:prstGeom>
        </p:spPr>
        <p:txBody>
          <a:bodyPr vert="horz" lIns="91440" tIns="45720" rIns="91440" bIns="45720" rtlCol="0" anchor="b">
            <a:noAutofit/>
          </a:bodyPr>
          <a:lstStyle>
            <a:defPPr>
              <a:defRPr lang="es-PE"/>
            </a:defPPr>
            <a:lvl1pPr algn="ctr">
              <a:lnSpc>
                <a:spcPct val="90000"/>
              </a:lnSpc>
              <a:spcBef>
                <a:spcPct val="0"/>
              </a:spcBef>
              <a:buNone/>
              <a:defRPr sz="2400" b="1">
                <a:solidFill>
                  <a:srgbClr val="0070C0"/>
                </a:solidFill>
                <a:latin typeface="Arial Black" panose="020B0A040201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Gráfico de casos nuevos de COVID-19 </a:t>
            </a:r>
            <a:r>
              <a:rPr lang="es-PE" dirty="0"/>
              <a:t>en los últimos 7 días </a:t>
            </a: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porcentaje de variación en </a:t>
            </a:r>
            <a:r>
              <a:rPr lang="es-PE" dirty="0"/>
              <a:t>2</a:t>
            </a: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0 países en el mundo. 16-05-2021 </a:t>
            </a:r>
          </a:p>
        </p:txBody>
      </p:sp>
      <p:sp>
        <p:nvSpPr>
          <p:cNvPr id="10" name="CuadroTexto 9">
            <a:extLst>
              <a:ext uri="{FF2B5EF4-FFF2-40B4-BE49-F238E27FC236}">
                <a16:creationId xmlns:a16="http://schemas.microsoft.com/office/drawing/2014/main" id="{EA86981A-5482-4BAE-8D12-0BC3B2FE646A}"/>
              </a:ext>
            </a:extLst>
          </p:cNvPr>
          <p:cNvSpPr txBox="1"/>
          <p:nvPr/>
        </p:nvSpPr>
        <p:spPr>
          <a:xfrm>
            <a:off x="1587500" y="6365951"/>
            <a:ext cx="6121400"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https://www.worldometers.info/coronavirus/weekly-trends/</a:t>
            </a:r>
          </a:p>
        </p:txBody>
      </p:sp>
      <p:graphicFrame>
        <p:nvGraphicFramePr>
          <p:cNvPr id="11" name="Gráfico 10">
            <a:extLst>
              <a:ext uri="{FF2B5EF4-FFF2-40B4-BE49-F238E27FC236}">
                <a16:creationId xmlns:a16="http://schemas.microsoft.com/office/drawing/2014/main" id="{69B3679A-F4DA-4C83-BD56-49968616CC7A}"/>
              </a:ext>
            </a:extLst>
          </p:cNvPr>
          <p:cNvGraphicFramePr>
            <a:graphicFrameLocks/>
          </p:cNvGraphicFramePr>
          <p:nvPr>
            <p:extLst>
              <p:ext uri="{D42A27DB-BD31-4B8C-83A1-F6EECF244321}">
                <p14:modId xmlns:p14="http://schemas.microsoft.com/office/powerpoint/2010/main" val="334941006"/>
              </p:ext>
            </p:extLst>
          </p:nvPr>
        </p:nvGraphicFramePr>
        <p:xfrm>
          <a:off x="1587500" y="971550"/>
          <a:ext cx="10336402" cy="51283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20961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6">
            <a:extLst>
              <a:ext uri="{FF2B5EF4-FFF2-40B4-BE49-F238E27FC236}">
                <a16:creationId xmlns:a16="http://schemas.microsoft.com/office/drawing/2014/main" id="{532E5C42-0A28-494C-BA90-81F7E69CFA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59408" cy="6858000"/>
          </a:xfrm>
          <a:prstGeom prst="rect">
            <a:avLst/>
          </a:prstGeom>
          <a:effectLst>
            <a:outerShdw blurRad="50800" dist="50800" dir="5400000" algn="ctr" rotWithShape="0">
              <a:schemeClr val="bg1"/>
            </a:outerShdw>
          </a:effectLst>
        </p:spPr>
      </p:pic>
      <p:sp>
        <p:nvSpPr>
          <p:cNvPr id="6" name="Título 1">
            <a:extLst>
              <a:ext uri="{FF2B5EF4-FFF2-40B4-BE49-F238E27FC236}">
                <a16:creationId xmlns:a16="http://schemas.microsoft.com/office/drawing/2014/main" id="{B287A47D-D9CD-4D1D-9EE2-09C3AA2BDBE6}"/>
              </a:ext>
            </a:extLst>
          </p:cNvPr>
          <p:cNvSpPr txBox="1">
            <a:spLocks/>
          </p:cNvSpPr>
          <p:nvPr/>
        </p:nvSpPr>
        <p:spPr>
          <a:xfrm>
            <a:off x="1163925" y="102553"/>
            <a:ext cx="11028075" cy="808353"/>
          </a:xfrm>
          <a:prstGeom prst="rect">
            <a:avLst/>
          </a:prstGeom>
        </p:spPr>
        <p:txBody>
          <a:bodyPr vert="horz" lIns="91440" tIns="45720" rIns="91440" bIns="45720" rtlCol="0" anchor="b">
            <a:noAutofit/>
          </a:bodyPr>
          <a:lstStyle>
            <a:defPPr>
              <a:defRPr lang="es-PE"/>
            </a:defPPr>
            <a:lvl1pPr algn="ctr">
              <a:lnSpc>
                <a:spcPct val="90000"/>
              </a:lnSpc>
              <a:spcBef>
                <a:spcPct val="0"/>
              </a:spcBef>
              <a:buNone/>
              <a:defRPr sz="2400" b="1">
                <a:solidFill>
                  <a:srgbClr val="0070C0"/>
                </a:solidFill>
                <a:latin typeface="Arial Black" panose="020B0A040201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Gráfico de  nuevos fallecidos por COVID-19 de la última semana y porcentaje de variación en 20  países en el mundo 16-05-2021 </a:t>
            </a:r>
          </a:p>
        </p:txBody>
      </p:sp>
      <p:graphicFrame>
        <p:nvGraphicFramePr>
          <p:cNvPr id="7" name="Gráfico 6">
            <a:extLst>
              <a:ext uri="{FF2B5EF4-FFF2-40B4-BE49-F238E27FC236}">
                <a16:creationId xmlns:a16="http://schemas.microsoft.com/office/drawing/2014/main" id="{959F658D-C7B2-4156-8D07-F97E9F3837CC}"/>
              </a:ext>
            </a:extLst>
          </p:cNvPr>
          <p:cNvGraphicFramePr>
            <a:graphicFrameLocks/>
          </p:cNvGraphicFramePr>
          <p:nvPr>
            <p:extLst>
              <p:ext uri="{D42A27DB-BD31-4B8C-83A1-F6EECF244321}">
                <p14:modId xmlns:p14="http://schemas.microsoft.com/office/powerpoint/2010/main" val="3015200960"/>
              </p:ext>
            </p:extLst>
          </p:nvPr>
        </p:nvGraphicFramePr>
        <p:xfrm>
          <a:off x="1469984" y="1013459"/>
          <a:ext cx="10509813" cy="5347336"/>
        </p:xfrm>
        <a:graphic>
          <a:graphicData uri="http://schemas.openxmlformats.org/drawingml/2006/chart">
            <c:chart xmlns:c="http://schemas.openxmlformats.org/drawingml/2006/chart" xmlns:r="http://schemas.openxmlformats.org/officeDocument/2006/relationships" r:id="rId3"/>
          </a:graphicData>
        </a:graphic>
      </p:graphicFrame>
      <p:sp>
        <p:nvSpPr>
          <p:cNvPr id="10" name="CuadroTexto 9">
            <a:extLst>
              <a:ext uri="{FF2B5EF4-FFF2-40B4-BE49-F238E27FC236}">
                <a16:creationId xmlns:a16="http://schemas.microsoft.com/office/drawing/2014/main" id="{0C4658C7-BD65-4994-9A15-F3AC78A76EE7}"/>
              </a:ext>
            </a:extLst>
          </p:cNvPr>
          <p:cNvSpPr txBox="1"/>
          <p:nvPr/>
        </p:nvSpPr>
        <p:spPr>
          <a:xfrm>
            <a:off x="1765140" y="6463348"/>
            <a:ext cx="6169306"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https://www.worldometers.info/coronavirus/weekly-trends/</a:t>
            </a:r>
          </a:p>
        </p:txBody>
      </p:sp>
    </p:spTree>
    <p:extLst>
      <p:ext uri="{BB962C8B-B14F-4D97-AF65-F5344CB8AC3E}">
        <p14:creationId xmlns:p14="http://schemas.microsoft.com/office/powerpoint/2010/main" val="81072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6">
            <a:extLst>
              <a:ext uri="{FF2B5EF4-FFF2-40B4-BE49-F238E27FC236}">
                <a16:creationId xmlns:a16="http://schemas.microsoft.com/office/drawing/2014/main" id="{532E5C42-0A28-494C-BA90-81F7E69CFA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59408" cy="6858000"/>
          </a:xfrm>
          <a:prstGeom prst="rect">
            <a:avLst/>
          </a:prstGeom>
          <a:effectLst>
            <a:outerShdw blurRad="50800" dist="50800" dir="5400000" algn="ctr" rotWithShape="0">
              <a:schemeClr val="bg1"/>
            </a:outerShdw>
          </a:effectLst>
        </p:spPr>
      </p:pic>
      <p:sp>
        <p:nvSpPr>
          <p:cNvPr id="6" name="Título 1">
            <a:extLst>
              <a:ext uri="{FF2B5EF4-FFF2-40B4-BE49-F238E27FC236}">
                <a16:creationId xmlns:a16="http://schemas.microsoft.com/office/drawing/2014/main" id="{B287A47D-D9CD-4D1D-9EE2-09C3AA2BDBE6}"/>
              </a:ext>
            </a:extLst>
          </p:cNvPr>
          <p:cNvSpPr txBox="1">
            <a:spLocks/>
          </p:cNvSpPr>
          <p:nvPr/>
        </p:nvSpPr>
        <p:spPr>
          <a:xfrm>
            <a:off x="1177290" y="102553"/>
            <a:ext cx="10719465" cy="808353"/>
          </a:xfrm>
          <a:prstGeom prst="rect">
            <a:avLst/>
          </a:prstGeom>
        </p:spPr>
        <p:txBody>
          <a:bodyPr vert="horz" lIns="91440" tIns="45720" rIns="91440" bIns="45720" rtlCol="0" anchor="b">
            <a:noAutofit/>
          </a:bodyPr>
          <a:lstStyle>
            <a:defPPr>
              <a:defRPr lang="es-PE"/>
            </a:defPPr>
            <a:lvl1pPr algn="ctr">
              <a:lnSpc>
                <a:spcPct val="90000"/>
              </a:lnSpc>
              <a:spcBef>
                <a:spcPct val="0"/>
              </a:spcBef>
              <a:buNone/>
              <a:defRPr sz="2400" b="1">
                <a:solidFill>
                  <a:srgbClr val="0070C0"/>
                </a:solidFill>
                <a:latin typeface="Arial Black" panose="020B0A040201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Gráfico de casos nuevos y nuevos fallecidos de COVID-19 por millón en el mundo en la última semana 16-05-2021 </a:t>
            </a:r>
          </a:p>
        </p:txBody>
      </p:sp>
      <p:graphicFrame>
        <p:nvGraphicFramePr>
          <p:cNvPr id="9" name="Gráfico 8">
            <a:extLst>
              <a:ext uri="{FF2B5EF4-FFF2-40B4-BE49-F238E27FC236}">
                <a16:creationId xmlns:a16="http://schemas.microsoft.com/office/drawing/2014/main" id="{626AC2EE-D75C-4391-A7BF-723F79A88C41}"/>
              </a:ext>
            </a:extLst>
          </p:cNvPr>
          <p:cNvGraphicFramePr>
            <a:graphicFrameLocks/>
          </p:cNvGraphicFramePr>
          <p:nvPr>
            <p:extLst>
              <p:ext uri="{D42A27DB-BD31-4B8C-83A1-F6EECF244321}">
                <p14:modId xmlns:p14="http://schemas.microsoft.com/office/powerpoint/2010/main" val="1650100324"/>
              </p:ext>
            </p:extLst>
          </p:nvPr>
        </p:nvGraphicFramePr>
        <p:xfrm>
          <a:off x="1485900" y="1215341"/>
          <a:ext cx="10410855" cy="5183553"/>
        </p:xfrm>
        <a:graphic>
          <a:graphicData uri="http://schemas.openxmlformats.org/drawingml/2006/chart">
            <c:chart xmlns:c="http://schemas.openxmlformats.org/drawingml/2006/chart" xmlns:r="http://schemas.openxmlformats.org/officeDocument/2006/relationships" r:id="rId3"/>
          </a:graphicData>
        </a:graphic>
      </p:graphicFrame>
      <p:sp>
        <p:nvSpPr>
          <p:cNvPr id="11" name="CuadroTexto 10">
            <a:extLst>
              <a:ext uri="{FF2B5EF4-FFF2-40B4-BE49-F238E27FC236}">
                <a16:creationId xmlns:a16="http://schemas.microsoft.com/office/drawing/2014/main" id="{CADB6B21-9475-43C9-8149-D3B860446FD5}"/>
              </a:ext>
            </a:extLst>
          </p:cNvPr>
          <p:cNvSpPr txBox="1"/>
          <p:nvPr/>
        </p:nvSpPr>
        <p:spPr>
          <a:xfrm>
            <a:off x="1765140" y="6463348"/>
            <a:ext cx="6169306"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https://www.worldometers.info/coronavirus/weekly-trends/</a:t>
            </a:r>
          </a:p>
        </p:txBody>
      </p:sp>
    </p:spTree>
    <p:extLst>
      <p:ext uri="{BB962C8B-B14F-4D97-AF65-F5344CB8AC3E}">
        <p14:creationId xmlns:p14="http://schemas.microsoft.com/office/powerpoint/2010/main" val="297282940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A20B22D-B735-4225-98CC-85D15BEB9C00}">
  <we:reference id="wa104380955" version="2.2.1.0" store="es-ES" storeType="OMEX"/>
  <we:alternateReferences>
    <we:reference id="WA104380955" version="2.2.1.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14067</TotalTime>
  <Words>4430</Words>
  <Application>Microsoft Office PowerPoint</Application>
  <PresentationFormat>Panorámica</PresentationFormat>
  <Paragraphs>941</Paragraphs>
  <Slides>67</Slides>
  <Notes>36</Notes>
  <HiddenSlides>0</HiddenSlides>
  <MMClips>0</MMClips>
  <ScaleCrop>false</ScaleCrop>
  <HeadingPairs>
    <vt:vector size="6" baseType="variant">
      <vt:variant>
        <vt:lpstr>Fuentes usadas</vt:lpstr>
      </vt:variant>
      <vt:variant>
        <vt:i4>9</vt:i4>
      </vt:variant>
      <vt:variant>
        <vt:lpstr>Tema</vt:lpstr>
      </vt:variant>
      <vt:variant>
        <vt:i4>3</vt:i4>
      </vt:variant>
      <vt:variant>
        <vt:lpstr>Títulos de diapositiva</vt:lpstr>
      </vt:variant>
      <vt:variant>
        <vt:i4>67</vt:i4>
      </vt:variant>
    </vt:vector>
  </HeadingPairs>
  <TitlesOfParts>
    <vt:vector size="79" baseType="lpstr">
      <vt:lpstr>Arial</vt:lpstr>
      <vt:lpstr>Arial Black</vt:lpstr>
      <vt:lpstr>Calibri</vt:lpstr>
      <vt:lpstr>Calibri Light</vt:lpstr>
      <vt:lpstr>FF_Clan_OT_News</vt:lpstr>
      <vt:lpstr>NexusSerif</vt:lpstr>
      <vt:lpstr>Roboto</vt:lpstr>
      <vt:lpstr>Segoe UI Historic</vt:lpstr>
      <vt:lpstr>Wingdings</vt:lpstr>
      <vt:lpstr>Tema de Office</vt:lpstr>
      <vt:lpstr>1_Tema de Office</vt:lpstr>
      <vt:lpstr>2_Tema de Office</vt:lpstr>
      <vt:lpstr>Presentación de PowerPoint</vt:lpstr>
      <vt:lpstr>Situación de la Pandemia en el mundo al   17-05-2021.  08:40</vt:lpstr>
      <vt:lpstr>Evolución de los casos nuevos en la Pandemia de COVID-19 en el mundo al 17-05-2021.  08:47</vt:lpstr>
      <vt:lpstr>Fallecidos por COVID-19 en el mundo  al 17-05-2021.  07:50</vt:lpstr>
      <vt:lpstr>Distribución de casos confirmados, fallecidos y letalidad por COVID-19 en regiones del mundo. 17-05-2021 08:30</vt:lpstr>
      <vt:lpstr>Casos de COVID-19 en el mundo al  16-05-2021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Casos por millón de casos de COVID-19 al 12-05-2021. Islas Seycheles</vt:lpstr>
      <vt:lpstr>Presentación de PowerPoint</vt:lpstr>
      <vt:lpstr>Tasa de letalidad en casos de COVID-19 al 15-05-2021. Islas Seycheles</vt:lpstr>
      <vt:lpstr>Presentación de PowerPoint</vt:lpstr>
      <vt:lpstr>Presentación de PowerPoint</vt:lpstr>
      <vt:lpstr>COVID-19 en los países andinos 17 de mayo 2021 –  Hora 6:30</vt:lpstr>
      <vt:lpstr>Presentación de PowerPoint</vt:lpstr>
      <vt:lpstr>Presentación de PowerPoint</vt:lpstr>
      <vt:lpstr>Presentación de PowerPoint</vt:lpstr>
      <vt:lpstr>Presentación de PowerPoint</vt:lpstr>
      <vt:lpstr>Presentación de PowerPoint</vt:lpstr>
      <vt:lpstr>Avances vacunación COVID-19 - Chile   </vt:lpstr>
      <vt:lpstr>Presentación de PowerPoint</vt:lpstr>
      <vt:lpstr>Presentación de PowerPoint</vt:lpstr>
      <vt:lpstr>Avances vacunación COVID-19 - Colombia  </vt:lpstr>
      <vt:lpstr>Presentación de PowerPoint</vt:lpstr>
      <vt:lpstr>Presentación de PowerPoint</vt:lpstr>
      <vt:lpstr>Avances vacunación COVID-19 - Ecuador   </vt:lpstr>
      <vt:lpstr>Presentación de PowerPoint</vt:lpstr>
      <vt:lpstr>Presentación de PowerPoint</vt:lpstr>
      <vt:lpstr>Avances vacunación COVID-19 - Perú   </vt:lpstr>
      <vt:lpstr>Presentación de PowerPoint</vt:lpstr>
      <vt:lpstr>Avances vacunación Médicos COVID-19 - Perú   </vt:lpstr>
      <vt:lpstr>CALENDARIO EPIDEMIOLOGICO 2020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Avances vacunación COVID-19 - Venezuela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 Francisco Beingolea More</dc:creator>
  <cp:lastModifiedBy>Luis Francisco Beingolea More</cp:lastModifiedBy>
  <cp:revision>1807</cp:revision>
  <dcterms:created xsi:type="dcterms:W3CDTF">2020-12-14T06:48:05Z</dcterms:created>
  <dcterms:modified xsi:type="dcterms:W3CDTF">2021-05-18T01:18:19Z</dcterms:modified>
</cp:coreProperties>
</file>