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 id="2147483661" r:id="rId3"/>
  </p:sldMasterIdLst>
  <p:notesMasterIdLst>
    <p:notesMasterId r:id="rId36"/>
  </p:notesMasterIdLst>
  <p:handoutMasterIdLst>
    <p:handoutMasterId r:id="rId37"/>
  </p:handoutMasterIdLst>
  <p:sldIdLst>
    <p:sldId id="416" r:id="rId4"/>
    <p:sldId id="435" r:id="rId5"/>
    <p:sldId id="436" r:id="rId6"/>
    <p:sldId id="419" r:id="rId7"/>
    <p:sldId id="444" r:id="rId8"/>
    <p:sldId id="445" r:id="rId9"/>
    <p:sldId id="442" r:id="rId10"/>
    <p:sldId id="439" r:id="rId11"/>
    <p:sldId id="440" r:id="rId12"/>
    <p:sldId id="441" r:id="rId13"/>
    <p:sldId id="458" r:id="rId14"/>
    <p:sldId id="418" r:id="rId15"/>
    <p:sldId id="427" r:id="rId16"/>
    <p:sldId id="430" r:id="rId17"/>
    <p:sldId id="454" r:id="rId18"/>
    <p:sldId id="459" r:id="rId19"/>
    <p:sldId id="455" r:id="rId20"/>
    <p:sldId id="448" r:id="rId21"/>
    <p:sldId id="450" r:id="rId22"/>
    <p:sldId id="451" r:id="rId23"/>
    <p:sldId id="452" r:id="rId24"/>
    <p:sldId id="446" r:id="rId25"/>
    <p:sldId id="468" r:id="rId26"/>
    <p:sldId id="462" r:id="rId27"/>
    <p:sldId id="463" r:id="rId28"/>
    <p:sldId id="460" r:id="rId29"/>
    <p:sldId id="461" r:id="rId30"/>
    <p:sldId id="464" r:id="rId31"/>
    <p:sldId id="465" r:id="rId32"/>
    <p:sldId id="466" r:id="rId33"/>
    <p:sldId id="467" r:id="rId34"/>
    <p:sldId id="432" r:id="rId35"/>
  </p:sldIdLst>
  <p:sldSz cx="10693400" cy="7561263"/>
  <p:notesSz cx="6662738" cy="9832975"/>
  <p:defaultTextStyle>
    <a:defPPr>
      <a:defRPr lang="en-GB"/>
    </a:defPPr>
    <a:lvl1pPr algn="l" rtl="1" fontAlgn="base">
      <a:spcBef>
        <a:spcPct val="0"/>
      </a:spcBef>
      <a:spcAft>
        <a:spcPct val="0"/>
      </a:spcAft>
      <a:defRPr sz="3900" b="1" kern="1200">
        <a:solidFill>
          <a:srgbClr val="000066"/>
        </a:solidFill>
        <a:latin typeface="Arial" charset="0"/>
        <a:ea typeface="+mn-ea"/>
        <a:cs typeface="Arial" charset="0"/>
      </a:defRPr>
    </a:lvl1pPr>
    <a:lvl2pPr marL="457200" algn="l" rtl="1" fontAlgn="base">
      <a:spcBef>
        <a:spcPct val="0"/>
      </a:spcBef>
      <a:spcAft>
        <a:spcPct val="0"/>
      </a:spcAft>
      <a:defRPr sz="3900" b="1" kern="1200">
        <a:solidFill>
          <a:srgbClr val="000066"/>
        </a:solidFill>
        <a:latin typeface="Arial" charset="0"/>
        <a:ea typeface="+mn-ea"/>
        <a:cs typeface="Arial" charset="0"/>
      </a:defRPr>
    </a:lvl2pPr>
    <a:lvl3pPr marL="914400" algn="l" rtl="1" fontAlgn="base">
      <a:spcBef>
        <a:spcPct val="0"/>
      </a:spcBef>
      <a:spcAft>
        <a:spcPct val="0"/>
      </a:spcAft>
      <a:defRPr sz="3900" b="1" kern="1200">
        <a:solidFill>
          <a:srgbClr val="000066"/>
        </a:solidFill>
        <a:latin typeface="Arial" charset="0"/>
        <a:ea typeface="+mn-ea"/>
        <a:cs typeface="Arial" charset="0"/>
      </a:defRPr>
    </a:lvl3pPr>
    <a:lvl4pPr marL="1371600" algn="l" rtl="1" fontAlgn="base">
      <a:spcBef>
        <a:spcPct val="0"/>
      </a:spcBef>
      <a:spcAft>
        <a:spcPct val="0"/>
      </a:spcAft>
      <a:defRPr sz="3900" b="1" kern="1200">
        <a:solidFill>
          <a:srgbClr val="000066"/>
        </a:solidFill>
        <a:latin typeface="Arial" charset="0"/>
        <a:ea typeface="+mn-ea"/>
        <a:cs typeface="Arial" charset="0"/>
      </a:defRPr>
    </a:lvl4pPr>
    <a:lvl5pPr marL="1828800" algn="l" rtl="1" fontAlgn="base">
      <a:spcBef>
        <a:spcPct val="0"/>
      </a:spcBef>
      <a:spcAft>
        <a:spcPct val="0"/>
      </a:spcAft>
      <a:defRPr sz="3900" b="1" kern="1200">
        <a:solidFill>
          <a:srgbClr val="000066"/>
        </a:solidFill>
        <a:latin typeface="Arial" charset="0"/>
        <a:ea typeface="+mn-ea"/>
        <a:cs typeface="Arial" charset="0"/>
      </a:defRPr>
    </a:lvl5pPr>
    <a:lvl6pPr marL="2286000" algn="l" defTabSz="914400" rtl="0" eaLnBrk="1" latinLnBrk="0" hangingPunct="1">
      <a:defRPr sz="3900" b="1" kern="1200">
        <a:solidFill>
          <a:srgbClr val="000066"/>
        </a:solidFill>
        <a:latin typeface="Arial" charset="0"/>
        <a:ea typeface="+mn-ea"/>
        <a:cs typeface="Arial" charset="0"/>
      </a:defRPr>
    </a:lvl6pPr>
    <a:lvl7pPr marL="2743200" algn="l" defTabSz="914400" rtl="0" eaLnBrk="1" latinLnBrk="0" hangingPunct="1">
      <a:defRPr sz="3900" b="1" kern="1200">
        <a:solidFill>
          <a:srgbClr val="000066"/>
        </a:solidFill>
        <a:latin typeface="Arial" charset="0"/>
        <a:ea typeface="+mn-ea"/>
        <a:cs typeface="Arial" charset="0"/>
      </a:defRPr>
    </a:lvl7pPr>
    <a:lvl8pPr marL="3200400" algn="l" defTabSz="914400" rtl="0" eaLnBrk="1" latinLnBrk="0" hangingPunct="1">
      <a:defRPr sz="3900" b="1" kern="1200">
        <a:solidFill>
          <a:srgbClr val="000066"/>
        </a:solidFill>
        <a:latin typeface="Arial" charset="0"/>
        <a:ea typeface="+mn-ea"/>
        <a:cs typeface="Arial" charset="0"/>
      </a:defRPr>
    </a:lvl8pPr>
    <a:lvl9pPr marL="3657600" algn="l" defTabSz="914400" rtl="0" eaLnBrk="1" latinLnBrk="0" hangingPunct="1">
      <a:defRPr sz="3900" b="1" kern="1200">
        <a:solidFill>
          <a:srgbClr val="000066"/>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RIENS, Joseph Hubert" initials="perrien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99CCFF"/>
    <a:srgbClr val="66FF33"/>
    <a:srgbClr val="96CCEE"/>
    <a:srgbClr val="72BBE8"/>
    <a:srgbClr val="1E7FB8"/>
    <a:srgbClr val="C4DAF4"/>
    <a:srgbClr val="418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578" autoAdjust="0"/>
    <p:restoredTop sz="94659" autoAdjust="0"/>
  </p:normalViewPr>
  <p:slideViewPr>
    <p:cSldViewPr snapToGrid="0">
      <p:cViewPr varScale="1">
        <p:scale>
          <a:sx n="73" d="100"/>
          <a:sy n="73" d="100"/>
        </p:scale>
        <p:origin x="-1590" y="-96"/>
      </p:cViewPr>
      <p:guideLst>
        <p:guide orient="horz" pos="2381"/>
        <p:guide pos="3368"/>
      </p:guideLst>
    </p:cSldViewPr>
  </p:slideViewPr>
  <p:notesTextViewPr>
    <p:cViewPr>
      <p:scale>
        <a:sx n="1" d="1"/>
        <a:sy n="1" d="1"/>
      </p:scale>
      <p:origin x="0" y="0"/>
    </p:cViewPr>
  </p:notesTextViewPr>
  <p:sorterViewPr>
    <p:cViewPr>
      <p:scale>
        <a:sx n="87" d="100"/>
        <a:sy n="87" d="100"/>
      </p:scale>
      <p:origin x="0" y="1428"/>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r>
              <a:rPr lang="en-GB"/>
              <a:t>World Health Organization</a:t>
            </a:r>
          </a:p>
        </p:txBody>
      </p:sp>
      <p:sp>
        <p:nvSpPr>
          <p:cNvPr id="29699" name="Rectangle 3"/>
          <p:cNvSpPr>
            <a:spLocks noGrp="1" noChangeArrowheads="1"/>
          </p:cNvSpPr>
          <p:nvPr>
            <p:ph type="dt" sz="quarter" idx="1"/>
          </p:nvPr>
        </p:nvSpPr>
        <p:spPr bwMode="auto">
          <a:xfrm>
            <a:off x="3773488" y="0"/>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fld id="{DDC64D90-E9C5-449A-B10F-5788E4EDFC92}" type="datetime3">
              <a:rPr lang="en-GB"/>
              <a:pPr/>
              <a:t>18 July, 2013</a:t>
            </a:fld>
            <a:endParaRPr lang="en-GB"/>
          </a:p>
        </p:txBody>
      </p:sp>
      <p:sp>
        <p:nvSpPr>
          <p:cNvPr id="29700" name="Rectangle 4"/>
          <p:cNvSpPr>
            <a:spLocks noGrp="1" noChangeArrowheads="1"/>
          </p:cNvSpPr>
          <p:nvPr>
            <p:ph type="ftr" sz="quarter" idx="2"/>
          </p:nvPr>
        </p:nvSpPr>
        <p:spPr bwMode="auto">
          <a:xfrm>
            <a:off x="0" y="9339263"/>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GB"/>
          </a:p>
        </p:txBody>
      </p:sp>
      <p:sp>
        <p:nvSpPr>
          <p:cNvPr id="29701" name="Rectangle 5"/>
          <p:cNvSpPr>
            <a:spLocks noGrp="1" noChangeArrowheads="1"/>
          </p:cNvSpPr>
          <p:nvPr>
            <p:ph type="sldNum" sz="quarter" idx="3"/>
          </p:nvPr>
        </p:nvSpPr>
        <p:spPr bwMode="auto">
          <a:xfrm>
            <a:off x="3773488" y="9339263"/>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52184E75-D5F1-464D-834A-56A56597CBB1}" type="slidenum">
              <a:rPr lang="en-GB"/>
              <a:pPr/>
              <a:t>‹#›</a:t>
            </a:fld>
            <a:endParaRPr lang="en-GB"/>
          </a:p>
        </p:txBody>
      </p:sp>
    </p:spTree>
    <p:extLst>
      <p:ext uri="{BB962C8B-B14F-4D97-AF65-F5344CB8AC3E}">
        <p14:creationId xmlns:p14="http://schemas.microsoft.com/office/powerpoint/2010/main" val="1967451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r>
              <a:rPr lang="en-GB"/>
              <a:t>World Health Organization</a:t>
            </a:r>
          </a:p>
        </p:txBody>
      </p:sp>
      <p:sp>
        <p:nvSpPr>
          <p:cNvPr id="31747" name="Rectangle 3"/>
          <p:cNvSpPr>
            <a:spLocks noGrp="1" noChangeArrowheads="1"/>
          </p:cNvSpPr>
          <p:nvPr>
            <p:ph type="dt" idx="1"/>
          </p:nvPr>
        </p:nvSpPr>
        <p:spPr bwMode="auto">
          <a:xfrm>
            <a:off x="3773488" y="0"/>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fld id="{C6E90227-8657-4454-8AD5-D8F3E459A561}" type="datetime3">
              <a:rPr lang="en-GB"/>
              <a:pPr/>
              <a:t>18 July, 2013</a:t>
            </a:fld>
            <a:endParaRPr lang="en-GB"/>
          </a:p>
        </p:txBody>
      </p:sp>
      <p:sp>
        <p:nvSpPr>
          <p:cNvPr id="31748" name="Rectangle 4"/>
          <p:cNvSpPr>
            <a:spLocks noGrp="1" noRot="1" noChangeAspect="1" noChangeArrowheads="1" noTextEdit="1"/>
          </p:cNvSpPr>
          <p:nvPr>
            <p:ph type="sldImg" idx="2"/>
          </p:nvPr>
        </p:nvSpPr>
        <p:spPr bwMode="auto">
          <a:xfrm>
            <a:off x="725488" y="738188"/>
            <a:ext cx="5211762" cy="36861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66750" y="4670425"/>
            <a:ext cx="5329238" cy="442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1750" name="Rectangle 6"/>
          <p:cNvSpPr>
            <a:spLocks noGrp="1" noChangeArrowheads="1"/>
          </p:cNvSpPr>
          <p:nvPr>
            <p:ph type="ftr" sz="quarter" idx="4"/>
          </p:nvPr>
        </p:nvSpPr>
        <p:spPr bwMode="auto">
          <a:xfrm>
            <a:off x="0" y="9339263"/>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GB"/>
          </a:p>
        </p:txBody>
      </p:sp>
      <p:sp>
        <p:nvSpPr>
          <p:cNvPr id="31751" name="Rectangle 7"/>
          <p:cNvSpPr>
            <a:spLocks noGrp="1" noChangeArrowheads="1"/>
          </p:cNvSpPr>
          <p:nvPr>
            <p:ph type="sldNum" sz="quarter" idx="5"/>
          </p:nvPr>
        </p:nvSpPr>
        <p:spPr bwMode="auto">
          <a:xfrm>
            <a:off x="3773488" y="9339263"/>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3C86FCBB-B3B5-431E-91D1-00A0CD4F1EA9}" type="slidenum">
              <a:rPr lang="en-GB"/>
              <a:pPr/>
              <a:t>‹#›</a:t>
            </a:fld>
            <a:endParaRPr lang="en-GB"/>
          </a:p>
        </p:txBody>
      </p:sp>
    </p:spTree>
    <p:extLst>
      <p:ext uri="{BB962C8B-B14F-4D97-AF65-F5344CB8AC3E}">
        <p14:creationId xmlns:p14="http://schemas.microsoft.com/office/powerpoint/2010/main" val="3861097747"/>
      </p:ext>
    </p:extLst>
  </p:cSld>
  <p:clrMap bg1="lt1" tx1="dk1" bg2="lt2" tx2="dk2" accent1="accent1" accent2="accent2" accent3="accent3" accent4="accent4" accent5="accent5" accent6="accent6" hlink="hlink" folHlink="folHlink"/>
  <p:hf ftr="0"/>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564" y="4670990"/>
            <a:ext cx="5329611" cy="442386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94C142-081E-4BC3-9E19-48F1DB223DB4}"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DF9DC31-65E2-477B-9825-1169B33E0599}" type="slidenum">
              <a:rPr lang="en-US" smtClean="0"/>
              <a:t>11</a:t>
            </a:fld>
            <a:endParaRPr lang="en-US" dirty="0"/>
          </a:p>
        </p:txBody>
      </p:sp>
    </p:spTree>
    <p:extLst>
      <p:ext uri="{BB962C8B-B14F-4D97-AF65-F5344CB8AC3E}">
        <p14:creationId xmlns:p14="http://schemas.microsoft.com/office/powerpoint/2010/main" val="3185009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World Health Organization</a:t>
            </a:r>
          </a:p>
        </p:txBody>
      </p:sp>
      <p:sp>
        <p:nvSpPr>
          <p:cNvPr id="5" name="Rectangle 3"/>
          <p:cNvSpPr>
            <a:spLocks noGrp="1" noChangeArrowheads="1"/>
          </p:cNvSpPr>
          <p:nvPr>
            <p:ph type="dt" idx="1"/>
          </p:nvPr>
        </p:nvSpPr>
        <p:spPr>
          <a:ln/>
        </p:spPr>
        <p:txBody>
          <a:bodyPr/>
          <a:lstStyle/>
          <a:p>
            <a:fld id="{96C9DC27-144D-4D6F-8F96-5B9C7E4737AA}" type="datetime3">
              <a:rPr lang="en-GB"/>
              <a:pPr/>
              <a:t>18 July, 2013</a:t>
            </a:fld>
            <a:endParaRPr lang="en-GB"/>
          </a:p>
        </p:txBody>
      </p:sp>
      <p:sp>
        <p:nvSpPr>
          <p:cNvPr id="7" name="Rectangle 7"/>
          <p:cNvSpPr>
            <a:spLocks noGrp="1" noChangeArrowheads="1"/>
          </p:cNvSpPr>
          <p:nvPr>
            <p:ph type="sldNum" sz="quarter" idx="5"/>
          </p:nvPr>
        </p:nvSpPr>
        <p:spPr>
          <a:ln/>
        </p:spPr>
        <p:txBody>
          <a:bodyPr/>
          <a:lstStyle/>
          <a:p>
            <a:fld id="{5B3CDF6E-5313-4347-A868-32498D61890E}" type="slidenum">
              <a:rPr lang="en-GB"/>
              <a:pPr/>
              <a:t>15</a:t>
            </a:fld>
            <a:endParaRPr lang="en-GB"/>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ln/>
        </p:spPr>
        <p:txBody>
          <a:bodyPr lIns="0" tIns="0" rIns="0" bIns="0"/>
          <a:lstStyle/>
          <a:p>
            <a:pPr algn="l" rtl="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World Health Organization</a:t>
            </a:r>
          </a:p>
        </p:txBody>
      </p:sp>
      <p:sp>
        <p:nvSpPr>
          <p:cNvPr id="5" name="Rectangle 3"/>
          <p:cNvSpPr>
            <a:spLocks noGrp="1" noChangeArrowheads="1"/>
          </p:cNvSpPr>
          <p:nvPr>
            <p:ph type="dt" idx="1"/>
          </p:nvPr>
        </p:nvSpPr>
        <p:spPr>
          <a:ln/>
        </p:spPr>
        <p:txBody>
          <a:bodyPr/>
          <a:lstStyle/>
          <a:p>
            <a:fld id="{96C9DC27-144D-4D6F-8F96-5B9C7E4737AA}" type="datetime3">
              <a:rPr lang="en-GB"/>
              <a:pPr/>
              <a:t>18 July, 2013</a:t>
            </a:fld>
            <a:endParaRPr lang="en-GB"/>
          </a:p>
        </p:txBody>
      </p:sp>
      <p:sp>
        <p:nvSpPr>
          <p:cNvPr id="7" name="Rectangle 7"/>
          <p:cNvSpPr>
            <a:spLocks noGrp="1" noChangeArrowheads="1"/>
          </p:cNvSpPr>
          <p:nvPr>
            <p:ph type="sldNum" sz="quarter" idx="5"/>
          </p:nvPr>
        </p:nvSpPr>
        <p:spPr>
          <a:ln/>
        </p:spPr>
        <p:txBody>
          <a:bodyPr/>
          <a:lstStyle/>
          <a:p>
            <a:fld id="{5B3CDF6E-5313-4347-A868-32498D61890E}" type="slidenum">
              <a:rPr lang="en-GB"/>
              <a:pPr/>
              <a:t>16</a:t>
            </a:fld>
            <a:endParaRPr lang="en-GB"/>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ln/>
        </p:spPr>
        <p:txBody>
          <a:bodyPr lIns="0" tIns="0" rIns="0" bIns="0"/>
          <a:lstStyle/>
          <a:p>
            <a:pPr algn="l" rtl="0"/>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7075" y="738188"/>
            <a:ext cx="5210175" cy="368617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a:t>World Health Organization</a:t>
            </a:r>
          </a:p>
        </p:txBody>
      </p:sp>
      <p:sp>
        <p:nvSpPr>
          <p:cNvPr id="5" name="Date Placeholder 4"/>
          <p:cNvSpPr>
            <a:spLocks noGrp="1"/>
          </p:cNvSpPr>
          <p:nvPr>
            <p:ph type="dt" idx="11"/>
          </p:nvPr>
        </p:nvSpPr>
        <p:spPr/>
        <p:txBody>
          <a:bodyPr/>
          <a:lstStyle/>
          <a:p>
            <a:pPr>
              <a:defRPr/>
            </a:pPr>
            <a:fld id="{A90D3CB6-2055-4FE0-88AF-05DE0F8898B6}" type="datetime3">
              <a:rPr lang="en-GB"/>
              <a:pPr>
                <a:defRPr/>
              </a:pPr>
              <a:t>18 July, 2013</a:t>
            </a:fld>
            <a:endParaRPr lang="en-GB"/>
          </a:p>
        </p:txBody>
      </p:sp>
      <p:sp>
        <p:nvSpPr>
          <p:cNvPr id="6" name="Slide Number Placeholder 5"/>
          <p:cNvSpPr>
            <a:spLocks noGrp="1"/>
          </p:cNvSpPr>
          <p:nvPr>
            <p:ph type="sldNum" sz="quarter" idx="12"/>
          </p:nvPr>
        </p:nvSpPr>
        <p:spPr/>
        <p:txBody>
          <a:bodyPr/>
          <a:lstStyle/>
          <a:p>
            <a:pPr>
              <a:defRPr/>
            </a:pPr>
            <a:fld id="{EB5E51D2-42DB-483B-92D3-17990B53E613}" type="slidenum">
              <a:rPr lang="en-GB"/>
              <a:pPr>
                <a:defRPr/>
              </a:pPr>
              <a:t>18</a:t>
            </a:fld>
            <a:endParaRPr lang="en-GB"/>
          </a:p>
        </p:txBody>
      </p:sp>
    </p:spTree>
    <p:extLst>
      <p:ext uri="{BB962C8B-B14F-4D97-AF65-F5344CB8AC3E}">
        <p14:creationId xmlns:p14="http://schemas.microsoft.com/office/powerpoint/2010/main" val="3261749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p:spPr>
        <p:txBody>
          <a:bodyPr/>
          <a:lstStyle>
            <a:lvl1pPr defTabSz="912983">
              <a:defRPr sz="4700" b="1">
                <a:solidFill>
                  <a:srgbClr val="FFCC00"/>
                </a:solidFill>
                <a:latin typeface="Arial" charset="0"/>
              </a:defRPr>
            </a:lvl1pPr>
            <a:lvl2pPr marL="702756" indent="-270291" defTabSz="912983">
              <a:defRPr sz="4700" b="1">
                <a:solidFill>
                  <a:srgbClr val="FFCC00"/>
                </a:solidFill>
                <a:latin typeface="Arial" charset="0"/>
              </a:defRPr>
            </a:lvl2pPr>
            <a:lvl3pPr marL="1081164" indent="-216233" defTabSz="912983">
              <a:defRPr sz="4700" b="1">
                <a:solidFill>
                  <a:srgbClr val="FFCC00"/>
                </a:solidFill>
                <a:latin typeface="Arial" charset="0"/>
              </a:defRPr>
            </a:lvl3pPr>
            <a:lvl4pPr marL="1513629" indent="-216233" defTabSz="912983">
              <a:defRPr sz="4700" b="1">
                <a:solidFill>
                  <a:srgbClr val="FFCC00"/>
                </a:solidFill>
                <a:latin typeface="Arial" charset="0"/>
              </a:defRPr>
            </a:lvl4pPr>
            <a:lvl5pPr marL="1946095" indent="-216233" defTabSz="912983">
              <a:defRPr sz="4700" b="1">
                <a:solidFill>
                  <a:srgbClr val="FFCC00"/>
                </a:solidFill>
                <a:latin typeface="Arial" charset="0"/>
              </a:defRPr>
            </a:lvl5pPr>
            <a:lvl6pPr marL="2378560" indent="-216233" defTabSz="912983" eaLnBrk="0" fontAlgn="base" hangingPunct="0">
              <a:spcBef>
                <a:spcPct val="0"/>
              </a:spcBef>
              <a:spcAft>
                <a:spcPct val="0"/>
              </a:spcAft>
              <a:defRPr sz="4700" b="1">
                <a:solidFill>
                  <a:srgbClr val="FFCC00"/>
                </a:solidFill>
                <a:latin typeface="Arial" charset="0"/>
              </a:defRPr>
            </a:lvl6pPr>
            <a:lvl7pPr marL="2811026" indent="-216233" defTabSz="912983" eaLnBrk="0" fontAlgn="base" hangingPunct="0">
              <a:spcBef>
                <a:spcPct val="0"/>
              </a:spcBef>
              <a:spcAft>
                <a:spcPct val="0"/>
              </a:spcAft>
              <a:defRPr sz="4700" b="1">
                <a:solidFill>
                  <a:srgbClr val="FFCC00"/>
                </a:solidFill>
                <a:latin typeface="Arial" charset="0"/>
              </a:defRPr>
            </a:lvl7pPr>
            <a:lvl8pPr marL="3243491" indent="-216233" defTabSz="912983" eaLnBrk="0" fontAlgn="base" hangingPunct="0">
              <a:spcBef>
                <a:spcPct val="0"/>
              </a:spcBef>
              <a:spcAft>
                <a:spcPct val="0"/>
              </a:spcAft>
              <a:defRPr sz="4700" b="1">
                <a:solidFill>
                  <a:srgbClr val="FFCC00"/>
                </a:solidFill>
                <a:latin typeface="Arial" charset="0"/>
              </a:defRPr>
            </a:lvl8pPr>
            <a:lvl9pPr marL="3675957" indent="-216233" defTabSz="912983" eaLnBrk="0" fontAlgn="base" hangingPunct="0">
              <a:spcBef>
                <a:spcPct val="0"/>
              </a:spcBef>
              <a:spcAft>
                <a:spcPct val="0"/>
              </a:spcAft>
              <a:defRPr sz="4700" b="1">
                <a:solidFill>
                  <a:srgbClr val="FFCC00"/>
                </a:solidFill>
                <a:latin typeface="Arial" charset="0"/>
              </a:defRPr>
            </a:lvl9pPr>
          </a:lstStyle>
          <a:p>
            <a:r>
              <a:rPr lang="en-US" sz="900" b="0">
                <a:solidFill>
                  <a:schemeClr val="tx1"/>
                </a:solidFill>
              </a:rPr>
              <a:t>Module 2 – Unit 1: Overview of NHA</a:t>
            </a:r>
          </a:p>
        </p:txBody>
      </p:sp>
      <p:sp>
        <p:nvSpPr>
          <p:cNvPr id="31747" name="Rectangle 7"/>
          <p:cNvSpPr>
            <a:spLocks noGrp="1" noChangeArrowheads="1"/>
          </p:cNvSpPr>
          <p:nvPr>
            <p:ph type="sldNum" sz="quarter" idx="5"/>
          </p:nvPr>
        </p:nvSpPr>
        <p:spPr>
          <a:noFill/>
        </p:spPr>
        <p:txBody>
          <a:bodyPr/>
          <a:lstStyle>
            <a:lvl1pPr defTabSz="912983">
              <a:defRPr sz="4700" b="1">
                <a:solidFill>
                  <a:srgbClr val="FFCC00"/>
                </a:solidFill>
                <a:latin typeface="Arial" charset="0"/>
              </a:defRPr>
            </a:lvl1pPr>
            <a:lvl2pPr marL="702756" indent="-270291" defTabSz="912983">
              <a:defRPr sz="4700" b="1">
                <a:solidFill>
                  <a:srgbClr val="FFCC00"/>
                </a:solidFill>
                <a:latin typeface="Arial" charset="0"/>
              </a:defRPr>
            </a:lvl2pPr>
            <a:lvl3pPr marL="1081164" indent="-216233" defTabSz="912983">
              <a:defRPr sz="4700" b="1">
                <a:solidFill>
                  <a:srgbClr val="FFCC00"/>
                </a:solidFill>
                <a:latin typeface="Arial" charset="0"/>
              </a:defRPr>
            </a:lvl3pPr>
            <a:lvl4pPr marL="1513629" indent="-216233" defTabSz="912983">
              <a:defRPr sz="4700" b="1">
                <a:solidFill>
                  <a:srgbClr val="FFCC00"/>
                </a:solidFill>
                <a:latin typeface="Arial" charset="0"/>
              </a:defRPr>
            </a:lvl4pPr>
            <a:lvl5pPr marL="1946095" indent="-216233" defTabSz="912983">
              <a:defRPr sz="4700" b="1">
                <a:solidFill>
                  <a:srgbClr val="FFCC00"/>
                </a:solidFill>
                <a:latin typeface="Arial" charset="0"/>
              </a:defRPr>
            </a:lvl5pPr>
            <a:lvl6pPr marL="2378560" indent="-216233" defTabSz="912983" eaLnBrk="0" fontAlgn="base" hangingPunct="0">
              <a:spcBef>
                <a:spcPct val="0"/>
              </a:spcBef>
              <a:spcAft>
                <a:spcPct val="0"/>
              </a:spcAft>
              <a:defRPr sz="4700" b="1">
                <a:solidFill>
                  <a:srgbClr val="FFCC00"/>
                </a:solidFill>
                <a:latin typeface="Arial" charset="0"/>
              </a:defRPr>
            </a:lvl6pPr>
            <a:lvl7pPr marL="2811026" indent="-216233" defTabSz="912983" eaLnBrk="0" fontAlgn="base" hangingPunct="0">
              <a:spcBef>
                <a:spcPct val="0"/>
              </a:spcBef>
              <a:spcAft>
                <a:spcPct val="0"/>
              </a:spcAft>
              <a:defRPr sz="4700" b="1">
                <a:solidFill>
                  <a:srgbClr val="FFCC00"/>
                </a:solidFill>
                <a:latin typeface="Arial" charset="0"/>
              </a:defRPr>
            </a:lvl7pPr>
            <a:lvl8pPr marL="3243491" indent="-216233" defTabSz="912983" eaLnBrk="0" fontAlgn="base" hangingPunct="0">
              <a:spcBef>
                <a:spcPct val="0"/>
              </a:spcBef>
              <a:spcAft>
                <a:spcPct val="0"/>
              </a:spcAft>
              <a:defRPr sz="4700" b="1">
                <a:solidFill>
                  <a:srgbClr val="FFCC00"/>
                </a:solidFill>
                <a:latin typeface="Arial" charset="0"/>
              </a:defRPr>
            </a:lvl8pPr>
            <a:lvl9pPr marL="3675957" indent="-216233" defTabSz="912983" eaLnBrk="0" fontAlgn="base" hangingPunct="0">
              <a:spcBef>
                <a:spcPct val="0"/>
              </a:spcBef>
              <a:spcAft>
                <a:spcPct val="0"/>
              </a:spcAft>
              <a:defRPr sz="4700" b="1">
                <a:solidFill>
                  <a:srgbClr val="FFCC00"/>
                </a:solidFill>
                <a:latin typeface="Arial" charset="0"/>
              </a:defRPr>
            </a:lvl9pPr>
          </a:lstStyle>
          <a:p>
            <a:fld id="{6D860F2D-F869-403E-9B25-88D25649FC05}" type="slidenum">
              <a:rPr lang="en-US" sz="900" b="0">
                <a:solidFill>
                  <a:schemeClr val="tx1"/>
                </a:solidFill>
              </a:rPr>
              <a:pPr/>
              <a:t>23</a:t>
            </a:fld>
            <a:endParaRPr lang="en-US" sz="900" b="0">
              <a:solidFill>
                <a:schemeClr val="tx1"/>
              </a:solidFill>
            </a:endParaRPr>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p:spPr>
        <p:txBody>
          <a:bodyPr/>
          <a:lstStyle/>
          <a:p>
            <a:pPr eaLnBrk="1" hangingPunct="1"/>
            <a:r>
              <a:rPr lang="en-GB" dirty="0" smtClean="0"/>
              <a:t>El </a:t>
            </a:r>
            <a:r>
              <a:rPr lang="en-GB" dirty="0" err="1" smtClean="0"/>
              <a:t>capacitador</a:t>
            </a:r>
            <a:r>
              <a:rPr lang="en-GB" dirty="0" smtClean="0"/>
              <a:t> </a:t>
            </a:r>
            <a:r>
              <a:rPr lang="en-GB" dirty="0" err="1" smtClean="0"/>
              <a:t>deberá</a:t>
            </a:r>
            <a:r>
              <a:rPr lang="en-GB" dirty="0" smtClean="0"/>
              <a:t> leer </a:t>
            </a:r>
            <a:r>
              <a:rPr lang="en-GB" dirty="0" err="1" smtClean="0"/>
              <a:t>esta</a:t>
            </a:r>
            <a:r>
              <a:rPr lang="en-GB" dirty="0" smtClean="0"/>
              <a:t> </a:t>
            </a:r>
            <a:r>
              <a:rPr lang="en-GB" dirty="0" err="1" smtClean="0"/>
              <a:t>diapositiva</a:t>
            </a:r>
            <a:r>
              <a:rPr lang="en-GB" dirty="0" smtClean="0"/>
              <a:t> de</a:t>
            </a:r>
            <a:r>
              <a:rPr lang="en-GB" baseline="0" dirty="0" smtClean="0"/>
              <a:t> forma vertical </a:t>
            </a:r>
            <a:r>
              <a:rPr lang="en-GB" baseline="0" dirty="0" err="1" smtClean="0"/>
              <a:t>mencionando</a:t>
            </a:r>
            <a:r>
              <a:rPr lang="en-GB" baseline="0" dirty="0" smtClean="0"/>
              <a:t> </a:t>
            </a:r>
            <a:r>
              <a:rPr lang="en-GB" baseline="0" dirty="0" err="1" smtClean="0"/>
              <a:t>las</a:t>
            </a:r>
            <a:r>
              <a:rPr lang="en-GB" baseline="0" dirty="0" smtClean="0"/>
              <a:t> </a:t>
            </a:r>
            <a:r>
              <a:rPr lang="en-GB" baseline="0" dirty="0" err="1" smtClean="0"/>
              <a:t>funciones</a:t>
            </a:r>
            <a:r>
              <a:rPr lang="en-GB" baseline="0" dirty="0" smtClean="0"/>
              <a:t> del </a:t>
            </a:r>
            <a:r>
              <a:rPr lang="en-GB" baseline="0" dirty="0" err="1" smtClean="0"/>
              <a:t>sistema</a:t>
            </a:r>
            <a:r>
              <a:rPr lang="en-GB" baseline="0" dirty="0" smtClean="0"/>
              <a:t> de </a:t>
            </a:r>
            <a:r>
              <a:rPr lang="en-GB" baseline="0" dirty="0" err="1" smtClean="0"/>
              <a:t>salud</a:t>
            </a:r>
            <a:r>
              <a:rPr lang="en-GB" baseline="0" dirty="0" smtClean="0"/>
              <a:t> y los </a:t>
            </a:r>
            <a:r>
              <a:rPr lang="en-GB" baseline="0" dirty="0" err="1" smtClean="0"/>
              <a:t>indicadores</a:t>
            </a:r>
            <a:r>
              <a:rPr lang="en-GB" baseline="0" dirty="0" smtClean="0"/>
              <a:t> </a:t>
            </a:r>
            <a:r>
              <a:rPr lang="en-GB" baseline="0" dirty="0" err="1" smtClean="0"/>
              <a:t>para</a:t>
            </a:r>
            <a:r>
              <a:rPr lang="en-GB" baseline="0" dirty="0" smtClean="0"/>
              <a:t> </a:t>
            </a:r>
            <a:r>
              <a:rPr lang="en-GB" baseline="0" dirty="0" err="1" smtClean="0"/>
              <a:t>cada</a:t>
            </a:r>
            <a:r>
              <a:rPr lang="en-GB" baseline="0" dirty="0" smtClean="0"/>
              <a:t> </a:t>
            </a:r>
            <a:r>
              <a:rPr lang="en-GB" baseline="0" dirty="0" err="1" smtClean="0"/>
              <a:t>dimensión</a:t>
            </a:r>
            <a:r>
              <a:rPr lang="en-GB" baseline="0" dirty="0" smtClean="0"/>
              <a:t> en el </a:t>
            </a:r>
            <a:r>
              <a:rPr lang="en-GB" baseline="0" dirty="0" err="1" smtClean="0"/>
              <a:t>marco</a:t>
            </a:r>
            <a:r>
              <a:rPr lang="en-GB" baseline="0" dirty="0" smtClean="0"/>
              <a:t> de </a:t>
            </a:r>
            <a:r>
              <a:rPr lang="en-GB" baseline="0" dirty="0" err="1" smtClean="0"/>
              <a:t>referencia</a:t>
            </a:r>
            <a:r>
              <a:rPr lang="en-GB" baseline="0" dirty="0" smtClean="0"/>
              <a:t> </a:t>
            </a:r>
            <a:r>
              <a:rPr lang="en-GB" baseline="0" dirty="0" err="1" smtClean="0"/>
              <a:t>triaxial</a:t>
            </a:r>
            <a:r>
              <a:rPr lang="en-GB" baseline="0" dirty="0" smtClean="0"/>
              <a:t>.</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World Health Organization</a:t>
            </a:r>
          </a:p>
        </p:txBody>
      </p:sp>
      <p:sp>
        <p:nvSpPr>
          <p:cNvPr id="5" name="Rectangle 3"/>
          <p:cNvSpPr>
            <a:spLocks noGrp="1" noChangeArrowheads="1"/>
          </p:cNvSpPr>
          <p:nvPr>
            <p:ph type="dt" idx="1"/>
          </p:nvPr>
        </p:nvSpPr>
        <p:spPr>
          <a:ln/>
        </p:spPr>
        <p:txBody>
          <a:bodyPr/>
          <a:lstStyle/>
          <a:p>
            <a:fld id="{EAE444B1-038E-49BE-A987-4AD91E547353}" type="datetime3">
              <a:rPr lang="en-US"/>
              <a:pPr/>
              <a:t>18 July 2013</a:t>
            </a:fld>
            <a:endParaRPr lang="en-US"/>
          </a:p>
        </p:txBody>
      </p:sp>
      <p:sp>
        <p:nvSpPr>
          <p:cNvPr id="7" name="Rectangle 7"/>
          <p:cNvSpPr>
            <a:spLocks noGrp="1" noChangeArrowheads="1"/>
          </p:cNvSpPr>
          <p:nvPr>
            <p:ph type="sldNum" sz="quarter" idx="5"/>
          </p:nvPr>
        </p:nvSpPr>
        <p:spPr>
          <a:ln/>
        </p:spPr>
        <p:txBody>
          <a:bodyPr/>
          <a:lstStyle/>
          <a:p>
            <a:fld id="{085C05E1-6AC1-41B5-A13A-7E0443C35DB2}" type="slidenum">
              <a:rPr lang="en-US"/>
              <a:pPr/>
              <a:t>27</a:t>
            </a:fld>
            <a:endParaRPr lang="en-US"/>
          </a:p>
        </p:txBody>
      </p:sp>
      <p:sp>
        <p:nvSpPr>
          <p:cNvPr id="408578" name="Rectangle 2"/>
          <p:cNvSpPr>
            <a:spLocks noGrp="1" noRot="1" noChangeAspect="1" noChangeArrowheads="1" noTextEdit="1"/>
          </p:cNvSpPr>
          <p:nvPr>
            <p:ph type="sldImg"/>
          </p:nvPr>
        </p:nvSpPr>
        <p:spPr>
          <a:xfrm>
            <a:off x="741363" y="735013"/>
            <a:ext cx="5183187" cy="3667125"/>
          </a:xfrm>
          <a:ln/>
        </p:spPr>
      </p:sp>
      <p:sp>
        <p:nvSpPr>
          <p:cNvPr id="408579" name="Rectangle 3"/>
          <p:cNvSpPr>
            <a:spLocks noGrp="1" noChangeArrowheads="1"/>
          </p:cNvSpPr>
          <p:nvPr>
            <p:ph type="body" idx="1"/>
          </p:nvPr>
        </p:nvSpPr>
        <p:spPr>
          <a:xfrm>
            <a:off x="889001" y="4646614"/>
            <a:ext cx="4884738" cy="4484687"/>
          </a:xfrm>
        </p:spPr>
        <p:txBody>
          <a:bodyPr lIns="90002" tIns="45001" rIns="90002" bIns="45001"/>
          <a:lstStyle/>
          <a:p>
            <a:pPr algn="just"/>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7D0D6-2CCD-4A97-BC73-5921BE520542}" type="slidenum">
              <a:rPr lang="en-US"/>
              <a:pPr/>
              <a:t>28</a:t>
            </a:fld>
            <a:endParaRPr lang="en-US"/>
          </a:p>
        </p:txBody>
      </p:sp>
      <p:sp>
        <p:nvSpPr>
          <p:cNvPr id="246786" name="Rectangle 2"/>
          <p:cNvSpPr>
            <a:spLocks noGrp="1" noRot="1" noChangeAspect="1" noChangeArrowheads="1"/>
          </p:cNvSpPr>
          <p:nvPr>
            <p:ph type="sldImg"/>
          </p:nvPr>
        </p:nvSpPr>
        <p:spPr bwMode="auto">
          <a:xfrm>
            <a:off x="727075" y="738188"/>
            <a:ext cx="5211763" cy="3686175"/>
          </a:xfrm>
          <a:prstGeom prst="rect">
            <a:avLst/>
          </a:prstGeom>
          <a:solidFill>
            <a:srgbClr val="FFFFFF"/>
          </a:solidFill>
          <a:ln>
            <a:solidFill>
              <a:srgbClr val="000000"/>
            </a:solidFill>
            <a:miter lim="800000"/>
            <a:headEnd/>
            <a:tailEnd/>
          </a:ln>
        </p:spPr>
      </p:sp>
      <p:sp>
        <p:nvSpPr>
          <p:cNvPr id="246787" name="Rectangle 3"/>
          <p:cNvSpPr>
            <a:spLocks noGrp="1" noChangeArrowheads="1"/>
          </p:cNvSpPr>
          <p:nvPr>
            <p:ph type="body" idx="1"/>
          </p:nvPr>
        </p:nvSpPr>
        <p:spPr bwMode="auto">
          <a:xfrm>
            <a:off x="666274" y="4670663"/>
            <a:ext cx="5330190" cy="442483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8485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0"/>
            <a:ext cx="2673350" cy="660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7867650" cy="660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62296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534670" y="7008171"/>
            <a:ext cx="2495127" cy="402567"/>
          </a:xfrm>
          <a:prstGeom prst="rect">
            <a:avLst/>
          </a:prstGeom>
        </p:spPr>
        <p:txBody>
          <a:bodyPr lIns="104306" tIns="52153" rIns="104306" bIns="52153"/>
          <a:lstStyle/>
          <a:p>
            <a:fld id="{5629D23E-D694-4467-8F50-3C1CEF144812}" type="datetimeFigureOut">
              <a:rPr lang="en-GB" smtClean="0"/>
              <a:t>18/07/2013</a:t>
            </a:fld>
            <a:endParaRPr lang="en-GB"/>
          </a:p>
        </p:txBody>
      </p:sp>
      <p:sp>
        <p:nvSpPr>
          <p:cNvPr id="5" name="Footer Placeholder 4"/>
          <p:cNvSpPr>
            <a:spLocks noGrp="1"/>
          </p:cNvSpPr>
          <p:nvPr>
            <p:ph type="ftr" sz="quarter" idx="11"/>
          </p:nvPr>
        </p:nvSpPr>
        <p:spPr>
          <a:xfrm>
            <a:off x="3653579" y="7008171"/>
            <a:ext cx="3386243" cy="402567"/>
          </a:xfrm>
          <a:prstGeom prst="rect">
            <a:avLst/>
          </a:prstGeom>
        </p:spPr>
        <p:txBody>
          <a:bodyPr lIns="104306" tIns="52153" rIns="104306" bIns="52153"/>
          <a:lstStyle/>
          <a:p>
            <a:endParaRPr lang="en-GB"/>
          </a:p>
        </p:txBody>
      </p:sp>
      <p:sp>
        <p:nvSpPr>
          <p:cNvPr id="6" name="Slide Number Placeholder 5"/>
          <p:cNvSpPr>
            <a:spLocks noGrp="1"/>
          </p:cNvSpPr>
          <p:nvPr>
            <p:ph type="sldNum" sz="quarter" idx="12"/>
          </p:nvPr>
        </p:nvSpPr>
        <p:spPr>
          <a:xfrm>
            <a:off x="7663603" y="7008171"/>
            <a:ext cx="2495127" cy="402567"/>
          </a:xfrm>
          <a:prstGeom prst="rect">
            <a:avLst/>
          </a:prstGeom>
        </p:spPr>
        <p:txBody>
          <a:bodyPr lIns="104306" tIns="52153" rIns="104306" bIns="52153"/>
          <a:lstStyle/>
          <a:p>
            <a:fld id="{4F3FFA81-1D22-40E0-9266-A69EF220FC62}" type="slidenum">
              <a:rPr lang="en-GB" smtClean="0"/>
              <a:t>‹#›</a:t>
            </a:fld>
            <a:endParaRPr lang="en-GB"/>
          </a:p>
        </p:txBody>
      </p:sp>
    </p:spTree>
    <p:extLst>
      <p:ext uri="{BB962C8B-B14F-4D97-AF65-F5344CB8AC3E}">
        <p14:creationId xmlns:p14="http://schemas.microsoft.com/office/powerpoint/2010/main" val="1821743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88" y="2349500"/>
            <a:ext cx="9090025" cy="16208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3375" y="4284663"/>
            <a:ext cx="7486650" cy="19319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6AA815-A54E-4481-8C2C-0D5F8D9E27DA}"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4088488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AA815-A54E-4481-8C2C-0D5F8D9E27DA}"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874593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AA815-A54E-4481-8C2C-0D5F8D9E27DA}"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3595918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4988" y="1763713"/>
            <a:ext cx="4735512"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22900" y="1763713"/>
            <a:ext cx="4735513"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6AA815-A54E-4481-8C2C-0D5F8D9E27DA}" type="datetimeFigureOut">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124615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6AA815-A54E-4481-8C2C-0D5F8D9E27DA}" type="datetimeFigureOut">
              <a:rPr lang="en-GB" smtClean="0"/>
              <a:t>18/07/2013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1845719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6AA815-A54E-4481-8C2C-0D5F8D9E27DA}" type="datetimeFigureOut">
              <a:rPr lang="en-GB" smtClean="0"/>
              <a:t>18/07/2013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2621790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AA815-A54E-4481-8C2C-0D5F8D9E27DA}" type="datetimeFigureOut">
              <a:rPr lang="en-GB" smtClean="0"/>
              <a:t>18/07/2013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11162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28116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AA815-A54E-4481-8C2C-0D5F8D9E27DA}" type="datetimeFigureOut">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2665330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AA815-A54E-4481-8C2C-0D5F8D9E27DA}" type="datetimeFigureOut">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3681343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AA815-A54E-4481-8C2C-0D5F8D9E27DA}"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3464790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3350" y="303213"/>
            <a:ext cx="2405063" cy="645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4988" y="303213"/>
            <a:ext cx="7065962" cy="645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AA815-A54E-4481-8C2C-0D5F8D9E27DA}"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083-E957-4C2B-89B3-14897D3C38EA}" type="slidenum">
              <a:rPr lang="en-GB" smtClean="0"/>
              <a:t>‹#›</a:t>
            </a:fld>
            <a:endParaRPr lang="en-GB"/>
          </a:p>
        </p:txBody>
      </p:sp>
    </p:spTree>
    <p:extLst>
      <p:ext uri="{BB962C8B-B14F-4D97-AF65-F5344CB8AC3E}">
        <p14:creationId xmlns:p14="http://schemas.microsoft.com/office/powerpoint/2010/main" val="21798145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88" y="2349500"/>
            <a:ext cx="9090025" cy="16208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3375" y="4284663"/>
            <a:ext cx="7486650" cy="19319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8A8ACDB-C2E7-4534-9830-3944B52F0219}"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12030649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A8ACDB-C2E7-4534-9830-3944B52F0219}"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3470530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A8ACDB-C2E7-4534-9830-3944B52F0219}"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25335511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4988" y="1763713"/>
            <a:ext cx="4735512"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22900" y="1763713"/>
            <a:ext cx="4735513"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8A8ACDB-C2E7-4534-9830-3944B52F0219}" type="datetimeFigureOut">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2623062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8A8ACDB-C2E7-4534-9830-3944B52F0219}" type="datetimeFigureOut">
              <a:rPr lang="en-GB" smtClean="0"/>
              <a:t>18/07/2013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27205691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A8ACDB-C2E7-4534-9830-3944B52F0219}" type="datetimeFigureOut">
              <a:rPr lang="en-GB" smtClean="0"/>
              <a:t>18/07/2013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168969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9078925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8ACDB-C2E7-4534-9830-3944B52F0219}" type="datetimeFigureOut">
              <a:rPr lang="en-GB" smtClean="0"/>
              <a:t>18/07/2013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27399018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8ACDB-C2E7-4534-9830-3944B52F0219}" type="datetimeFigureOut">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1743666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8ACDB-C2E7-4534-9830-3944B52F0219}" type="datetimeFigureOut">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33942258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A8ACDB-C2E7-4534-9830-3944B52F0219}"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489295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3350" y="303213"/>
            <a:ext cx="2405063" cy="645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4988" y="303213"/>
            <a:ext cx="7065962" cy="645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A8ACDB-C2E7-4534-9830-3944B52F0219}" type="datetimeFigureOut">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775070-5D21-4338-B918-465C2946DC05}" type="slidenum">
              <a:rPr lang="en-GB" smtClean="0"/>
              <a:t>‹#›</a:t>
            </a:fld>
            <a:endParaRPr lang="en-GB"/>
          </a:p>
        </p:txBody>
      </p:sp>
    </p:spTree>
    <p:extLst>
      <p:ext uri="{BB962C8B-B14F-4D97-AF65-F5344CB8AC3E}">
        <p14:creationId xmlns:p14="http://schemas.microsoft.com/office/powerpoint/2010/main" val="405137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7525"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1950"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3281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823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5467095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422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395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205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10693400" cy="13652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7172" name="Rectangle 4"/>
          <p:cNvSpPr>
            <a:spLocks noGrp="1" noChangeArrowheads="1"/>
          </p:cNvSpPr>
          <p:nvPr>
            <p:ph type="body" idx="1"/>
          </p:nvPr>
        </p:nvSpPr>
        <p:spPr bwMode="auto">
          <a:xfrm>
            <a:off x="517525" y="1522413"/>
            <a:ext cx="9696450" cy="508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7174" name="Line 6"/>
          <p:cNvSpPr>
            <a:spLocks noChangeShapeType="1"/>
          </p:cNvSpPr>
          <p:nvPr/>
        </p:nvSpPr>
        <p:spPr bwMode="auto">
          <a:xfrm>
            <a:off x="0" y="1374775"/>
            <a:ext cx="10693400" cy="0"/>
          </a:xfrm>
          <a:prstGeom prst="line">
            <a:avLst/>
          </a:prstGeom>
          <a:noFill/>
          <a:ln w="38100">
            <a:solidFill>
              <a:srgbClr val="1E7FB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bg2"/>
                  </a:outerShdw>
                </a:effectLst>
              </a14:hiddenEffects>
            </a:ext>
          </a:extLst>
        </p:spPr>
        <p:txBody>
          <a:bodyPr/>
          <a:lstStyle/>
          <a:p>
            <a:endParaRPr lang="en-GB"/>
          </a:p>
        </p:txBody>
      </p:sp>
      <p:sp>
        <p:nvSpPr>
          <p:cNvPr id="7180" name="Rectangle 12"/>
          <p:cNvSpPr>
            <a:spLocks noChangeArrowheads="1"/>
          </p:cNvSpPr>
          <p:nvPr/>
        </p:nvSpPr>
        <p:spPr bwMode="auto">
          <a:xfrm>
            <a:off x="1588" y="6667789"/>
            <a:ext cx="10693400" cy="928688"/>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1" name="Rectangle 13"/>
          <p:cNvSpPr>
            <a:spLocks noChangeArrowheads="1"/>
          </p:cNvSpPr>
          <p:nvPr/>
        </p:nvSpPr>
        <p:spPr bwMode="auto">
          <a:xfrm>
            <a:off x="1084263" y="6894008"/>
            <a:ext cx="49672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l"/>
            <a:r>
              <a:rPr lang="en-US" sz="2000" baseline="12000" dirty="0" smtClean="0">
                <a:solidFill>
                  <a:schemeClr val="bg1"/>
                </a:solidFill>
                <a:latin typeface="Arial Narrow" pitchFamily="34" charset="0"/>
              </a:rPr>
              <a:t>|</a:t>
            </a:r>
            <a:r>
              <a:rPr lang="en-GB" sz="1400" dirty="0" smtClean="0">
                <a:solidFill>
                  <a:srgbClr val="96CCEE"/>
                </a:solidFill>
                <a:latin typeface="Arial Narrow" pitchFamily="34" charset="0"/>
              </a:rPr>
              <a:t>  </a:t>
            </a:r>
            <a:endParaRPr lang="en-GB" sz="1600" b="0" i="0" u="none" strike="noStrike" baseline="0" dirty="0" smtClean="0">
              <a:solidFill>
                <a:srgbClr val="000000"/>
              </a:solidFill>
              <a:latin typeface="Calibri"/>
            </a:endParaRPr>
          </a:p>
          <a:p>
            <a:endParaRPr lang="en-GB" sz="1400" dirty="0">
              <a:solidFill>
                <a:schemeClr val="bg1"/>
              </a:solidFill>
              <a:latin typeface="Arial Narrow" pitchFamily="34" charset="0"/>
            </a:endParaRPr>
          </a:p>
        </p:txBody>
      </p:sp>
      <p:sp>
        <p:nvSpPr>
          <p:cNvPr id="7182" name="Rectangle 14"/>
          <p:cNvSpPr>
            <a:spLocks noChangeArrowheads="1"/>
          </p:cNvSpPr>
          <p:nvPr/>
        </p:nvSpPr>
        <p:spPr bwMode="auto">
          <a:xfrm>
            <a:off x="420688" y="705485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defTabSz="1042988" rtl="0"/>
            <a:fld id="{DD24EDBA-7513-498A-9F04-D7499C1C09D9}" type="slidenum">
              <a:rPr lang="ar-SA" sz="1700">
                <a:solidFill>
                  <a:srgbClr val="72BBE8"/>
                </a:solidFill>
                <a:latin typeface="Arial Narrow" pitchFamily="34" charset="0"/>
              </a:rPr>
              <a:pPr algn="r" defTabSz="1042988" rtl="0"/>
              <a:t>‹#›</a:t>
            </a:fld>
            <a:r>
              <a:rPr lang="en-GB" sz="1700">
                <a:solidFill>
                  <a:srgbClr val="72BBE8"/>
                </a:solidFill>
                <a:latin typeface="Arial Narrow" pitchFamily="34" charset="0"/>
              </a:rPr>
              <a:t> </a:t>
            </a:r>
            <a:r>
              <a:rPr lang="en-US" sz="2400" baseline="14000">
                <a:solidFill>
                  <a:schemeClr val="bg1"/>
                </a:solidFill>
                <a:latin typeface="Arial Narrow" pitchFamily="34" charset="0"/>
              </a:rPr>
              <a:t>|</a:t>
            </a:r>
          </a:p>
        </p:txBody>
      </p:sp>
      <p:pic>
        <p:nvPicPr>
          <p:cNvPr id="7185" name="Picture 17"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521575" y="6659563"/>
            <a:ext cx="2581275" cy="7905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85" r:id="rId12"/>
  </p:sldLayoutIdLst>
  <p:timing>
    <p:tnLst>
      <p:par>
        <p:cTn id="1" dur="indefinite" restart="never" nodeType="tmRoot"/>
      </p:par>
    </p:tnLst>
  </p:timing>
  <p:txStyles>
    <p:titleStyle>
      <a:lvl1pPr algn="ctr" defTabSz="1042988" rtl="0" fontAlgn="base">
        <a:spcBef>
          <a:spcPct val="0"/>
        </a:spcBef>
        <a:spcAft>
          <a:spcPct val="0"/>
        </a:spcAft>
        <a:defRPr sz="4000" b="1">
          <a:solidFill>
            <a:srgbClr val="000066"/>
          </a:solidFill>
          <a:latin typeface="+mj-lt"/>
          <a:ea typeface="+mj-ea"/>
          <a:cs typeface="+mj-cs"/>
        </a:defRPr>
      </a:lvl1pPr>
      <a:lvl2pPr algn="ctr" defTabSz="1042988" rtl="0" fontAlgn="base">
        <a:spcBef>
          <a:spcPct val="0"/>
        </a:spcBef>
        <a:spcAft>
          <a:spcPct val="0"/>
        </a:spcAft>
        <a:defRPr sz="4000" b="1">
          <a:solidFill>
            <a:srgbClr val="000066"/>
          </a:solidFill>
          <a:latin typeface="Arial" charset="0"/>
          <a:cs typeface="Arial" charset="0"/>
        </a:defRPr>
      </a:lvl2pPr>
      <a:lvl3pPr algn="ctr" defTabSz="1042988" rtl="0" fontAlgn="base">
        <a:spcBef>
          <a:spcPct val="0"/>
        </a:spcBef>
        <a:spcAft>
          <a:spcPct val="0"/>
        </a:spcAft>
        <a:defRPr sz="4000" b="1">
          <a:solidFill>
            <a:srgbClr val="000066"/>
          </a:solidFill>
          <a:latin typeface="Arial" charset="0"/>
          <a:cs typeface="Arial" charset="0"/>
        </a:defRPr>
      </a:lvl3pPr>
      <a:lvl4pPr algn="ctr" defTabSz="1042988" rtl="0" fontAlgn="base">
        <a:spcBef>
          <a:spcPct val="0"/>
        </a:spcBef>
        <a:spcAft>
          <a:spcPct val="0"/>
        </a:spcAft>
        <a:defRPr sz="4000" b="1">
          <a:solidFill>
            <a:srgbClr val="000066"/>
          </a:solidFill>
          <a:latin typeface="Arial" charset="0"/>
          <a:cs typeface="Arial" charset="0"/>
        </a:defRPr>
      </a:lvl4pPr>
      <a:lvl5pPr algn="ctr" defTabSz="1042988" rtl="0" fontAlgn="base">
        <a:spcBef>
          <a:spcPct val="0"/>
        </a:spcBef>
        <a:spcAft>
          <a:spcPct val="0"/>
        </a:spcAft>
        <a:defRPr sz="4000" b="1">
          <a:solidFill>
            <a:srgbClr val="000066"/>
          </a:solidFill>
          <a:latin typeface="Arial" charset="0"/>
          <a:cs typeface="Arial" charset="0"/>
        </a:defRPr>
      </a:lvl5pPr>
      <a:lvl6pPr marL="457200" algn="ctr" defTabSz="1042988" rtl="0" fontAlgn="base">
        <a:spcBef>
          <a:spcPct val="0"/>
        </a:spcBef>
        <a:spcAft>
          <a:spcPct val="0"/>
        </a:spcAft>
        <a:defRPr sz="4000" b="1">
          <a:solidFill>
            <a:srgbClr val="000066"/>
          </a:solidFill>
          <a:latin typeface="Arial" charset="0"/>
          <a:cs typeface="Arial" charset="0"/>
        </a:defRPr>
      </a:lvl6pPr>
      <a:lvl7pPr marL="914400" algn="ctr" defTabSz="1042988" rtl="0" fontAlgn="base">
        <a:spcBef>
          <a:spcPct val="0"/>
        </a:spcBef>
        <a:spcAft>
          <a:spcPct val="0"/>
        </a:spcAft>
        <a:defRPr sz="4000" b="1">
          <a:solidFill>
            <a:srgbClr val="000066"/>
          </a:solidFill>
          <a:latin typeface="Arial" charset="0"/>
          <a:cs typeface="Arial" charset="0"/>
        </a:defRPr>
      </a:lvl7pPr>
      <a:lvl8pPr marL="1371600" algn="ctr" defTabSz="1042988" rtl="0" fontAlgn="base">
        <a:spcBef>
          <a:spcPct val="0"/>
        </a:spcBef>
        <a:spcAft>
          <a:spcPct val="0"/>
        </a:spcAft>
        <a:defRPr sz="4000" b="1">
          <a:solidFill>
            <a:srgbClr val="000066"/>
          </a:solidFill>
          <a:latin typeface="Arial" charset="0"/>
          <a:cs typeface="Arial" charset="0"/>
        </a:defRPr>
      </a:lvl8pPr>
      <a:lvl9pPr marL="1828800" algn="ctr" defTabSz="1042988" rtl="0" fontAlgn="base">
        <a:spcBef>
          <a:spcPct val="0"/>
        </a:spcBef>
        <a:spcAft>
          <a:spcPct val="0"/>
        </a:spcAft>
        <a:defRPr sz="4000" b="1">
          <a:solidFill>
            <a:srgbClr val="000066"/>
          </a:solidFill>
          <a:latin typeface="Arial" charset="0"/>
          <a:cs typeface="Arial" charset="0"/>
        </a:defRPr>
      </a:lvl9pPr>
    </p:titleStyle>
    <p:bodyStyle>
      <a:lvl1pPr marL="390525" indent="-390525" algn="l" defTabSz="1042988" rtl="0" fontAlgn="base">
        <a:spcBef>
          <a:spcPct val="80000"/>
        </a:spcBef>
        <a:spcAft>
          <a:spcPct val="0"/>
        </a:spcAft>
        <a:buClr>
          <a:srgbClr val="1E7FB8"/>
        </a:buClr>
        <a:buFont typeface="Wingdings" pitchFamily="2" charset="2"/>
        <a:buChar char="l"/>
        <a:defRPr sz="2800">
          <a:solidFill>
            <a:srgbClr val="000066"/>
          </a:solidFill>
          <a:latin typeface="+mn-lt"/>
          <a:ea typeface="+mn-ea"/>
          <a:cs typeface="+mn-cs"/>
        </a:defRPr>
      </a:lvl1pPr>
      <a:lvl2pPr marL="919163" indent="-322263" algn="l" defTabSz="1042988" rtl="0" fontAlgn="base">
        <a:spcBef>
          <a:spcPct val="20000"/>
        </a:spcBef>
        <a:spcAft>
          <a:spcPct val="0"/>
        </a:spcAft>
        <a:buClr>
          <a:srgbClr val="1E7FB8"/>
        </a:buClr>
        <a:buFont typeface="Arial" charset="0"/>
        <a:buChar char="–"/>
        <a:defRPr sz="2400">
          <a:solidFill>
            <a:srgbClr val="000066"/>
          </a:solidFill>
          <a:latin typeface="+mn-lt"/>
          <a:cs typeface="+mn-cs"/>
        </a:defRPr>
      </a:lvl2pPr>
      <a:lvl3pPr marL="1433513" indent="-307975" algn="l" defTabSz="1042988" rtl="0" fontAlgn="base">
        <a:spcBef>
          <a:spcPct val="20000"/>
        </a:spcBef>
        <a:spcAft>
          <a:spcPct val="0"/>
        </a:spcAft>
        <a:buClr>
          <a:srgbClr val="1E7FB8"/>
        </a:buClr>
        <a:buChar char="•"/>
        <a:defRPr sz="2400">
          <a:solidFill>
            <a:srgbClr val="000066"/>
          </a:solidFill>
          <a:latin typeface="Arial Narrow" pitchFamily="34" charset="0"/>
          <a:cs typeface="+mn-cs"/>
        </a:defRPr>
      </a:lvl3pPr>
      <a:lvl4pPr marL="1898650" indent="-258763" algn="l" defTabSz="1042988" rtl="0" fontAlgn="base">
        <a:spcBef>
          <a:spcPct val="20000"/>
        </a:spcBef>
        <a:spcAft>
          <a:spcPct val="0"/>
        </a:spcAft>
        <a:buClr>
          <a:srgbClr val="1E7FB8"/>
        </a:buClr>
        <a:buChar char="–"/>
        <a:defRPr sz="2400">
          <a:solidFill>
            <a:srgbClr val="000066"/>
          </a:solidFill>
          <a:latin typeface="Arial Narrow" pitchFamily="34" charset="0"/>
          <a:cs typeface="+mn-cs"/>
        </a:defRPr>
      </a:lvl4pPr>
      <a:lvl5pPr marL="2268538" indent="-165100" algn="r" defTabSz="1042988" rtl="1" fontAlgn="base">
        <a:spcBef>
          <a:spcPct val="20000"/>
        </a:spcBef>
        <a:spcAft>
          <a:spcPct val="0"/>
        </a:spcAft>
        <a:buChar char="»"/>
        <a:defRPr sz="2300">
          <a:solidFill>
            <a:srgbClr val="000066"/>
          </a:solidFill>
          <a:latin typeface="+mn-lt"/>
          <a:cs typeface="+mn-cs"/>
        </a:defRPr>
      </a:lvl5pPr>
      <a:lvl6pPr marL="2725738" indent="-165100" algn="r" defTabSz="1042988" rtl="1" fontAlgn="base">
        <a:spcBef>
          <a:spcPct val="20000"/>
        </a:spcBef>
        <a:spcAft>
          <a:spcPct val="0"/>
        </a:spcAft>
        <a:buChar char="»"/>
        <a:defRPr sz="2300">
          <a:solidFill>
            <a:srgbClr val="000066"/>
          </a:solidFill>
          <a:latin typeface="+mn-lt"/>
          <a:cs typeface="+mn-cs"/>
        </a:defRPr>
      </a:lvl6pPr>
      <a:lvl7pPr marL="3182938" indent="-165100" algn="r" defTabSz="1042988" rtl="1" fontAlgn="base">
        <a:spcBef>
          <a:spcPct val="20000"/>
        </a:spcBef>
        <a:spcAft>
          <a:spcPct val="0"/>
        </a:spcAft>
        <a:buChar char="»"/>
        <a:defRPr sz="2300">
          <a:solidFill>
            <a:srgbClr val="000066"/>
          </a:solidFill>
          <a:latin typeface="+mn-lt"/>
          <a:cs typeface="+mn-cs"/>
        </a:defRPr>
      </a:lvl7pPr>
      <a:lvl8pPr marL="3640138" indent="-165100" algn="r" defTabSz="1042988" rtl="1" fontAlgn="base">
        <a:spcBef>
          <a:spcPct val="20000"/>
        </a:spcBef>
        <a:spcAft>
          <a:spcPct val="0"/>
        </a:spcAft>
        <a:buChar char="»"/>
        <a:defRPr sz="2300">
          <a:solidFill>
            <a:srgbClr val="000066"/>
          </a:solidFill>
          <a:latin typeface="+mn-lt"/>
          <a:cs typeface="+mn-cs"/>
        </a:defRPr>
      </a:lvl8pPr>
      <a:lvl9pPr marL="4097338" indent="-165100" algn="r" defTabSz="1042988" rtl="1" fontAlgn="base">
        <a:spcBef>
          <a:spcPct val="20000"/>
        </a:spcBef>
        <a:spcAft>
          <a:spcPct val="0"/>
        </a:spcAft>
        <a:buChar char="»"/>
        <a:defRPr sz="23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303213"/>
            <a:ext cx="9623425" cy="126047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988" y="1763713"/>
            <a:ext cx="9623425" cy="4991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386AA815-A54E-4481-8C2C-0D5F8D9E27DA}" type="datetimeFigureOut">
              <a:rPr lang="en-GB" smtClean="0"/>
              <a:t>18/07/2013</a:t>
            </a:fld>
            <a:endParaRPr lang="en-GB"/>
          </a:p>
        </p:txBody>
      </p:sp>
      <p:sp>
        <p:nvSpPr>
          <p:cNvPr id="5"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D4622083-E957-4C2B-89B3-14897D3C38EA}" type="slidenum">
              <a:rPr lang="en-GB" smtClean="0"/>
              <a:t>‹#›</a:t>
            </a:fld>
            <a:endParaRPr lang="en-GB"/>
          </a:p>
        </p:txBody>
      </p:sp>
    </p:spTree>
    <p:extLst>
      <p:ext uri="{BB962C8B-B14F-4D97-AF65-F5344CB8AC3E}">
        <p14:creationId xmlns:p14="http://schemas.microsoft.com/office/powerpoint/2010/main" val="34482409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303213"/>
            <a:ext cx="9623425" cy="126047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988" y="1763713"/>
            <a:ext cx="9623425" cy="4991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C8A8ACDB-C2E7-4534-9830-3944B52F0219}" type="datetimeFigureOut">
              <a:rPr lang="en-GB" smtClean="0"/>
              <a:t>18/07/2013</a:t>
            </a:fld>
            <a:endParaRPr lang="en-GB"/>
          </a:p>
        </p:txBody>
      </p:sp>
      <p:sp>
        <p:nvSpPr>
          <p:cNvPr id="5" name="Footer Placeholder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35775070-5D21-4338-B918-465C2946DC05}" type="slidenum">
              <a:rPr lang="en-GB" smtClean="0"/>
              <a:t>‹#›</a:t>
            </a:fld>
            <a:endParaRPr lang="en-GB"/>
          </a:p>
        </p:txBody>
      </p:sp>
    </p:spTree>
    <p:extLst>
      <p:ext uri="{BB962C8B-B14F-4D97-AF65-F5344CB8AC3E}">
        <p14:creationId xmlns:p14="http://schemas.microsoft.com/office/powerpoint/2010/main" val="35086213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unstats.un.org/unsd/iiss/A-System-of-Health-Accounts-2011.ashx"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epp.eurostat.ec.europa.eu/portal/page/portal/product_details/publication?p_product_code=KS-30-11-270" TargetMode="External"/><Relationship Id="rId5" Type="http://schemas.openxmlformats.org/officeDocument/2006/relationships/hyperlink" Target="http://www.oecd.org/els/health-systems/asystemofhealthaccounts2011.htm" TargetMode="External"/><Relationship Id="rId4" Type="http://schemas.openxmlformats.org/officeDocument/2006/relationships/hyperlink" Target="http://www.who.int/nha/sha_revision/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3816" y="1500994"/>
            <a:ext cx="9089390" cy="1620771"/>
          </a:xfrm>
        </p:spPr>
        <p:txBody>
          <a:bodyPr>
            <a:normAutofit/>
          </a:bodyPr>
          <a:lstStyle/>
          <a:p>
            <a:r>
              <a:rPr lang="es-ES" b="1" dirty="0" smtClean="0"/>
              <a:t>Introducción al SHA 2011</a:t>
            </a:r>
            <a:endParaRPr lang="en-GB" dirty="0"/>
          </a:p>
        </p:txBody>
      </p:sp>
      <p:sp>
        <p:nvSpPr>
          <p:cNvPr id="3" name="Subtitle 2"/>
          <p:cNvSpPr>
            <a:spLocks noGrp="1"/>
          </p:cNvSpPr>
          <p:nvPr>
            <p:ph type="subTitle" idx="1"/>
          </p:nvPr>
        </p:nvSpPr>
        <p:spPr>
          <a:xfrm>
            <a:off x="739832" y="3345377"/>
            <a:ext cx="9010996" cy="1932323"/>
          </a:xfrm>
        </p:spPr>
        <p:txBody>
          <a:bodyPr/>
          <a:lstStyle/>
          <a:p>
            <a:r>
              <a:rPr lang="es-CO" b="1" i="1" dirty="0" smtClean="0"/>
              <a:t>IV </a:t>
            </a:r>
            <a:r>
              <a:rPr lang="es-CO" b="1" i="1" dirty="0"/>
              <a:t>Taller de Cuentas de Salud </a:t>
            </a:r>
            <a:r>
              <a:rPr lang="es-CO" b="1" i="1" dirty="0" smtClean="0"/>
              <a:t> de </a:t>
            </a:r>
            <a:r>
              <a:rPr lang="es-CO" b="1" i="1" dirty="0"/>
              <a:t>países Suramericanos</a:t>
            </a:r>
            <a:endParaRPr lang="en-GB" dirty="0"/>
          </a:p>
          <a:p>
            <a:r>
              <a:rPr lang="en-US" b="1" dirty="0" smtClean="0"/>
              <a:t>Modulo de </a:t>
            </a:r>
            <a:r>
              <a:rPr lang="en-US" b="1" dirty="0" err="1" smtClean="0"/>
              <a:t>capacitaci</a:t>
            </a:r>
            <a:r>
              <a:rPr lang="es-ES" b="1" dirty="0"/>
              <a:t>ó</a:t>
            </a:r>
            <a:r>
              <a:rPr lang="en-US" b="1" dirty="0" smtClean="0"/>
              <a:t>n 1</a:t>
            </a:r>
            <a:endParaRPr lang="en-GB" dirty="0"/>
          </a:p>
          <a:p>
            <a:r>
              <a:rPr lang="es-CO" b="1" dirty="0" smtClean="0"/>
              <a:t>Bogotá, Colombia, 24 </a:t>
            </a:r>
            <a:r>
              <a:rPr lang="es-CO" b="1" dirty="0"/>
              <a:t>de julio de </a:t>
            </a:r>
            <a:r>
              <a:rPr lang="es-CO" b="1" dirty="0" smtClean="0"/>
              <a:t>2013</a:t>
            </a:r>
          </a:p>
        </p:txBody>
      </p:sp>
    </p:spTree>
    <p:extLst>
      <p:ext uri="{BB962C8B-B14F-4D97-AF65-F5344CB8AC3E}">
        <p14:creationId xmlns:p14="http://schemas.microsoft.com/office/powerpoint/2010/main" val="2278908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1069341" y="315053"/>
            <a:ext cx="9122807" cy="1102684"/>
          </a:xfrm>
        </p:spPr>
        <p:txBody>
          <a:bodyPr/>
          <a:lstStyle/>
          <a:p>
            <a:r>
              <a:rPr lang="en-US" sz="4100" dirty="0" err="1" smtClean="0"/>
              <a:t>Retos</a:t>
            </a:r>
            <a:r>
              <a:rPr lang="en-US" sz="4100" dirty="0" smtClean="0"/>
              <a:t> del </a:t>
            </a:r>
            <a:r>
              <a:rPr lang="en-US" sz="4100" dirty="0" err="1" smtClean="0"/>
              <a:t>nuevo</a:t>
            </a:r>
            <a:r>
              <a:rPr lang="en-US" sz="4100" dirty="0" smtClean="0"/>
              <a:t> </a:t>
            </a:r>
            <a:r>
              <a:rPr lang="hu-HU" sz="4100" dirty="0" smtClean="0"/>
              <a:t>SHA</a:t>
            </a:r>
            <a:endParaRPr lang="hu-HU" sz="4100" dirty="0"/>
          </a:p>
        </p:txBody>
      </p:sp>
      <p:sp>
        <p:nvSpPr>
          <p:cNvPr id="160771" name="Rectangle 3"/>
          <p:cNvSpPr>
            <a:spLocks noGrp="1" noChangeArrowheads="1"/>
          </p:cNvSpPr>
          <p:nvPr>
            <p:ph type="body" idx="4294967295"/>
          </p:nvPr>
        </p:nvSpPr>
        <p:spPr>
          <a:xfrm>
            <a:off x="442913" y="1575264"/>
            <a:ext cx="9749235" cy="4682661"/>
          </a:xfrm>
        </p:spPr>
        <p:txBody>
          <a:bodyPr/>
          <a:lstStyle/>
          <a:p>
            <a:r>
              <a:rPr lang="es-ES" sz="3200" dirty="0" smtClean="0"/>
              <a:t>Reconciliar </a:t>
            </a:r>
            <a:r>
              <a:rPr lang="es-ES" sz="3200" dirty="0"/>
              <a:t>las diferentes necesidades de</a:t>
            </a:r>
            <a:br>
              <a:rPr lang="es-ES" sz="3200" dirty="0"/>
            </a:br>
            <a:r>
              <a:rPr lang="es-ES" sz="3200" dirty="0" smtClean="0"/>
              <a:t>un </a:t>
            </a:r>
            <a:r>
              <a:rPr lang="es-ES" sz="3200" dirty="0"/>
              <a:t>sistema estadístico </a:t>
            </a:r>
            <a:r>
              <a:rPr lang="es-ES" sz="3200" dirty="0" smtClean="0"/>
              <a:t>riguroso, oportuno y confiable con información:</a:t>
            </a:r>
          </a:p>
          <a:p>
            <a:pPr lvl="1"/>
            <a:r>
              <a:rPr lang="es-ES" sz="2800" dirty="0"/>
              <a:t>P</a:t>
            </a:r>
            <a:r>
              <a:rPr lang="es-ES" sz="2800" dirty="0" smtClean="0"/>
              <a:t>ara </a:t>
            </a:r>
            <a:r>
              <a:rPr lang="es-ES" sz="2800" dirty="0"/>
              <a:t>las agencias nacionales e </a:t>
            </a:r>
            <a:r>
              <a:rPr lang="es-ES" sz="2800" dirty="0" smtClean="0"/>
              <a:t>internacionales</a:t>
            </a:r>
          </a:p>
          <a:p>
            <a:pPr lvl="1"/>
            <a:r>
              <a:rPr lang="es-ES" sz="2800" dirty="0" smtClean="0"/>
              <a:t>Para países </a:t>
            </a:r>
            <a:r>
              <a:rPr lang="es-ES" sz="2800" dirty="0"/>
              <a:t>de ingresos altos y bajos </a:t>
            </a:r>
            <a:r>
              <a:rPr lang="es-ES" sz="2800" dirty="0" smtClean="0"/>
              <a:t>con diferente capacidad estadística</a:t>
            </a:r>
          </a:p>
          <a:p>
            <a:pPr lvl="1"/>
            <a:r>
              <a:rPr lang="es-ES" sz="2800" dirty="0" smtClean="0"/>
              <a:t>con </a:t>
            </a:r>
            <a:r>
              <a:rPr lang="es-ES" sz="2800" dirty="0"/>
              <a:t>sistemas de salud heterogéneos y </a:t>
            </a:r>
            <a:r>
              <a:rPr lang="es-ES" sz="2800" dirty="0" smtClean="0"/>
              <a:t>diferentes preocupaciones de política</a:t>
            </a:r>
            <a:endParaRPr lang="es-ES" sz="2800" dirty="0"/>
          </a:p>
        </p:txBody>
      </p:sp>
    </p:spTree>
    <p:extLst>
      <p:ext uri="{BB962C8B-B14F-4D97-AF65-F5344CB8AC3E}">
        <p14:creationId xmlns:p14="http://schemas.microsoft.com/office/powerpoint/2010/main" val="201656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2060"/>
                </a:solidFill>
              </a:rPr>
              <a:t>Sistema</a:t>
            </a:r>
            <a:r>
              <a:rPr lang="en-US" b="1" dirty="0" smtClean="0">
                <a:solidFill>
                  <a:srgbClr val="002060"/>
                </a:solidFill>
              </a:rPr>
              <a:t> de </a:t>
            </a:r>
            <a:r>
              <a:rPr lang="en-US" b="1" dirty="0" err="1" smtClean="0">
                <a:solidFill>
                  <a:srgbClr val="002060"/>
                </a:solidFill>
              </a:rPr>
              <a:t>Cuentas</a:t>
            </a:r>
            <a:r>
              <a:rPr lang="en-US" b="1" dirty="0" smtClean="0">
                <a:solidFill>
                  <a:srgbClr val="002060"/>
                </a:solidFill>
              </a:rPr>
              <a:t> de </a:t>
            </a:r>
            <a:r>
              <a:rPr lang="en-US" b="1" dirty="0" err="1" smtClean="0">
                <a:solidFill>
                  <a:srgbClr val="002060"/>
                </a:solidFill>
              </a:rPr>
              <a:t>Salud</a:t>
            </a:r>
            <a:r>
              <a:rPr lang="en-US" b="1" dirty="0" smtClean="0">
                <a:solidFill>
                  <a:srgbClr val="002060"/>
                </a:solidFill>
              </a:rPr>
              <a:t/>
            </a:r>
            <a:br>
              <a:rPr lang="en-US" b="1" dirty="0" smtClean="0">
                <a:solidFill>
                  <a:srgbClr val="002060"/>
                </a:solidFill>
              </a:rPr>
            </a:br>
            <a:r>
              <a:rPr lang="en-US" b="1" dirty="0" err="1" smtClean="0">
                <a:solidFill>
                  <a:srgbClr val="002060"/>
                </a:solidFill>
              </a:rPr>
              <a:t>Antecedentes</a:t>
            </a:r>
            <a:endParaRPr lang="en-US" b="1" dirty="0">
              <a:solidFill>
                <a:srgbClr val="002060"/>
              </a:solidFill>
            </a:endParaRPr>
          </a:p>
        </p:txBody>
      </p:sp>
      <p:pic>
        <p:nvPicPr>
          <p:cNvPr id="7170" name="Picture 2" descr="C:\Users\cherilovav\Desktop\cover_SHA_small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340" y="2775315"/>
            <a:ext cx="712893" cy="984644"/>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cherilovav\Desktop\cover_pg_small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340" y="4000095"/>
            <a:ext cx="712893" cy="954399"/>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340" y="5328316"/>
            <a:ext cx="737014" cy="1008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294824" y="2761485"/>
            <a:ext cx="6505152" cy="813193"/>
          </a:xfrm>
          <a:prstGeom prst="rect">
            <a:avLst/>
          </a:prstGeom>
          <a:noFill/>
        </p:spPr>
        <p:txBody>
          <a:bodyPr wrap="square" lIns="104287" tIns="52144" rIns="104287" bIns="52144" rtlCol="0">
            <a:spAutoFit/>
          </a:bodyPr>
          <a:lstStyle/>
          <a:p>
            <a:r>
              <a:rPr lang="en-GB" sz="2300" dirty="0">
                <a:solidFill>
                  <a:srgbClr val="002060"/>
                </a:solidFill>
              </a:rPr>
              <a:t>SHA 1.0, </a:t>
            </a:r>
            <a:r>
              <a:rPr lang="en-GB" sz="2300" i="1" dirty="0">
                <a:solidFill>
                  <a:srgbClr val="002060"/>
                </a:solidFill>
              </a:rPr>
              <a:t>OECD, 2000</a:t>
            </a:r>
            <a:r>
              <a:rPr lang="en-GB" sz="2300" dirty="0">
                <a:solidFill>
                  <a:srgbClr val="002060"/>
                </a:solidFill>
              </a:rPr>
              <a:t>   International Classification of Health Accounts (ICHA)</a:t>
            </a:r>
          </a:p>
        </p:txBody>
      </p:sp>
      <p:sp>
        <p:nvSpPr>
          <p:cNvPr id="12" name="TextBox 11"/>
          <p:cNvSpPr txBox="1"/>
          <p:nvPr/>
        </p:nvSpPr>
        <p:spPr>
          <a:xfrm>
            <a:off x="2317101" y="3922302"/>
            <a:ext cx="6505152" cy="1167136"/>
          </a:xfrm>
          <a:prstGeom prst="rect">
            <a:avLst/>
          </a:prstGeom>
          <a:noFill/>
        </p:spPr>
        <p:txBody>
          <a:bodyPr wrap="square" lIns="104287" tIns="52144" rIns="104287" bIns="52144" rtlCol="0">
            <a:spAutoFit/>
          </a:bodyPr>
          <a:lstStyle/>
          <a:p>
            <a:r>
              <a:rPr lang="en-GB" sz="2300" dirty="0" err="1" smtClean="0">
                <a:solidFill>
                  <a:srgbClr val="002060"/>
                </a:solidFill>
              </a:rPr>
              <a:t>Guía</a:t>
            </a:r>
            <a:r>
              <a:rPr lang="en-GB" sz="2300" dirty="0" smtClean="0">
                <a:solidFill>
                  <a:srgbClr val="002060"/>
                </a:solidFill>
              </a:rPr>
              <a:t> del </a:t>
            </a:r>
            <a:r>
              <a:rPr lang="en-GB" sz="2300" dirty="0" err="1" smtClean="0">
                <a:solidFill>
                  <a:srgbClr val="002060"/>
                </a:solidFill>
              </a:rPr>
              <a:t>Productor</a:t>
            </a:r>
            <a:r>
              <a:rPr lang="en-GB" sz="2300" dirty="0" smtClean="0">
                <a:solidFill>
                  <a:srgbClr val="002060"/>
                </a:solidFill>
              </a:rPr>
              <a:t>, </a:t>
            </a:r>
            <a:r>
              <a:rPr lang="en-GB" sz="2300" i="1" dirty="0">
                <a:solidFill>
                  <a:srgbClr val="002060"/>
                </a:solidFill>
              </a:rPr>
              <a:t>WHO, WB, USAID, 2003</a:t>
            </a:r>
            <a:r>
              <a:rPr lang="en-GB" sz="2300" dirty="0">
                <a:solidFill>
                  <a:srgbClr val="002060"/>
                </a:solidFill>
              </a:rPr>
              <a:t>   </a:t>
            </a:r>
            <a:r>
              <a:rPr lang="en-GB" sz="2300" dirty="0" err="1" smtClean="0">
                <a:solidFill>
                  <a:srgbClr val="002060"/>
                </a:solidFill>
              </a:rPr>
              <a:t>Guía</a:t>
            </a:r>
            <a:r>
              <a:rPr lang="en-GB" sz="2300" dirty="0" smtClean="0">
                <a:solidFill>
                  <a:srgbClr val="002060"/>
                </a:solidFill>
              </a:rPr>
              <a:t> </a:t>
            </a:r>
            <a:r>
              <a:rPr lang="en-GB" sz="2300" dirty="0" err="1" smtClean="0">
                <a:solidFill>
                  <a:srgbClr val="002060"/>
                </a:solidFill>
              </a:rPr>
              <a:t>práctica</a:t>
            </a:r>
            <a:r>
              <a:rPr lang="en-GB" sz="2300" dirty="0" smtClean="0">
                <a:solidFill>
                  <a:srgbClr val="002060"/>
                </a:solidFill>
              </a:rPr>
              <a:t> </a:t>
            </a:r>
            <a:r>
              <a:rPr lang="en-GB" sz="2300" dirty="0" err="1" smtClean="0">
                <a:solidFill>
                  <a:srgbClr val="002060"/>
                </a:solidFill>
              </a:rPr>
              <a:t>dirigida</a:t>
            </a:r>
            <a:r>
              <a:rPr lang="en-GB" sz="2300" dirty="0" smtClean="0">
                <a:solidFill>
                  <a:srgbClr val="002060"/>
                </a:solidFill>
              </a:rPr>
              <a:t> a </a:t>
            </a:r>
            <a:r>
              <a:rPr lang="en-GB" sz="2300" dirty="0" err="1" smtClean="0">
                <a:solidFill>
                  <a:srgbClr val="002060"/>
                </a:solidFill>
              </a:rPr>
              <a:t>contadores</a:t>
            </a:r>
            <a:r>
              <a:rPr lang="en-GB" sz="2300" dirty="0" smtClean="0">
                <a:solidFill>
                  <a:srgbClr val="002060"/>
                </a:solidFill>
              </a:rPr>
              <a:t> de </a:t>
            </a:r>
            <a:r>
              <a:rPr lang="en-GB" sz="2300" dirty="0" err="1" smtClean="0">
                <a:solidFill>
                  <a:srgbClr val="002060"/>
                </a:solidFill>
              </a:rPr>
              <a:t>países</a:t>
            </a:r>
            <a:r>
              <a:rPr lang="en-GB" sz="2300" dirty="0" smtClean="0">
                <a:solidFill>
                  <a:srgbClr val="002060"/>
                </a:solidFill>
              </a:rPr>
              <a:t> de </a:t>
            </a:r>
            <a:r>
              <a:rPr lang="en-GB" sz="2300" dirty="0" err="1" smtClean="0">
                <a:solidFill>
                  <a:srgbClr val="002060"/>
                </a:solidFill>
              </a:rPr>
              <a:t>ingresos</a:t>
            </a:r>
            <a:r>
              <a:rPr lang="en-GB" sz="2300" dirty="0" smtClean="0">
                <a:solidFill>
                  <a:srgbClr val="002060"/>
                </a:solidFill>
              </a:rPr>
              <a:t> </a:t>
            </a:r>
            <a:r>
              <a:rPr lang="en-GB" sz="2300" dirty="0" err="1" smtClean="0">
                <a:solidFill>
                  <a:srgbClr val="002060"/>
                </a:solidFill>
              </a:rPr>
              <a:t>medios</a:t>
            </a:r>
            <a:r>
              <a:rPr lang="en-GB" sz="2300" dirty="0" smtClean="0">
                <a:solidFill>
                  <a:srgbClr val="002060"/>
                </a:solidFill>
              </a:rPr>
              <a:t> y </a:t>
            </a:r>
            <a:r>
              <a:rPr lang="en-GB" sz="2300" dirty="0" err="1" smtClean="0">
                <a:solidFill>
                  <a:srgbClr val="002060"/>
                </a:solidFill>
              </a:rPr>
              <a:t>bajos</a:t>
            </a:r>
            <a:endParaRPr lang="en-GB" sz="2300" dirty="0">
              <a:solidFill>
                <a:srgbClr val="002060"/>
              </a:solidFill>
            </a:endParaRPr>
          </a:p>
        </p:txBody>
      </p:sp>
      <p:sp>
        <p:nvSpPr>
          <p:cNvPr id="13" name="TextBox 12"/>
          <p:cNvSpPr txBox="1"/>
          <p:nvPr/>
        </p:nvSpPr>
        <p:spPr>
          <a:xfrm>
            <a:off x="2294824" y="5256876"/>
            <a:ext cx="7307157" cy="1167136"/>
          </a:xfrm>
          <a:prstGeom prst="rect">
            <a:avLst/>
          </a:prstGeom>
          <a:noFill/>
        </p:spPr>
        <p:txBody>
          <a:bodyPr wrap="square" lIns="104287" tIns="52144" rIns="104287" bIns="52144" rtlCol="0">
            <a:spAutoFit/>
          </a:bodyPr>
          <a:lstStyle/>
          <a:p>
            <a:r>
              <a:rPr lang="en-GB" sz="2300" dirty="0">
                <a:solidFill>
                  <a:srgbClr val="002060"/>
                </a:solidFill>
              </a:rPr>
              <a:t>SHA 2011, </a:t>
            </a:r>
            <a:r>
              <a:rPr lang="en-GB" sz="2300" i="1" dirty="0">
                <a:solidFill>
                  <a:srgbClr val="002060"/>
                </a:solidFill>
              </a:rPr>
              <a:t>WHO, OECD, EUROSTAT, 2011</a:t>
            </a:r>
            <a:r>
              <a:rPr lang="en-GB" sz="2300" dirty="0">
                <a:solidFill>
                  <a:srgbClr val="002060"/>
                </a:solidFill>
              </a:rPr>
              <a:t>   </a:t>
            </a:r>
            <a:r>
              <a:rPr lang="en-GB" sz="2300" dirty="0" err="1" smtClean="0">
                <a:solidFill>
                  <a:srgbClr val="002060"/>
                </a:solidFill>
              </a:rPr>
              <a:t>Basada</a:t>
            </a:r>
            <a:r>
              <a:rPr lang="en-GB" sz="2300" dirty="0" smtClean="0">
                <a:solidFill>
                  <a:srgbClr val="002060"/>
                </a:solidFill>
              </a:rPr>
              <a:t> en </a:t>
            </a:r>
            <a:r>
              <a:rPr lang="en-GB" sz="2300" dirty="0">
                <a:solidFill>
                  <a:srgbClr val="002060"/>
                </a:solidFill>
              </a:rPr>
              <a:t>SHA1.0    </a:t>
            </a:r>
            <a:r>
              <a:rPr lang="en-GB" sz="2300" dirty="0" err="1" smtClean="0">
                <a:solidFill>
                  <a:srgbClr val="002060"/>
                </a:solidFill>
              </a:rPr>
              <a:t>Consulta</a:t>
            </a:r>
            <a:r>
              <a:rPr lang="en-GB" sz="2300" dirty="0" smtClean="0">
                <a:solidFill>
                  <a:srgbClr val="002060"/>
                </a:solidFill>
              </a:rPr>
              <a:t> </a:t>
            </a:r>
            <a:r>
              <a:rPr lang="en-GB" sz="2300" dirty="0" err="1" smtClean="0">
                <a:solidFill>
                  <a:srgbClr val="002060"/>
                </a:solidFill>
              </a:rPr>
              <a:t>mundial</a:t>
            </a:r>
            <a:r>
              <a:rPr lang="en-GB" sz="2300" dirty="0" smtClean="0">
                <a:solidFill>
                  <a:srgbClr val="002060"/>
                </a:solidFill>
              </a:rPr>
              <a:t> </a:t>
            </a:r>
            <a:r>
              <a:rPr lang="en-GB" sz="2300" dirty="0" err="1" smtClean="0">
                <a:solidFill>
                  <a:srgbClr val="002060"/>
                </a:solidFill>
              </a:rPr>
              <a:t>para</a:t>
            </a:r>
            <a:r>
              <a:rPr lang="en-GB" sz="2300" dirty="0" smtClean="0">
                <a:solidFill>
                  <a:srgbClr val="002060"/>
                </a:solidFill>
              </a:rPr>
              <a:t> </a:t>
            </a:r>
            <a:r>
              <a:rPr lang="en-GB" sz="2300" dirty="0" err="1" smtClean="0">
                <a:solidFill>
                  <a:srgbClr val="002060"/>
                </a:solidFill>
              </a:rPr>
              <a:t>asegurar</a:t>
            </a:r>
            <a:r>
              <a:rPr lang="en-GB" sz="2300" dirty="0" smtClean="0">
                <a:solidFill>
                  <a:srgbClr val="002060"/>
                </a:solidFill>
              </a:rPr>
              <a:t> la </a:t>
            </a:r>
            <a:r>
              <a:rPr lang="en-GB" sz="2300" dirty="0" err="1" smtClean="0">
                <a:solidFill>
                  <a:srgbClr val="002060"/>
                </a:solidFill>
              </a:rPr>
              <a:t>relevancia</a:t>
            </a:r>
            <a:r>
              <a:rPr lang="en-GB" sz="2300" dirty="0" smtClean="0">
                <a:solidFill>
                  <a:srgbClr val="002060"/>
                </a:solidFill>
              </a:rPr>
              <a:t>, </a:t>
            </a:r>
            <a:r>
              <a:rPr lang="en-GB" sz="2300" dirty="0" err="1" smtClean="0">
                <a:solidFill>
                  <a:srgbClr val="002060"/>
                </a:solidFill>
              </a:rPr>
              <a:t>factibilidad</a:t>
            </a:r>
            <a:r>
              <a:rPr lang="en-GB" sz="2300" dirty="0" smtClean="0">
                <a:solidFill>
                  <a:srgbClr val="002060"/>
                </a:solidFill>
              </a:rPr>
              <a:t> y </a:t>
            </a:r>
            <a:r>
              <a:rPr lang="en-GB" sz="2300" dirty="0" err="1" smtClean="0">
                <a:solidFill>
                  <a:srgbClr val="002060"/>
                </a:solidFill>
              </a:rPr>
              <a:t>sostenibilidad</a:t>
            </a:r>
            <a:endParaRPr lang="en-GB" sz="2300" dirty="0">
              <a:solidFill>
                <a:srgbClr val="002060"/>
              </a:solidFill>
            </a:endParaRPr>
          </a:p>
        </p:txBody>
      </p:sp>
      <p:sp>
        <p:nvSpPr>
          <p:cNvPr id="9" name="TextBox 8"/>
          <p:cNvSpPr txBox="1"/>
          <p:nvPr/>
        </p:nvSpPr>
        <p:spPr>
          <a:xfrm>
            <a:off x="2375360" y="1421456"/>
            <a:ext cx="7301948" cy="1154162"/>
          </a:xfrm>
          <a:prstGeom prst="rect">
            <a:avLst/>
          </a:prstGeom>
          <a:noFill/>
        </p:spPr>
        <p:txBody>
          <a:bodyPr wrap="square" rtlCol="0">
            <a:spAutoFit/>
          </a:bodyPr>
          <a:lstStyle/>
          <a:p>
            <a:r>
              <a:rPr lang="en-US" sz="2300" i="1" dirty="0" smtClean="0"/>
              <a:t>Mach and Abel-Smith, 1983,</a:t>
            </a:r>
            <a:r>
              <a:rPr lang="en-US" sz="2300" dirty="0" smtClean="0"/>
              <a:t> Planning the finances of  the health sector: a manual for developing countries (WHO)</a:t>
            </a:r>
            <a:endParaRPr lang="en-GB" sz="2300" dirty="0"/>
          </a:p>
        </p:txBody>
      </p:sp>
      <p:pic>
        <p:nvPicPr>
          <p:cNvPr id="1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9340" y="1454741"/>
            <a:ext cx="735700" cy="108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882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GB" b="1" dirty="0" smtClean="0">
                <a:solidFill>
                  <a:srgbClr val="002060"/>
                </a:solidFill>
                <a:effectLst>
                  <a:outerShdw blurRad="38100" dist="38100" dir="2700000" algn="tl">
                    <a:srgbClr val="000000">
                      <a:alpha val="43137"/>
                    </a:srgbClr>
                  </a:outerShdw>
                </a:effectLst>
              </a:rPr>
              <a:t>SHA 2011</a:t>
            </a:r>
          </a:p>
        </p:txBody>
      </p:sp>
      <p:pic>
        <p:nvPicPr>
          <p:cNvPr id="5" name="Picture 6"/>
          <p:cNvPicPr>
            <a:picLocks noGrp="1" noChangeAspect="1" noChangeArrowheads="1"/>
          </p:cNvPicPr>
          <p:nvPr>
            <p:ph idx="1"/>
          </p:nvPr>
        </p:nvPicPr>
        <p:blipFill>
          <a:blip r:embed="rId2" cstate="print"/>
          <a:srcRect/>
          <a:stretch>
            <a:fillRect/>
          </a:stretch>
        </p:blipFill>
        <p:spPr bwMode="auto">
          <a:xfrm>
            <a:off x="578197" y="1795828"/>
            <a:ext cx="3648839" cy="4105933"/>
          </a:xfrm>
          <a:prstGeom prst="rect">
            <a:avLst/>
          </a:prstGeom>
          <a:noFill/>
          <a:ln w="9525">
            <a:solidFill>
              <a:schemeClr val="tx1"/>
            </a:solidFill>
            <a:miter lim="800000"/>
            <a:headEnd/>
            <a:tailEnd/>
          </a:ln>
          <a:effectLst>
            <a:outerShdw blurRad="50800" dist="38100" dir="18900000" sx="101000" sy="101000" algn="bl" rotWithShape="0">
              <a:prstClr val="black">
                <a:alpha val="40000"/>
              </a:prstClr>
            </a:outerShdw>
          </a:effectLst>
        </p:spPr>
      </p:pic>
      <p:sp>
        <p:nvSpPr>
          <p:cNvPr id="2" name="Rectangle 1"/>
          <p:cNvSpPr/>
          <p:nvPr/>
        </p:nvSpPr>
        <p:spPr>
          <a:xfrm>
            <a:off x="4603531" y="1795828"/>
            <a:ext cx="5753032" cy="720878"/>
          </a:xfrm>
          <a:prstGeom prst="rect">
            <a:avLst/>
          </a:prstGeom>
        </p:spPr>
        <p:txBody>
          <a:bodyPr wrap="square" lIns="104306" tIns="52153" rIns="104306" bIns="52153">
            <a:spAutoFit/>
          </a:bodyPr>
          <a:lstStyle/>
          <a:p>
            <a:r>
              <a:rPr lang="en-US" sz="2000" dirty="0" smtClean="0">
                <a:hlinkClick r:id="rId3"/>
              </a:rPr>
              <a:t>UN</a:t>
            </a:r>
            <a:r>
              <a:rPr lang="en-US" sz="2000" u="sng" dirty="0" smtClean="0">
                <a:solidFill>
                  <a:srgbClr val="002060"/>
                </a:solidFill>
                <a:hlinkClick r:id="rId3"/>
              </a:rPr>
              <a:t> http://unstats.un.org/unsd/iiss/A-System-of-Health-Accounts-2011.ashx</a:t>
            </a:r>
            <a:endParaRPr lang="en-GB" sz="2000" dirty="0">
              <a:solidFill>
                <a:srgbClr val="002060"/>
              </a:solidFill>
            </a:endParaRPr>
          </a:p>
        </p:txBody>
      </p:sp>
      <p:sp>
        <p:nvSpPr>
          <p:cNvPr id="3" name="Rectangle 2"/>
          <p:cNvSpPr/>
          <p:nvPr/>
        </p:nvSpPr>
        <p:spPr>
          <a:xfrm>
            <a:off x="4603531" y="2986710"/>
            <a:ext cx="6225267" cy="1382597"/>
          </a:xfrm>
          <a:prstGeom prst="rect">
            <a:avLst/>
          </a:prstGeom>
        </p:spPr>
        <p:txBody>
          <a:bodyPr wrap="square" lIns="104306" tIns="52153" rIns="104306" bIns="52153">
            <a:spAutoFit/>
          </a:bodyPr>
          <a:lstStyle/>
          <a:p>
            <a:r>
              <a:rPr lang="en-GB" sz="2000" dirty="0" smtClean="0">
                <a:hlinkClick r:id="rId4"/>
              </a:rPr>
              <a:t>OMS http</a:t>
            </a:r>
            <a:r>
              <a:rPr lang="en-GB" sz="2000" dirty="0">
                <a:hlinkClick r:id="rId4"/>
              </a:rPr>
              <a:t>://</a:t>
            </a:r>
            <a:r>
              <a:rPr lang="en-GB" sz="2000" dirty="0" smtClean="0">
                <a:hlinkClick r:id="rId4"/>
              </a:rPr>
              <a:t>www.who.int/nha/sha_revision/en/</a:t>
            </a:r>
            <a:endParaRPr lang="en-GB" sz="2000" dirty="0" smtClean="0"/>
          </a:p>
          <a:p>
            <a:endParaRPr lang="en-GB" sz="2400" dirty="0" smtClean="0"/>
          </a:p>
          <a:p>
            <a:endParaRPr lang="en-GB" dirty="0"/>
          </a:p>
        </p:txBody>
      </p:sp>
      <p:sp>
        <p:nvSpPr>
          <p:cNvPr id="6" name="Rectangle 5"/>
          <p:cNvSpPr/>
          <p:nvPr/>
        </p:nvSpPr>
        <p:spPr>
          <a:xfrm>
            <a:off x="4603531" y="3780632"/>
            <a:ext cx="5895444" cy="1321042"/>
          </a:xfrm>
          <a:prstGeom prst="rect">
            <a:avLst/>
          </a:prstGeom>
        </p:spPr>
        <p:txBody>
          <a:bodyPr wrap="square" lIns="104306" tIns="52153" rIns="104306" bIns="52153">
            <a:spAutoFit/>
          </a:bodyPr>
          <a:lstStyle/>
          <a:p>
            <a:r>
              <a:rPr lang="en-GB" sz="2000" dirty="0" smtClean="0">
                <a:hlinkClick r:id="rId5"/>
              </a:rPr>
              <a:t>OECD http</a:t>
            </a:r>
            <a:r>
              <a:rPr lang="en-GB" sz="2000" dirty="0">
                <a:hlinkClick r:id="rId5"/>
              </a:rPr>
              <a:t>://</a:t>
            </a:r>
            <a:r>
              <a:rPr lang="en-GB" sz="2000" dirty="0" smtClean="0">
                <a:hlinkClick r:id="rId5"/>
              </a:rPr>
              <a:t>www.oecd.org/els/health-systems/asystemofhealthaccounts2011.htm</a:t>
            </a:r>
            <a:endParaRPr lang="en-GB" sz="2000" dirty="0" smtClean="0"/>
          </a:p>
          <a:p>
            <a:endParaRPr lang="en-GB" dirty="0"/>
          </a:p>
        </p:txBody>
      </p:sp>
      <p:sp>
        <p:nvSpPr>
          <p:cNvPr id="7" name="Rectangle 6"/>
          <p:cNvSpPr/>
          <p:nvPr/>
        </p:nvSpPr>
        <p:spPr>
          <a:xfrm>
            <a:off x="4603531" y="5050907"/>
            <a:ext cx="5895444" cy="1936595"/>
          </a:xfrm>
          <a:prstGeom prst="rect">
            <a:avLst/>
          </a:prstGeom>
        </p:spPr>
        <p:txBody>
          <a:bodyPr wrap="square" lIns="104306" tIns="52153" rIns="104306" bIns="52153">
            <a:spAutoFit/>
          </a:bodyPr>
          <a:lstStyle/>
          <a:p>
            <a:r>
              <a:rPr lang="en-GB" sz="2000" dirty="0" smtClean="0">
                <a:solidFill>
                  <a:srgbClr val="002060"/>
                </a:solidFill>
                <a:hlinkClick r:id="rId6"/>
              </a:rPr>
              <a:t>EU http</a:t>
            </a:r>
            <a:r>
              <a:rPr lang="en-GB" sz="2000" dirty="0">
                <a:solidFill>
                  <a:srgbClr val="002060"/>
                </a:solidFill>
                <a:hlinkClick r:id="rId6"/>
              </a:rPr>
              <a:t>://</a:t>
            </a:r>
            <a:r>
              <a:rPr lang="en-GB" sz="2000" dirty="0" smtClean="0">
                <a:solidFill>
                  <a:srgbClr val="002060"/>
                </a:solidFill>
                <a:hlinkClick r:id="rId6"/>
              </a:rPr>
              <a:t>epp.eurostat.ec.europa.eu/portal/page/portal/product_details/publication?p_product_code=KS-30-11-270</a:t>
            </a:r>
            <a:endParaRPr lang="en-GB" sz="2000" dirty="0" smtClean="0">
              <a:solidFill>
                <a:srgbClr val="002060"/>
              </a:solidFill>
            </a:endParaRPr>
          </a:p>
          <a:p>
            <a:endParaRPr lang="en-GB" dirty="0"/>
          </a:p>
        </p:txBody>
      </p:sp>
    </p:spTree>
    <p:extLst>
      <p:ext uri="{BB962C8B-B14F-4D97-AF65-F5344CB8AC3E}">
        <p14:creationId xmlns:p14="http://schemas.microsoft.com/office/powerpoint/2010/main" val="4104802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Cobertura</a:t>
            </a:r>
            <a:r>
              <a:rPr lang="en-US" dirty="0" smtClean="0"/>
              <a:t> de </a:t>
            </a:r>
            <a:r>
              <a:rPr lang="en-US" dirty="0" err="1" smtClean="0"/>
              <a:t>reporte</a:t>
            </a:r>
            <a:r>
              <a:rPr lang="en-US" dirty="0" smtClean="0"/>
              <a:t> SHA</a:t>
            </a:r>
            <a:endParaRPr lang="en-GB" dirty="0"/>
          </a:p>
        </p:txBody>
      </p:sp>
      <p:sp>
        <p:nvSpPr>
          <p:cNvPr id="3" name="Content Placeholder 2"/>
          <p:cNvSpPr>
            <a:spLocks noGrp="1"/>
          </p:cNvSpPr>
          <p:nvPr>
            <p:ph idx="1"/>
          </p:nvPr>
        </p:nvSpPr>
        <p:spPr>
          <a:xfrm>
            <a:off x="166252" y="1862051"/>
            <a:ext cx="10291157" cy="4578863"/>
          </a:xfrm>
        </p:spPr>
        <p:txBody>
          <a:bodyPr/>
          <a:lstStyle/>
          <a:p>
            <a:r>
              <a:rPr lang="en-US" dirty="0" smtClean="0"/>
              <a:t>138 </a:t>
            </a:r>
            <a:r>
              <a:rPr lang="en-US" dirty="0" err="1" smtClean="0"/>
              <a:t>países</a:t>
            </a:r>
            <a:r>
              <a:rPr lang="en-US" dirty="0" smtClean="0"/>
              <a:t> </a:t>
            </a:r>
            <a:r>
              <a:rPr lang="en-US" dirty="0" err="1" smtClean="0"/>
              <a:t>reportando</a:t>
            </a:r>
            <a:r>
              <a:rPr lang="en-US" dirty="0" smtClean="0"/>
              <a:t> SHA a </a:t>
            </a:r>
            <a:r>
              <a:rPr lang="en-US" dirty="0" err="1" smtClean="0"/>
              <a:t>través</a:t>
            </a:r>
            <a:r>
              <a:rPr lang="en-US" dirty="0" smtClean="0"/>
              <a:t> de OMS </a:t>
            </a:r>
          </a:p>
          <a:p>
            <a:r>
              <a:rPr lang="en-US" dirty="0" smtClean="0"/>
              <a:t>7 </a:t>
            </a:r>
            <a:r>
              <a:rPr lang="en-US" dirty="0" err="1" smtClean="0"/>
              <a:t>reportan</a:t>
            </a:r>
            <a:r>
              <a:rPr lang="en-US" dirty="0" smtClean="0"/>
              <a:t> </a:t>
            </a:r>
            <a:r>
              <a:rPr lang="en-US" dirty="0" err="1" smtClean="0"/>
              <a:t>vía</a:t>
            </a:r>
            <a:r>
              <a:rPr lang="en-US" dirty="0" smtClean="0"/>
              <a:t> </a:t>
            </a:r>
            <a:r>
              <a:rPr lang="en-US" dirty="0" err="1" smtClean="0"/>
              <a:t>indirecta</a:t>
            </a:r>
            <a:r>
              <a:rPr lang="en-US" dirty="0" smtClean="0"/>
              <a:t> o no SHA</a:t>
            </a:r>
          </a:p>
          <a:p>
            <a:r>
              <a:rPr lang="en-US" dirty="0" smtClean="0"/>
              <a:t>49 </a:t>
            </a:r>
            <a:r>
              <a:rPr lang="en-US" dirty="0" err="1" smtClean="0"/>
              <a:t>por</a:t>
            </a:r>
            <a:r>
              <a:rPr lang="en-US" dirty="0" smtClean="0"/>
              <a:t> </a:t>
            </a:r>
            <a:r>
              <a:rPr lang="en-US" dirty="0" err="1" smtClean="0"/>
              <a:t>desarrollar</a:t>
            </a:r>
            <a:r>
              <a:rPr lang="en-US" dirty="0" smtClean="0"/>
              <a:t> </a:t>
            </a:r>
            <a:r>
              <a:rPr lang="en-US" dirty="0" err="1" smtClean="0"/>
              <a:t>cuentas</a:t>
            </a:r>
            <a:r>
              <a:rPr lang="en-US" dirty="0" smtClean="0"/>
              <a:t> (</a:t>
            </a:r>
            <a:r>
              <a:rPr lang="en-US" dirty="0"/>
              <a:t>C</a:t>
            </a:r>
            <a:r>
              <a:rPr lang="en-US" dirty="0" smtClean="0"/>
              <a:t>aribe, etc.)</a:t>
            </a:r>
          </a:p>
        </p:txBody>
      </p:sp>
    </p:spTree>
    <p:extLst>
      <p:ext uri="{BB962C8B-B14F-4D97-AF65-F5344CB8AC3E}">
        <p14:creationId xmlns:p14="http://schemas.microsoft.com/office/powerpoint/2010/main" val="3442775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Cobertura</a:t>
            </a:r>
            <a:r>
              <a:rPr lang="en-US" dirty="0" smtClean="0"/>
              <a:t> en el </a:t>
            </a:r>
            <a:r>
              <a:rPr lang="en-US" dirty="0" err="1" smtClean="0"/>
              <a:t>contenido</a:t>
            </a:r>
            <a:r>
              <a:rPr lang="en-US" dirty="0" smtClean="0"/>
              <a:t> </a:t>
            </a:r>
            <a:endParaRPr lang="en-GB" dirty="0"/>
          </a:p>
        </p:txBody>
      </p:sp>
      <p:sp>
        <p:nvSpPr>
          <p:cNvPr id="3" name="Content Placeholder 2"/>
          <p:cNvSpPr>
            <a:spLocks noGrp="1"/>
          </p:cNvSpPr>
          <p:nvPr>
            <p:ph idx="1"/>
          </p:nvPr>
        </p:nvSpPr>
        <p:spPr>
          <a:xfrm>
            <a:off x="166252" y="1612669"/>
            <a:ext cx="10291157" cy="4828246"/>
          </a:xfrm>
        </p:spPr>
        <p:txBody>
          <a:bodyPr/>
          <a:lstStyle/>
          <a:p>
            <a:r>
              <a:rPr lang="en-US" dirty="0" err="1" smtClean="0"/>
              <a:t>Básicamente</a:t>
            </a:r>
            <a:r>
              <a:rPr lang="en-US" dirty="0" smtClean="0"/>
              <a:t>  </a:t>
            </a:r>
            <a:r>
              <a:rPr lang="en-US" dirty="0" err="1" smtClean="0"/>
              <a:t>agentes</a:t>
            </a:r>
            <a:r>
              <a:rPr lang="en-US" dirty="0" smtClean="0"/>
              <a:t> de </a:t>
            </a:r>
            <a:r>
              <a:rPr lang="en-US" dirty="0" err="1" smtClean="0"/>
              <a:t>financiamiento</a:t>
            </a:r>
            <a:r>
              <a:rPr lang="en-US" dirty="0" smtClean="0"/>
              <a:t> (HF), </a:t>
            </a:r>
            <a:r>
              <a:rPr lang="en-US" dirty="0" err="1" smtClean="0"/>
              <a:t>proveedores</a:t>
            </a:r>
            <a:r>
              <a:rPr lang="en-US" dirty="0" smtClean="0"/>
              <a:t> (HP), </a:t>
            </a:r>
            <a:r>
              <a:rPr lang="en-US" dirty="0" err="1" smtClean="0"/>
              <a:t>funciones</a:t>
            </a:r>
            <a:r>
              <a:rPr lang="en-US" dirty="0" smtClean="0"/>
              <a:t> (HC), y </a:t>
            </a:r>
            <a:r>
              <a:rPr lang="en-US" dirty="0" err="1" smtClean="0"/>
              <a:t>extensiones</a:t>
            </a:r>
            <a:r>
              <a:rPr lang="en-US" dirty="0" smtClean="0"/>
              <a:t> (</a:t>
            </a:r>
            <a:r>
              <a:rPr lang="en-US" dirty="0" err="1"/>
              <a:t>f</a:t>
            </a:r>
            <a:r>
              <a:rPr lang="en-US" dirty="0" err="1" smtClean="0"/>
              <a:t>uentes</a:t>
            </a:r>
            <a:r>
              <a:rPr lang="en-US" dirty="0" smtClean="0"/>
              <a:t>, </a:t>
            </a:r>
            <a:r>
              <a:rPr lang="en-US" dirty="0" err="1" smtClean="0"/>
              <a:t>factores</a:t>
            </a:r>
            <a:r>
              <a:rPr lang="en-US" dirty="0" smtClean="0"/>
              <a:t>)</a:t>
            </a:r>
          </a:p>
          <a:p>
            <a:r>
              <a:rPr lang="en-US" dirty="0" err="1" smtClean="0"/>
              <a:t>Cobertura</a:t>
            </a:r>
            <a:r>
              <a:rPr lang="en-US" dirty="0" smtClean="0"/>
              <a:t> </a:t>
            </a:r>
            <a:r>
              <a:rPr lang="en-US" dirty="0" err="1" smtClean="0"/>
              <a:t>progresiva</a:t>
            </a:r>
            <a:r>
              <a:rPr lang="en-US" dirty="0" smtClean="0"/>
              <a:t> de </a:t>
            </a:r>
            <a:r>
              <a:rPr lang="en-US" dirty="0" err="1" smtClean="0"/>
              <a:t>cuentas</a:t>
            </a:r>
            <a:r>
              <a:rPr lang="en-US" dirty="0" smtClean="0"/>
              <a:t> </a:t>
            </a:r>
            <a:r>
              <a:rPr lang="en-US" dirty="0" err="1" smtClean="0"/>
              <a:t>específicas</a:t>
            </a:r>
            <a:r>
              <a:rPr lang="en-US" dirty="0" smtClean="0"/>
              <a:t>, </a:t>
            </a:r>
            <a:r>
              <a:rPr lang="en-US" dirty="0" err="1" smtClean="0"/>
              <a:t>especialmente</a:t>
            </a:r>
            <a:r>
              <a:rPr lang="en-US" dirty="0" smtClean="0"/>
              <a:t> VIH/SIDA</a:t>
            </a:r>
          </a:p>
          <a:p>
            <a:r>
              <a:rPr lang="en-US" dirty="0" err="1" smtClean="0"/>
              <a:t>Limitaciones</a:t>
            </a:r>
            <a:r>
              <a:rPr lang="en-US" dirty="0" smtClean="0"/>
              <a:t> </a:t>
            </a:r>
            <a:r>
              <a:rPr lang="en-US" dirty="0" err="1" smtClean="0"/>
              <a:t>frecuentes</a:t>
            </a:r>
            <a:r>
              <a:rPr lang="en-US" dirty="0" smtClean="0"/>
              <a:t>: </a:t>
            </a:r>
          </a:p>
          <a:p>
            <a:pPr lvl="1"/>
            <a:r>
              <a:rPr lang="en-US" dirty="0" err="1" smtClean="0"/>
              <a:t>Gasto</a:t>
            </a:r>
            <a:r>
              <a:rPr lang="en-US" dirty="0" smtClean="0"/>
              <a:t> de </a:t>
            </a:r>
            <a:r>
              <a:rPr lang="en-US" dirty="0" err="1" smtClean="0"/>
              <a:t>hogares</a:t>
            </a:r>
            <a:r>
              <a:rPr lang="en-US" dirty="0" smtClean="0"/>
              <a:t> (</a:t>
            </a:r>
            <a:r>
              <a:rPr lang="en-US" dirty="0" err="1" smtClean="0"/>
              <a:t>progresivamente</a:t>
            </a:r>
            <a:r>
              <a:rPr lang="en-US" dirty="0" smtClean="0"/>
              <a:t> </a:t>
            </a:r>
            <a:r>
              <a:rPr lang="en-US" dirty="0" err="1" smtClean="0"/>
              <a:t>mejorado</a:t>
            </a:r>
            <a:r>
              <a:rPr lang="en-US" dirty="0" smtClean="0"/>
              <a:t>)</a:t>
            </a:r>
          </a:p>
          <a:p>
            <a:pPr lvl="1"/>
            <a:r>
              <a:rPr lang="en-US" dirty="0" err="1" smtClean="0"/>
              <a:t>Otros</a:t>
            </a:r>
            <a:r>
              <a:rPr lang="en-US" dirty="0" smtClean="0"/>
              <a:t> </a:t>
            </a:r>
            <a:r>
              <a:rPr lang="en-US" dirty="0" err="1" smtClean="0"/>
              <a:t>ministerios</a:t>
            </a:r>
            <a:r>
              <a:rPr lang="en-US" dirty="0" smtClean="0"/>
              <a:t>, </a:t>
            </a:r>
            <a:r>
              <a:rPr lang="en-US" dirty="0" err="1" smtClean="0"/>
              <a:t>Empresas</a:t>
            </a:r>
            <a:r>
              <a:rPr lang="en-US" dirty="0" smtClean="0"/>
              <a:t>, </a:t>
            </a:r>
            <a:r>
              <a:rPr lang="en-US" dirty="0" err="1" smtClean="0"/>
              <a:t>Entidades</a:t>
            </a:r>
            <a:r>
              <a:rPr lang="en-US" dirty="0" smtClean="0"/>
              <a:t> no </a:t>
            </a:r>
            <a:r>
              <a:rPr lang="en-US" dirty="0" err="1" smtClean="0"/>
              <a:t>lucrativas</a:t>
            </a:r>
            <a:endParaRPr lang="en-US" dirty="0" smtClean="0"/>
          </a:p>
          <a:p>
            <a:pPr lvl="1"/>
            <a:r>
              <a:rPr lang="en-US" dirty="0" err="1" smtClean="0"/>
              <a:t>Seguros</a:t>
            </a:r>
            <a:r>
              <a:rPr lang="en-US" dirty="0" smtClean="0"/>
              <a:t> </a:t>
            </a:r>
            <a:r>
              <a:rPr lang="en-US" dirty="0" err="1" smtClean="0"/>
              <a:t>privados</a:t>
            </a:r>
            <a:r>
              <a:rPr lang="en-US" dirty="0" smtClean="0"/>
              <a:t> (</a:t>
            </a:r>
            <a:r>
              <a:rPr lang="en-US" dirty="0" err="1" smtClean="0"/>
              <a:t>cubiertos</a:t>
            </a:r>
            <a:r>
              <a:rPr lang="en-US" dirty="0" smtClean="0"/>
              <a:t> </a:t>
            </a:r>
            <a:r>
              <a:rPr lang="en-US" dirty="0" err="1" smtClean="0"/>
              <a:t>progresivamente</a:t>
            </a:r>
            <a:r>
              <a:rPr lang="en-US" dirty="0" smtClean="0"/>
              <a:t>)</a:t>
            </a:r>
          </a:p>
          <a:p>
            <a:pPr lvl="1"/>
            <a:endParaRPr lang="en-US" dirty="0" smtClean="0"/>
          </a:p>
          <a:p>
            <a:endParaRPr lang="en-US" dirty="0" smtClean="0"/>
          </a:p>
          <a:p>
            <a:endParaRPr lang="en-GB" dirty="0"/>
          </a:p>
        </p:txBody>
      </p:sp>
    </p:spTree>
    <p:extLst>
      <p:ext uri="{BB962C8B-B14F-4D97-AF65-F5344CB8AC3E}">
        <p14:creationId xmlns:p14="http://schemas.microsoft.com/office/powerpoint/2010/main" val="3753515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dirty="0" err="1" smtClean="0"/>
              <a:t>Cuentas</a:t>
            </a:r>
            <a:r>
              <a:rPr lang="en-US" dirty="0" smtClean="0"/>
              <a:t> de </a:t>
            </a:r>
            <a:r>
              <a:rPr lang="en-US" dirty="0" err="1" smtClean="0"/>
              <a:t>Salud</a:t>
            </a:r>
            <a:r>
              <a:rPr lang="en-US" dirty="0" smtClean="0"/>
              <a:t> – El </a:t>
            </a:r>
            <a:r>
              <a:rPr lang="en-US" dirty="0" err="1" smtClean="0"/>
              <a:t>pasado</a:t>
            </a:r>
            <a:endParaRPr lang="en-US" dirty="0"/>
          </a:p>
        </p:txBody>
      </p:sp>
      <p:sp>
        <p:nvSpPr>
          <p:cNvPr id="220163" name="Rectangle 3"/>
          <p:cNvSpPr>
            <a:spLocks noGrp="1" noChangeArrowheads="1"/>
          </p:cNvSpPr>
          <p:nvPr>
            <p:ph type="body" idx="1"/>
          </p:nvPr>
        </p:nvSpPr>
        <p:spPr>
          <a:xfrm>
            <a:off x="517525" y="1415733"/>
            <a:ext cx="9696450" cy="5084762"/>
          </a:xfrm>
        </p:spPr>
        <p:txBody>
          <a:bodyPr/>
          <a:lstStyle/>
          <a:p>
            <a:r>
              <a:rPr lang="es-ES" dirty="0"/>
              <a:t>Se hizo popular en la última década, más de </a:t>
            </a:r>
            <a:r>
              <a:rPr lang="es-ES" dirty="0" smtClean="0"/>
              <a:t>135 </a:t>
            </a:r>
            <a:r>
              <a:rPr lang="es-ES" dirty="0"/>
              <a:t>países </a:t>
            </a:r>
            <a:r>
              <a:rPr lang="es-ES" dirty="0" smtClean="0"/>
              <a:t>han reportado cuentas de salud, </a:t>
            </a:r>
            <a:r>
              <a:rPr lang="es-ES" dirty="0"/>
              <a:t>incluidos los Estados miembros de la </a:t>
            </a:r>
            <a:r>
              <a:rPr lang="es-ES" dirty="0" smtClean="0"/>
              <a:t>OCDE</a:t>
            </a:r>
          </a:p>
          <a:p>
            <a:r>
              <a:rPr lang="es-ES" dirty="0" smtClean="0"/>
              <a:t>En </a:t>
            </a:r>
            <a:r>
              <a:rPr lang="es-ES" dirty="0"/>
              <a:t>los países en </a:t>
            </a:r>
            <a:r>
              <a:rPr lang="es-ES" dirty="0" smtClean="0"/>
              <a:t>desarrollo: USAID</a:t>
            </a:r>
            <a:r>
              <a:rPr lang="es-ES" dirty="0"/>
              <a:t>, </a:t>
            </a:r>
            <a:r>
              <a:rPr lang="es-ES" dirty="0" smtClean="0"/>
              <a:t>la </a:t>
            </a:r>
            <a:r>
              <a:rPr lang="es-ES" dirty="0"/>
              <a:t>UE y el Banco Mundial han sido los principales financiadores de las cuentas de </a:t>
            </a:r>
            <a:r>
              <a:rPr lang="es-ES" dirty="0" smtClean="0"/>
              <a:t>salud.</a:t>
            </a:r>
          </a:p>
          <a:p>
            <a:r>
              <a:rPr lang="es-ES" dirty="0" smtClean="0"/>
              <a:t>Algunos </a:t>
            </a:r>
            <a:r>
              <a:rPr lang="es-ES" dirty="0"/>
              <a:t>países en </a:t>
            </a:r>
            <a:r>
              <a:rPr lang="es-ES" dirty="0" smtClean="0"/>
              <a:t>desarrollo empiezan a hacerlas anualmente, e incluyen cuentas </a:t>
            </a:r>
            <a:r>
              <a:rPr lang="es-ES" dirty="0"/>
              <a:t>específicas </a:t>
            </a:r>
            <a:r>
              <a:rPr lang="es-ES" dirty="0" smtClean="0"/>
              <a:t>por enfermedad / programa: </a:t>
            </a:r>
            <a:r>
              <a:rPr lang="es-ES" dirty="0" err="1" smtClean="0"/>
              <a:t>NASAs</a:t>
            </a:r>
            <a:r>
              <a:rPr lang="es-ES" dirty="0" smtClean="0"/>
              <a:t> </a:t>
            </a:r>
            <a:r>
              <a:rPr lang="es-ES" dirty="0"/>
              <a:t>(SIDA), RH, CH, el paludismo, la tuberculosis, las ENT. </a:t>
            </a:r>
            <a:endParaRPr lang="es-ES" dirty="0" smtClean="0"/>
          </a:p>
        </p:txBody>
      </p:sp>
    </p:spTree>
    <p:extLst>
      <p:ext uri="{BB962C8B-B14F-4D97-AF65-F5344CB8AC3E}">
        <p14:creationId xmlns:p14="http://schemas.microsoft.com/office/powerpoint/2010/main" val="828988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dirty="0" err="1" smtClean="0"/>
              <a:t>Cuentas</a:t>
            </a:r>
            <a:r>
              <a:rPr lang="en-US" dirty="0" smtClean="0"/>
              <a:t> de </a:t>
            </a:r>
            <a:r>
              <a:rPr lang="en-US" dirty="0" err="1" smtClean="0"/>
              <a:t>Salud</a:t>
            </a:r>
            <a:r>
              <a:rPr lang="en-US" dirty="0" smtClean="0"/>
              <a:t> – El </a:t>
            </a:r>
            <a:r>
              <a:rPr lang="en-US" dirty="0" err="1" smtClean="0"/>
              <a:t>pasado</a:t>
            </a:r>
            <a:r>
              <a:rPr lang="en-US" dirty="0" smtClean="0"/>
              <a:t> (2)</a:t>
            </a:r>
            <a:endParaRPr lang="en-US" dirty="0"/>
          </a:p>
        </p:txBody>
      </p:sp>
      <p:sp>
        <p:nvSpPr>
          <p:cNvPr id="220163" name="Rectangle 3"/>
          <p:cNvSpPr>
            <a:spLocks noGrp="1" noChangeArrowheads="1"/>
          </p:cNvSpPr>
          <p:nvPr>
            <p:ph type="body" idx="1"/>
          </p:nvPr>
        </p:nvSpPr>
        <p:spPr>
          <a:xfrm>
            <a:off x="517525" y="1415733"/>
            <a:ext cx="9696450" cy="5084762"/>
          </a:xfrm>
        </p:spPr>
        <p:txBody>
          <a:bodyPr/>
          <a:lstStyle/>
          <a:p>
            <a:r>
              <a:rPr lang="es-ES" dirty="0" smtClean="0"/>
              <a:t>La </a:t>
            </a:r>
            <a:r>
              <a:rPr lang="es-ES" dirty="0"/>
              <a:t>mayoría de </a:t>
            </a:r>
            <a:r>
              <a:rPr lang="es-ES" dirty="0" smtClean="0"/>
              <a:t>las cuentas son financiadas </a:t>
            </a:r>
            <a:r>
              <a:rPr lang="es-ES" dirty="0"/>
              <a:t>por donantes interesados ​​en </a:t>
            </a:r>
            <a:r>
              <a:rPr lang="es-ES" dirty="0" smtClean="0"/>
              <a:t>áreas </a:t>
            </a:r>
            <a:r>
              <a:rPr lang="es-ES" dirty="0"/>
              <a:t>específicas</a:t>
            </a:r>
            <a:br>
              <a:rPr lang="es-ES" dirty="0"/>
            </a:br>
            <a:endParaRPr lang="es-ES" dirty="0" smtClean="0"/>
          </a:p>
          <a:p>
            <a:r>
              <a:rPr lang="es-ES" dirty="0" smtClean="0"/>
              <a:t>Las </a:t>
            </a:r>
            <a:r>
              <a:rPr lang="es-ES" dirty="0"/>
              <a:t>cuentas de salud </a:t>
            </a:r>
            <a:r>
              <a:rPr lang="es-ES" dirty="0" smtClean="0"/>
              <a:t>se han </a:t>
            </a:r>
            <a:r>
              <a:rPr lang="es-ES" dirty="0"/>
              <a:t>llevado a cabo principalmente como proyectos, </a:t>
            </a:r>
            <a:r>
              <a:rPr lang="es-ES" dirty="0" smtClean="0"/>
              <a:t>no actualizadas </a:t>
            </a:r>
            <a:r>
              <a:rPr lang="es-ES" dirty="0"/>
              <a:t>anualmente;</a:t>
            </a:r>
            <a:br>
              <a:rPr lang="es-ES" dirty="0"/>
            </a:br>
            <a:endParaRPr lang="es-ES" dirty="0" smtClean="0"/>
          </a:p>
          <a:p>
            <a:r>
              <a:rPr lang="es-ES" dirty="0" smtClean="0"/>
              <a:t>Son generadas por </a:t>
            </a:r>
            <a:r>
              <a:rPr lang="es-ES" dirty="0"/>
              <a:t>los </a:t>
            </a:r>
            <a:r>
              <a:rPr lang="es-ES" dirty="0" smtClean="0"/>
              <a:t>contadores de salud, </a:t>
            </a:r>
            <a:r>
              <a:rPr lang="es-ES" dirty="0"/>
              <a:t>a menudo en el departamento de planificación en los Ministerios de Salud, y algunos se encuentran en las </a:t>
            </a:r>
            <a:r>
              <a:rPr lang="es-ES" dirty="0" smtClean="0"/>
              <a:t>ONE</a:t>
            </a:r>
            <a:endParaRPr lang="es-ES" dirty="0"/>
          </a:p>
        </p:txBody>
      </p:sp>
    </p:spTree>
    <p:extLst>
      <p:ext uri="{BB962C8B-B14F-4D97-AF65-F5344CB8AC3E}">
        <p14:creationId xmlns:p14="http://schemas.microsoft.com/office/powerpoint/2010/main" val="2018178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875"/>
            <a:ext cx="10693400" cy="1365250"/>
          </a:xfrm>
        </p:spPr>
        <p:txBody>
          <a:bodyPr/>
          <a:lstStyle/>
          <a:p>
            <a:r>
              <a:rPr lang="es-ES" dirty="0"/>
              <a:t>Múltiples iniciativas </a:t>
            </a:r>
            <a:r>
              <a:rPr lang="es-ES" dirty="0" smtClean="0"/>
              <a:t>globales </a:t>
            </a:r>
            <a:br>
              <a:rPr lang="es-ES" dirty="0" smtClean="0"/>
            </a:br>
            <a:r>
              <a:rPr lang="es-ES" dirty="0" smtClean="0"/>
              <a:t>Con </a:t>
            </a:r>
            <a:r>
              <a:rPr lang="es-ES" dirty="0"/>
              <a:t>elementos de seguimiento de </a:t>
            </a:r>
            <a:r>
              <a:rPr lang="es-ES" dirty="0" smtClean="0"/>
              <a:t>recursos</a:t>
            </a:r>
            <a:endParaRPr lang="en-GB" dirty="0"/>
          </a:p>
        </p:txBody>
      </p:sp>
      <p:sp>
        <p:nvSpPr>
          <p:cNvPr id="3" name="Content Placeholder 2"/>
          <p:cNvSpPr>
            <a:spLocks noGrp="1"/>
          </p:cNvSpPr>
          <p:nvPr>
            <p:ph idx="1"/>
          </p:nvPr>
        </p:nvSpPr>
        <p:spPr/>
        <p:txBody>
          <a:bodyPr/>
          <a:lstStyle/>
          <a:p>
            <a:r>
              <a:rPr lang="es-ES" dirty="0" smtClean="0"/>
              <a:t>La </a:t>
            </a:r>
            <a:r>
              <a:rPr lang="es-ES" dirty="0"/>
              <a:t>cobertura universal de </a:t>
            </a:r>
            <a:r>
              <a:rPr lang="es-ES" dirty="0" smtClean="0"/>
              <a:t>salud</a:t>
            </a:r>
          </a:p>
          <a:p>
            <a:r>
              <a:rPr lang="es-ES" dirty="0" smtClean="0"/>
              <a:t>Declaración </a:t>
            </a:r>
            <a:r>
              <a:rPr lang="es-ES" dirty="0"/>
              <a:t>de Abuja de 2001, sobre el aumento de financiamiento del </a:t>
            </a:r>
            <a:r>
              <a:rPr lang="es-ES" dirty="0" smtClean="0"/>
              <a:t>gobierno</a:t>
            </a:r>
          </a:p>
          <a:p>
            <a:r>
              <a:rPr lang="es-ES" dirty="0" smtClean="0"/>
              <a:t>Comisión </a:t>
            </a:r>
            <a:r>
              <a:rPr lang="es-ES" dirty="0"/>
              <a:t>de información y rendición de cuentas para las madres y la salud de los </a:t>
            </a:r>
            <a:r>
              <a:rPr lang="es-ES" dirty="0" smtClean="0"/>
              <a:t>niños (COIA)</a:t>
            </a:r>
          </a:p>
          <a:p>
            <a:r>
              <a:rPr lang="es-ES" dirty="0" smtClean="0"/>
              <a:t>Financiamiento </a:t>
            </a:r>
            <a:r>
              <a:rPr lang="es-ES" dirty="0"/>
              <a:t>de contrapartida del Fondo </a:t>
            </a:r>
            <a:r>
              <a:rPr lang="es-ES" dirty="0" smtClean="0"/>
              <a:t>Mundial</a:t>
            </a:r>
          </a:p>
          <a:p>
            <a:r>
              <a:rPr lang="es-ES" dirty="0" smtClean="0"/>
              <a:t>Década </a:t>
            </a:r>
            <a:r>
              <a:rPr lang="es-ES" dirty="0"/>
              <a:t>de las </a:t>
            </a:r>
            <a:r>
              <a:rPr lang="es-ES" dirty="0" smtClean="0"/>
              <a:t>Vacunas</a:t>
            </a:r>
          </a:p>
          <a:p>
            <a:r>
              <a:rPr lang="es-ES" dirty="0" smtClean="0"/>
              <a:t>Planificación </a:t>
            </a:r>
            <a:r>
              <a:rPr lang="es-ES" dirty="0"/>
              <a:t>Familiar </a:t>
            </a:r>
            <a:r>
              <a:rPr lang="es-ES" dirty="0" smtClean="0"/>
              <a:t>20/20</a:t>
            </a:r>
            <a:endParaRPr lang="es-ES" dirty="0"/>
          </a:p>
        </p:txBody>
      </p:sp>
    </p:spTree>
    <p:extLst>
      <p:ext uri="{BB962C8B-B14F-4D97-AF65-F5344CB8AC3E}">
        <p14:creationId xmlns:p14="http://schemas.microsoft.com/office/powerpoint/2010/main" val="3968612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6" y="117469"/>
            <a:ext cx="10272712" cy="1260475"/>
          </a:xfrm>
        </p:spPr>
        <p:txBody>
          <a:bodyPr/>
          <a:lstStyle/>
          <a:p>
            <a:r>
              <a:rPr lang="es-ES" dirty="0"/>
              <a:t>Contabilidad de la salud - la nueva generación</a:t>
            </a:r>
          </a:p>
        </p:txBody>
      </p:sp>
      <p:sp>
        <p:nvSpPr>
          <p:cNvPr id="3" name="Text Placeholder 2"/>
          <p:cNvSpPr>
            <a:spLocks noGrp="1"/>
          </p:cNvSpPr>
          <p:nvPr>
            <p:ph type="body" idx="1"/>
          </p:nvPr>
        </p:nvSpPr>
        <p:spPr>
          <a:xfrm>
            <a:off x="449263" y="1335085"/>
            <a:ext cx="4724400" cy="704850"/>
          </a:xfrm>
        </p:spPr>
        <p:txBody>
          <a:bodyPr/>
          <a:lstStyle/>
          <a:p>
            <a:r>
              <a:rPr lang="en-US" dirty="0" smtClean="0"/>
              <a:t>Antes</a:t>
            </a:r>
            <a:endParaRPr lang="en-GB" dirty="0"/>
          </a:p>
        </p:txBody>
      </p:sp>
      <p:sp>
        <p:nvSpPr>
          <p:cNvPr id="4" name="Content Placeholder 3"/>
          <p:cNvSpPr>
            <a:spLocks noGrp="1"/>
          </p:cNvSpPr>
          <p:nvPr>
            <p:ph sz="half" idx="2"/>
          </p:nvPr>
        </p:nvSpPr>
        <p:spPr/>
        <p:txBody>
          <a:bodyPr/>
          <a:lstStyle/>
          <a:p>
            <a:r>
              <a:rPr lang="es-ES" dirty="0" smtClean="0"/>
              <a:t>Cuentas de </a:t>
            </a:r>
            <a:r>
              <a:rPr lang="es-ES" dirty="0"/>
              <a:t>Salud </a:t>
            </a:r>
            <a:r>
              <a:rPr lang="es-ES" dirty="0" smtClean="0"/>
              <a:t>(</a:t>
            </a:r>
            <a:r>
              <a:rPr lang="es-ES" dirty="0"/>
              <a:t>SHA 1.0)</a:t>
            </a:r>
            <a:br>
              <a:rPr lang="es-ES" dirty="0"/>
            </a:br>
            <a:r>
              <a:rPr lang="es-ES" dirty="0"/>
              <a:t>Los gastos en </a:t>
            </a:r>
            <a:r>
              <a:rPr lang="es-ES" dirty="0" smtClean="0"/>
              <a:t>salud</a:t>
            </a:r>
            <a:r>
              <a:rPr lang="es-ES" dirty="0"/>
              <a:t/>
            </a:r>
            <a:br>
              <a:rPr lang="es-ES" dirty="0"/>
            </a:br>
            <a:r>
              <a:rPr lang="es-ES" dirty="0"/>
              <a:t/>
            </a:r>
            <a:br>
              <a:rPr lang="es-ES" dirty="0"/>
            </a:br>
            <a:endParaRPr lang="es-ES" dirty="0" smtClean="0"/>
          </a:p>
          <a:p>
            <a:r>
              <a:rPr lang="es-ES" dirty="0" smtClean="0"/>
              <a:t>Enfoque </a:t>
            </a:r>
            <a:r>
              <a:rPr lang="es-ES" dirty="0"/>
              <a:t>del proyecto</a:t>
            </a:r>
            <a:br>
              <a:rPr lang="es-ES" dirty="0"/>
            </a:br>
            <a:r>
              <a:rPr lang="es-ES" dirty="0"/>
              <a:t>T-(&gt; 2)</a:t>
            </a:r>
            <a:br>
              <a:rPr lang="es-ES" dirty="0"/>
            </a:br>
            <a:r>
              <a:rPr lang="es-ES" dirty="0"/>
              <a:t>"rondas"</a:t>
            </a:r>
            <a:br>
              <a:rPr lang="es-ES" dirty="0"/>
            </a:br>
            <a:endParaRPr lang="es-ES" dirty="0" smtClean="0"/>
          </a:p>
          <a:p>
            <a:r>
              <a:rPr lang="es-ES" dirty="0" smtClean="0"/>
              <a:t>Lanzamiento </a:t>
            </a:r>
            <a:r>
              <a:rPr lang="es-ES" dirty="0"/>
              <a:t>y </a:t>
            </a:r>
            <a:r>
              <a:rPr lang="es-ES" dirty="0" smtClean="0"/>
              <a:t>reporte</a:t>
            </a:r>
            <a:endParaRPr lang="en-GB" dirty="0" smtClean="0"/>
          </a:p>
          <a:p>
            <a:pPr marL="0" indent="0">
              <a:buNone/>
            </a:pPr>
            <a:endParaRPr lang="en-GB" dirty="0" smtClean="0"/>
          </a:p>
          <a:p>
            <a:endParaRPr lang="en-GB" dirty="0"/>
          </a:p>
        </p:txBody>
      </p:sp>
      <p:sp>
        <p:nvSpPr>
          <p:cNvPr id="5" name="Text Placeholder 4"/>
          <p:cNvSpPr>
            <a:spLocks noGrp="1"/>
          </p:cNvSpPr>
          <p:nvPr>
            <p:ph type="body" sz="quarter" idx="3"/>
          </p:nvPr>
        </p:nvSpPr>
        <p:spPr>
          <a:xfrm>
            <a:off x="5403850" y="1277933"/>
            <a:ext cx="4725988" cy="704850"/>
          </a:xfrm>
        </p:spPr>
        <p:txBody>
          <a:bodyPr/>
          <a:lstStyle/>
          <a:p>
            <a:r>
              <a:rPr lang="en-GB" dirty="0" err="1" smtClean="0"/>
              <a:t>Ahora</a:t>
            </a:r>
            <a:endParaRPr lang="en-GB" dirty="0"/>
          </a:p>
        </p:txBody>
      </p:sp>
      <p:sp>
        <p:nvSpPr>
          <p:cNvPr id="6" name="Content Placeholder 5"/>
          <p:cNvSpPr>
            <a:spLocks noGrp="1"/>
          </p:cNvSpPr>
          <p:nvPr>
            <p:ph sz="quarter" idx="4"/>
          </p:nvPr>
        </p:nvSpPr>
        <p:spPr>
          <a:xfrm>
            <a:off x="4757738" y="1968494"/>
            <a:ext cx="5715000" cy="4357688"/>
          </a:xfrm>
        </p:spPr>
        <p:txBody>
          <a:bodyPr/>
          <a:lstStyle/>
          <a:p>
            <a:r>
              <a:rPr lang="es-ES" dirty="0"/>
              <a:t>Contabilidad de </a:t>
            </a:r>
            <a:r>
              <a:rPr lang="es-ES" dirty="0" smtClean="0"/>
              <a:t>Salud </a:t>
            </a:r>
            <a:r>
              <a:rPr lang="es-ES" dirty="0"/>
              <a:t>y </a:t>
            </a:r>
            <a:r>
              <a:rPr lang="es-ES" dirty="0" smtClean="0"/>
              <a:t>análisis </a:t>
            </a:r>
            <a:r>
              <a:rPr lang="es-ES" dirty="0"/>
              <a:t>de políticas (SHA 2011)</a:t>
            </a:r>
            <a:br>
              <a:rPr lang="es-ES" dirty="0"/>
            </a:br>
            <a:r>
              <a:rPr lang="es-ES" dirty="0"/>
              <a:t>Los gastos en salud, </a:t>
            </a:r>
            <a:r>
              <a:rPr lang="es-ES" dirty="0" smtClean="0"/>
              <a:t>con desagregación </a:t>
            </a:r>
            <a:r>
              <a:rPr lang="es-ES" dirty="0"/>
              <a:t>(enfermedad, </a:t>
            </a:r>
            <a:r>
              <a:rPr lang="es-ES" dirty="0" smtClean="0"/>
              <a:t>insumos </a:t>
            </a:r>
            <a:r>
              <a:rPr lang="es-ES" dirty="0"/>
              <a:t>y los vínculos con otros datos</a:t>
            </a:r>
            <a:r>
              <a:rPr lang="es-ES" dirty="0" smtClean="0"/>
              <a:t>)</a:t>
            </a:r>
          </a:p>
          <a:p>
            <a:r>
              <a:rPr lang="es-ES" dirty="0"/>
              <a:t>P</a:t>
            </a:r>
            <a:r>
              <a:rPr lang="es-ES" dirty="0" smtClean="0"/>
              <a:t>roducción </a:t>
            </a:r>
            <a:r>
              <a:rPr lang="es-ES" dirty="0"/>
              <a:t>de rutina</a:t>
            </a:r>
            <a:br>
              <a:rPr lang="es-ES" dirty="0"/>
            </a:br>
            <a:r>
              <a:rPr lang="es-ES" dirty="0" smtClean="0"/>
              <a:t>T-1</a:t>
            </a:r>
          </a:p>
          <a:p>
            <a:r>
              <a:rPr lang="es-ES" dirty="0" smtClean="0"/>
              <a:t>Análisis </a:t>
            </a:r>
            <a:r>
              <a:rPr lang="es-ES" dirty="0"/>
              <a:t>de </a:t>
            </a:r>
            <a:r>
              <a:rPr lang="es-ES" dirty="0" smtClean="0"/>
              <a:t>tendencias. </a:t>
            </a:r>
            <a:r>
              <a:rPr lang="es-ES" dirty="0" smtClean="0"/>
              <a:t>Vínculo </a:t>
            </a:r>
            <a:r>
              <a:rPr lang="es-ES" dirty="0" smtClean="0"/>
              <a:t>oportuno al análisis </a:t>
            </a:r>
            <a:r>
              <a:rPr lang="es-ES" dirty="0"/>
              <a:t>de políticas y usos: revisión del sector salud e </a:t>
            </a:r>
            <a:r>
              <a:rPr lang="es-ES" dirty="0" smtClean="0"/>
              <a:t>informes </a:t>
            </a:r>
            <a:r>
              <a:rPr lang="es-ES" dirty="0"/>
              <a:t>anuales, </a:t>
            </a:r>
            <a:r>
              <a:rPr lang="es-ES" dirty="0" smtClean="0"/>
              <a:t>presupuesto</a:t>
            </a:r>
            <a:r>
              <a:rPr lang="es-ES" dirty="0"/>
              <a:t>, </a:t>
            </a:r>
            <a:r>
              <a:rPr lang="es-ES" dirty="0" err="1" smtClean="0"/>
              <a:t>etc</a:t>
            </a:r>
            <a:endParaRPr lang="es-ES" dirty="0"/>
          </a:p>
        </p:txBody>
      </p:sp>
    </p:spTree>
    <p:extLst>
      <p:ext uri="{BB962C8B-B14F-4D97-AF65-F5344CB8AC3E}">
        <p14:creationId xmlns:p14="http://schemas.microsoft.com/office/powerpoint/2010/main" val="1095590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Mejoras esperadas en los países</a:t>
            </a:r>
          </a:p>
        </p:txBody>
      </p:sp>
      <p:sp>
        <p:nvSpPr>
          <p:cNvPr id="3" name="Content Placeholder 2"/>
          <p:cNvSpPr>
            <a:spLocks noGrp="1"/>
          </p:cNvSpPr>
          <p:nvPr>
            <p:ph idx="1"/>
          </p:nvPr>
        </p:nvSpPr>
        <p:spPr>
          <a:xfrm>
            <a:off x="304800" y="1519880"/>
            <a:ext cx="9909175" cy="5016843"/>
          </a:xfrm>
        </p:spPr>
        <p:txBody>
          <a:bodyPr/>
          <a:lstStyle/>
          <a:p>
            <a:pPr marL="0" indent="0">
              <a:buNone/>
            </a:pPr>
            <a:r>
              <a:rPr lang="en-US" sz="3200" b="1" dirty="0" err="1" smtClean="0"/>
              <a:t>Resultados</a:t>
            </a:r>
            <a:r>
              <a:rPr lang="en-US" sz="3200" dirty="0" smtClean="0"/>
              <a:t>:</a:t>
            </a:r>
          </a:p>
          <a:p>
            <a:r>
              <a:rPr lang="es-ES" dirty="0" smtClean="0"/>
              <a:t>Cifras SHA </a:t>
            </a:r>
            <a:r>
              <a:rPr lang="es-ES" dirty="0"/>
              <a:t>2011 </a:t>
            </a:r>
            <a:r>
              <a:rPr lang="es-ES" dirty="0" smtClean="0"/>
              <a:t>oportunas y transparentes (</a:t>
            </a:r>
            <a:r>
              <a:rPr lang="es-ES" dirty="0" err="1" smtClean="0"/>
              <a:t>metadata</a:t>
            </a:r>
            <a:r>
              <a:rPr lang="es-ES" dirty="0" smtClean="0"/>
              <a:t>)</a:t>
            </a:r>
          </a:p>
          <a:p>
            <a:r>
              <a:rPr lang="es-ES" dirty="0" smtClean="0"/>
              <a:t>Mapeo </a:t>
            </a:r>
            <a:r>
              <a:rPr lang="es-ES" dirty="0"/>
              <a:t>/ transformación de los datos que ya están disponibles desde SHA </a:t>
            </a:r>
            <a:r>
              <a:rPr lang="es-ES" dirty="0" smtClean="0"/>
              <a:t>1,0 </a:t>
            </a:r>
            <a:r>
              <a:rPr lang="es-ES" dirty="0"/>
              <a:t>a </a:t>
            </a:r>
            <a:r>
              <a:rPr lang="es-ES" dirty="0" smtClean="0"/>
              <a:t>SHA 2011</a:t>
            </a:r>
          </a:p>
          <a:p>
            <a:r>
              <a:rPr lang="es-ES" dirty="0" smtClean="0"/>
              <a:t>Mejora </a:t>
            </a:r>
            <a:r>
              <a:rPr lang="es-ES" dirty="0"/>
              <a:t>de las prácticas de estimación y presentación de informes (datos y metadatos</a:t>
            </a:r>
            <a:r>
              <a:rPr lang="es-ES" dirty="0" smtClean="0"/>
              <a:t>)</a:t>
            </a:r>
          </a:p>
          <a:p>
            <a:r>
              <a:rPr lang="es-ES" dirty="0" smtClean="0"/>
              <a:t>Distribución </a:t>
            </a:r>
            <a:r>
              <a:rPr lang="es-ES" dirty="0"/>
              <a:t>del gasto por clases </a:t>
            </a:r>
            <a:r>
              <a:rPr lang="es-ES" dirty="0" smtClean="0"/>
              <a:t>CIE-</a:t>
            </a:r>
            <a:r>
              <a:rPr lang="es-ES" dirty="0" err="1" smtClean="0"/>
              <a:t>CdE</a:t>
            </a:r>
            <a:endParaRPr lang="es-ES" dirty="0" smtClean="0"/>
          </a:p>
          <a:p>
            <a:r>
              <a:rPr lang="es-ES" dirty="0" smtClean="0"/>
              <a:t>La </a:t>
            </a:r>
            <a:r>
              <a:rPr lang="es-ES" dirty="0"/>
              <a:t>mejora de los vínculos con el análisis de políticas</a:t>
            </a:r>
          </a:p>
        </p:txBody>
      </p:sp>
    </p:spTree>
    <p:extLst>
      <p:ext uri="{BB962C8B-B14F-4D97-AF65-F5344CB8AC3E}">
        <p14:creationId xmlns:p14="http://schemas.microsoft.com/office/powerpoint/2010/main" val="3467234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Contenido</a:t>
            </a:r>
            <a:endParaRPr lang="en-GB" dirty="0"/>
          </a:p>
        </p:txBody>
      </p:sp>
      <p:sp>
        <p:nvSpPr>
          <p:cNvPr id="3" name="Content Placeholder 2"/>
          <p:cNvSpPr>
            <a:spLocks noGrp="1"/>
          </p:cNvSpPr>
          <p:nvPr>
            <p:ph idx="1"/>
          </p:nvPr>
        </p:nvSpPr>
        <p:spPr/>
        <p:txBody>
          <a:bodyPr/>
          <a:lstStyle/>
          <a:p>
            <a:pPr>
              <a:lnSpc>
                <a:spcPct val="200000"/>
              </a:lnSpc>
            </a:pPr>
            <a:r>
              <a:rPr lang="en-US" dirty="0" err="1" smtClean="0"/>
              <a:t>Qué</a:t>
            </a:r>
            <a:r>
              <a:rPr lang="en-US" dirty="0" smtClean="0"/>
              <a:t> </a:t>
            </a:r>
            <a:r>
              <a:rPr lang="en-US" dirty="0" err="1" smtClean="0"/>
              <a:t>es</a:t>
            </a:r>
            <a:r>
              <a:rPr lang="en-US" dirty="0" smtClean="0"/>
              <a:t> el SHA 2011 (</a:t>
            </a:r>
            <a:r>
              <a:rPr lang="en-US" dirty="0" err="1" smtClean="0"/>
              <a:t>antecedentes</a:t>
            </a:r>
            <a:r>
              <a:rPr lang="en-US" dirty="0" smtClean="0"/>
              <a:t> y </a:t>
            </a:r>
            <a:r>
              <a:rPr lang="en-US" dirty="0" err="1" smtClean="0"/>
              <a:t>objetivos</a:t>
            </a:r>
            <a:r>
              <a:rPr lang="en-US" dirty="0" smtClean="0"/>
              <a:t>)</a:t>
            </a:r>
          </a:p>
          <a:p>
            <a:pPr>
              <a:lnSpc>
                <a:spcPct val="200000"/>
              </a:lnSpc>
            </a:pPr>
            <a:r>
              <a:rPr lang="en-US" dirty="0" err="1" smtClean="0"/>
              <a:t>Beneficios</a:t>
            </a:r>
            <a:r>
              <a:rPr lang="en-US" dirty="0" smtClean="0"/>
              <a:t> </a:t>
            </a:r>
            <a:r>
              <a:rPr lang="en-US" dirty="0" err="1" smtClean="0"/>
              <a:t>potenciales</a:t>
            </a:r>
            <a:r>
              <a:rPr lang="en-US" dirty="0" smtClean="0"/>
              <a:t> del SHA 2011</a:t>
            </a:r>
          </a:p>
          <a:p>
            <a:pPr>
              <a:lnSpc>
                <a:spcPct val="200000"/>
              </a:lnSpc>
            </a:pPr>
            <a:r>
              <a:rPr lang="en-US" dirty="0" err="1" smtClean="0"/>
              <a:t>Usos</a:t>
            </a:r>
            <a:r>
              <a:rPr lang="en-US" dirty="0" smtClean="0"/>
              <a:t> del SHA 2011</a:t>
            </a:r>
          </a:p>
        </p:txBody>
      </p:sp>
    </p:spTree>
    <p:extLst>
      <p:ext uri="{BB962C8B-B14F-4D97-AF65-F5344CB8AC3E}">
        <p14:creationId xmlns:p14="http://schemas.microsoft.com/office/powerpoint/2010/main" val="3732650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Mejoras esperadas</a:t>
            </a:r>
            <a:r>
              <a:rPr lang="en-US" dirty="0" smtClean="0">
                <a:solidFill>
                  <a:srgbClr val="9E0000"/>
                </a:solidFill>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(2)</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418272"/>
            <a:ext cx="10693400" cy="5104163"/>
          </a:xfrm>
        </p:spPr>
        <p:txBody>
          <a:bodyPr/>
          <a:lstStyle/>
          <a:p>
            <a:pPr marL="0" indent="0">
              <a:buNone/>
            </a:pPr>
            <a:r>
              <a:rPr lang="en-US" sz="3200" b="1" dirty="0" err="1" smtClean="0"/>
              <a:t>Medios</a:t>
            </a:r>
            <a:r>
              <a:rPr lang="en-US" sz="3200" dirty="0" smtClean="0"/>
              <a:t>:</a:t>
            </a:r>
          </a:p>
          <a:p>
            <a:r>
              <a:rPr lang="es-ES" dirty="0" smtClean="0"/>
              <a:t>Herramientas: </a:t>
            </a:r>
            <a:r>
              <a:rPr lang="es-ES" sz="2400" dirty="0" smtClean="0"/>
              <a:t>para producir: HAPT</a:t>
            </a:r>
            <a:r>
              <a:rPr lang="es-ES" sz="2400" dirty="0"/>
              <a:t>, </a:t>
            </a:r>
            <a:r>
              <a:rPr lang="es-ES" sz="2400" dirty="0" smtClean="0"/>
              <a:t>de </a:t>
            </a:r>
            <a:r>
              <a:rPr lang="es-ES" sz="2400" dirty="0"/>
              <a:t>análisis: HAAT, vinculada a </a:t>
            </a:r>
            <a:r>
              <a:rPr lang="es-ES" sz="2400" dirty="0" smtClean="0"/>
              <a:t>GHED</a:t>
            </a:r>
            <a:endParaRPr lang="es-ES" dirty="0" smtClean="0"/>
          </a:p>
          <a:p>
            <a:r>
              <a:rPr lang="es-ES" dirty="0" smtClean="0"/>
              <a:t>Guías: </a:t>
            </a:r>
            <a:r>
              <a:rPr lang="es-ES" dirty="0"/>
              <a:t/>
            </a:r>
            <a:br>
              <a:rPr lang="es-ES" dirty="0"/>
            </a:br>
            <a:r>
              <a:rPr lang="es-ES" dirty="0" smtClean="0"/>
              <a:t>- </a:t>
            </a:r>
            <a:r>
              <a:rPr lang="es-ES" sz="2400" dirty="0" smtClean="0"/>
              <a:t>financiación </a:t>
            </a:r>
            <a:r>
              <a:rPr lang="es-ES" sz="2400" dirty="0"/>
              <a:t>y </a:t>
            </a:r>
            <a:r>
              <a:rPr lang="es-ES" sz="2400" dirty="0" smtClean="0"/>
              <a:t>prevención </a:t>
            </a:r>
            <a:r>
              <a:rPr lang="es-ES" sz="2400" dirty="0"/>
              <a:t>en colaboración con la OCDE,</a:t>
            </a:r>
            <a:br>
              <a:rPr lang="es-ES" sz="2400" dirty="0"/>
            </a:br>
            <a:r>
              <a:rPr lang="es-ES" sz="2400" dirty="0" smtClean="0"/>
              <a:t>- especial </a:t>
            </a:r>
            <a:r>
              <a:rPr lang="es-ES" sz="2400" dirty="0"/>
              <a:t>esfuerzo en el gasto de capital, </a:t>
            </a:r>
            <a:r>
              <a:rPr lang="es-ES" sz="2400" dirty="0" smtClean="0"/>
              <a:t>HR</a:t>
            </a:r>
            <a:r>
              <a:rPr lang="es-ES" sz="2400" dirty="0"/>
              <a:t>H</a:t>
            </a:r>
            <a:r>
              <a:rPr lang="es-ES" sz="2400" dirty="0" smtClean="0"/>
              <a:t> </a:t>
            </a:r>
            <a:r>
              <a:rPr lang="es-ES" sz="2400" dirty="0"/>
              <a:t>y productos farmacéuticos,</a:t>
            </a:r>
            <a:br>
              <a:rPr lang="es-ES" sz="2400" dirty="0"/>
            </a:br>
            <a:r>
              <a:rPr lang="es-ES" sz="2400" dirty="0" smtClean="0"/>
              <a:t>- actualización </a:t>
            </a:r>
            <a:r>
              <a:rPr lang="es-ES" sz="2400" dirty="0"/>
              <a:t>de una guía integrada para ayudar en la distribución de los gastos por la </a:t>
            </a:r>
            <a:r>
              <a:rPr lang="es-ES" sz="2400" dirty="0" smtClean="0"/>
              <a:t>enfermedad</a:t>
            </a:r>
            <a:endParaRPr lang="es-ES" dirty="0"/>
          </a:p>
          <a:p>
            <a:pPr>
              <a:buFont typeface="Arial" pitchFamily="34" charset="0"/>
              <a:buChar char="•"/>
            </a:pPr>
            <a:r>
              <a:rPr lang="es-ES" dirty="0" smtClean="0"/>
              <a:t>Capacitación</a:t>
            </a:r>
            <a:r>
              <a:rPr lang="es-ES" dirty="0"/>
              <a:t>: </a:t>
            </a:r>
            <a:r>
              <a:rPr lang="es-ES" sz="2400" dirty="0"/>
              <a:t>Talleres, Q &amp; A, y grupos de discusión, </a:t>
            </a:r>
            <a:r>
              <a:rPr lang="es-ES" sz="2400" dirty="0" smtClean="0"/>
              <a:t>asistencia </a:t>
            </a:r>
            <a:r>
              <a:rPr lang="es-ES" sz="2400" dirty="0"/>
              <a:t>técnica específica </a:t>
            </a:r>
            <a:r>
              <a:rPr lang="es-ES" sz="2400" dirty="0" smtClean="0"/>
              <a:t>a </a:t>
            </a:r>
            <a:r>
              <a:rPr lang="es-ES" sz="2400" dirty="0" smtClean="0"/>
              <a:t>país</a:t>
            </a:r>
            <a:r>
              <a:rPr lang="es-ES" sz="2400" dirty="0" smtClean="0"/>
              <a:t>.</a:t>
            </a:r>
            <a:endParaRPr lang="es-ES" dirty="0"/>
          </a:p>
        </p:txBody>
      </p:sp>
    </p:spTree>
    <p:extLst>
      <p:ext uri="{BB962C8B-B14F-4D97-AF65-F5344CB8AC3E}">
        <p14:creationId xmlns:p14="http://schemas.microsoft.com/office/powerpoint/2010/main" val="3658992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Mejoras esperadas</a:t>
            </a:r>
            <a:r>
              <a:rPr lang="en-US" dirty="0" smtClean="0">
                <a:solidFill>
                  <a:srgbClr val="9E0000"/>
                </a:solidFill>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(3)</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 y="1432560"/>
            <a:ext cx="10424160" cy="5104163"/>
          </a:xfrm>
        </p:spPr>
        <p:txBody>
          <a:bodyPr/>
          <a:lstStyle/>
          <a:p>
            <a:pPr marL="0" indent="0">
              <a:spcBef>
                <a:spcPts val="0"/>
              </a:spcBef>
              <a:buNone/>
            </a:pPr>
            <a:r>
              <a:rPr lang="en-US" sz="3600" b="1" dirty="0" err="1" smtClean="0"/>
              <a:t>Usos</a:t>
            </a:r>
            <a:r>
              <a:rPr lang="en-US" sz="3600" dirty="0" smtClean="0"/>
              <a:t>:</a:t>
            </a:r>
          </a:p>
          <a:p>
            <a:r>
              <a:rPr lang="es-ES" dirty="0"/>
              <a:t>Vinculación de las cuentas de salud con el diálogo </a:t>
            </a:r>
            <a:r>
              <a:rPr lang="es-ES" dirty="0" smtClean="0"/>
              <a:t>político para </a:t>
            </a:r>
            <a:r>
              <a:rPr lang="es-ES" dirty="0"/>
              <a:t>comprender mejor los sistemas de </a:t>
            </a:r>
            <a:r>
              <a:rPr lang="es-ES" dirty="0" smtClean="0"/>
              <a:t>salud</a:t>
            </a:r>
          </a:p>
          <a:p>
            <a:r>
              <a:rPr lang="es-ES" dirty="0" smtClean="0"/>
              <a:t>Planificación </a:t>
            </a:r>
            <a:r>
              <a:rPr lang="es-ES" dirty="0"/>
              <a:t>y </a:t>
            </a:r>
            <a:r>
              <a:rPr lang="es-ES" dirty="0" smtClean="0"/>
              <a:t>evaluación</a:t>
            </a:r>
          </a:p>
          <a:p>
            <a:r>
              <a:rPr lang="es-ES" dirty="0" smtClean="0"/>
              <a:t>Presupuesto </a:t>
            </a:r>
            <a:r>
              <a:rPr lang="es-ES" dirty="0"/>
              <a:t>y </a:t>
            </a:r>
            <a:r>
              <a:rPr lang="es-ES" dirty="0" smtClean="0"/>
              <a:t>seguimiento </a:t>
            </a:r>
            <a:r>
              <a:rPr lang="es-ES" dirty="0"/>
              <a:t>de </a:t>
            </a:r>
            <a:r>
              <a:rPr lang="es-ES" dirty="0" smtClean="0"/>
              <a:t>gastos, </a:t>
            </a:r>
            <a:r>
              <a:rPr lang="es-ES" dirty="0" err="1" smtClean="0"/>
              <a:t>etc</a:t>
            </a:r>
            <a:endParaRPr lang="es-ES" dirty="0" smtClean="0"/>
          </a:p>
          <a:p>
            <a:r>
              <a:rPr lang="es-ES" dirty="0" smtClean="0"/>
              <a:t>Posicionamiento de la salud en </a:t>
            </a:r>
            <a:r>
              <a:rPr lang="es-ES" dirty="0"/>
              <a:t>la economía </a:t>
            </a:r>
            <a:r>
              <a:rPr lang="es-ES" dirty="0" smtClean="0"/>
              <a:t>nacional</a:t>
            </a:r>
          </a:p>
          <a:p>
            <a:r>
              <a:rPr lang="es-ES" dirty="0" smtClean="0"/>
              <a:t>Reportes </a:t>
            </a:r>
            <a:r>
              <a:rPr lang="es-ES" dirty="0"/>
              <a:t>armonizados </a:t>
            </a:r>
            <a:r>
              <a:rPr lang="es-ES" dirty="0" smtClean="0"/>
              <a:t>y usos internacionales</a:t>
            </a:r>
            <a:endParaRPr lang="es-ES" dirty="0"/>
          </a:p>
        </p:txBody>
      </p:sp>
    </p:spTree>
    <p:extLst>
      <p:ext uri="{BB962C8B-B14F-4D97-AF65-F5344CB8AC3E}">
        <p14:creationId xmlns:p14="http://schemas.microsoft.com/office/powerpoint/2010/main" val="582063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Cómo</a:t>
            </a:r>
            <a:r>
              <a:rPr lang="en-US" dirty="0" smtClean="0"/>
              <a:t> se </a:t>
            </a:r>
            <a:r>
              <a:rPr lang="en-US" dirty="0" err="1" smtClean="0"/>
              <a:t>promueve</a:t>
            </a:r>
            <a:r>
              <a:rPr lang="en-US" dirty="0" smtClean="0"/>
              <a:t> a </a:t>
            </a:r>
            <a:r>
              <a:rPr lang="en-US" dirty="0" err="1" smtClean="0"/>
              <a:t>nivel</a:t>
            </a:r>
            <a:r>
              <a:rPr lang="en-US" dirty="0" smtClean="0"/>
              <a:t> global?</a:t>
            </a:r>
            <a:endParaRPr lang="en-GB" dirty="0"/>
          </a:p>
        </p:txBody>
      </p:sp>
      <p:sp>
        <p:nvSpPr>
          <p:cNvPr id="3" name="Content Placeholder 2"/>
          <p:cNvSpPr>
            <a:spLocks noGrp="1"/>
          </p:cNvSpPr>
          <p:nvPr>
            <p:ph idx="1"/>
          </p:nvPr>
        </p:nvSpPr>
        <p:spPr>
          <a:xfrm>
            <a:off x="314325" y="1457325"/>
            <a:ext cx="9899650" cy="5149850"/>
          </a:xfrm>
        </p:spPr>
        <p:txBody>
          <a:bodyPr/>
          <a:lstStyle/>
          <a:p>
            <a:r>
              <a:rPr lang="es-ES" sz="2400" dirty="0" smtClean="0"/>
              <a:t>Acuerdo en los </a:t>
            </a:r>
            <a:r>
              <a:rPr lang="es-ES" sz="2400" dirty="0"/>
              <a:t>elementos </a:t>
            </a:r>
            <a:r>
              <a:rPr lang="es-ES" sz="2400" dirty="0" smtClean="0"/>
              <a:t>de </a:t>
            </a:r>
            <a:r>
              <a:rPr lang="es-ES" sz="2400" dirty="0"/>
              <a:t>seguimiento de los recursos;</a:t>
            </a:r>
            <a:r>
              <a:rPr lang="es-ES" sz="2000" dirty="0"/>
              <a:t/>
            </a:r>
            <a:br>
              <a:rPr lang="es-ES" sz="2000" dirty="0"/>
            </a:br>
            <a:r>
              <a:rPr lang="es-ES" sz="2000" dirty="0" smtClean="0"/>
              <a:t>- Cuentas de </a:t>
            </a:r>
            <a:r>
              <a:rPr lang="es-ES" sz="2000" dirty="0"/>
              <a:t>Salud y la cobertura universal de salud</a:t>
            </a:r>
            <a:br>
              <a:rPr lang="es-ES" sz="2000" dirty="0"/>
            </a:br>
            <a:r>
              <a:rPr lang="es-ES" sz="2000" dirty="0" smtClean="0"/>
              <a:t>- Declaración </a:t>
            </a:r>
            <a:r>
              <a:rPr lang="es-ES" sz="2000" dirty="0"/>
              <a:t>de Abuja</a:t>
            </a:r>
            <a:br>
              <a:rPr lang="es-ES" sz="2000" dirty="0"/>
            </a:br>
            <a:r>
              <a:rPr lang="es-ES" sz="2000" dirty="0" smtClean="0"/>
              <a:t>- Comisión </a:t>
            </a:r>
            <a:r>
              <a:rPr lang="es-ES" sz="2000" dirty="0"/>
              <a:t>de información y rendición de cuentas para las madres y la salud de los </a:t>
            </a:r>
            <a:r>
              <a:rPr lang="es-ES" sz="2000" dirty="0" smtClean="0"/>
              <a:t>niños (COIA) </a:t>
            </a:r>
            <a:r>
              <a:rPr lang="es-ES" sz="2000" dirty="0"/>
              <a:t/>
            </a:r>
            <a:br>
              <a:rPr lang="es-ES" sz="2000" dirty="0"/>
            </a:br>
            <a:r>
              <a:rPr lang="es-ES" sz="2000" dirty="0" smtClean="0"/>
              <a:t>- </a:t>
            </a:r>
            <a:r>
              <a:rPr lang="es-ES" sz="2000" dirty="0" err="1" smtClean="0"/>
              <a:t>etc</a:t>
            </a:r>
            <a:r>
              <a:rPr lang="es-ES" sz="2000" dirty="0" smtClean="0"/>
              <a:t>,</a:t>
            </a:r>
          </a:p>
          <a:p>
            <a:r>
              <a:rPr lang="es-ES" sz="2400" dirty="0" smtClean="0"/>
              <a:t>Selección de países </a:t>
            </a:r>
            <a:r>
              <a:rPr lang="es-ES" sz="2400" dirty="0"/>
              <a:t>prioritarios </a:t>
            </a:r>
            <a:r>
              <a:rPr lang="es-ES" sz="2400" dirty="0" smtClean="0"/>
              <a:t>(</a:t>
            </a:r>
            <a:r>
              <a:rPr lang="es-ES" sz="2400" dirty="0" err="1" smtClean="0"/>
              <a:t>e.g</a:t>
            </a:r>
            <a:r>
              <a:rPr lang="es-ES" sz="2400" dirty="0" smtClean="0"/>
              <a:t>. 26 </a:t>
            </a:r>
            <a:r>
              <a:rPr lang="es-ES" sz="2400" dirty="0"/>
              <a:t>a 28 países en junio de 2013</a:t>
            </a:r>
            <a:r>
              <a:rPr lang="es-ES" sz="2400" dirty="0" smtClean="0"/>
              <a:t>)</a:t>
            </a:r>
          </a:p>
          <a:p>
            <a:r>
              <a:rPr lang="es-ES" sz="2400" dirty="0" smtClean="0"/>
              <a:t>Capacitación regional estandarizada</a:t>
            </a:r>
          </a:p>
          <a:p>
            <a:r>
              <a:rPr lang="es-ES" sz="2400" dirty="0" smtClean="0"/>
              <a:t>Apoyo con un grupo </a:t>
            </a:r>
            <a:r>
              <a:rPr lang="es-ES" sz="2400" dirty="0"/>
              <a:t>de consultores capacitados para proporcionar asistencia </a:t>
            </a:r>
            <a:r>
              <a:rPr lang="es-ES" sz="2400" dirty="0" smtClean="0"/>
              <a:t>técnica</a:t>
            </a:r>
          </a:p>
          <a:p>
            <a:r>
              <a:rPr lang="es-ES" sz="2400" dirty="0" smtClean="0"/>
              <a:t>La </a:t>
            </a:r>
            <a:r>
              <a:rPr lang="es-ES" sz="2400" dirty="0"/>
              <a:t>OMS </a:t>
            </a:r>
            <a:r>
              <a:rPr lang="es-ES" sz="2400" dirty="0" smtClean="0"/>
              <a:t>proporciona </a:t>
            </a:r>
            <a:r>
              <a:rPr lang="es-ES" sz="2400" dirty="0"/>
              <a:t>supervisión </a:t>
            </a:r>
            <a:r>
              <a:rPr lang="es-ES" sz="2400" dirty="0" smtClean="0"/>
              <a:t>técnica</a:t>
            </a:r>
            <a:endParaRPr lang="en-US" sz="2400" dirty="0" smtClean="0"/>
          </a:p>
          <a:p>
            <a:endParaRPr lang="en-GB" dirty="0"/>
          </a:p>
        </p:txBody>
      </p:sp>
    </p:spTree>
    <p:extLst>
      <p:ext uri="{BB962C8B-B14F-4D97-AF65-F5344CB8AC3E}">
        <p14:creationId xmlns:p14="http://schemas.microsoft.com/office/powerpoint/2010/main" val="1412247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5"/>
          <p:cNvSpPr txBox="1">
            <a:spLocks noChangeArrowheads="1"/>
          </p:cNvSpPr>
          <p:nvPr/>
        </p:nvSpPr>
        <p:spPr bwMode="auto">
          <a:xfrm>
            <a:off x="377796" y="860213"/>
            <a:ext cx="3542189" cy="697438"/>
          </a:xfrm>
          <a:prstGeom prst="rect">
            <a:avLst/>
          </a:prstGeom>
          <a:solidFill>
            <a:srgbClr val="FFFFFF"/>
          </a:solidFill>
          <a:ln w="9525">
            <a:solidFill>
              <a:srgbClr val="000000"/>
            </a:solidFill>
            <a:miter lim="800000"/>
            <a:headEnd/>
            <a:tailEnd/>
          </a:ln>
        </p:spPr>
        <p:txBody>
          <a:bodyPr lIns="104306" tIns="52153" rIns="104306" bIns="52153"/>
          <a:lstStyle>
            <a:lvl1pPr>
              <a:defRPr sz="5000" b="1">
                <a:solidFill>
                  <a:srgbClr val="FFCC00"/>
                </a:solidFill>
                <a:latin typeface="Arial" charset="0"/>
              </a:defRPr>
            </a:lvl1pPr>
            <a:lvl2pPr marL="742950" indent="-285750">
              <a:defRPr sz="5000" b="1">
                <a:solidFill>
                  <a:srgbClr val="FFCC00"/>
                </a:solidFill>
                <a:latin typeface="Arial" charset="0"/>
              </a:defRPr>
            </a:lvl2pPr>
            <a:lvl3pPr marL="1143000" indent="-228600">
              <a:defRPr sz="5000" b="1">
                <a:solidFill>
                  <a:srgbClr val="FFCC00"/>
                </a:solidFill>
                <a:latin typeface="Arial" charset="0"/>
              </a:defRPr>
            </a:lvl3pPr>
            <a:lvl4pPr marL="1600200" indent="-228600">
              <a:defRPr sz="5000" b="1">
                <a:solidFill>
                  <a:srgbClr val="FFCC00"/>
                </a:solidFill>
                <a:latin typeface="Arial" charset="0"/>
              </a:defRPr>
            </a:lvl4pPr>
            <a:lvl5pPr marL="2057400" indent="-228600">
              <a:defRPr sz="5000" b="1">
                <a:solidFill>
                  <a:srgbClr val="FFCC00"/>
                </a:solidFill>
                <a:latin typeface="Arial" charset="0"/>
              </a:defRPr>
            </a:lvl5pPr>
            <a:lvl6pPr marL="2514600" indent="-228600" eaLnBrk="0" fontAlgn="base" hangingPunct="0">
              <a:spcBef>
                <a:spcPct val="0"/>
              </a:spcBef>
              <a:spcAft>
                <a:spcPct val="0"/>
              </a:spcAft>
              <a:defRPr sz="5000" b="1">
                <a:solidFill>
                  <a:srgbClr val="FFCC00"/>
                </a:solidFill>
                <a:latin typeface="Arial" charset="0"/>
              </a:defRPr>
            </a:lvl6pPr>
            <a:lvl7pPr marL="2971800" indent="-228600" eaLnBrk="0" fontAlgn="base" hangingPunct="0">
              <a:spcBef>
                <a:spcPct val="0"/>
              </a:spcBef>
              <a:spcAft>
                <a:spcPct val="0"/>
              </a:spcAft>
              <a:defRPr sz="5000" b="1">
                <a:solidFill>
                  <a:srgbClr val="FFCC00"/>
                </a:solidFill>
                <a:latin typeface="Arial" charset="0"/>
              </a:defRPr>
            </a:lvl7pPr>
            <a:lvl8pPr marL="3429000" indent="-228600" eaLnBrk="0" fontAlgn="base" hangingPunct="0">
              <a:spcBef>
                <a:spcPct val="0"/>
              </a:spcBef>
              <a:spcAft>
                <a:spcPct val="0"/>
              </a:spcAft>
              <a:defRPr sz="5000" b="1">
                <a:solidFill>
                  <a:srgbClr val="FFCC00"/>
                </a:solidFill>
                <a:latin typeface="Arial" charset="0"/>
              </a:defRPr>
            </a:lvl8pPr>
            <a:lvl9pPr marL="3886200" indent="-228600" eaLnBrk="0" fontAlgn="base" hangingPunct="0">
              <a:spcBef>
                <a:spcPct val="0"/>
              </a:spcBef>
              <a:spcAft>
                <a:spcPct val="0"/>
              </a:spcAft>
              <a:defRPr sz="5000" b="1">
                <a:solidFill>
                  <a:srgbClr val="FFCC00"/>
                </a:solidFill>
                <a:latin typeface="Arial" charset="0"/>
              </a:defRPr>
            </a:lvl9pPr>
          </a:lstStyle>
          <a:p>
            <a:pPr algn="ctr"/>
            <a:r>
              <a:rPr lang="en-GB" sz="2100" dirty="0" err="1" smtClean="0">
                <a:solidFill>
                  <a:srgbClr val="002060"/>
                </a:solidFill>
                <a:latin typeface="+mn-lt"/>
              </a:rPr>
              <a:t>Estrategias</a:t>
            </a:r>
            <a:r>
              <a:rPr lang="en-GB" sz="2100" dirty="0" smtClean="0">
                <a:solidFill>
                  <a:srgbClr val="002060"/>
                </a:solidFill>
                <a:latin typeface="+mn-lt"/>
              </a:rPr>
              <a:t> </a:t>
            </a:r>
            <a:r>
              <a:rPr lang="en-GB" sz="2100" dirty="0" err="1" smtClean="0">
                <a:solidFill>
                  <a:srgbClr val="002060"/>
                </a:solidFill>
                <a:latin typeface="+mn-lt"/>
              </a:rPr>
              <a:t>financieras</a:t>
            </a:r>
            <a:r>
              <a:rPr lang="en-GB" sz="2100" dirty="0" smtClean="0">
                <a:solidFill>
                  <a:srgbClr val="002060"/>
                </a:solidFill>
                <a:latin typeface="+mn-lt"/>
              </a:rPr>
              <a:t> y </a:t>
            </a:r>
            <a:r>
              <a:rPr lang="en-GB" sz="2100" dirty="0" err="1" smtClean="0">
                <a:solidFill>
                  <a:srgbClr val="002060"/>
                </a:solidFill>
                <a:latin typeface="+mn-lt"/>
              </a:rPr>
              <a:t>flujo</a:t>
            </a:r>
            <a:r>
              <a:rPr lang="en-GB" sz="2100" dirty="0" smtClean="0">
                <a:solidFill>
                  <a:srgbClr val="002060"/>
                </a:solidFill>
                <a:latin typeface="+mn-lt"/>
              </a:rPr>
              <a:t> de </a:t>
            </a:r>
            <a:r>
              <a:rPr lang="en-GB" sz="2100" dirty="0" err="1">
                <a:solidFill>
                  <a:srgbClr val="002060"/>
                </a:solidFill>
                <a:latin typeface="+mn-lt"/>
              </a:rPr>
              <a:t>recursos</a:t>
            </a:r>
            <a:endParaRPr lang="en-GB" sz="2100" b="0" dirty="0">
              <a:solidFill>
                <a:srgbClr val="002060"/>
              </a:solidFill>
              <a:latin typeface="+mn-lt"/>
            </a:endParaRPr>
          </a:p>
        </p:txBody>
      </p:sp>
      <p:sp>
        <p:nvSpPr>
          <p:cNvPr id="14340" name="Text Box 6"/>
          <p:cNvSpPr txBox="1">
            <a:spLocks noChangeArrowheads="1"/>
          </p:cNvSpPr>
          <p:nvPr/>
        </p:nvSpPr>
        <p:spPr bwMode="auto">
          <a:xfrm>
            <a:off x="3961757" y="879927"/>
            <a:ext cx="4570686" cy="697437"/>
          </a:xfrm>
          <a:prstGeom prst="rect">
            <a:avLst/>
          </a:prstGeom>
          <a:solidFill>
            <a:srgbClr val="FFFFFF"/>
          </a:solidFill>
          <a:ln w="9525">
            <a:solidFill>
              <a:srgbClr val="000000"/>
            </a:solidFill>
            <a:miter lim="800000"/>
            <a:headEnd/>
            <a:tailEnd/>
          </a:ln>
        </p:spPr>
        <p:txBody>
          <a:bodyPr lIns="104306" tIns="52153" rIns="104306" bIns="52153"/>
          <a:lstStyle>
            <a:lvl1pPr>
              <a:defRPr sz="5000" b="1">
                <a:solidFill>
                  <a:srgbClr val="FFCC00"/>
                </a:solidFill>
                <a:latin typeface="Arial" charset="0"/>
              </a:defRPr>
            </a:lvl1pPr>
            <a:lvl2pPr marL="742950" indent="-285750">
              <a:defRPr sz="5000" b="1">
                <a:solidFill>
                  <a:srgbClr val="FFCC00"/>
                </a:solidFill>
                <a:latin typeface="Arial" charset="0"/>
              </a:defRPr>
            </a:lvl2pPr>
            <a:lvl3pPr marL="1143000" indent="-228600">
              <a:defRPr sz="5000" b="1">
                <a:solidFill>
                  <a:srgbClr val="FFCC00"/>
                </a:solidFill>
                <a:latin typeface="Arial" charset="0"/>
              </a:defRPr>
            </a:lvl3pPr>
            <a:lvl4pPr marL="1600200" indent="-228600">
              <a:defRPr sz="5000" b="1">
                <a:solidFill>
                  <a:srgbClr val="FFCC00"/>
                </a:solidFill>
                <a:latin typeface="Arial" charset="0"/>
              </a:defRPr>
            </a:lvl4pPr>
            <a:lvl5pPr marL="2057400" indent="-228600">
              <a:defRPr sz="5000" b="1">
                <a:solidFill>
                  <a:srgbClr val="FFCC00"/>
                </a:solidFill>
                <a:latin typeface="Arial" charset="0"/>
              </a:defRPr>
            </a:lvl5pPr>
            <a:lvl6pPr marL="2514600" indent="-228600" eaLnBrk="0" fontAlgn="base" hangingPunct="0">
              <a:spcBef>
                <a:spcPct val="0"/>
              </a:spcBef>
              <a:spcAft>
                <a:spcPct val="0"/>
              </a:spcAft>
              <a:defRPr sz="5000" b="1">
                <a:solidFill>
                  <a:srgbClr val="FFCC00"/>
                </a:solidFill>
                <a:latin typeface="Arial" charset="0"/>
              </a:defRPr>
            </a:lvl6pPr>
            <a:lvl7pPr marL="2971800" indent="-228600" eaLnBrk="0" fontAlgn="base" hangingPunct="0">
              <a:spcBef>
                <a:spcPct val="0"/>
              </a:spcBef>
              <a:spcAft>
                <a:spcPct val="0"/>
              </a:spcAft>
              <a:defRPr sz="5000" b="1">
                <a:solidFill>
                  <a:srgbClr val="FFCC00"/>
                </a:solidFill>
                <a:latin typeface="Arial" charset="0"/>
              </a:defRPr>
            </a:lvl7pPr>
            <a:lvl8pPr marL="3429000" indent="-228600" eaLnBrk="0" fontAlgn="base" hangingPunct="0">
              <a:spcBef>
                <a:spcPct val="0"/>
              </a:spcBef>
              <a:spcAft>
                <a:spcPct val="0"/>
              </a:spcAft>
              <a:defRPr sz="5000" b="1">
                <a:solidFill>
                  <a:srgbClr val="FFCC00"/>
                </a:solidFill>
                <a:latin typeface="Arial" charset="0"/>
              </a:defRPr>
            </a:lvl8pPr>
            <a:lvl9pPr marL="3886200" indent="-228600" eaLnBrk="0" fontAlgn="base" hangingPunct="0">
              <a:spcBef>
                <a:spcPct val="0"/>
              </a:spcBef>
              <a:spcAft>
                <a:spcPct val="0"/>
              </a:spcAft>
              <a:defRPr sz="5000" b="1">
                <a:solidFill>
                  <a:srgbClr val="FFCC00"/>
                </a:solidFill>
                <a:latin typeface="Arial" charset="0"/>
              </a:defRPr>
            </a:lvl9pPr>
          </a:lstStyle>
          <a:p>
            <a:pPr algn="ctr"/>
            <a:r>
              <a:rPr lang="en-GB" sz="2500" dirty="0" err="1">
                <a:solidFill>
                  <a:srgbClr val="002060"/>
                </a:solidFill>
                <a:latin typeface="+mn-lt"/>
              </a:rPr>
              <a:t>Funciones</a:t>
            </a:r>
            <a:r>
              <a:rPr lang="en-GB" sz="2500" dirty="0">
                <a:solidFill>
                  <a:srgbClr val="002060"/>
                </a:solidFill>
                <a:latin typeface="+mn-lt"/>
              </a:rPr>
              <a:t> del </a:t>
            </a:r>
            <a:r>
              <a:rPr lang="en-GB" sz="2500" dirty="0" err="1">
                <a:solidFill>
                  <a:srgbClr val="002060"/>
                </a:solidFill>
                <a:latin typeface="+mn-lt"/>
              </a:rPr>
              <a:t>sistema</a:t>
            </a:r>
            <a:r>
              <a:rPr lang="en-GB" sz="2500" dirty="0">
                <a:solidFill>
                  <a:srgbClr val="002060"/>
                </a:solidFill>
                <a:latin typeface="+mn-lt"/>
              </a:rPr>
              <a:t> de </a:t>
            </a:r>
            <a:r>
              <a:rPr lang="en-GB" sz="2500" dirty="0" err="1">
                <a:solidFill>
                  <a:srgbClr val="002060"/>
                </a:solidFill>
                <a:latin typeface="+mn-lt"/>
              </a:rPr>
              <a:t>salud</a:t>
            </a:r>
            <a:endParaRPr lang="en-GB" sz="2500" b="0" dirty="0">
              <a:solidFill>
                <a:srgbClr val="002060"/>
              </a:solidFill>
              <a:latin typeface="+mn-lt"/>
            </a:endParaRPr>
          </a:p>
        </p:txBody>
      </p:sp>
      <p:sp>
        <p:nvSpPr>
          <p:cNvPr id="14342" name="Text Box 8"/>
          <p:cNvSpPr txBox="1">
            <a:spLocks noChangeArrowheads="1"/>
          </p:cNvSpPr>
          <p:nvPr/>
        </p:nvSpPr>
        <p:spPr bwMode="auto">
          <a:xfrm>
            <a:off x="385620" y="1557651"/>
            <a:ext cx="3510629" cy="5168613"/>
          </a:xfrm>
          <a:prstGeom prst="rect">
            <a:avLst/>
          </a:prstGeom>
          <a:solidFill>
            <a:srgbClr val="FFFFFF"/>
          </a:solidFill>
          <a:ln w="9525">
            <a:solidFill>
              <a:srgbClr val="000000"/>
            </a:solidFill>
            <a:miter lim="800000"/>
            <a:headEnd/>
            <a:tailEnd/>
          </a:ln>
        </p:spPr>
        <p:txBody>
          <a:bodyPr lIns="104306" tIns="52153" rIns="104306" bIns="52153"/>
          <a:lstStyle>
            <a:lvl1pPr>
              <a:defRPr sz="5000" b="1">
                <a:solidFill>
                  <a:srgbClr val="FFCC00"/>
                </a:solidFill>
                <a:latin typeface="Arial" charset="0"/>
              </a:defRPr>
            </a:lvl1pPr>
            <a:lvl2pPr marL="742950" indent="-285750">
              <a:defRPr sz="5000" b="1">
                <a:solidFill>
                  <a:srgbClr val="FFCC00"/>
                </a:solidFill>
                <a:latin typeface="Arial" charset="0"/>
              </a:defRPr>
            </a:lvl2pPr>
            <a:lvl3pPr marL="1143000" indent="-228600">
              <a:defRPr sz="5000" b="1">
                <a:solidFill>
                  <a:srgbClr val="FFCC00"/>
                </a:solidFill>
                <a:latin typeface="Arial" charset="0"/>
              </a:defRPr>
            </a:lvl3pPr>
            <a:lvl4pPr marL="1600200" indent="-228600">
              <a:defRPr sz="5000" b="1">
                <a:solidFill>
                  <a:srgbClr val="FFCC00"/>
                </a:solidFill>
                <a:latin typeface="Arial" charset="0"/>
              </a:defRPr>
            </a:lvl4pPr>
            <a:lvl5pPr marL="2057400" indent="-228600">
              <a:defRPr sz="5000" b="1">
                <a:solidFill>
                  <a:srgbClr val="FFCC00"/>
                </a:solidFill>
                <a:latin typeface="Arial" charset="0"/>
              </a:defRPr>
            </a:lvl5pPr>
            <a:lvl6pPr marL="2514600" indent="-228600" eaLnBrk="0" fontAlgn="base" hangingPunct="0">
              <a:spcBef>
                <a:spcPct val="0"/>
              </a:spcBef>
              <a:spcAft>
                <a:spcPct val="0"/>
              </a:spcAft>
              <a:defRPr sz="5000" b="1">
                <a:solidFill>
                  <a:srgbClr val="FFCC00"/>
                </a:solidFill>
                <a:latin typeface="Arial" charset="0"/>
              </a:defRPr>
            </a:lvl6pPr>
            <a:lvl7pPr marL="2971800" indent="-228600" eaLnBrk="0" fontAlgn="base" hangingPunct="0">
              <a:spcBef>
                <a:spcPct val="0"/>
              </a:spcBef>
              <a:spcAft>
                <a:spcPct val="0"/>
              </a:spcAft>
              <a:defRPr sz="5000" b="1">
                <a:solidFill>
                  <a:srgbClr val="FFCC00"/>
                </a:solidFill>
                <a:latin typeface="Arial" charset="0"/>
              </a:defRPr>
            </a:lvl7pPr>
            <a:lvl8pPr marL="3429000" indent="-228600" eaLnBrk="0" fontAlgn="base" hangingPunct="0">
              <a:spcBef>
                <a:spcPct val="0"/>
              </a:spcBef>
              <a:spcAft>
                <a:spcPct val="0"/>
              </a:spcAft>
              <a:defRPr sz="5000" b="1">
                <a:solidFill>
                  <a:srgbClr val="FFCC00"/>
                </a:solidFill>
                <a:latin typeface="Arial" charset="0"/>
              </a:defRPr>
            </a:lvl8pPr>
            <a:lvl9pPr marL="3886200" indent="-228600" eaLnBrk="0" fontAlgn="base" hangingPunct="0">
              <a:spcBef>
                <a:spcPct val="0"/>
              </a:spcBef>
              <a:spcAft>
                <a:spcPct val="0"/>
              </a:spcAft>
              <a:defRPr sz="5000" b="1">
                <a:solidFill>
                  <a:srgbClr val="FFCC00"/>
                </a:solidFill>
                <a:latin typeface="Arial" charset="0"/>
              </a:defRPr>
            </a:lvl9pPr>
          </a:lstStyle>
          <a:p>
            <a:pPr algn="ctr"/>
            <a:r>
              <a:rPr lang="en-GB" sz="1600" dirty="0" err="1">
                <a:solidFill>
                  <a:srgbClr val="C00000"/>
                </a:solidFill>
                <a:latin typeface="Times New Roman" pitchFamily="18" charset="0"/>
              </a:rPr>
              <a:t>Financiamiento</a:t>
            </a:r>
            <a:r>
              <a:rPr lang="en-GB" sz="1600" dirty="0">
                <a:solidFill>
                  <a:srgbClr val="C00000"/>
                </a:solidFill>
                <a:latin typeface="Times New Roman" pitchFamily="18" charset="0"/>
              </a:rPr>
              <a:t> </a:t>
            </a:r>
          </a:p>
          <a:p>
            <a:pPr algn="ctr"/>
            <a:r>
              <a:rPr lang="en-GB" sz="1600" dirty="0" err="1">
                <a:solidFill>
                  <a:srgbClr val="002060"/>
                </a:solidFill>
                <a:latin typeface="Times New Roman" pitchFamily="18" charset="0"/>
              </a:rPr>
              <a:t>Ingresos</a:t>
            </a:r>
            <a:r>
              <a:rPr lang="en-GB" sz="1600" dirty="0">
                <a:solidFill>
                  <a:schemeClr val="tx1"/>
                </a:solidFill>
                <a:latin typeface="Times New Roman" pitchFamily="18" charset="0"/>
              </a:rPr>
              <a:t>                            </a:t>
            </a:r>
            <a:r>
              <a:rPr lang="en-GB" sz="1600" dirty="0" err="1">
                <a:solidFill>
                  <a:srgbClr val="002060"/>
                </a:solidFill>
                <a:latin typeface="Times New Roman" pitchFamily="18" charset="0"/>
              </a:rPr>
              <a:t>Esquemas</a:t>
            </a:r>
            <a:endParaRPr lang="en-GB" sz="1600" b="0" dirty="0">
              <a:solidFill>
                <a:srgbClr val="002060"/>
              </a:solidFill>
              <a:latin typeface="Times New Roman" pitchFamily="18" charset="0"/>
            </a:endParaRPr>
          </a:p>
          <a:p>
            <a:endParaRPr lang="en-GB" sz="1600" b="0" dirty="0">
              <a:solidFill>
                <a:schemeClr val="tx1"/>
              </a:solidFill>
              <a:latin typeface="Times New Roman" pitchFamily="18" charset="0"/>
            </a:endParaRPr>
          </a:p>
          <a:p>
            <a:endParaRPr lang="en-GB" sz="1100" b="0" dirty="0">
              <a:solidFill>
                <a:schemeClr val="tx1"/>
              </a:solidFill>
              <a:latin typeface="Times New Roman" pitchFamily="18" charset="0"/>
            </a:endParaRPr>
          </a:p>
          <a:p>
            <a:endParaRPr lang="en-GB" sz="1100" b="0" dirty="0">
              <a:solidFill>
                <a:schemeClr val="tx1"/>
              </a:solidFill>
              <a:latin typeface="Times New Roman" pitchFamily="18" charset="0"/>
            </a:endParaRPr>
          </a:p>
          <a:p>
            <a:endParaRPr lang="en-GB" sz="1100" b="0" dirty="0">
              <a:solidFill>
                <a:schemeClr val="tx1"/>
              </a:solidFill>
              <a:latin typeface="Times New Roman" pitchFamily="18" charset="0"/>
            </a:endParaRPr>
          </a:p>
          <a:p>
            <a:endParaRPr lang="en-GB" sz="1100" b="0" dirty="0">
              <a:solidFill>
                <a:schemeClr val="tx1"/>
              </a:solidFill>
              <a:latin typeface="Times New Roman" pitchFamily="18" charset="0"/>
            </a:endParaRPr>
          </a:p>
          <a:p>
            <a:pPr algn="ctr"/>
            <a:r>
              <a:rPr lang="en-GB" sz="1600" dirty="0" err="1">
                <a:solidFill>
                  <a:srgbClr val="C00000"/>
                </a:solidFill>
                <a:latin typeface="Times New Roman" pitchFamily="18" charset="0"/>
              </a:rPr>
              <a:t>Producción</a:t>
            </a:r>
            <a:r>
              <a:rPr lang="en-GB" sz="1600" dirty="0">
                <a:solidFill>
                  <a:srgbClr val="C00000"/>
                </a:solidFill>
                <a:latin typeface="Times New Roman" pitchFamily="18" charset="0"/>
              </a:rPr>
              <a:t>  </a:t>
            </a:r>
          </a:p>
          <a:p>
            <a:pPr algn="ctr"/>
            <a:r>
              <a:rPr lang="en-GB" sz="1600" dirty="0" err="1">
                <a:solidFill>
                  <a:srgbClr val="002060"/>
                </a:solidFill>
                <a:latin typeface="Times New Roman" pitchFamily="18" charset="0"/>
              </a:rPr>
              <a:t>Factores</a:t>
            </a:r>
            <a:r>
              <a:rPr lang="en-GB" sz="1600" dirty="0">
                <a:solidFill>
                  <a:srgbClr val="002060"/>
                </a:solidFill>
                <a:latin typeface="Times New Roman" pitchFamily="18" charset="0"/>
              </a:rPr>
              <a:t> de la </a:t>
            </a:r>
            <a:r>
              <a:rPr lang="en-GB" sz="1600" dirty="0" err="1">
                <a:solidFill>
                  <a:srgbClr val="002060"/>
                </a:solidFill>
                <a:latin typeface="Times New Roman" pitchFamily="18" charset="0"/>
              </a:rPr>
              <a:t>provisión</a:t>
            </a:r>
            <a:r>
              <a:rPr lang="en-GB" sz="1600" dirty="0">
                <a:solidFill>
                  <a:srgbClr val="002060"/>
                </a:solidFill>
                <a:latin typeface="Times New Roman" pitchFamily="18" charset="0"/>
              </a:rPr>
              <a:t> </a:t>
            </a:r>
            <a:r>
              <a:rPr lang="en-GB" sz="1500" dirty="0" err="1">
                <a:solidFill>
                  <a:srgbClr val="002060"/>
                </a:solidFill>
                <a:latin typeface="Times New Roman" pitchFamily="18" charset="0"/>
              </a:rPr>
              <a:t>Proveedores</a:t>
            </a:r>
            <a:endParaRPr lang="en-GB" sz="1500" b="0" dirty="0">
              <a:solidFill>
                <a:srgbClr val="002060"/>
              </a:solidFill>
              <a:latin typeface="Times New Roman" pitchFamily="18" charset="0"/>
            </a:endParaRPr>
          </a:p>
          <a:p>
            <a:endParaRPr lang="en-GB" sz="1600" b="0" dirty="0">
              <a:solidFill>
                <a:schemeClr val="tx1"/>
              </a:solidFill>
              <a:latin typeface="Times New Roman" pitchFamily="18" charset="0"/>
            </a:endParaRPr>
          </a:p>
          <a:p>
            <a:endParaRPr lang="en-GB" sz="1100" b="0" dirty="0">
              <a:solidFill>
                <a:schemeClr val="tx1"/>
              </a:solidFill>
              <a:latin typeface="Times New Roman" pitchFamily="18" charset="0"/>
            </a:endParaRPr>
          </a:p>
          <a:p>
            <a:endParaRPr lang="en-GB" sz="1100" b="0" dirty="0">
              <a:solidFill>
                <a:schemeClr val="tx1"/>
              </a:solidFill>
              <a:latin typeface="Times New Roman" pitchFamily="18" charset="0"/>
            </a:endParaRPr>
          </a:p>
          <a:p>
            <a:pPr algn="ctr"/>
            <a:endParaRPr lang="en-GB" sz="1600" dirty="0">
              <a:solidFill>
                <a:schemeClr val="tx1"/>
              </a:solidFill>
              <a:latin typeface="Times New Roman" pitchFamily="18" charset="0"/>
            </a:endParaRPr>
          </a:p>
          <a:p>
            <a:pPr algn="ctr"/>
            <a:r>
              <a:rPr lang="en-GB" sz="1600" dirty="0" err="1">
                <a:solidFill>
                  <a:srgbClr val="C00000"/>
                </a:solidFill>
                <a:latin typeface="Times New Roman" pitchFamily="18" charset="0"/>
              </a:rPr>
              <a:t>Consumo</a:t>
            </a:r>
            <a:endParaRPr lang="en-GB" sz="1600" dirty="0">
              <a:solidFill>
                <a:srgbClr val="C00000"/>
              </a:solidFill>
              <a:latin typeface="Times New Roman" pitchFamily="18" charset="0"/>
            </a:endParaRPr>
          </a:p>
          <a:p>
            <a:pPr algn="ctr"/>
            <a:r>
              <a:rPr lang="en-GB" sz="1400" dirty="0" err="1">
                <a:solidFill>
                  <a:srgbClr val="002060"/>
                </a:solidFill>
                <a:latin typeface="Times New Roman" pitchFamily="18" charset="0"/>
              </a:rPr>
              <a:t>Funciones</a:t>
            </a:r>
            <a:r>
              <a:rPr lang="en-GB" sz="1400" dirty="0">
                <a:solidFill>
                  <a:srgbClr val="002060"/>
                </a:solidFill>
                <a:latin typeface="Times New Roman" pitchFamily="18" charset="0"/>
              </a:rPr>
              <a:t> de la </a:t>
            </a:r>
            <a:r>
              <a:rPr lang="en-GB" sz="1400" dirty="0" err="1" smtClean="0">
                <a:solidFill>
                  <a:srgbClr val="002060"/>
                </a:solidFill>
                <a:latin typeface="Times New Roman" pitchFamily="18" charset="0"/>
              </a:rPr>
              <a:t>salud</a:t>
            </a:r>
            <a:r>
              <a:rPr lang="en-GB" sz="1400" dirty="0">
                <a:solidFill>
                  <a:srgbClr val="002060"/>
                </a:solidFill>
                <a:latin typeface="Times New Roman" pitchFamily="18" charset="0"/>
              </a:rPr>
              <a:t>	</a:t>
            </a:r>
            <a:r>
              <a:rPr lang="en-GB" sz="1400" dirty="0" smtClean="0">
                <a:solidFill>
                  <a:srgbClr val="002060"/>
                </a:solidFill>
                <a:latin typeface="Times New Roman" pitchFamily="18" charset="0"/>
              </a:rPr>
              <a:t> </a:t>
            </a:r>
            <a:r>
              <a:rPr lang="en-GB" sz="1400" dirty="0" err="1" smtClean="0">
                <a:solidFill>
                  <a:srgbClr val="002060"/>
                </a:solidFill>
                <a:latin typeface="Times New Roman" pitchFamily="18" charset="0"/>
              </a:rPr>
              <a:t>Beneficiarios</a:t>
            </a:r>
            <a:endParaRPr lang="en-GB" sz="1400" dirty="0">
              <a:solidFill>
                <a:srgbClr val="002060"/>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a:p>
            <a:pPr algn="ctr"/>
            <a:endParaRPr lang="en-GB" sz="1100" b="0" dirty="0">
              <a:solidFill>
                <a:schemeClr val="tx1"/>
              </a:solidFill>
              <a:latin typeface="Times New Roman" pitchFamily="18" charset="0"/>
            </a:endParaRPr>
          </a:p>
        </p:txBody>
      </p:sp>
      <p:sp>
        <p:nvSpPr>
          <p:cNvPr id="14343" name="AutoShape 9"/>
          <p:cNvSpPr>
            <a:spLocks noChangeArrowheads="1"/>
          </p:cNvSpPr>
          <p:nvPr/>
        </p:nvSpPr>
        <p:spPr bwMode="auto">
          <a:xfrm>
            <a:off x="982084" y="2034005"/>
            <a:ext cx="2333612" cy="806884"/>
          </a:xfrm>
          <a:prstGeom prst="downArrow">
            <a:avLst>
              <a:gd name="adj1" fmla="val 50000"/>
              <a:gd name="adj2" fmla="val 25000"/>
            </a:avLst>
          </a:prstGeom>
          <a:solidFill>
            <a:srgbClr val="FFFFFF"/>
          </a:solidFill>
          <a:ln w="9525">
            <a:solidFill>
              <a:srgbClr val="002060"/>
            </a:solidFill>
            <a:miter lim="800000"/>
            <a:headEnd/>
            <a:tailEnd/>
          </a:ln>
        </p:spPr>
        <p:txBody>
          <a:bodyPr lIns="104306" tIns="52153" rIns="104306" bIns="52153"/>
          <a:lstStyle/>
          <a:p>
            <a:pPr algn="ctr"/>
            <a:endParaRPr lang="en-GB" sz="1100" b="0">
              <a:solidFill>
                <a:schemeClr val="tx1"/>
              </a:solidFill>
              <a:latin typeface="Times New Roman" pitchFamily="18" charset="0"/>
            </a:endParaRPr>
          </a:p>
          <a:p>
            <a:pPr algn="ctr"/>
            <a:r>
              <a:rPr lang="en-GB" sz="900" b="0">
                <a:solidFill>
                  <a:schemeClr val="tx1"/>
                </a:solidFill>
                <a:latin typeface="Times New Roman" pitchFamily="18" charset="0"/>
              </a:rPr>
              <a:t> </a:t>
            </a:r>
          </a:p>
        </p:txBody>
      </p:sp>
      <p:sp>
        <p:nvSpPr>
          <p:cNvPr id="14344" name="AutoShape 10"/>
          <p:cNvSpPr>
            <a:spLocks noChangeArrowheads="1"/>
          </p:cNvSpPr>
          <p:nvPr/>
        </p:nvSpPr>
        <p:spPr bwMode="auto">
          <a:xfrm>
            <a:off x="685974" y="3497084"/>
            <a:ext cx="2846004" cy="707118"/>
          </a:xfrm>
          <a:prstGeom prst="downArrow">
            <a:avLst>
              <a:gd name="adj1" fmla="val 50000"/>
              <a:gd name="adj2" fmla="val 25000"/>
            </a:avLst>
          </a:prstGeom>
          <a:solidFill>
            <a:srgbClr val="FFFFFF"/>
          </a:solidFill>
          <a:ln w="9525">
            <a:solidFill>
              <a:schemeClr val="tx2">
                <a:lumMod val="75000"/>
              </a:schemeClr>
            </a:solidFill>
            <a:miter lim="800000"/>
            <a:headEnd/>
            <a:tailEnd/>
          </a:ln>
        </p:spPr>
        <p:txBody>
          <a:bodyPr lIns="104306" tIns="52153" rIns="104306" bIns="52153"/>
          <a:lstStyle/>
          <a:p>
            <a:pPr algn="ctr"/>
            <a:endParaRPr lang="en-GB" sz="1100" b="0">
              <a:solidFill>
                <a:schemeClr val="tx1"/>
              </a:solidFill>
              <a:latin typeface="Times New Roman" pitchFamily="18" charset="0"/>
            </a:endParaRPr>
          </a:p>
        </p:txBody>
      </p:sp>
      <p:sp>
        <p:nvSpPr>
          <p:cNvPr id="14345" name="Text Box 11"/>
          <p:cNvSpPr txBox="1">
            <a:spLocks noChangeArrowheads="1"/>
          </p:cNvSpPr>
          <p:nvPr/>
        </p:nvSpPr>
        <p:spPr bwMode="auto">
          <a:xfrm>
            <a:off x="685975" y="5280634"/>
            <a:ext cx="3034438" cy="1119940"/>
          </a:xfrm>
          <a:prstGeom prst="rect">
            <a:avLst/>
          </a:prstGeom>
          <a:solidFill>
            <a:srgbClr val="FFFFFF"/>
          </a:solidFill>
          <a:ln w="9525">
            <a:solidFill>
              <a:srgbClr val="000000"/>
            </a:solidFill>
            <a:miter lim="800000"/>
            <a:headEnd/>
            <a:tailEnd/>
          </a:ln>
        </p:spPr>
        <p:txBody>
          <a:bodyPr lIns="104306" tIns="52153" rIns="104306" bIns="52153"/>
          <a:lstStyle>
            <a:lvl1pPr>
              <a:defRPr sz="5000" b="1">
                <a:solidFill>
                  <a:srgbClr val="FFCC00"/>
                </a:solidFill>
                <a:latin typeface="Arial" charset="0"/>
              </a:defRPr>
            </a:lvl1pPr>
            <a:lvl2pPr marL="742950" indent="-285750">
              <a:defRPr sz="5000" b="1">
                <a:solidFill>
                  <a:srgbClr val="FFCC00"/>
                </a:solidFill>
                <a:latin typeface="Arial" charset="0"/>
              </a:defRPr>
            </a:lvl2pPr>
            <a:lvl3pPr marL="1143000" indent="-228600">
              <a:defRPr sz="5000" b="1">
                <a:solidFill>
                  <a:srgbClr val="FFCC00"/>
                </a:solidFill>
                <a:latin typeface="Arial" charset="0"/>
              </a:defRPr>
            </a:lvl3pPr>
            <a:lvl4pPr marL="1600200" indent="-228600">
              <a:defRPr sz="5000" b="1">
                <a:solidFill>
                  <a:srgbClr val="FFCC00"/>
                </a:solidFill>
                <a:latin typeface="Arial" charset="0"/>
              </a:defRPr>
            </a:lvl4pPr>
            <a:lvl5pPr marL="2057400" indent="-228600">
              <a:defRPr sz="5000" b="1">
                <a:solidFill>
                  <a:srgbClr val="FFCC00"/>
                </a:solidFill>
                <a:latin typeface="Arial" charset="0"/>
              </a:defRPr>
            </a:lvl5pPr>
            <a:lvl6pPr marL="2514600" indent="-228600" eaLnBrk="0" fontAlgn="base" hangingPunct="0">
              <a:spcBef>
                <a:spcPct val="0"/>
              </a:spcBef>
              <a:spcAft>
                <a:spcPct val="0"/>
              </a:spcAft>
              <a:defRPr sz="5000" b="1">
                <a:solidFill>
                  <a:srgbClr val="FFCC00"/>
                </a:solidFill>
                <a:latin typeface="Arial" charset="0"/>
              </a:defRPr>
            </a:lvl6pPr>
            <a:lvl7pPr marL="2971800" indent="-228600" eaLnBrk="0" fontAlgn="base" hangingPunct="0">
              <a:spcBef>
                <a:spcPct val="0"/>
              </a:spcBef>
              <a:spcAft>
                <a:spcPct val="0"/>
              </a:spcAft>
              <a:defRPr sz="5000" b="1">
                <a:solidFill>
                  <a:srgbClr val="FFCC00"/>
                </a:solidFill>
                <a:latin typeface="Arial" charset="0"/>
              </a:defRPr>
            </a:lvl7pPr>
            <a:lvl8pPr marL="3429000" indent="-228600" eaLnBrk="0" fontAlgn="base" hangingPunct="0">
              <a:spcBef>
                <a:spcPct val="0"/>
              </a:spcBef>
              <a:spcAft>
                <a:spcPct val="0"/>
              </a:spcAft>
              <a:defRPr sz="5000" b="1">
                <a:solidFill>
                  <a:srgbClr val="FFCC00"/>
                </a:solidFill>
                <a:latin typeface="Arial" charset="0"/>
              </a:defRPr>
            </a:lvl8pPr>
            <a:lvl9pPr marL="3886200" indent="-228600" eaLnBrk="0" fontAlgn="base" hangingPunct="0">
              <a:spcBef>
                <a:spcPct val="0"/>
              </a:spcBef>
              <a:spcAft>
                <a:spcPct val="0"/>
              </a:spcAft>
              <a:defRPr sz="5000" b="1">
                <a:solidFill>
                  <a:srgbClr val="FFCC00"/>
                </a:solidFill>
                <a:latin typeface="Arial" charset="0"/>
              </a:defRPr>
            </a:lvl9pPr>
          </a:lstStyle>
          <a:p>
            <a:pPr>
              <a:lnSpc>
                <a:spcPct val="110000"/>
              </a:lnSpc>
            </a:pPr>
            <a:r>
              <a:rPr lang="en-GB" sz="1600" i="1" dirty="0" err="1">
                <a:solidFill>
                  <a:srgbClr val="002060"/>
                </a:solidFill>
                <a:latin typeface="Times New Roman" pitchFamily="18" charset="0"/>
              </a:rPr>
              <a:t>Distribución</a:t>
            </a:r>
            <a:r>
              <a:rPr lang="en-GB" sz="1600" i="1" dirty="0">
                <a:solidFill>
                  <a:srgbClr val="002060"/>
                </a:solidFill>
                <a:latin typeface="Times New Roman" pitchFamily="18" charset="0"/>
              </a:rPr>
              <a:t> de los </a:t>
            </a:r>
            <a:r>
              <a:rPr lang="en-GB" sz="1600" i="1" dirty="0" err="1">
                <a:solidFill>
                  <a:srgbClr val="002060"/>
                </a:solidFill>
                <a:latin typeface="Times New Roman" pitchFamily="18" charset="0"/>
              </a:rPr>
              <a:t>beneficios</a:t>
            </a:r>
            <a:endParaRPr lang="en-GB" sz="1600" i="1" dirty="0">
              <a:solidFill>
                <a:srgbClr val="002060"/>
              </a:solidFill>
              <a:latin typeface="Times New Roman" pitchFamily="18" charset="0"/>
            </a:endParaRPr>
          </a:p>
          <a:p>
            <a:r>
              <a:rPr lang="en-GB" sz="1600" b="0" i="1" dirty="0" err="1">
                <a:solidFill>
                  <a:srgbClr val="002060"/>
                </a:solidFill>
                <a:latin typeface="Times New Roman" pitchFamily="18" charset="0"/>
              </a:rPr>
              <a:t>Entidades</a:t>
            </a:r>
            <a:r>
              <a:rPr lang="en-GB" sz="1600" b="0" i="1" dirty="0">
                <a:solidFill>
                  <a:srgbClr val="002060"/>
                </a:solidFill>
                <a:latin typeface="Times New Roman" pitchFamily="18" charset="0"/>
              </a:rPr>
              <a:t> </a:t>
            </a:r>
            <a:r>
              <a:rPr lang="en-GB" sz="1600" b="0" i="1" dirty="0" err="1">
                <a:solidFill>
                  <a:srgbClr val="002060"/>
                </a:solidFill>
                <a:latin typeface="Times New Roman" pitchFamily="18" charset="0"/>
              </a:rPr>
              <a:t>geopolíticas</a:t>
            </a:r>
            <a:endParaRPr lang="en-GB" sz="1600" b="0" i="1" dirty="0">
              <a:solidFill>
                <a:srgbClr val="002060"/>
              </a:solidFill>
              <a:latin typeface="Times New Roman" pitchFamily="18" charset="0"/>
            </a:endParaRPr>
          </a:p>
          <a:p>
            <a:r>
              <a:rPr lang="en-GB" sz="1600" b="0" i="1" dirty="0" err="1">
                <a:solidFill>
                  <a:srgbClr val="002060"/>
                </a:solidFill>
                <a:latin typeface="Times New Roman" pitchFamily="18" charset="0"/>
              </a:rPr>
              <a:t>Demográficas</a:t>
            </a:r>
            <a:r>
              <a:rPr lang="en-GB" sz="1600" b="0" i="1" dirty="0">
                <a:solidFill>
                  <a:srgbClr val="002060"/>
                </a:solidFill>
                <a:latin typeface="Times New Roman" pitchFamily="18" charset="0"/>
              </a:rPr>
              <a:t> y </a:t>
            </a:r>
            <a:r>
              <a:rPr lang="en-GB" sz="1600" b="0" i="1" dirty="0" err="1">
                <a:solidFill>
                  <a:srgbClr val="002060"/>
                </a:solidFill>
                <a:latin typeface="Times New Roman" pitchFamily="18" charset="0"/>
              </a:rPr>
              <a:t>socioeconómicas</a:t>
            </a:r>
            <a:endParaRPr lang="en-GB" sz="1600" b="0" i="1" dirty="0">
              <a:solidFill>
                <a:srgbClr val="002060"/>
              </a:solidFill>
              <a:latin typeface="Times New Roman" pitchFamily="18" charset="0"/>
            </a:endParaRPr>
          </a:p>
          <a:p>
            <a:r>
              <a:rPr lang="en-GB" sz="1600" b="0" i="1" dirty="0" err="1">
                <a:solidFill>
                  <a:srgbClr val="002060"/>
                </a:solidFill>
                <a:latin typeface="Times New Roman" pitchFamily="18" charset="0"/>
              </a:rPr>
              <a:t>Enfermedades</a:t>
            </a:r>
            <a:r>
              <a:rPr lang="en-GB" sz="1600" b="0" i="1" dirty="0">
                <a:solidFill>
                  <a:srgbClr val="002060"/>
                </a:solidFill>
                <a:latin typeface="Times New Roman" pitchFamily="18" charset="0"/>
              </a:rPr>
              <a:t> / </a:t>
            </a:r>
            <a:r>
              <a:rPr lang="en-GB" sz="1600" b="0" i="1" dirty="0" err="1">
                <a:solidFill>
                  <a:srgbClr val="002060"/>
                </a:solidFill>
                <a:latin typeface="Times New Roman" pitchFamily="18" charset="0"/>
              </a:rPr>
              <a:t>programas</a:t>
            </a:r>
            <a:endParaRPr lang="en-GB" sz="1600" b="0" i="1" dirty="0">
              <a:solidFill>
                <a:srgbClr val="002060"/>
              </a:solidFill>
              <a:latin typeface="Times New Roman" pitchFamily="18" charset="0"/>
            </a:endParaRPr>
          </a:p>
        </p:txBody>
      </p:sp>
      <p:sp>
        <p:nvSpPr>
          <p:cNvPr id="14346" name="AutoShape 13"/>
          <p:cNvSpPr>
            <a:spLocks noChangeArrowheads="1"/>
          </p:cNvSpPr>
          <p:nvPr/>
        </p:nvSpPr>
        <p:spPr bwMode="auto">
          <a:xfrm>
            <a:off x="3100344" y="4681598"/>
            <a:ext cx="215353" cy="705489"/>
          </a:xfrm>
          <a:prstGeom prst="curvedLeftArrow">
            <a:avLst>
              <a:gd name="adj1" fmla="val 72414"/>
              <a:gd name="adj2" fmla="val 144828"/>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4306" tIns="52153" rIns="104306" bIns="52153" anchor="ctr">
            <a:spAutoFit/>
          </a:bodyPr>
          <a:lstStyle/>
          <a:p>
            <a:endParaRPr lang="en-GB"/>
          </a:p>
        </p:txBody>
      </p:sp>
      <p:sp>
        <p:nvSpPr>
          <p:cNvPr id="14347" name="Text Box 14"/>
          <p:cNvSpPr txBox="1">
            <a:spLocks noChangeArrowheads="1"/>
          </p:cNvSpPr>
          <p:nvPr/>
        </p:nvSpPr>
        <p:spPr bwMode="auto">
          <a:xfrm>
            <a:off x="3937680" y="1568904"/>
            <a:ext cx="4548408" cy="5168613"/>
          </a:xfrm>
          <a:prstGeom prst="rect">
            <a:avLst/>
          </a:prstGeom>
          <a:solidFill>
            <a:srgbClr val="FFFFFF"/>
          </a:solidFill>
          <a:ln w="9525">
            <a:solidFill>
              <a:srgbClr val="000000"/>
            </a:solidFill>
            <a:miter lim="800000"/>
            <a:headEnd/>
            <a:tailEnd/>
          </a:ln>
        </p:spPr>
        <p:txBody>
          <a:bodyPr lIns="104306" tIns="52153" rIns="104306" bIns="52153"/>
          <a:lstStyle>
            <a:lvl1pPr>
              <a:defRPr sz="5000" b="1">
                <a:solidFill>
                  <a:srgbClr val="FFCC00"/>
                </a:solidFill>
                <a:latin typeface="Arial" charset="0"/>
              </a:defRPr>
            </a:lvl1pPr>
            <a:lvl2pPr marL="742950" indent="-285750">
              <a:defRPr sz="5000" b="1">
                <a:solidFill>
                  <a:srgbClr val="FFCC00"/>
                </a:solidFill>
                <a:latin typeface="Arial" charset="0"/>
              </a:defRPr>
            </a:lvl2pPr>
            <a:lvl3pPr marL="1143000" indent="-228600">
              <a:defRPr sz="5000" b="1">
                <a:solidFill>
                  <a:srgbClr val="FFCC00"/>
                </a:solidFill>
                <a:latin typeface="Arial" charset="0"/>
              </a:defRPr>
            </a:lvl3pPr>
            <a:lvl4pPr marL="1600200" indent="-228600">
              <a:defRPr sz="5000" b="1">
                <a:solidFill>
                  <a:srgbClr val="FFCC00"/>
                </a:solidFill>
                <a:latin typeface="Arial" charset="0"/>
              </a:defRPr>
            </a:lvl4pPr>
            <a:lvl5pPr marL="2057400" indent="-228600">
              <a:defRPr sz="5000" b="1">
                <a:solidFill>
                  <a:srgbClr val="FFCC00"/>
                </a:solidFill>
                <a:latin typeface="Arial" charset="0"/>
              </a:defRPr>
            </a:lvl5pPr>
            <a:lvl6pPr marL="2514600" indent="-228600" eaLnBrk="0" fontAlgn="base" hangingPunct="0">
              <a:spcBef>
                <a:spcPct val="0"/>
              </a:spcBef>
              <a:spcAft>
                <a:spcPct val="0"/>
              </a:spcAft>
              <a:defRPr sz="5000" b="1">
                <a:solidFill>
                  <a:srgbClr val="FFCC00"/>
                </a:solidFill>
                <a:latin typeface="Arial" charset="0"/>
              </a:defRPr>
            </a:lvl6pPr>
            <a:lvl7pPr marL="2971800" indent="-228600" eaLnBrk="0" fontAlgn="base" hangingPunct="0">
              <a:spcBef>
                <a:spcPct val="0"/>
              </a:spcBef>
              <a:spcAft>
                <a:spcPct val="0"/>
              </a:spcAft>
              <a:defRPr sz="5000" b="1">
                <a:solidFill>
                  <a:srgbClr val="FFCC00"/>
                </a:solidFill>
                <a:latin typeface="Arial" charset="0"/>
              </a:defRPr>
            </a:lvl7pPr>
            <a:lvl8pPr marL="3429000" indent="-228600" eaLnBrk="0" fontAlgn="base" hangingPunct="0">
              <a:spcBef>
                <a:spcPct val="0"/>
              </a:spcBef>
              <a:spcAft>
                <a:spcPct val="0"/>
              </a:spcAft>
              <a:defRPr sz="5000" b="1">
                <a:solidFill>
                  <a:srgbClr val="FFCC00"/>
                </a:solidFill>
                <a:latin typeface="Arial" charset="0"/>
              </a:defRPr>
            </a:lvl8pPr>
            <a:lvl9pPr marL="3886200" indent="-228600" eaLnBrk="0" fontAlgn="base" hangingPunct="0">
              <a:spcBef>
                <a:spcPct val="0"/>
              </a:spcBef>
              <a:spcAft>
                <a:spcPct val="0"/>
              </a:spcAft>
              <a:defRPr sz="5000" b="1">
                <a:solidFill>
                  <a:srgbClr val="FFCC00"/>
                </a:solidFill>
                <a:latin typeface="Arial" charset="0"/>
              </a:defRPr>
            </a:lvl9pPr>
          </a:lstStyle>
          <a:p>
            <a:r>
              <a:rPr lang="en-GB" sz="2300" dirty="0" err="1">
                <a:solidFill>
                  <a:srgbClr val="002060"/>
                </a:solidFill>
                <a:latin typeface="+mn-lt"/>
              </a:rPr>
              <a:t>Rectoría</a:t>
            </a:r>
            <a:r>
              <a:rPr lang="en-GB" sz="2300" dirty="0">
                <a:solidFill>
                  <a:srgbClr val="002060"/>
                </a:solidFill>
                <a:latin typeface="+mn-lt"/>
              </a:rPr>
              <a:t> y </a:t>
            </a:r>
            <a:r>
              <a:rPr lang="en-GB" sz="2300" dirty="0" err="1">
                <a:solidFill>
                  <a:srgbClr val="002060"/>
                </a:solidFill>
                <a:latin typeface="+mn-lt"/>
              </a:rPr>
              <a:t>financiamiento</a:t>
            </a:r>
            <a:endParaRPr lang="en-GB" sz="2300" b="0" dirty="0">
              <a:solidFill>
                <a:srgbClr val="002060"/>
              </a:solidFill>
              <a:latin typeface="+mn-lt"/>
            </a:endParaRPr>
          </a:p>
          <a:p>
            <a:r>
              <a:rPr lang="en-GB" sz="1800" b="0" dirty="0" err="1">
                <a:solidFill>
                  <a:srgbClr val="002060"/>
                </a:solidFill>
                <a:latin typeface="+mn-lt"/>
              </a:rPr>
              <a:t>Movilización</a:t>
            </a:r>
            <a:r>
              <a:rPr lang="en-GB" sz="1800" b="0" dirty="0">
                <a:solidFill>
                  <a:srgbClr val="002060"/>
                </a:solidFill>
                <a:latin typeface="+mn-lt"/>
              </a:rPr>
              <a:t> de </a:t>
            </a:r>
            <a:r>
              <a:rPr lang="en-GB" sz="1800" b="0" dirty="0" err="1">
                <a:solidFill>
                  <a:srgbClr val="002060"/>
                </a:solidFill>
                <a:latin typeface="+mn-lt"/>
              </a:rPr>
              <a:t>recursos</a:t>
            </a:r>
            <a:r>
              <a:rPr lang="en-GB" sz="1800" b="0" dirty="0">
                <a:solidFill>
                  <a:srgbClr val="002060"/>
                </a:solidFill>
                <a:latin typeface="+mn-lt"/>
              </a:rPr>
              <a:t> (</a:t>
            </a:r>
            <a:r>
              <a:rPr lang="en-GB" sz="1800" b="0" dirty="0" err="1">
                <a:solidFill>
                  <a:srgbClr val="002060"/>
                </a:solidFill>
                <a:latin typeface="+mn-lt"/>
              </a:rPr>
              <a:t>internos</a:t>
            </a:r>
            <a:r>
              <a:rPr lang="en-GB" sz="1800" b="0" dirty="0">
                <a:solidFill>
                  <a:srgbClr val="002060"/>
                </a:solidFill>
                <a:latin typeface="+mn-lt"/>
              </a:rPr>
              <a:t>/</a:t>
            </a:r>
            <a:r>
              <a:rPr lang="en-GB" sz="1800" b="0" dirty="0" err="1">
                <a:solidFill>
                  <a:srgbClr val="002060"/>
                </a:solidFill>
                <a:latin typeface="+mn-lt"/>
              </a:rPr>
              <a:t>externos</a:t>
            </a:r>
            <a:r>
              <a:rPr lang="en-GB" sz="1800" b="0" dirty="0">
                <a:solidFill>
                  <a:srgbClr val="002060"/>
                </a:solidFill>
                <a:latin typeface="+mn-lt"/>
              </a:rPr>
              <a:t>), </a:t>
            </a:r>
            <a:r>
              <a:rPr lang="en-GB" sz="1800" b="0" dirty="0" err="1">
                <a:solidFill>
                  <a:srgbClr val="002060"/>
                </a:solidFill>
                <a:latin typeface="+mn-lt"/>
              </a:rPr>
              <a:t>mancomunado</a:t>
            </a:r>
            <a:r>
              <a:rPr lang="en-GB" sz="1800" b="0" dirty="0">
                <a:solidFill>
                  <a:srgbClr val="002060"/>
                </a:solidFill>
                <a:latin typeface="+mn-lt"/>
              </a:rPr>
              <a:t>, </a:t>
            </a:r>
            <a:r>
              <a:rPr lang="en-GB" sz="1800" b="0" dirty="0" err="1">
                <a:solidFill>
                  <a:srgbClr val="002060"/>
                </a:solidFill>
                <a:latin typeface="+mn-lt"/>
              </a:rPr>
              <a:t>compra</a:t>
            </a:r>
            <a:r>
              <a:rPr lang="en-GB" sz="1800" b="0" dirty="0">
                <a:solidFill>
                  <a:srgbClr val="002060"/>
                </a:solidFill>
                <a:latin typeface="+mn-lt"/>
              </a:rPr>
              <a:t>.</a:t>
            </a:r>
          </a:p>
          <a:p>
            <a:r>
              <a:rPr lang="en-GB" sz="1800" b="0" dirty="0" err="1">
                <a:solidFill>
                  <a:srgbClr val="002060"/>
                </a:solidFill>
                <a:latin typeface="+mn-lt"/>
              </a:rPr>
              <a:t>Carga</a:t>
            </a:r>
            <a:r>
              <a:rPr lang="en-GB" sz="1800" b="0" dirty="0">
                <a:solidFill>
                  <a:srgbClr val="002060"/>
                </a:solidFill>
                <a:latin typeface="+mn-lt"/>
              </a:rPr>
              <a:t> </a:t>
            </a:r>
            <a:r>
              <a:rPr lang="en-GB" sz="1800" b="0" dirty="0" err="1">
                <a:solidFill>
                  <a:srgbClr val="002060"/>
                </a:solidFill>
                <a:latin typeface="+mn-lt"/>
              </a:rPr>
              <a:t>financiera</a:t>
            </a:r>
            <a:r>
              <a:rPr lang="en-GB" sz="1800" b="0" dirty="0">
                <a:solidFill>
                  <a:srgbClr val="002060"/>
                </a:solidFill>
                <a:latin typeface="+mn-lt"/>
              </a:rPr>
              <a:t> de </a:t>
            </a:r>
            <a:r>
              <a:rPr lang="en-GB" sz="1800" b="0" dirty="0" err="1">
                <a:solidFill>
                  <a:srgbClr val="002060"/>
                </a:solidFill>
                <a:latin typeface="+mn-lt"/>
              </a:rPr>
              <a:t>las</a:t>
            </a:r>
            <a:r>
              <a:rPr lang="en-GB" sz="1800" b="0" dirty="0">
                <a:solidFill>
                  <a:srgbClr val="002060"/>
                </a:solidFill>
                <a:latin typeface="+mn-lt"/>
              </a:rPr>
              <a:t> </a:t>
            </a:r>
            <a:r>
              <a:rPr lang="en-GB" sz="1800" b="0" dirty="0" err="1">
                <a:solidFill>
                  <a:srgbClr val="002060"/>
                </a:solidFill>
                <a:latin typeface="+mn-lt"/>
              </a:rPr>
              <a:t>diferentes</a:t>
            </a:r>
            <a:r>
              <a:rPr lang="en-GB" sz="1800" b="0" dirty="0">
                <a:solidFill>
                  <a:srgbClr val="002060"/>
                </a:solidFill>
                <a:latin typeface="+mn-lt"/>
              </a:rPr>
              <a:t> </a:t>
            </a:r>
            <a:r>
              <a:rPr lang="en-GB" sz="1800" b="0" dirty="0" err="1">
                <a:solidFill>
                  <a:srgbClr val="002060"/>
                </a:solidFill>
                <a:latin typeface="+mn-lt"/>
              </a:rPr>
              <a:t>fuentes</a:t>
            </a:r>
            <a:r>
              <a:rPr lang="en-GB" sz="1800" b="0" dirty="0">
                <a:solidFill>
                  <a:srgbClr val="002060"/>
                </a:solidFill>
                <a:latin typeface="+mn-lt"/>
              </a:rPr>
              <a:t> y </a:t>
            </a:r>
            <a:r>
              <a:rPr lang="en-GB" sz="1800" b="0" dirty="0" err="1">
                <a:solidFill>
                  <a:srgbClr val="002060"/>
                </a:solidFill>
                <a:latin typeface="+mn-lt"/>
              </a:rPr>
              <a:t>costos</a:t>
            </a:r>
            <a:r>
              <a:rPr lang="en-GB" sz="1800" b="0" dirty="0">
                <a:solidFill>
                  <a:srgbClr val="002060"/>
                </a:solidFill>
                <a:latin typeface="+mn-lt"/>
              </a:rPr>
              <a:t> </a:t>
            </a:r>
            <a:r>
              <a:rPr lang="en-GB" sz="1800" b="0" dirty="0" err="1">
                <a:solidFill>
                  <a:srgbClr val="002060"/>
                </a:solidFill>
                <a:latin typeface="+mn-lt"/>
              </a:rPr>
              <a:t>compartidos</a:t>
            </a:r>
            <a:r>
              <a:rPr lang="en-GB" sz="1800" b="0" dirty="0">
                <a:solidFill>
                  <a:srgbClr val="002060"/>
                </a:solidFill>
                <a:latin typeface="+mn-lt"/>
              </a:rPr>
              <a:t>. </a:t>
            </a:r>
            <a:r>
              <a:rPr lang="en-GB" sz="1800" b="0" dirty="0" err="1" smtClean="0">
                <a:solidFill>
                  <a:srgbClr val="002060"/>
                </a:solidFill>
                <a:latin typeface="+mn-lt"/>
              </a:rPr>
              <a:t>Sostentabilidad</a:t>
            </a:r>
            <a:r>
              <a:rPr lang="en-GB" sz="1800" b="0" dirty="0">
                <a:solidFill>
                  <a:srgbClr val="002060"/>
                </a:solidFill>
                <a:latin typeface="+mn-lt"/>
              </a:rPr>
              <a:t>, etc. </a:t>
            </a:r>
          </a:p>
          <a:p>
            <a:r>
              <a:rPr lang="en-GB" sz="2300" dirty="0" err="1">
                <a:solidFill>
                  <a:srgbClr val="002060"/>
                </a:solidFill>
                <a:latin typeface="+mn-lt"/>
              </a:rPr>
              <a:t>Generación</a:t>
            </a:r>
            <a:r>
              <a:rPr lang="en-GB" sz="2300" dirty="0">
                <a:solidFill>
                  <a:srgbClr val="002060"/>
                </a:solidFill>
                <a:latin typeface="+mn-lt"/>
              </a:rPr>
              <a:t> y </a:t>
            </a:r>
            <a:r>
              <a:rPr lang="en-GB" sz="2300" dirty="0" err="1">
                <a:solidFill>
                  <a:srgbClr val="002060"/>
                </a:solidFill>
                <a:latin typeface="+mn-lt"/>
              </a:rPr>
              <a:t>gestión</a:t>
            </a:r>
            <a:r>
              <a:rPr lang="en-GB" sz="2300" dirty="0">
                <a:solidFill>
                  <a:srgbClr val="002060"/>
                </a:solidFill>
                <a:latin typeface="+mn-lt"/>
              </a:rPr>
              <a:t> de </a:t>
            </a:r>
            <a:r>
              <a:rPr lang="en-GB" sz="2300" dirty="0" err="1">
                <a:solidFill>
                  <a:srgbClr val="002060"/>
                </a:solidFill>
                <a:latin typeface="+mn-lt"/>
              </a:rPr>
              <a:t>recursos</a:t>
            </a:r>
            <a:endParaRPr lang="en-GB" sz="2300" b="0" dirty="0">
              <a:solidFill>
                <a:srgbClr val="002060"/>
              </a:solidFill>
              <a:latin typeface="+mn-lt"/>
            </a:endParaRPr>
          </a:p>
          <a:p>
            <a:r>
              <a:rPr lang="en-GB" sz="1800" b="0" dirty="0" err="1">
                <a:solidFill>
                  <a:srgbClr val="002060"/>
                </a:solidFill>
                <a:latin typeface="+mn-lt"/>
              </a:rPr>
              <a:t>Asignación</a:t>
            </a:r>
            <a:r>
              <a:rPr lang="en-GB" sz="1800" b="0" dirty="0">
                <a:solidFill>
                  <a:srgbClr val="002060"/>
                </a:solidFill>
                <a:latin typeface="+mn-lt"/>
              </a:rPr>
              <a:t> de </a:t>
            </a:r>
            <a:r>
              <a:rPr lang="en-GB" sz="1800" b="0" dirty="0" err="1">
                <a:solidFill>
                  <a:srgbClr val="002060"/>
                </a:solidFill>
                <a:latin typeface="+mn-lt"/>
              </a:rPr>
              <a:t>recursos</a:t>
            </a:r>
            <a:r>
              <a:rPr lang="en-GB" sz="1800" b="0" dirty="0">
                <a:solidFill>
                  <a:srgbClr val="002060"/>
                </a:solidFill>
                <a:latin typeface="+mn-lt"/>
              </a:rPr>
              <a:t>: </a:t>
            </a:r>
            <a:r>
              <a:rPr lang="en-GB" sz="1800" b="0" dirty="0" err="1">
                <a:solidFill>
                  <a:srgbClr val="002060"/>
                </a:solidFill>
                <a:latin typeface="+mn-lt"/>
              </a:rPr>
              <a:t>por</a:t>
            </a:r>
            <a:r>
              <a:rPr lang="en-GB" sz="1800" b="0" dirty="0">
                <a:solidFill>
                  <a:srgbClr val="002060"/>
                </a:solidFill>
                <a:latin typeface="+mn-lt"/>
              </a:rPr>
              <a:t> </a:t>
            </a:r>
            <a:r>
              <a:rPr lang="en-GB" sz="1800" b="0" dirty="0" err="1">
                <a:solidFill>
                  <a:srgbClr val="002060"/>
                </a:solidFill>
                <a:latin typeface="+mn-lt"/>
              </a:rPr>
              <a:t>insumos</a:t>
            </a:r>
            <a:r>
              <a:rPr lang="en-GB" sz="1800" b="0" dirty="0">
                <a:solidFill>
                  <a:srgbClr val="002060"/>
                </a:solidFill>
                <a:latin typeface="+mn-lt"/>
              </a:rPr>
              <a:t>, </a:t>
            </a:r>
            <a:r>
              <a:rPr lang="en-GB" sz="1800" b="0" dirty="0" err="1">
                <a:solidFill>
                  <a:srgbClr val="002060"/>
                </a:solidFill>
                <a:latin typeface="+mn-lt"/>
              </a:rPr>
              <a:t>por</a:t>
            </a:r>
            <a:r>
              <a:rPr lang="en-GB" sz="1800" b="0" dirty="0">
                <a:solidFill>
                  <a:srgbClr val="002060"/>
                </a:solidFill>
                <a:latin typeface="+mn-lt"/>
              </a:rPr>
              <a:t> </a:t>
            </a:r>
            <a:r>
              <a:rPr lang="en-GB" sz="1800" b="0" dirty="0" err="1">
                <a:solidFill>
                  <a:srgbClr val="002060"/>
                </a:solidFill>
                <a:latin typeface="+mn-lt"/>
              </a:rPr>
              <a:t>funciones</a:t>
            </a:r>
            <a:r>
              <a:rPr lang="en-GB" sz="1800" b="0" dirty="0">
                <a:solidFill>
                  <a:srgbClr val="002060"/>
                </a:solidFill>
                <a:latin typeface="+mn-lt"/>
              </a:rPr>
              <a:t> </a:t>
            </a:r>
            <a:r>
              <a:rPr lang="en-GB" sz="1800" b="0" dirty="0" err="1">
                <a:solidFill>
                  <a:srgbClr val="002060"/>
                </a:solidFill>
                <a:latin typeface="+mn-lt"/>
              </a:rPr>
              <a:t>cruzadas</a:t>
            </a:r>
            <a:r>
              <a:rPr lang="en-GB" sz="1800" b="0" dirty="0">
                <a:solidFill>
                  <a:srgbClr val="002060"/>
                </a:solidFill>
                <a:latin typeface="+mn-lt"/>
              </a:rPr>
              <a:t> </a:t>
            </a:r>
            <a:r>
              <a:rPr lang="en-GB" sz="1800" b="0" dirty="0" err="1">
                <a:solidFill>
                  <a:srgbClr val="002060"/>
                </a:solidFill>
                <a:latin typeface="+mn-lt"/>
              </a:rPr>
              <a:t>por</a:t>
            </a:r>
            <a:r>
              <a:rPr lang="en-GB" sz="1800" b="0" dirty="0">
                <a:solidFill>
                  <a:srgbClr val="002060"/>
                </a:solidFill>
                <a:latin typeface="+mn-lt"/>
              </a:rPr>
              <a:t> </a:t>
            </a:r>
            <a:r>
              <a:rPr lang="en-GB" sz="1800" b="0" dirty="0" err="1">
                <a:solidFill>
                  <a:srgbClr val="002060"/>
                </a:solidFill>
                <a:latin typeface="+mn-lt"/>
              </a:rPr>
              <a:t>proveedores</a:t>
            </a:r>
            <a:r>
              <a:rPr lang="en-GB" sz="1800" b="0" dirty="0">
                <a:solidFill>
                  <a:srgbClr val="002060"/>
                </a:solidFill>
                <a:latin typeface="+mn-lt"/>
              </a:rPr>
              <a:t>, </a:t>
            </a:r>
            <a:r>
              <a:rPr lang="en-GB" sz="1800" b="0" dirty="0" err="1">
                <a:solidFill>
                  <a:srgbClr val="002060"/>
                </a:solidFill>
                <a:latin typeface="+mn-lt"/>
              </a:rPr>
              <a:t>por</a:t>
            </a:r>
            <a:r>
              <a:rPr lang="en-GB" sz="1800" b="0" dirty="0">
                <a:solidFill>
                  <a:srgbClr val="002060"/>
                </a:solidFill>
                <a:latin typeface="+mn-lt"/>
              </a:rPr>
              <a:t> </a:t>
            </a:r>
            <a:r>
              <a:rPr lang="en-GB" sz="1800" b="0" dirty="0" err="1">
                <a:solidFill>
                  <a:srgbClr val="002060"/>
                </a:solidFill>
                <a:latin typeface="+mn-lt"/>
              </a:rPr>
              <a:t>población</a:t>
            </a:r>
            <a:r>
              <a:rPr lang="en-GB" sz="1800" b="0" dirty="0">
                <a:solidFill>
                  <a:srgbClr val="002060"/>
                </a:solidFill>
                <a:latin typeface="+mn-lt"/>
              </a:rPr>
              <a:t>, </a:t>
            </a:r>
            <a:r>
              <a:rPr lang="en-GB" sz="1800" b="0" dirty="0" err="1">
                <a:solidFill>
                  <a:srgbClr val="002060"/>
                </a:solidFill>
                <a:latin typeface="+mn-lt"/>
              </a:rPr>
              <a:t>por</a:t>
            </a:r>
            <a:r>
              <a:rPr lang="en-GB" sz="1800" b="0" dirty="0">
                <a:solidFill>
                  <a:srgbClr val="002060"/>
                </a:solidFill>
                <a:latin typeface="+mn-lt"/>
              </a:rPr>
              <a:t> </a:t>
            </a:r>
            <a:r>
              <a:rPr lang="en-GB" sz="1800" b="0" dirty="0" err="1">
                <a:solidFill>
                  <a:srgbClr val="002060"/>
                </a:solidFill>
                <a:latin typeface="+mn-lt"/>
              </a:rPr>
              <a:t>enfermedades</a:t>
            </a:r>
            <a:r>
              <a:rPr lang="en-GB" sz="1800" b="0" dirty="0">
                <a:solidFill>
                  <a:srgbClr val="002060"/>
                </a:solidFill>
                <a:latin typeface="+mn-lt"/>
              </a:rPr>
              <a:t> y </a:t>
            </a:r>
            <a:r>
              <a:rPr lang="en-GB" sz="1800" b="0" dirty="0" err="1">
                <a:solidFill>
                  <a:srgbClr val="002060"/>
                </a:solidFill>
                <a:latin typeface="+mn-lt"/>
              </a:rPr>
              <a:t>por</a:t>
            </a:r>
            <a:r>
              <a:rPr lang="en-GB" sz="1800" b="0" dirty="0">
                <a:solidFill>
                  <a:srgbClr val="002060"/>
                </a:solidFill>
                <a:latin typeface="+mn-lt"/>
              </a:rPr>
              <a:t> </a:t>
            </a:r>
            <a:r>
              <a:rPr lang="en-GB" sz="1800" b="0" dirty="0" err="1">
                <a:solidFill>
                  <a:srgbClr val="002060"/>
                </a:solidFill>
                <a:latin typeface="+mn-lt"/>
              </a:rPr>
              <a:t>entidades</a:t>
            </a:r>
            <a:r>
              <a:rPr lang="en-GB" sz="1800" b="0" dirty="0">
                <a:solidFill>
                  <a:srgbClr val="002060"/>
                </a:solidFill>
                <a:latin typeface="+mn-lt"/>
              </a:rPr>
              <a:t> </a:t>
            </a:r>
            <a:r>
              <a:rPr lang="en-GB" sz="1800" b="0" dirty="0" err="1">
                <a:solidFill>
                  <a:srgbClr val="002060"/>
                </a:solidFill>
                <a:latin typeface="+mn-lt"/>
              </a:rPr>
              <a:t>geopolíticas</a:t>
            </a:r>
            <a:r>
              <a:rPr lang="en-GB" sz="1800" b="0" dirty="0">
                <a:solidFill>
                  <a:srgbClr val="002060"/>
                </a:solidFill>
                <a:latin typeface="+mn-lt"/>
              </a:rPr>
              <a:t>.</a:t>
            </a:r>
          </a:p>
          <a:p>
            <a:r>
              <a:rPr lang="en-GB" sz="2300" dirty="0" err="1">
                <a:solidFill>
                  <a:srgbClr val="002060"/>
                </a:solidFill>
                <a:latin typeface="+mn-lt"/>
              </a:rPr>
              <a:t>Distribución</a:t>
            </a:r>
            <a:r>
              <a:rPr lang="en-GB" sz="2300" dirty="0">
                <a:solidFill>
                  <a:srgbClr val="002060"/>
                </a:solidFill>
                <a:latin typeface="+mn-lt"/>
              </a:rPr>
              <a:t> de los </a:t>
            </a:r>
            <a:r>
              <a:rPr lang="en-GB" sz="2300" dirty="0" err="1">
                <a:solidFill>
                  <a:srgbClr val="002060"/>
                </a:solidFill>
                <a:latin typeface="+mn-lt"/>
              </a:rPr>
              <a:t>beneficios</a:t>
            </a:r>
            <a:r>
              <a:rPr lang="en-GB" sz="2300" dirty="0">
                <a:solidFill>
                  <a:srgbClr val="002060"/>
                </a:solidFill>
                <a:latin typeface="+mn-lt"/>
              </a:rPr>
              <a:t> de la </a:t>
            </a:r>
            <a:r>
              <a:rPr lang="en-GB" sz="2300" dirty="0" err="1">
                <a:solidFill>
                  <a:srgbClr val="002060"/>
                </a:solidFill>
                <a:latin typeface="+mn-lt"/>
              </a:rPr>
              <a:t>salud</a:t>
            </a:r>
            <a:endParaRPr lang="en-GB" sz="2300" b="0" dirty="0">
              <a:solidFill>
                <a:srgbClr val="002060"/>
              </a:solidFill>
              <a:latin typeface="+mn-lt"/>
            </a:endParaRPr>
          </a:p>
          <a:p>
            <a:r>
              <a:rPr lang="en-GB" sz="1800" b="0" dirty="0" err="1">
                <a:solidFill>
                  <a:srgbClr val="002060"/>
                </a:solidFill>
                <a:latin typeface="+mn-lt"/>
              </a:rPr>
              <a:t>Equidad</a:t>
            </a:r>
            <a:r>
              <a:rPr lang="en-GB" sz="1800" b="0" dirty="0">
                <a:solidFill>
                  <a:srgbClr val="002060"/>
                </a:solidFill>
                <a:latin typeface="+mn-lt"/>
              </a:rPr>
              <a:t>, </a:t>
            </a:r>
            <a:r>
              <a:rPr lang="en-GB" sz="1800" b="0" dirty="0" err="1">
                <a:solidFill>
                  <a:srgbClr val="002060"/>
                </a:solidFill>
                <a:latin typeface="+mn-lt"/>
              </a:rPr>
              <a:t>identificación</a:t>
            </a:r>
            <a:r>
              <a:rPr lang="en-GB" sz="1800" b="0" dirty="0">
                <a:solidFill>
                  <a:srgbClr val="002060"/>
                </a:solidFill>
                <a:latin typeface="+mn-lt"/>
              </a:rPr>
              <a:t> de </a:t>
            </a:r>
            <a:r>
              <a:rPr lang="en-GB" sz="1800" b="0" dirty="0" err="1">
                <a:solidFill>
                  <a:srgbClr val="002060"/>
                </a:solidFill>
                <a:latin typeface="+mn-lt"/>
              </a:rPr>
              <a:t>receptores</a:t>
            </a:r>
            <a:r>
              <a:rPr lang="en-GB" sz="1800" b="0" dirty="0">
                <a:solidFill>
                  <a:srgbClr val="002060"/>
                </a:solidFill>
                <a:latin typeface="+mn-lt"/>
              </a:rPr>
              <a:t>, </a:t>
            </a:r>
            <a:r>
              <a:rPr lang="en-GB" sz="1800" b="0" dirty="0" err="1">
                <a:solidFill>
                  <a:srgbClr val="002060"/>
                </a:solidFill>
                <a:latin typeface="+mn-lt"/>
              </a:rPr>
              <a:t>empoderamiento</a:t>
            </a:r>
            <a:r>
              <a:rPr lang="en-GB" sz="1800" b="0" dirty="0">
                <a:solidFill>
                  <a:srgbClr val="002060"/>
                </a:solidFill>
                <a:latin typeface="+mn-lt"/>
              </a:rPr>
              <a:t> (</a:t>
            </a:r>
            <a:r>
              <a:rPr lang="en-GB" sz="1800" b="0" dirty="0" err="1">
                <a:solidFill>
                  <a:srgbClr val="002060"/>
                </a:solidFill>
                <a:latin typeface="+mn-lt"/>
              </a:rPr>
              <a:t>geopolítico</a:t>
            </a:r>
            <a:r>
              <a:rPr lang="en-GB" sz="1800" b="0" dirty="0">
                <a:solidFill>
                  <a:srgbClr val="002060"/>
                </a:solidFill>
                <a:latin typeface="+mn-lt"/>
              </a:rPr>
              <a:t>, en el </a:t>
            </a:r>
            <a:r>
              <a:rPr lang="en-GB" sz="1800" b="0" dirty="0" err="1">
                <a:solidFill>
                  <a:srgbClr val="002060"/>
                </a:solidFill>
                <a:latin typeface="+mn-lt"/>
              </a:rPr>
              <a:t>nivel</a:t>
            </a:r>
            <a:r>
              <a:rPr lang="en-GB" sz="1800" b="0" dirty="0">
                <a:solidFill>
                  <a:srgbClr val="002060"/>
                </a:solidFill>
                <a:latin typeface="+mn-lt"/>
              </a:rPr>
              <a:t> del </a:t>
            </a:r>
            <a:r>
              <a:rPr lang="en-GB" sz="1800" b="0" dirty="0" err="1">
                <a:solidFill>
                  <a:srgbClr val="002060"/>
                </a:solidFill>
                <a:latin typeface="+mn-lt"/>
              </a:rPr>
              <a:t>proveedor</a:t>
            </a:r>
            <a:r>
              <a:rPr lang="en-GB" sz="1800" b="0" dirty="0">
                <a:solidFill>
                  <a:srgbClr val="002060"/>
                </a:solidFill>
                <a:latin typeface="+mn-lt"/>
              </a:rPr>
              <a:t>, en el </a:t>
            </a:r>
            <a:r>
              <a:rPr lang="en-GB" sz="1800" b="0" dirty="0" err="1">
                <a:solidFill>
                  <a:srgbClr val="002060"/>
                </a:solidFill>
                <a:latin typeface="+mn-lt"/>
              </a:rPr>
              <a:t>nivel</a:t>
            </a:r>
            <a:r>
              <a:rPr lang="en-GB" sz="1800" b="0" dirty="0">
                <a:solidFill>
                  <a:srgbClr val="002060"/>
                </a:solidFill>
                <a:latin typeface="+mn-lt"/>
              </a:rPr>
              <a:t> del </a:t>
            </a:r>
            <a:r>
              <a:rPr lang="en-GB" sz="1800" b="0" dirty="0" err="1">
                <a:solidFill>
                  <a:srgbClr val="002060"/>
                </a:solidFill>
                <a:latin typeface="+mn-lt"/>
              </a:rPr>
              <a:t>usuario</a:t>
            </a:r>
            <a:r>
              <a:rPr lang="en-GB" sz="1800" b="0" dirty="0">
                <a:solidFill>
                  <a:srgbClr val="002060"/>
                </a:solidFill>
                <a:latin typeface="+mn-lt"/>
              </a:rPr>
              <a:t>).</a:t>
            </a:r>
          </a:p>
        </p:txBody>
      </p:sp>
      <p:sp>
        <p:nvSpPr>
          <p:cNvPr id="14348" name="Text Box 15"/>
          <p:cNvSpPr txBox="1">
            <a:spLocks noChangeArrowheads="1"/>
          </p:cNvSpPr>
          <p:nvPr/>
        </p:nvSpPr>
        <p:spPr bwMode="auto">
          <a:xfrm>
            <a:off x="8486088" y="1478259"/>
            <a:ext cx="2081592" cy="52298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4306" tIns="52153" rIns="104306" bIns="52153">
            <a:spAutoFit/>
          </a:bodyPr>
          <a:lstStyle>
            <a:lvl1pPr>
              <a:defRPr sz="5000" b="1">
                <a:solidFill>
                  <a:srgbClr val="FFCC00"/>
                </a:solidFill>
                <a:latin typeface="Arial" charset="0"/>
              </a:defRPr>
            </a:lvl1pPr>
            <a:lvl2pPr marL="742950" indent="-285750">
              <a:defRPr sz="5000" b="1">
                <a:solidFill>
                  <a:srgbClr val="FFCC00"/>
                </a:solidFill>
                <a:latin typeface="Arial" charset="0"/>
              </a:defRPr>
            </a:lvl2pPr>
            <a:lvl3pPr marL="1143000" indent="-228600">
              <a:defRPr sz="5000" b="1">
                <a:solidFill>
                  <a:srgbClr val="FFCC00"/>
                </a:solidFill>
                <a:latin typeface="Arial" charset="0"/>
              </a:defRPr>
            </a:lvl3pPr>
            <a:lvl4pPr marL="1600200" indent="-228600">
              <a:defRPr sz="5000" b="1">
                <a:solidFill>
                  <a:srgbClr val="FFCC00"/>
                </a:solidFill>
                <a:latin typeface="Arial" charset="0"/>
              </a:defRPr>
            </a:lvl4pPr>
            <a:lvl5pPr marL="2057400" indent="-228600">
              <a:defRPr sz="5000" b="1">
                <a:solidFill>
                  <a:srgbClr val="FFCC00"/>
                </a:solidFill>
                <a:latin typeface="Arial" charset="0"/>
              </a:defRPr>
            </a:lvl5pPr>
            <a:lvl6pPr marL="2514600" indent="-228600" eaLnBrk="0" fontAlgn="base" hangingPunct="0">
              <a:spcBef>
                <a:spcPct val="0"/>
              </a:spcBef>
              <a:spcAft>
                <a:spcPct val="0"/>
              </a:spcAft>
              <a:defRPr sz="5000" b="1">
                <a:solidFill>
                  <a:srgbClr val="FFCC00"/>
                </a:solidFill>
                <a:latin typeface="Arial" charset="0"/>
              </a:defRPr>
            </a:lvl6pPr>
            <a:lvl7pPr marL="2971800" indent="-228600" eaLnBrk="0" fontAlgn="base" hangingPunct="0">
              <a:spcBef>
                <a:spcPct val="0"/>
              </a:spcBef>
              <a:spcAft>
                <a:spcPct val="0"/>
              </a:spcAft>
              <a:defRPr sz="5000" b="1">
                <a:solidFill>
                  <a:srgbClr val="FFCC00"/>
                </a:solidFill>
                <a:latin typeface="Arial" charset="0"/>
              </a:defRPr>
            </a:lvl7pPr>
            <a:lvl8pPr marL="3429000" indent="-228600" eaLnBrk="0" fontAlgn="base" hangingPunct="0">
              <a:spcBef>
                <a:spcPct val="0"/>
              </a:spcBef>
              <a:spcAft>
                <a:spcPct val="0"/>
              </a:spcAft>
              <a:defRPr sz="5000" b="1">
                <a:solidFill>
                  <a:srgbClr val="FFCC00"/>
                </a:solidFill>
                <a:latin typeface="Arial" charset="0"/>
              </a:defRPr>
            </a:lvl8pPr>
            <a:lvl9pPr marL="3886200" indent="-228600" eaLnBrk="0" fontAlgn="base" hangingPunct="0">
              <a:spcBef>
                <a:spcPct val="0"/>
              </a:spcBef>
              <a:spcAft>
                <a:spcPct val="0"/>
              </a:spcAft>
              <a:defRPr sz="5000" b="1">
                <a:solidFill>
                  <a:srgbClr val="FFCC00"/>
                </a:solidFill>
                <a:latin typeface="Arial" charset="0"/>
              </a:defRPr>
            </a:lvl9pPr>
          </a:lstStyle>
          <a:p>
            <a:pPr>
              <a:spcBef>
                <a:spcPct val="50000"/>
              </a:spcBef>
            </a:pPr>
            <a:r>
              <a:rPr lang="en-US" sz="1800" b="0" dirty="0">
                <a:solidFill>
                  <a:srgbClr val="002060"/>
                </a:solidFill>
                <a:latin typeface="+mn-lt"/>
              </a:rPr>
              <a:t>CHE /PIB; </a:t>
            </a:r>
            <a:r>
              <a:rPr lang="en-US" sz="1800" b="0" dirty="0">
                <a:solidFill>
                  <a:srgbClr val="002060"/>
                </a:solidFill>
              </a:rPr>
              <a:t>per </a:t>
            </a:r>
            <a:r>
              <a:rPr lang="en-US" sz="1800" b="0" dirty="0" smtClean="0">
                <a:solidFill>
                  <a:srgbClr val="002060"/>
                </a:solidFill>
              </a:rPr>
              <a:t>cap</a:t>
            </a:r>
            <a:endParaRPr lang="en-US" sz="1800" b="0" dirty="0">
              <a:solidFill>
                <a:srgbClr val="002060"/>
              </a:solidFill>
              <a:latin typeface="+mn-lt"/>
            </a:endParaRPr>
          </a:p>
          <a:p>
            <a:pPr>
              <a:spcBef>
                <a:spcPct val="50000"/>
              </a:spcBef>
            </a:pPr>
            <a:r>
              <a:rPr lang="en-US" sz="1800" b="0" dirty="0">
                <a:solidFill>
                  <a:srgbClr val="002060"/>
                </a:solidFill>
                <a:latin typeface="+mn-lt"/>
              </a:rPr>
              <a:t>HC-HP-HF /CHE</a:t>
            </a:r>
          </a:p>
          <a:p>
            <a:pPr>
              <a:spcBef>
                <a:spcPct val="50000"/>
              </a:spcBef>
            </a:pPr>
            <a:r>
              <a:rPr lang="en-US" sz="1800" b="0" dirty="0" err="1">
                <a:solidFill>
                  <a:srgbClr val="002060"/>
                </a:solidFill>
                <a:latin typeface="+mn-lt"/>
              </a:rPr>
              <a:t>Esquemas</a:t>
            </a:r>
            <a:r>
              <a:rPr lang="en-US" sz="1800" b="0" dirty="0">
                <a:solidFill>
                  <a:srgbClr val="002060"/>
                </a:solidFill>
                <a:latin typeface="+mn-lt"/>
              </a:rPr>
              <a:t> </a:t>
            </a:r>
            <a:r>
              <a:rPr lang="en-US" sz="1800" b="0" dirty="0" err="1">
                <a:solidFill>
                  <a:srgbClr val="002060"/>
                </a:solidFill>
                <a:latin typeface="+mn-lt"/>
              </a:rPr>
              <a:t>Obligatorios</a:t>
            </a:r>
            <a:r>
              <a:rPr lang="en-US" sz="1800" b="0" dirty="0">
                <a:solidFill>
                  <a:srgbClr val="002060"/>
                </a:solidFill>
                <a:latin typeface="+mn-lt"/>
              </a:rPr>
              <a:t> y </a:t>
            </a:r>
            <a:r>
              <a:rPr lang="en-US" sz="1800" b="0" dirty="0" err="1">
                <a:solidFill>
                  <a:srgbClr val="002060"/>
                </a:solidFill>
                <a:latin typeface="+mn-lt"/>
              </a:rPr>
              <a:t>Voluntarios</a:t>
            </a:r>
            <a:endParaRPr lang="en-US" sz="900" b="0" dirty="0">
              <a:solidFill>
                <a:srgbClr val="002060"/>
              </a:solidFill>
              <a:latin typeface="+mn-lt"/>
            </a:endParaRPr>
          </a:p>
          <a:p>
            <a:pPr>
              <a:spcBef>
                <a:spcPct val="50000"/>
              </a:spcBef>
            </a:pPr>
            <a:r>
              <a:rPr lang="en-US" sz="1800" b="0" dirty="0">
                <a:solidFill>
                  <a:srgbClr val="002060"/>
                </a:solidFill>
                <a:latin typeface="+mn-lt"/>
              </a:rPr>
              <a:t>Fuentes de </a:t>
            </a:r>
            <a:r>
              <a:rPr lang="en-US" sz="1800" b="0" dirty="0" err="1">
                <a:solidFill>
                  <a:srgbClr val="002060"/>
                </a:solidFill>
                <a:latin typeface="+mn-lt"/>
              </a:rPr>
              <a:t>financiamiento</a:t>
            </a:r>
            <a:r>
              <a:rPr lang="en-US" sz="1800" b="0" dirty="0">
                <a:solidFill>
                  <a:srgbClr val="002060"/>
                </a:solidFill>
                <a:latin typeface="+mn-lt"/>
              </a:rPr>
              <a:t> </a:t>
            </a:r>
            <a:r>
              <a:rPr lang="en-US" sz="1800" b="0" dirty="0" err="1">
                <a:solidFill>
                  <a:srgbClr val="002060"/>
                </a:solidFill>
                <a:latin typeface="+mn-lt"/>
              </a:rPr>
              <a:t>Obligatorias</a:t>
            </a:r>
            <a:r>
              <a:rPr lang="en-US" sz="1800" b="0" dirty="0">
                <a:solidFill>
                  <a:srgbClr val="002060"/>
                </a:solidFill>
                <a:latin typeface="+mn-lt"/>
              </a:rPr>
              <a:t> y </a:t>
            </a:r>
            <a:r>
              <a:rPr lang="en-US" sz="1800" b="0" dirty="0" err="1">
                <a:solidFill>
                  <a:srgbClr val="002060"/>
                </a:solidFill>
                <a:latin typeface="+mn-lt"/>
              </a:rPr>
              <a:t>Voluntarias</a:t>
            </a:r>
            <a:r>
              <a:rPr lang="en-US" sz="1800" b="0" dirty="0">
                <a:solidFill>
                  <a:srgbClr val="002060"/>
                </a:solidFill>
                <a:latin typeface="+mn-lt"/>
              </a:rPr>
              <a:t> </a:t>
            </a:r>
          </a:p>
          <a:p>
            <a:pPr>
              <a:spcBef>
                <a:spcPct val="50000"/>
              </a:spcBef>
            </a:pPr>
            <a:r>
              <a:rPr lang="en-US" sz="1800" b="0" dirty="0" err="1">
                <a:solidFill>
                  <a:srgbClr val="002060"/>
                </a:solidFill>
                <a:latin typeface="+mn-lt"/>
              </a:rPr>
              <a:t>Modalidades</a:t>
            </a:r>
            <a:r>
              <a:rPr lang="en-US" sz="1800" b="0" dirty="0">
                <a:solidFill>
                  <a:srgbClr val="002060"/>
                </a:solidFill>
                <a:latin typeface="+mn-lt"/>
              </a:rPr>
              <a:t> de </a:t>
            </a:r>
            <a:r>
              <a:rPr lang="en-US" sz="1800" b="0" dirty="0" err="1">
                <a:solidFill>
                  <a:srgbClr val="002060"/>
                </a:solidFill>
                <a:latin typeface="+mn-lt"/>
              </a:rPr>
              <a:t>financiamiento</a:t>
            </a:r>
            <a:r>
              <a:rPr lang="en-US" sz="1800" b="0" dirty="0">
                <a:solidFill>
                  <a:srgbClr val="002060"/>
                </a:solidFill>
                <a:latin typeface="+mn-lt"/>
              </a:rPr>
              <a:t> </a:t>
            </a:r>
            <a:r>
              <a:rPr lang="en-US" sz="1800" b="0" dirty="0" err="1">
                <a:solidFill>
                  <a:srgbClr val="002060"/>
                </a:solidFill>
                <a:latin typeface="+mn-lt"/>
              </a:rPr>
              <a:t>Externo</a:t>
            </a:r>
            <a:endParaRPr lang="en-US" sz="1800" b="0" dirty="0">
              <a:solidFill>
                <a:srgbClr val="002060"/>
              </a:solidFill>
              <a:latin typeface="+mn-lt"/>
            </a:endParaRPr>
          </a:p>
          <a:p>
            <a:pPr>
              <a:spcBef>
                <a:spcPct val="50000"/>
              </a:spcBef>
            </a:pPr>
            <a:r>
              <a:rPr lang="en-US" sz="1800" b="0" dirty="0" err="1">
                <a:solidFill>
                  <a:srgbClr val="002060"/>
                </a:solidFill>
                <a:latin typeface="+mn-lt"/>
              </a:rPr>
              <a:t>Insumos</a:t>
            </a:r>
            <a:r>
              <a:rPr lang="en-US" sz="1800" b="0" dirty="0">
                <a:solidFill>
                  <a:srgbClr val="002060"/>
                </a:solidFill>
                <a:latin typeface="+mn-lt"/>
              </a:rPr>
              <a:t>/CHE</a:t>
            </a:r>
          </a:p>
          <a:p>
            <a:pPr>
              <a:spcBef>
                <a:spcPct val="50000"/>
              </a:spcBef>
            </a:pPr>
            <a:r>
              <a:rPr lang="en-US" sz="1800" b="0" dirty="0" err="1">
                <a:solidFill>
                  <a:srgbClr val="002060"/>
                </a:solidFill>
                <a:latin typeface="+mn-lt"/>
              </a:rPr>
              <a:t>Servicios</a:t>
            </a:r>
            <a:r>
              <a:rPr lang="en-US" sz="1800" b="0" dirty="0">
                <a:solidFill>
                  <a:srgbClr val="002060"/>
                </a:solidFill>
                <a:latin typeface="+mn-lt"/>
              </a:rPr>
              <a:t>/CHE</a:t>
            </a:r>
          </a:p>
          <a:p>
            <a:pPr>
              <a:spcBef>
                <a:spcPct val="50000"/>
              </a:spcBef>
            </a:pPr>
            <a:r>
              <a:rPr lang="en-US" sz="1800" b="0" dirty="0" err="1">
                <a:solidFill>
                  <a:srgbClr val="002060"/>
                </a:solidFill>
                <a:latin typeface="+mn-lt"/>
              </a:rPr>
              <a:t>Poblaci</a:t>
            </a:r>
            <a:r>
              <a:rPr lang="en-GB" sz="1800" b="0" dirty="0" err="1">
                <a:solidFill>
                  <a:srgbClr val="002060"/>
                </a:solidFill>
                <a:latin typeface="+mn-lt"/>
              </a:rPr>
              <a:t>ón</a:t>
            </a:r>
            <a:r>
              <a:rPr lang="en-GB" sz="1800" b="0" dirty="0">
                <a:solidFill>
                  <a:srgbClr val="002060"/>
                </a:solidFill>
                <a:latin typeface="+mn-lt"/>
              </a:rPr>
              <a:t> </a:t>
            </a:r>
            <a:r>
              <a:rPr lang="en-GB" sz="1800" b="0" dirty="0" err="1">
                <a:solidFill>
                  <a:srgbClr val="002060"/>
                </a:solidFill>
                <a:latin typeface="+mn-lt"/>
              </a:rPr>
              <a:t>elegida</a:t>
            </a:r>
            <a:endParaRPr lang="en-US" sz="1800" b="0" dirty="0">
              <a:solidFill>
                <a:srgbClr val="002060"/>
              </a:solidFill>
              <a:latin typeface="+mn-lt"/>
            </a:endParaRPr>
          </a:p>
        </p:txBody>
      </p:sp>
      <p:sp>
        <p:nvSpPr>
          <p:cNvPr id="2" name="Rectangle 1"/>
          <p:cNvSpPr/>
          <p:nvPr/>
        </p:nvSpPr>
        <p:spPr>
          <a:xfrm>
            <a:off x="8486088" y="1568904"/>
            <a:ext cx="2081592" cy="5168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3" name="Rectangle 2"/>
          <p:cNvSpPr/>
          <p:nvPr/>
        </p:nvSpPr>
        <p:spPr>
          <a:xfrm>
            <a:off x="3919985" y="1568904"/>
            <a:ext cx="4566103" cy="5157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4" name="Rectangle 3"/>
          <p:cNvSpPr/>
          <p:nvPr/>
        </p:nvSpPr>
        <p:spPr>
          <a:xfrm>
            <a:off x="393576" y="1573307"/>
            <a:ext cx="3510629" cy="5164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5" name="Rectangle 4"/>
          <p:cNvSpPr/>
          <p:nvPr/>
        </p:nvSpPr>
        <p:spPr>
          <a:xfrm>
            <a:off x="8497226" y="860214"/>
            <a:ext cx="2070453" cy="6974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6" name="Rectangle 5"/>
          <p:cNvSpPr/>
          <p:nvPr/>
        </p:nvSpPr>
        <p:spPr>
          <a:xfrm>
            <a:off x="3961757" y="860214"/>
            <a:ext cx="4535469" cy="6974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8" name="Rectangle 7"/>
          <p:cNvSpPr/>
          <p:nvPr/>
        </p:nvSpPr>
        <p:spPr>
          <a:xfrm>
            <a:off x="377796" y="871467"/>
            <a:ext cx="3559884" cy="686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en-GB"/>
          </a:p>
        </p:txBody>
      </p:sp>
      <p:sp>
        <p:nvSpPr>
          <p:cNvPr id="9" name="Rectangle 8"/>
          <p:cNvSpPr/>
          <p:nvPr/>
        </p:nvSpPr>
        <p:spPr>
          <a:xfrm>
            <a:off x="8604869" y="954429"/>
            <a:ext cx="2134539" cy="520823"/>
          </a:xfrm>
          <a:prstGeom prst="rect">
            <a:avLst/>
          </a:prstGeom>
        </p:spPr>
        <p:txBody>
          <a:bodyPr wrap="square" lIns="104306" tIns="52153" rIns="104306" bIns="52153">
            <a:spAutoFit/>
          </a:bodyPr>
          <a:lstStyle/>
          <a:p>
            <a:r>
              <a:rPr lang="en-GB" sz="2700" dirty="0" err="1">
                <a:solidFill>
                  <a:srgbClr val="002060"/>
                </a:solidFill>
              </a:rPr>
              <a:t>Indicadores</a:t>
            </a:r>
            <a:endParaRPr lang="en-GB" sz="2700" dirty="0">
              <a:solidFill>
                <a:srgbClr val="002060"/>
              </a:solidFill>
            </a:endParaRPr>
          </a:p>
        </p:txBody>
      </p:sp>
      <p:sp>
        <p:nvSpPr>
          <p:cNvPr id="10" name="TextBox 9"/>
          <p:cNvSpPr txBox="1"/>
          <p:nvPr/>
        </p:nvSpPr>
        <p:spPr>
          <a:xfrm>
            <a:off x="1209104" y="130796"/>
            <a:ext cx="9211901" cy="597767"/>
          </a:xfrm>
          <a:prstGeom prst="rect">
            <a:avLst/>
          </a:prstGeom>
          <a:noFill/>
        </p:spPr>
        <p:txBody>
          <a:bodyPr wrap="square" lIns="104306" tIns="52153" rIns="104306" bIns="52153" rtlCol="0">
            <a:spAutoFit/>
          </a:bodyPr>
          <a:lstStyle/>
          <a:p>
            <a:pPr algn="ctr"/>
            <a:r>
              <a:rPr lang="en-GB" sz="3200" dirty="0" err="1" smtClean="0">
                <a:effectLst>
                  <a:outerShdw blurRad="38100" dist="38100" dir="2700000" algn="tl">
                    <a:srgbClr val="000000">
                      <a:alpha val="43137"/>
                    </a:srgbClr>
                  </a:outerShdw>
                </a:effectLst>
                <a:latin typeface="+mj-lt"/>
              </a:rPr>
              <a:t>Vínculo</a:t>
            </a:r>
            <a:r>
              <a:rPr lang="en-GB" sz="3200" dirty="0" smtClean="0">
                <a:effectLst>
                  <a:outerShdw blurRad="38100" dist="38100" dir="2700000" algn="tl">
                    <a:srgbClr val="000000">
                      <a:alpha val="43137"/>
                    </a:srgbClr>
                  </a:outerShdw>
                </a:effectLst>
                <a:latin typeface="+mj-lt"/>
              </a:rPr>
              <a:t> de </a:t>
            </a:r>
            <a:r>
              <a:rPr lang="en-GB" sz="3200" dirty="0" err="1" smtClean="0">
                <a:effectLst>
                  <a:outerShdw blurRad="38100" dist="38100" dir="2700000" algn="tl">
                    <a:srgbClr val="000000">
                      <a:alpha val="43137"/>
                    </a:srgbClr>
                  </a:outerShdw>
                </a:effectLst>
                <a:latin typeface="+mj-lt"/>
              </a:rPr>
              <a:t>las</a:t>
            </a:r>
            <a:r>
              <a:rPr lang="en-GB" sz="3200" dirty="0" smtClean="0">
                <a:effectLst>
                  <a:outerShdw blurRad="38100" dist="38100" dir="2700000" algn="tl">
                    <a:srgbClr val="000000">
                      <a:alpha val="43137"/>
                    </a:srgbClr>
                  </a:outerShdw>
                </a:effectLst>
                <a:latin typeface="+mj-lt"/>
              </a:rPr>
              <a:t> </a:t>
            </a:r>
            <a:r>
              <a:rPr lang="en-GB" sz="3200" dirty="0">
                <a:effectLst>
                  <a:outerShdw blurRad="38100" dist="38100" dir="2700000" algn="tl">
                    <a:srgbClr val="000000">
                      <a:alpha val="43137"/>
                    </a:srgbClr>
                  </a:outerShdw>
                </a:effectLst>
                <a:latin typeface="+mj-lt"/>
              </a:rPr>
              <a:t>CS con </a:t>
            </a:r>
            <a:r>
              <a:rPr lang="en-GB" sz="3200" dirty="0" smtClean="0">
                <a:effectLst>
                  <a:outerShdw blurRad="38100" dist="38100" dir="2700000" algn="tl">
                    <a:srgbClr val="000000">
                      <a:alpha val="43137"/>
                    </a:srgbClr>
                  </a:outerShdw>
                </a:effectLst>
                <a:latin typeface="+mj-lt"/>
              </a:rPr>
              <a:t>la </a:t>
            </a:r>
            <a:r>
              <a:rPr lang="en-GB" sz="3200" dirty="0" err="1" smtClean="0">
                <a:effectLst>
                  <a:outerShdw blurRad="38100" dist="38100" dir="2700000" algn="tl">
                    <a:srgbClr val="000000">
                      <a:alpha val="43137"/>
                    </a:srgbClr>
                  </a:outerShdw>
                </a:effectLst>
                <a:latin typeface="+mj-lt"/>
              </a:rPr>
              <a:t>toma</a:t>
            </a:r>
            <a:r>
              <a:rPr lang="en-GB" sz="3200" dirty="0" smtClean="0">
                <a:effectLst>
                  <a:outerShdw blurRad="38100" dist="38100" dir="2700000" algn="tl">
                    <a:srgbClr val="000000">
                      <a:alpha val="43137"/>
                    </a:srgbClr>
                  </a:outerShdw>
                </a:effectLst>
                <a:latin typeface="+mj-lt"/>
              </a:rPr>
              <a:t> de </a:t>
            </a:r>
            <a:r>
              <a:rPr lang="en-GB" sz="3200" dirty="0" err="1" smtClean="0">
                <a:effectLst>
                  <a:outerShdw blurRad="38100" dist="38100" dir="2700000" algn="tl">
                    <a:srgbClr val="000000">
                      <a:alpha val="43137"/>
                    </a:srgbClr>
                  </a:outerShdw>
                </a:effectLst>
                <a:latin typeface="+mj-lt"/>
              </a:rPr>
              <a:t>decisiones</a:t>
            </a:r>
            <a:r>
              <a:rPr lang="en-GB" sz="3200" dirty="0" smtClean="0">
                <a:effectLst>
                  <a:outerShdw blurRad="38100" dist="38100" dir="2700000" algn="tl">
                    <a:srgbClr val="000000">
                      <a:alpha val="43137"/>
                    </a:srgbClr>
                  </a:outerShdw>
                </a:effectLst>
                <a:latin typeface="+mj-lt"/>
              </a:rPr>
              <a:t> </a:t>
            </a:r>
            <a:endParaRPr lang="en-GB" sz="32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637776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type="body" idx="1"/>
          </p:nvPr>
        </p:nvSpPr>
        <p:spPr>
          <a:xfrm>
            <a:off x="0" y="1468528"/>
            <a:ext cx="10106748" cy="5456098"/>
          </a:xfrm>
        </p:spPr>
        <p:txBody>
          <a:bodyPr>
            <a:noAutofit/>
          </a:bodyPr>
          <a:lstStyle/>
          <a:p>
            <a:r>
              <a:rPr lang="es-ES" sz="3200" dirty="0"/>
              <a:t>La necesidad de la cobertura universal de </a:t>
            </a:r>
            <a:r>
              <a:rPr lang="es-ES" sz="3200" dirty="0" smtClean="0"/>
              <a:t>salud</a:t>
            </a:r>
          </a:p>
          <a:p>
            <a:r>
              <a:rPr lang="es-ES" sz="3200" dirty="0" smtClean="0"/>
              <a:t>Se ignora el </a:t>
            </a:r>
            <a:r>
              <a:rPr lang="es-ES" sz="3200" dirty="0"/>
              <a:t>n</a:t>
            </a:r>
            <a:r>
              <a:rPr lang="es-ES" sz="3200" dirty="0" smtClean="0"/>
              <a:t>ivel </a:t>
            </a:r>
            <a:r>
              <a:rPr lang="es-ES" sz="3200" dirty="0"/>
              <a:t>adecuado de gasto en </a:t>
            </a:r>
            <a:r>
              <a:rPr lang="es-ES" sz="3200" dirty="0" smtClean="0"/>
              <a:t>salud</a:t>
            </a:r>
          </a:p>
          <a:p>
            <a:r>
              <a:rPr lang="es-ES" sz="3200" dirty="0" smtClean="0"/>
              <a:t>Los </a:t>
            </a:r>
            <a:r>
              <a:rPr lang="es-ES" sz="3200" dirty="0"/>
              <a:t>cambios de los niveles de gasto no se correlacionan con los cambios en los resultados de </a:t>
            </a:r>
            <a:r>
              <a:rPr lang="es-ES" sz="3200" dirty="0" smtClean="0"/>
              <a:t>salud</a:t>
            </a:r>
          </a:p>
          <a:p>
            <a:r>
              <a:rPr lang="es-ES" sz="3200" dirty="0" smtClean="0"/>
              <a:t>Se esperan mejoras </a:t>
            </a:r>
            <a:r>
              <a:rPr lang="es-ES" sz="3200" dirty="0"/>
              <a:t>de eficiencia </a:t>
            </a:r>
            <a:r>
              <a:rPr lang="es-ES" sz="3200" dirty="0" smtClean="0"/>
              <a:t>asociadas a los cambios en </a:t>
            </a:r>
            <a:r>
              <a:rPr lang="es-ES" sz="3200" dirty="0"/>
              <a:t>la composición del gasto</a:t>
            </a:r>
          </a:p>
        </p:txBody>
      </p:sp>
      <p:sp>
        <p:nvSpPr>
          <p:cNvPr id="4" name="Title 1"/>
          <p:cNvSpPr>
            <a:spLocks noGrp="1"/>
          </p:cNvSpPr>
          <p:nvPr>
            <p:ph type="title"/>
          </p:nvPr>
        </p:nvSpPr>
        <p:spPr>
          <a:xfrm>
            <a:off x="457200" y="274638"/>
            <a:ext cx="9729788" cy="1143000"/>
          </a:xfrm>
        </p:spPr>
        <p:txBody>
          <a:bodyPr/>
          <a:lstStyle/>
          <a:p>
            <a:pPr>
              <a:defRPr/>
            </a:pPr>
            <a:r>
              <a:rPr lang="en-GB" sz="4800" b="1" kern="1200" dirty="0" smtClean="0">
                <a:effectLst>
                  <a:outerShdw blurRad="38100" dist="38100" dir="2700000" algn="tl">
                    <a:srgbClr val="C0C0C0"/>
                  </a:outerShdw>
                </a:effectLst>
                <a:latin typeface="Calibri" pitchFamily="34" charset="0"/>
                <a:ea typeface="+mn-ea"/>
              </a:rPr>
              <a:t>La </a:t>
            </a:r>
            <a:r>
              <a:rPr lang="en-GB" sz="4800" b="1" kern="1200" dirty="0" err="1" smtClean="0">
                <a:effectLst>
                  <a:outerShdw blurRad="38100" dist="38100" dir="2700000" algn="tl">
                    <a:srgbClr val="C0C0C0"/>
                  </a:outerShdw>
                </a:effectLst>
                <a:latin typeface="Calibri" pitchFamily="34" charset="0"/>
                <a:ea typeface="+mn-ea"/>
              </a:rPr>
              <a:t>necesidad</a:t>
            </a:r>
            <a:r>
              <a:rPr lang="en-GB" sz="4800" b="1" kern="1200" dirty="0" smtClean="0">
                <a:effectLst>
                  <a:outerShdw blurRad="38100" dist="38100" dir="2700000" algn="tl">
                    <a:srgbClr val="C0C0C0"/>
                  </a:outerShdw>
                </a:effectLst>
                <a:latin typeface="Calibri" pitchFamily="34" charset="0"/>
                <a:ea typeface="+mn-ea"/>
              </a:rPr>
              <a:t> de </a:t>
            </a:r>
            <a:r>
              <a:rPr lang="en-GB" sz="4800" b="1" kern="1200" dirty="0" err="1" smtClean="0">
                <a:effectLst>
                  <a:outerShdw blurRad="38100" dist="38100" dir="2700000" algn="tl">
                    <a:srgbClr val="C0C0C0"/>
                  </a:outerShdw>
                </a:effectLst>
                <a:latin typeface="Calibri" pitchFamily="34" charset="0"/>
                <a:ea typeface="+mn-ea"/>
              </a:rPr>
              <a:t>cuentas</a:t>
            </a:r>
            <a:r>
              <a:rPr lang="en-GB" sz="4800" b="1" kern="1200" dirty="0" smtClean="0">
                <a:effectLst>
                  <a:outerShdw blurRad="38100" dist="38100" dir="2700000" algn="tl">
                    <a:srgbClr val="C0C0C0"/>
                  </a:outerShdw>
                </a:effectLst>
                <a:latin typeface="Calibri" pitchFamily="34" charset="0"/>
                <a:ea typeface="+mn-ea"/>
              </a:rPr>
              <a:t> de </a:t>
            </a:r>
            <a:r>
              <a:rPr lang="en-GB" sz="4800" b="1" kern="1200" dirty="0" err="1" smtClean="0">
                <a:effectLst>
                  <a:outerShdw blurRad="38100" dist="38100" dir="2700000" algn="tl">
                    <a:srgbClr val="C0C0C0"/>
                  </a:outerShdw>
                </a:effectLst>
                <a:latin typeface="Calibri" pitchFamily="34" charset="0"/>
                <a:ea typeface="+mn-ea"/>
              </a:rPr>
              <a:t>salud</a:t>
            </a:r>
            <a:endParaRPr lang="en-US" sz="4800" b="1" kern="1200" dirty="0" smtClean="0">
              <a:effectLst>
                <a:outerShdw blurRad="38100" dist="38100" dir="2700000" algn="tl">
                  <a:srgbClr val="C0C0C0"/>
                </a:outerShdw>
              </a:effectLst>
              <a:latin typeface="Calibri" pitchFamily="34" charset="0"/>
              <a:ea typeface="+mn-ea"/>
            </a:endParaRPr>
          </a:p>
        </p:txBody>
      </p:sp>
    </p:spTree>
    <p:extLst>
      <p:ext uri="{BB962C8B-B14F-4D97-AF65-F5344CB8AC3E}">
        <p14:creationId xmlns:p14="http://schemas.microsoft.com/office/powerpoint/2010/main" val="96742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additive="base">
                                        <p:cTn id="7" dur="500" fill="hold"/>
                                        <p:tgtEl>
                                          <p:spTgt spid="41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01">
                                            <p:txEl>
                                              <p:pRg st="1" end="1"/>
                                            </p:txEl>
                                          </p:spTgt>
                                        </p:tgtEl>
                                        <p:attrNameLst>
                                          <p:attrName>style.visibility</p:attrName>
                                        </p:attrNameLst>
                                      </p:cBhvr>
                                      <p:to>
                                        <p:strVal val="visible"/>
                                      </p:to>
                                    </p:set>
                                    <p:anim calcmode="lin" valueType="num">
                                      <p:cBhvr additive="base">
                                        <p:cTn id="13" dur="500" fill="hold"/>
                                        <p:tgtEl>
                                          <p:spTgt spid="410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01">
                                            <p:txEl>
                                              <p:pRg st="2" end="2"/>
                                            </p:txEl>
                                          </p:spTgt>
                                        </p:tgtEl>
                                        <p:attrNameLst>
                                          <p:attrName>style.visibility</p:attrName>
                                        </p:attrNameLst>
                                      </p:cBhvr>
                                      <p:to>
                                        <p:strVal val="visible"/>
                                      </p:to>
                                    </p:set>
                                    <p:anim calcmode="lin" valueType="num">
                                      <p:cBhvr additive="base">
                                        <p:cTn id="19" dur="500" fill="hold"/>
                                        <p:tgtEl>
                                          <p:spTgt spid="410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01">
                                            <p:txEl>
                                              <p:pRg st="3" end="3"/>
                                            </p:txEl>
                                          </p:spTgt>
                                        </p:tgtEl>
                                        <p:attrNameLst>
                                          <p:attrName>style.visibility</p:attrName>
                                        </p:attrNameLst>
                                      </p:cBhvr>
                                      <p:to>
                                        <p:strVal val="visible"/>
                                      </p:to>
                                    </p:set>
                                    <p:anim calcmode="lin" valueType="num">
                                      <p:cBhvr additive="base">
                                        <p:cTn id="25" dur="500" fill="hold"/>
                                        <p:tgtEl>
                                          <p:spTgt spid="410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0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 y="128592"/>
            <a:ext cx="10692605" cy="952706"/>
          </a:xfrm>
        </p:spPr>
        <p:txBody>
          <a:bodyPr>
            <a:noAutofit/>
          </a:bodyPr>
          <a:lstStyle/>
          <a:p>
            <a:r>
              <a:rPr lang="en-US" sz="4100" dirty="0" err="1" smtClean="0">
                <a:effectLst>
                  <a:outerShdw blurRad="38100" dist="38100" dir="2700000" algn="tl">
                    <a:srgbClr val="000000">
                      <a:alpha val="43137"/>
                    </a:srgbClr>
                  </a:outerShdw>
                </a:effectLst>
              </a:rPr>
              <a:t>Descripc</a:t>
            </a:r>
            <a:r>
              <a:rPr lang="en-US" sz="4100" dirty="0" err="1">
                <a:effectLst>
                  <a:outerShdw blurRad="38100" dist="38100" dir="2700000" algn="tl">
                    <a:srgbClr val="000000">
                      <a:alpha val="43137"/>
                    </a:srgbClr>
                  </a:outerShdw>
                </a:effectLst>
              </a:rPr>
              <a:t>i</a:t>
            </a:r>
            <a:r>
              <a:rPr lang="es-ES" sz="4100" dirty="0">
                <a:effectLst>
                  <a:outerShdw blurRad="38100" dist="38100" dir="2700000" algn="tl">
                    <a:srgbClr val="000000">
                      <a:alpha val="43137"/>
                    </a:srgbClr>
                  </a:outerShdw>
                </a:effectLst>
              </a:rPr>
              <a:t>ó</a:t>
            </a:r>
            <a:r>
              <a:rPr lang="en-US" sz="4100" dirty="0" smtClean="0">
                <a:effectLst>
                  <a:outerShdw blurRad="38100" dist="38100" dir="2700000" algn="tl">
                    <a:srgbClr val="000000">
                      <a:alpha val="43137"/>
                    </a:srgbClr>
                  </a:outerShdw>
                </a:effectLst>
              </a:rPr>
              <a:t>n general y </a:t>
            </a:r>
            <a:r>
              <a:rPr lang="en-US" sz="4100" dirty="0" err="1" smtClean="0">
                <a:effectLst>
                  <a:outerShdw blurRad="38100" dist="38100" dir="2700000" algn="tl">
                    <a:srgbClr val="000000">
                      <a:alpha val="43137"/>
                    </a:srgbClr>
                  </a:outerShdw>
                </a:effectLst>
              </a:rPr>
              <a:t>análisis</a:t>
            </a:r>
            <a:r>
              <a:rPr lang="en-US" sz="4100" dirty="0" smtClean="0">
                <a:effectLst>
                  <a:outerShdw blurRad="38100" dist="38100" dir="2700000" algn="tl">
                    <a:srgbClr val="000000">
                      <a:alpha val="43137"/>
                    </a:srgbClr>
                  </a:outerShdw>
                </a:effectLst>
              </a:rPr>
              <a:t> </a:t>
            </a:r>
            <a:r>
              <a:rPr lang="en-US" sz="4100" dirty="0" err="1" smtClean="0">
                <a:effectLst>
                  <a:outerShdw blurRad="38100" dist="38100" dir="2700000" algn="tl">
                    <a:srgbClr val="000000">
                      <a:alpha val="43137"/>
                    </a:srgbClr>
                  </a:outerShdw>
                </a:effectLst>
              </a:rPr>
              <a:t>básico</a:t>
            </a:r>
            <a:endParaRPr lang="en-GB" sz="41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4314" y="1400175"/>
            <a:ext cx="10212008" cy="5822099"/>
          </a:xfrm>
        </p:spPr>
        <p:txBody>
          <a:bodyPr>
            <a:noAutofit/>
          </a:bodyPr>
          <a:lstStyle/>
          <a:p>
            <a:r>
              <a:rPr lang="es-ES" dirty="0"/>
              <a:t>Medición y comparaciones</a:t>
            </a:r>
            <a:br>
              <a:rPr lang="es-ES" dirty="0"/>
            </a:br>
            <a:r>
              <a:rPr lang="es-ES" dirty="0"/>
              <a:t>Establecer puntos de referencia, </a:t>
            </a:r>
            <a:r>
              <a:rPr lang="es-ES" dirty="0" smtClean="0"/>
              <a:t>cambios </a:t>
            </a:r>
            <a:r>
              <a:rPr lang="es-ES" dirty="0"/>
              <a:t>y </a:t>
            </a:r>
            <a:r>
              <a:rPr lang="es-ES" dirty="0" smtClean="0"/>
              <a:t>tendencias</a:t>
            </a:r>
            <a:r>
              <a:rPr lang="es-ES" dirty="0"/>
              <a:t>, </a:t>
            </a:r>
            <a:r>
              <a:rPr lang="es-ES" dirty="0" smtClean="0"/>
              <a:t> </a:t>
            </a:r>
            <a:r>
              <a:rPr lang="es-ES" dirty="0"/>
              <a:t>asignación de </a:t>
            </a:r>
            <a:r>
              <a:rPr lang="es-ES" dirty="0" smtClean="0"/>
              <a:t>recursos</a:t>
            </a:r>
          </a:p>
          <a:p>
            <a:r>
              <a:rPr lang="es-ES" dirty="0" smtClean="0"/>
              <a:t>Los </a:t>
            </a:r>
            <a:r>
              <a:rPr lang="es-ES" dirty="0"/>
              <a:t>cuatro 'de E, equidad, eficacia, eficiencia y </a:t>
            </a:r>
            <a:r>
              <a:rPr lang="es-ES" dirty="0" smtClean="0"/>
              <a:t>empoderamiento: en </a:t>
            </a:r>
            <a:r>
              <a:rPr lang="es-ES" dirty="0"/>
              <a:t>relación </a:t>
            </a:r>
            <a:r>
              <a:rPr lang="es-ES" dirty="0" smtClean="0"/>
              <a:t>con resultados </a:t>
            </a:r>
            <a:r>
              <a:rPr lang="es-ES" dirty="0"/>
              <a:t>de salud, </a:t>
            </a:r>
            <a:r>
              <a:rPr lang="es-ES" dirty="0" smtClean="0"/>
              <a:t>niveles </a:t>
            </a:r>
            <a:r>
              <a:rPr lang="es-ES" dirty="0"/>
              <a:t>de gasto, </a:t>
            </a:r>
            <a:r>
              <a:rPr lang="es-ES" dirty="0" smtClean="0"/>
              <a:t>accesibilidad </a:t>
            </a:r>
            <a:r>
              <a:rPr lang="es-ES" dirty="0"/>
              <a:t>a los servicios de </a:t>
            </a:r>
            <a:r>
              <a:rPr lang="es-ES" dirty="0" smtClean="0"/>
              <a:t>salud</a:t>
            </a:r>
            <a:r>
              <a:rPr lang="es-ES" dirty="0"/>
              <a:t> </a:t>
            </a:r>
            <a:r>
              <a:rPr lang="es-ES" dirty="0" smtClean="0"/>
              <a:t>y mecanismos </a:t>
            </a:r>
            <a:r>
              <a:rPr lang="es-ES" dirty="0"/>
              <a:t>de </a:t>
            </a:r>
            <a:r>
              <a:rPr lang="es-ES" dirty="0" smtClean="0"/>
              <a:t>financiación</a:t>
            </a:r>
          </a:p>
          <a:p>
            <a:r>
              <a:rPr lang="es-ES" dirty="0" smtClean="0"/>
              <a:t>Proyección </a:t>
            </a:r>
            <a:r>
              <a:rPr lang="es-ES" dirty="0"/>
              <a:t>del gasto en el futuro:</a:t>
            </a:r>
            <a:br>
              <a:rPr lang="es-ES" dirty="0"/>
            </a:br>
            <a:r>
              <a:rPr lang="es-ES" dirty="0"/>
              <a:t>Tendencias, </a:t>
            </a:r>
            <a:r>
              <a:rPr lang="es-ES" dirty="0" smtClean="0"/>
              <a:t>escala de servicios (reducir, aumentar), </a:t>
            </a:r>
            <a:r>
              <a:rPr lang="es-ES" dirty="0"/>
              <a:t>recursos </a:t>
            </a:r>
            <a:r>
              <a:rPr lang="es-ES" dirty="0" smtClean="0"/>
              <a:t>asignados</a:t>
            </a:r>
            <a:r>
              <a:rPr lang="es-ES" dirty="0"/>
              <a:t/>
            </a:r>
            <a:br>
              <a:rPr lang="es-ES" dirty="0"/>
            </a:br>
            <a:r>
              <a:rPr lang="es-ES" dirty="0"/>
              <a:t>Las necesidades de recursos, déficit de recursos</a:t>
            </a:r>
          </a:p>
        </p:txBody>
      </p:sp>
    </p:spTree>
    <p:extLst>
      <p:ext uri="{BB962C8B-B14F-4D97-AF65-F5344CB8AC3E}">
        <p14:creationId xmlns:p14="http://schemas.microsoft.com/office/powerpoint/2010/main" val="256787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Text Box 2"/>
          <p:cNvSpPr txBox="1">
            <a:spLocks noChangeArrowheads="1"/>
          </p:cNvSpPr>
          <p:nvPr/>
        </p:nvSpPr>
        <p:spPr bwMode="auto">
          <a:xfrm>
            <a:off x="1136650" y="368300"/>
            <a:ext cx="8756650" cy="35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ctr" rtl="0" eaLnBrk="0" hangingPunct="0">
              <a:spcBef>
                <a:spcPct val="50000"/>
              </a:spcBef>
            </a:pPr>
            <a:endParaRPr lang="en-US" sz="1600">
              <a:solidFill>
                <a:srgbClr val="000099"/>
              </a:solidFill>
              <a:effectLst>
                <a:outerShdw blurRad="38100" dist="38100" dir="2700000" algn="tl">
                  <a:srgbClr val="C0C0C0"/>
                </a:outerShdw>
              </a:effectLst>
            </a:endParaRPr>
          </a:p>
        </p:txBody>
      </p:sp>
      <p:pic>
        <p:nvPicPr>
          <p:cNvPr id="409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68289"/>
            <a:ext cx="10969625" cy="756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04" name="Text Box 4"/>
          <p:cNvSpPr txBox="1">
            <a:spLocks noChangeArrowheads="1"/>
          </p:cNvSpPr>
          <p:nvPr/>
        </p:nvSpPr>
        <p:spPr bwMode="auto">
          <a:xfrm>
            <a:off x="446090" y="95251"/>
            <a:ext cx="9423400" cy="73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ctr" rtl="0" eaLnBrk="0" hangingPunct="0"/>
            <a:r>
              <a:rPr lang="en-GB" sz="4100" dirty="0" err="1" smtClean="0">
                <a:solidFill>
                  <a:srgbClr val="000066"/>
                </a:solidFill>
                <a:effectLst>
                  <a:outerShdw blurRad="38100" dist="38100" dir="2700000" algn="tl">
                    <a:srgbClr val="000000">
                      <a:alpha val="43137"/>
                    </a:srgbClr>
                  </a:outerShdw>
                </a:effectLst>
                <a:latin typeface="Times New Roman" pitchFamily="18" charset="0"/>
              </a:rPr>
              <a:t>Gasto</a:t>
            </a:r>
            <a:r>
              <a:rPr lang="en-GB" sz="4100" dirty="0" smtClean="0">
                <a:solidFill>
                  <a:srgbClr val="000066"/>
                </a:solidFill>
                <a:effectLst>
                  <a:outerShdw blurRad="38100" dist="38100" dir="2700000" algn="tl">
                    <a:srgbClr val="000000">
                      <a:alpha val="43137"/>
                    </a:srgbClr>
                  </a:outerShdw>
                </a:effectLst>
                <a:latin typeface="Times New Roman" pitchFamily="18" charset="0"/>
              </a:rPr>
              <a:t> en </a:t>
            </a:r>
            <a:r>
              <a:rPr lang="en-GB" sz="4100" dirty="0" err="1" smtClean="0">
                <a:solidFill>
                  <a:srgbClr val="000066"/>
                </a:solidFill>
                <a:effectLst>
                  <a:outerShdw blurRad="38100" dist="38100" dir="2700000" algn="tl">
                    <a:srgbClr val="000000">
                      <a:alpha val="43137"/>
                    </a:srgbClr>
                  </a:outerShdw>
                </a:effectLst>
                <a:latin typeface="Times New Roman" pitchFamily="18" charset="0"/>
              </a:rPr>
              <a:t>salud</a:t>
            </a:r>
            <a:r>
              <a:rPr lang="en-GB" sz="4100" dirty="0" smtClean="0">
                <a:solidFill>
                  <a:srgbClr val="000066"/>
                </a:solidFill>
                <a:effectLst>
                  <a:outerShdw blurRad="38100" dist="38100" dir="2700000" algn="tl">
                    <a:srgbClr val="000000">
                      <a:alpha val="43137"/>
                    </a:srgbClr>
                  </a:outerShdw>
                </a:effectLst>
                <a:latin typeface="Times New Roman" pitchFamily="18" charset="0"/>
              </a:rPr>
              <a:t> </a:t>
            </a:r>
            <a:r>
              <a:rPr lang="en-GB" sz="4100" dirty="0" err="1" smtClean="0">
                <a:solidFill>
                  <a:srgbClr val="000066"/>
                </a:solidFill>
                <a:effectLst>
                  <a:outerShdw blurRad="38100" dist="38100" dir="2700000" algn="tl">
                    <a:srgbClr val="000000">
                      <a:alpha val="43137"/>
                    </a:srgbClr>
                  </a:outerShdw>
                </a:effectLst>
                <a:latin typeface="Times New Roman" pitchFamily="18" charset="0"/>
              </a:rPr>
              <a:t>como</a:t>
            </a:r>
            <a:r>
              <a:rPr lang="en-GB" sz="4100" dirty="0" smtClean="0">
                <a:solidFill>
                  <a:srgbClr val="000066"/>
                </a:solidFill>
                <a:effectLst>
                  <a:outerShdw blurRad="38100" dist="38100" dir="2700000" algn="tl">
                    <a:srgbClr val="000000">
                      <a:alpha val="43137"/>
                    </a:srgbClr>
                  </a:outerShdw>
                </a:effectLst>
                <a:latin typeface="Times New Roman" pitchFamily="18" charset="0"/>
              </a:rPr>
              <a:t> </a:t>
            </a:r>
            <a:r>
              <a:rPr lang="en-GB" sz="4100" dirty="0" err="1" smtClean="0">
                <a:solidFill>
                  <a:srgbClr val="000066"/>
                </a:solidFill>
                <a:effectLst>
                  <a:outerShdw blurRad="38100" dist="38100" dir="2700000" algn="tl">
                    <a:srgbClr val="000000">
                      <a:alpha val="43137"/>
                    </a:srgbClr>
                  </a:outerShdw>
                </a:effectLst>
                <a:latin typeface="Times New Roman" pitchFamily="18" charset="0"/>
              </a:rPr>
              <a:t>proporción</a:t>
            </a:r>
            <a:r>
              <a:rPr lang="en-GB" sz="4100" dirty="0" smtClean="0">
                <a:solidFill>
                  <a:srgbClr val="000066"/>
                </a:solidFill>
                <a:effectLst>
                  <a:outerShdw blurRad="38100" dist="38100" dir="2700000" algn="tl">
                    <a:srgbClr val="000000">
                      <a:alpha val="43137"/>
                    </a:srgbClr>
                  </a:outerShdw>
                </a:effectLst>
                <a:latin typeface="Times New Roman" pitchFamily="18" charset="0"/>
              </a:rPr>
              <a:t> del PIB</a:t>
            </a:r>
            <a:endParaRPr lang="en-GB" sz="4100" dirty="0">
              <a:solidFill>
                <a:srgbClr val="000066"/>
              </a:solidFill>
              <a:effectLst>
                <a:outerShdw blurRad="38100" dist="38100" dir="2700000" algn="tl">
                  <a:srgbClr val="000000">
                    <a:alpha val="43137"/>
                  </a:srgbClr>
                </a:outerShdw>
              </a:effectLst>
              <a:latin typeface="Times New Roman" pitchFamily="18" charset="0"/>
            </a:endParaRPr>
          </a:p>
        </p:txBody>
      </p:sp>
      <p:sp>
        <p:nvSpPr>
          <p:cNvPr id="409605" name="Text Box 5"/>
          <p:cNvSpPr txBox="1">
            <a:spLocks noChangeArrowheads="1"/>
          </p:cNvSpPr>
          <p:nvPr/>
        </p:nvSpPr>
        <p:spPr bwMode="auto">
          <a:xfrm>
            <a:off x="446090" y="6465889"/>
            <a:ext cx="4956175" cy="613138"/>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287" tIns="52144" rIns="104287" bIns="52144">
            <a:spAutoFit/>
          </a:bodyPr>
          <a:lstStyle>
            <a:lvl1pPr defTabSz="1042988">
              <a:tabLst>
                <a:tab pos="760413" algn="l"/>
              </a:tabLst>
              <a:defRPr>
                <a:solidFill>
                  <a:schemeClr val="tx1"/>
                </a:solidFill>
                <a:latin typeface="Arial" charset="0"/>
                <a:cs typeface="Arial" charset="0"/>
              </a:defRPr>
            </a:lvl1pPr>
            <a:lvl2pPr marL="522288" defTabSz="1042988">
              <a:tabLst>
                <a:tab pos="760413" algn="l"/>
              </a:tabLst>
              <a:defRPr>
                <a:solidFill>
                  <a:schemeClr val="tx1"/>
                </a:solidFill>
                <a:latin typeface="Arial" charset="0"/>
                <a:cs typeface="Arial" charset="0"/>
              </a:defRPr>
            </a:lvl2pPr>
            <a:lvl3pPr marL="1042988" defTabSz="1042988">
              <a:tabLst>
                <a:tab pos="760413" algn="l"/>
              </a:tabLst>
              <a:defRPr>
                <a:solidFill>
                  <a:schemeClr val="tx1"/>
                </a:solidFill>
                <a:latin typeface="Arial" charset="0"/>
                <a:cs typeface="Arial" charset="0"/>
              </a:defRPr>
            </a:lvl3pPr>
            <a:lvl4pPr marL="1565275" defTabSz="1042988">
              <a:tabLst>
                <a:tab pos="760413" algn="l"/>
              </a:tabLst>
              <a:defRPr>
                <a:solidFill>
                  <a:schemeClr val="tx1"/>
                </a:solidFill>
                <a:latin typeface="Arial" charset="0"/>
                <a:cs typeface="Arial" charset="0"/>
              </a:defRPr>
            </a:lvl4pPr>
            <a:lvl5pPr marL="2085975" defTabSz="1042988">
              <a:tabLst>
                <a:tab pos="760413" algn="l"/>
              </a:tabLst>
              <a:defRPr>
                <a:solidFill>
                  <a:schemeClr val="tx1"/>
                </a:solidFill>
                <a:latin typeface="Arial" charset="0"/>
                <a:cs typeface="Arial" charset="0"/>
              </a:defRPr>
            </a:lvl5pPr>
            <a:lvl6pPr marL="2543175" algn="r" defTabSz="1042988" rtl="1" fontAlgn="base">
              <a:spcBef>
                <a:spcPct val="0"/>
              </a:spcBef>
              <a:spcAft>
                <a:spcPct val="0"/>
              </a:spcAft>
              <a:tabLst>
                <a:tab pos="760413" algn="l"/>
              </a:tabLst>
              <a:defRPr>
                <a:solidFill>
                  <a:schemeClr val="tx1"/>
                </a:solidFill>
                <a:latin typeface="Arial" charset="0"/>
                <a:cs typeface="Arial" charset="0"/>
              </a:defRPr>
            </a:lvl6pPr>
            <a:lvl7pPr marL="3000375" algn="r" defTabSz="1042988" rtl="1" fontAlgn="base">
              <a:spcBef>
                <a:spcPct val="0"/>
              </a:spcBef>
              <a:spcAft>
                <a:spcPct val="0"/>
              </a:spcAft>
              <a:tabLst>
                <a:tab pos="760413" algn="l"/>
              </a:tabLst>
              <a:defRPr>
                <a:solidFill>
                  <a:schemeClr val="tx1"/>
                </a:solidFill>
                <a:latin typeface="Arial" charset="0"/>
                <a:cs typeface="Arial" charset="0"/>
              </a:defRPr>
            </a:lvl7pPr>
            <a:lvl8pPr marL="3457575" algn="r" defTabSz="1042988" rtl="1" fontAlgn="base">
              <a:spcBef>
                <a:spcPct val="0"/>
              </a:spcBef>
              <a:spcAft>
                <a:spcPct val="0"/>
              </a:spcAft>
              <a:tabLst>
                <a:tab pos="760413" algn="l"/>
              </a:tabLst>
              <a:defRPr>
                <a:solidFill>
                  <a:schemeClr val="tx1"/>
                </a:solidFill>
                <a:latin typeface="Arial" charset="0"/>
                <a:cs typeface="Arial" charset="0"/>
              </a:defRPr>
            </a:lvl8pPr>
            <a:lvl9pPr marL="3914775" algn="r" defTabSz="1042988" rtl="1" fontAlgn="base">
              <a:spcBef>
                <a:spcPct val="0"/>
              </a:spcBef>
              <a:spcAft>
                <a:spcPct val="0"/>
              </a:spcAft>
              <a:tabLst>
                <a:tab pos="760413" algn="l"/>
              </a:tabLst>
              <a:defRPr>
                <a:solidFill>
                  <a:schemeClr val="tx1"/>
                </a:solidFill>
                <a:latin typeface="Arial" charset="0"/>
                <a:cs typeface="Arial" charset="0"/>
              </a:defRPr>
            </a:lvl9pPr>
          </a:lstStyle>
          <a:p>
            <a:pPr algn="l" rtl="0" eaLnBrk="0" hangingPunct="0">
              <a:spcBef>
                <a:spcPct val="50000"/>
              </a:spcBef>
            </a:pPr>
            <a:r>
              <a:rPr lang="en-GB" sz="600">
                <a:solidFill>
                  <a:schemeClr val="bg1"/>
                </a:solidFill>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a:t>
            </a:r>
          </a:p>
          <a:p>
            <a:pPr algn="l" rtl="0" eaLnBrk="0" hangingPunct="0">
              <a:spcBef>
                <a:spcPct val="50000"/>
              </a:spcBef>
            </a:pPr>
            <a:r>
              <a:rPr lang="en-GB" sz="600">
                <a:solidFill>
                  <a:schemeClr val="bg1"/>
                </a:solidFill>
                <a:latin typeface="Times New Roman" pitchFamily="18" charset="0"/>
              </a:rPr>
              <a:t>© </a:t>
            </a:r>
            <a:r>
              <a:rPr lang="en-GB" sz="600">
                <a:solidFill>
                  <a:schemeClr val="bg1"/>
                </a:solidFill>
              </a:rPr>
              <a:t>WHO 2005. All rights reserved</a:t>
            </a:r>
          </a:p>
        </p:txBody>
      </p:sp>
      <p:pic>
        <p:nvPicPr>
          <p:cNvPr id="40960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8950" y="4337050"/>
            <a:ext cx="3208338" cy="226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0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2575" y="4294189"/>
            <a:ext cx="17272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09608" name="Group 8"/>
          <p:cNvGrpSpPr>
            <a:grpSpLocks/>
          </p:cNvGrpSpPr>
          <p:nvPr/>
        </p:nvGrpSpPr>
        <p:grpSpPr bwMode="auto">
          <a:xfrm>
            <a:off x="9632950" y="1030288"/>
            <a:ext cx="1060450" cy="449262"/>
            <a:chOff x="4613" y="576"/>
            <a:chExt cx="571" cy="256"/>
          </a:xfrm>
        </p:grpSpPr>
        <p:sp>
          <p:nvSpPr>
            <p:cNvPr id="409609" name="Rectangle 9"/>
            <p:cNvSpPr>
              <a:spLocks noChangeAspect="1" noChangeArrowheads="1"/>
            </p:cNvSpPr>
            <p:nvPr/>
          </p:nvSpPr>
          <p:spPr bwMode="auto">
            <a:xfrm>
              <a:off x="4985" y="576"/>
              <a:ext cx="199" cy="151"/>
            </a:xfrm>
            <a:prstGeom prst="rect">
              <a:avLst/>
            </a:prstGeom>
            <a:solidFill>
              <a:srgbClr val="FFFFFF"/>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306" tIns="52153" rIns="104306" bIns="52153" anchor="ctr"/>
            <a:lstStyle/>
            <a:p>
              <a:pPr algn="ctr" defTabSz="1042804" eaLnBrk="0" hangingPunct="0"/>
              <a:endParaRPr lang="en-GB" sz="2700">
                <a:latin typeface="Times New Roman" pitchFamily="18" charset="0"/>
              </a:endParaRPr>
            </a:p>
          </p:txBody>
        </p:sp>
        <p:sp>
          <p:nvSpPr>
            <p:cNvPr id="409610" name="Rectangle 10"/>
            <p:cNvSpPr>
              <a:spLocks noChangeAspect="1" noChangeArrowheads="1"/>
            </p:cNvSpPr>
            <p:nvPr/>
          </p:nvSpPr>
          <p:spPr bwMode="auto">
            <a:xfrm>
              <a:off x="4799" y="623"/>
              <a:ext cx="198" cy="151"/>
            </a:xfrm>
            <a:prstGeom prst="rect">
              <a:avLst/>
            </a:prstGeom>
            <a:solidFill>
              <a:srgbClr val="969696"/>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306" tIns="52153" rIns="104306" bIns="52153" anchor="ctr"/>
            <a:lstStyle/>
            <a:p>
              <a:pPr algn="ctr" defTabSz="1042804" eaLnBrk="0" hangingPunct="0"/>
              <a:endParaRPr lang="en-GB" sz="2700">
                <a:latin typeface="Times New Roman" pitchFamily="18" charset="0"/>
              </a:endParaRPr>
            </a:p>
          </p:txBody>
        </p:sp>
        <p:sp>
          <p:nvSpPr>
            <p:cNvPr id="409611" name="Rectangle 11"/>
            <p:cNvSpPr>
              <a:spLocks noChangeAspect="1" noChangeArrowheads="1"/>
            </p:cNvSpPr>
            <p:nvPr/>
          </p:nvSpPr>
          <p:spPr bwMode="auto">
            <a:xfrm>
              <a:off x="4613" y="681"/>
              <a:ext cx="199" cy="151"/>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306" tIns="52153" rIns="104306" bIns="52153" anchor="ctr"/>
            <a:lstStyle/>
            <a:p>
              <a:pPr algn="ctr" defTabSz="1042804" eaLnBrk="0" hangingPunct="0"/>
              <a:endParaRPr lang="en-GB" sz="2700">
                <a:latin typeface="Times New Roman" pitchFamily="18" charset="0"/>
              </a:endParaRPr>
            </a:p>
          </p:txBody>
        </p:sp>
      </p:grpSp>
      <p:sp>
        <p:nvSpPr>
          <p:cNvPr id="2" name="Left Arrow 1"/>
          <p:cNvSpPr/>
          <p:nvPr/>
        </p:nvSpPr>
        <p:spPr>
          <a:xfrm rot="5400000">
            <a:off x="2857355" y="-958719"/>
            <a:ext cx="4714877" cy="88922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vert="vert270" lIns="104306" tIns="52153" rIns="104306" bIns="52153" rtlCol="0" anchor="ctr"/>
          <a:lstStyle/>
          <a:p>
            <a:pPr algn="ctr"/>
            <a:r>
              <a:rPr lang="en-US" sz="4600" dirty="0" err="1" smtClean="0">
                <a:solidFill>
                  <a:srgbClr val="000066"/>
                </a:solidFill>
              </a:rPr>
              <a:t>Niveles</a:t>
            </a:r>
            <a:r>
              <a:rPr lang="en-US" sz="4600" dirty="0" smtClean="0">
                <a:solidFill>
                  <a:srgbClr val="000066"/>
                </a:solidFill>
              </a:rPr>
              <a:t> de </a:t>
            </a:r>
            <a:r>
              <a:rPr lang="en-US" sz="4600" dirty="0" err="1" smtClean="0">
                <a:solidFill>
                  <a:srgbClr val="000066"/>
                </a:solidFill>
              </a:rPr>
              <a:t>gasto</a:t>
            </a:r>
            <a:r>
              <a:rPr lang="en-US" sz="4600" dirty="0" smtClean="0"/>
              <a:t> </a:t>
            </a:r>
            <a:endParaRPr lang="en-GB" dirty="0"/>
          </a:p>
        </p:txBody>
      </p:sp>
    </p:spTree>
    <p:extLst>
      <p:ext uri="{BB962C8B-B14F-4D97-AF65-F5344CB8AC3E}">
        <p14:creationId xmlns:p14="http://schemas.microsoft.com/office/powerpoint/2010/main" val="302479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7554" name="Picture 2" descr="GASTO"/>
          <p:cNvPicPr>
            <a:picLocks noChangeAspect="1" noChangeArrowheads="1"/>
          </p:cNvPicPr>
          <p:nvPr/>
        </p:nvPicPr>
        <p:blipFill>
          <a:blip r:embed="rId3">
            <a:clrChange>
              <a:clrFrom>
                <a:srgbClr val="000106"/>
              </a:clrFrom>
              <a:clrTo>
                <a:srgbClr val="000106">
                  <a:alpha val="0"/>
                </a:srgbClr>
              </a:clrTo>
            </a:clrChange>
            <a:extLst>
              <a:ext uri="{28A0092B-C50C-407E-A947-70E740481C1C}">
                <a14:useLocalDpi xmlns:a14="http://schemas.microsoft.com/office/drawing/2010/main" val="0"/>
              </a:ext>
            </a:extLst>
          </a:blip>
          <a:srcRect/>
          <a:stretch>
            <a:fillRect/>
          </a:stretch>
        </p:blipFill>
        <p:spPr bwMode="auto">
          <a:xfrm>
            <a:off x="4723695" y="1466307"/>
            <a:ext cx="5726112" cy="3529013"/>
          </a:xfrm>
          <a:prstGeom prst="rect">
            <a:avLst/>
          </a:prstGeom>
          <a:solidFill>
            <a:schemeClr val="bg1"/>
          </a:solidFill>
        </p:spPr>
      </p:pic>
      <p:grpSp>
        <p:nvGrpSpPr>
          <p:cNvPr id="407555" name="Group 3"/>
          <p:cNvGrpSpPr>
            <a:grpSpLocks/>
          </p:cNvGrpSpPr>
          <p:nvPr/>
        </p:nvGrpSpPr>
        <p:grpSpPr bwMode="auto">
          <a:xfrm>
            <a:off x="329495" y="1953393"/>
            <a:ext cx="4394200" cy="2576513"/>
            <a:chOff x="1320" y="682"/>
            <a:chExt cx="3667" cy="2378"/>
          </a:xfrm>
        </p:grpSpPr>
        <p:sp>
          <p:nvSpPr>
            <p:cNvPr id="407556" name="Freeform 4"/>
            <p:cNvSpPr>
              <a:spLocks/>
            </p:cNvSpPr>
            <p:nvPr/>
          </p:nvSpPr>
          <p:spPr bwMode="auto">
            <a:xfrm>
              <a:off x="1573" y="704"/>
              <a:ext cx="799" cy="815"/>
            </a:xfrm>
            <a:custGeom>
              <a:avLst/>
              <a:gdLst>
                <a:gd name="T0" fmla="*/ 562 w 605"/>
                <a:gd name="T1" fmla="*/ 135 h 617"/>
                <a:gd name="T2" fmla="*/ 575 w 605"/>
                <a:gd name="T3" fmla="*/ 165 h 617"/>
                <a:gd name="T4" fmla="*/ 580 w 605"/>
                <a:gd name="T5" fmla="*/ 207 h 617"/>
                <a:gd name="T6" fmla="*/ 587 w 605"/>
                <a:gd name="T7" fmla="*/ 242 h 617"/>
                <a:gd name="T8" fmla="*/ 587 w 605"/>
                <a:gd name="T9" fmla="*/ 295 h 617"/>
                <a:gd name="T10" fmla="*/ 587 w 605"/>
                <a:gd name="T11" fmla="*/ 375 h 617"/>
                <a:gd name="T12" fmla="*/ 587 w 605"/>
                <a:gd name="T13" fmla="*/ 405 h 617"/>
                <a:gd name="T14" fmla="*/ 575 w 605"/>
                <a:gd name="T15" fmla="*/ 422 h 617"/>
                <a:gd name="T16" fmla="*/ 545 w 605"/>
                <a:gd name="T17" fmla="*/ 417 h 617"/>
                <a:gd name="T18" fmla="*/ 552 w 605"/>
                <a:gd name="T19" fmla="*/ 452 h 617"/>
                <a:gd name="T20" fmla="*/ 575 w 605"/>
                <a:gd name="T21" fmla="*/ 482 h 617"/>
                <a:gd name="T22" fmla="*/ 587 w 605"/>
                <a:gd name="T23" fmla="*/ 500 h 617"/>
                <a:gd name="T24" fmla="*/ 587 w 605"/>
                <a:gd name="T25" fmla="*/ 527 h 617"/>
                <a:gd name="T26" fmla="*/ 597 w 605"/>
                <a:gd name="T27" fmla="*/ 552 h 617"/>
                <a:gd name="T28" fmla="*/ 592 w 605"/>
                <a:gd name="T29" fmla="*/ 574 h 617"/>
                <a:gd name="T30" fmla="*/ 562 w 605"/>
                <a:gd name="T31" fmla="*/ 599 h 617"/>
                <a:gd name="T32" fmla="*/ 540 w 605"/>
                <a:gd name="T33" fmla="*/ 617 h 617"/>
                <a:gd name="T34" fmla="*/ 527 w 605"/>
                <a:gd name="T35" fmla="*/ 617 h 617"/>
                <a:gd name="T36" fmla="*/ 515 w 605"/>
                <a:gd name="T37" fmla="*/ 587 h 617"/>
                <a:gd name="T38" fmla="*/ 505 w 605"/>
                <a:gd name="T39" fmla="*/ 582 h 617"/>
                <a:gd name="T40" fmla="*/ 475 w 605"/>
                <a:gd name="T41" fmla="*/ 574 h 617"/>
                <a:gd name="T42" fmla="*/ 470 w 605"/>
                <a:gd name="T43" fmla="*/ 552 h 617"/>
                <a:gd name="T44" fmla="*/ 445 w 605"/>
                <a:gd name="T45" fmla="*/ 539 h 617"/>
                <a:gd name="T46" fmla="*/ 422 w 605"/>
                <a:gd name="T47" fmla="*/ 534 h 617"/>
                <a:gd name="T48" fmla="*/ 417 w 605"/>
                <a:gd name="T49" fmla="*/ 522 h 617"/>
                <a:gd name="T50" fmla="*/ 400 w 605"/>
                <a:gd name="T51" fmla="*/ 505 h 617"/>
                <a:gd name="T52" fmla="*/ 405 w 605"/>
                <a:gd name="T53" fmla="*/ 482 h 617"/>
                <a:gd name="T54" fmla="*/ 410 w 605"/>
                <a:gd name="T55" fmla="*/ 470 h 617"/>
                <a:gd name="T56" fmla="*/ 375 w 605"/>
                <a:gd name="T57" fmla="*/ 457 h 617"/>
                <a:gd name="T58" fmla="*/ 365 w 605"/>
                <a:gd name="T59" fmla="*/ 457 h 617"/>
                <a:gd name="T60" fmla="*/ 340 w 605"/>
                <a:gd name="T61" fmla="*/ 447 h 617"/>
                <a:gd name="T62" fmla="*/ 327 w 605"/>
                <a:gd name="T63" fmla="*/ 430 h 617"/>
                <a:gd name="T64" fmla="*/ 310 w 605"/>
                <a:gd name="T65" fmla="*/ 412 h 617"/>
                <a:gd name="T66" fmla="*/ 295 w 605"/>
                <a:gd name="T67" fmla="*/ 400 h 617"/>
                <a:gd name="T68" fmla="*/ 282 w 605"/>
                <a:gd name="T69" fmla="*/ 382 h 617"/>
                <a:gd name="T70" fmla="*/ 282 w 605"/>
                <a:gd name="T71" fmla="*/ 375 h 617"/>
                <a:gd name="T72" fmla="*/ 258 w 605"/>
                <a:gd name="T73" fmla="*/ 360 h 617"/>
                <a:gd name="T74" fmla="*/ 258 w 605"/>
                <a:gd name="T75" fmla="*/ 340 h 617"/>
                <a:gd name="T76" fmla="*/ 240 w 605"/>
                <a:gd name="T77" fmla="*/ 322 h 617"/>
                <a:gd name="T78" fmla="*/ 223 w 605"/>
                <a:gd name="T79" fmla="*/ 295 h 617"/>
                <a:gd name="T80" fmla="*/ 205 w 605"/>
                <a:gd name="T81" fmla="*/ 265 h 617"/>
                <a:gd name="T82" fmla="*/ 200 w 605"/>
                <a:gd name="T83" fmla="*/ 242 h 617"/>
                <a:gd name="T84" fmla="*/ 195 w 605"/>
                <a:gd name="T85" fmla="*/ 217 h 617"/>
                <a:gd name="T86" fmla="*/ 170 w 605"/>
                <a:gd name="T87" fmla="*/ 183 h 617"/>
                <a:gd name="T88" fmla="*/ 170 w 605"/>
                <a:gd name="T89" fmla="*/ 153 h 617"/>
                <a:gd name="T90" fmla="*/ 170 w 605"/>
                <a:gd name="T91" fmla="*/ 135 h 617"/>
                <a:gd name="T92" fmla="*/ 130 w 605"/>
                <a:gd name="T93" fmla="*/ 130 h 617"/>
                <a:gd name="T94" fmla="*/ 123 w 605"/>
                <a:gd name="T95" fmla="*/ 108 h 617"/>
                <a:gd name="T96" fmla="*/ 100 w 605"/>
                <a:gd name="T97" fmla="*/ 95 h 617"/>
                <a:gd name="T98" fmla="*/ 88 w 605"/>
                <a:gd name="T99" fmla="*/ 100 h 617"/>
                <a:gd name="T100" fmla="*/ 65 w 605"/>
                <a:gd name="T101" fmla="*/ 100 h 617"/>
                <a:gd name="T102" fmla="*/ 35 w 605"/>
                <a:gd name="T103" fmla="*/ 78 h 617"/>
                <a:gd name="T104" fmla="*/ 8 w 605"/>
                <a:gd name="T105" fmla="*/ 65 h 617"/>
                <a:gd name="T106" fmla="*/ 0 w 605"/>
                <a:gd name="T107" fmla="*/ 43 h 617"/>
                <a:gd name="T108" fmla="*/ 8 w 605"/>
                <a:gd name="T109" fmla="*/ 1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05" h="617">
                  <a:moveTo>
                    <a:pt x="18" y="0"/>
                  </a:moveTo>
                  <a:lnTo>
                    <a:pt x="352" y="125"/>
                  </a:lnTo>
                  <a:lnTo>
                    <a:pt x="557" y="125"/>
                  </a:lnTo>
                  <a:lnTo>
                    <a:pt x="557" y="130"/>
                  </a:lnTo>
                  <a:lnTo>
                    <a:pt x="562" y="135"/>
                  </a:lnTo>
                  <a:lnTo>
                    <a:pt x="570" y="135"/>
                  </a:lnTo>
                  <a:lnTo>
                    <a:pt x="570" y="148"/>
                  </a:lnTo>
                  <a:lnTo>
                    <a:pt x="570" y="153"/>
                  </a:lnTo>
                  <a:lnTo>
                    <a:pt x="570" y="160"/>
                  </a:lnTo>
                  <a:lnTo>
                    <a:pt x="575" y="165"/>
                  </a:lnTo>
                  <a:lnTo>
                    <a:pt x="575" y="178"/>
                  </a:lnTo>
                  <a:lnTo>
                    <a:pt x="575" y="183"/>
                  </a:lnTo>
                  <a:lnTo>
                    <a:pt x="575" y="195"/>
                  </a:lnTo>
                  <a:lnTo>
                    <a:pt x="580" y="200"/>
                  </a:lnTo>
                  <a:lnTo>
                    <a:pt x="580" y="207"/>
                  </a:lnTo>
                  <a:lnTo>
                    <a:pt x="580" y="212"/>
                  </a:lnTo>
                  <a:lnTo>
                    <a:pt x="587" y="217"/>
                  </a:lnTo>
                  <a:lnTo>
                    <a:pt x="587" y="230"/>
                  </a:lnTo>
                  <a:lnTo>
                    <a:pt x="587" y="235"/>
                  </a:lnTo>
                  <a:lnTo>
                    <a:pt x="587" y="242"/>
                  </a:lnTo>
                  <a:lnTo>
                    <a:pt x="587" y="252"/>
                  </a:lnTo>
                  <a:lnTo>
                    <a:pt x="587" y="265"/>
                  </a:lnTo>
                  <a:lnTo>
                    <a:pt x="587" y="270"/>
                  </a:lnTo>
                  <a:lnTo>
                    <a:pt x="587" y="282"/>
                  </a:lnTo>
                  <a:lnTo>
                    <a:pt x="587" y="295"/>
                  </a:lnTo>
                  <a:lnTo>
                    <a:pt x="587" y="300"/>
                  </a:lnTo>
                  <a:lnTo>
                    <a:pt x="587" y="305"/>
                  </a:lnTo>
                  <a:lnTo>
                    <a:pt x="587" y="312"/>
                  </a:lnTo>
                  <a:lnTo>
                    <a:pt x="580" y="312"/>
                  </a:lnTo>
                  <a:lnTo>
                    <a:pt x="587" y="375"/>
                  </a:lnTo>
                  <a:lnTo>
                    <a:pt x="587" y="382"/>
                  </a:lnTo>
                  <a:lnTo>
                    <a:pt x="587" y="387"/>
                  </a:lnTo>
                  <a:lnTo>
                    <a:pt x="587" y="395"/>
                  </a:lnTo>
                  <a:lnTo>
                    <a:pt x="587" y="400"/>
                  </a:lnTo>
                  <a:lnTo>
                    <a:pt x="587" y="405"/>
                  </a:lnTo>
                  <a:lnTo>
                    <a:pt x="592" y="412"/>
                  </a:lnTo>
                  <a:lnTo>
                    <a:pt x="592" y="417"/>
                  </a:lnTo>
                  <a:lnTo>
                    <a:pt x="587" y="422"/>
                  </a:lnTo>
                  <a:lnTo>
                    <a:pt x="580" y="422"/>
                  </a:lnTo>
                  <a:lnTo>
                    <a:pt x="575" y="422"/>
                  </a:lnTo>
                  <a:lnTo>
                    <a:pt x="570" y="422"/>
                  </a:lnTo>
                  <a:lnTo>
                    <a:pt x="562" y="417"/>
                  </a:lnTo>
                  <a:lnTo>
                    <a:pt x="557" y="417"/>
                  </a:lnTo>
                  <a:lnTo>
                    <a:pt x="552" y="417"/>
                  </a:lnTo>
                  <a:lnTo>
                    <a:pt x="545" y="417"/>
                  </a:lnTo>
                  <a:lnTo>
                    <a:pt x="545" y="422"/>
                  </a:lnTo>
                  <a:lnTo>
                    <a:pt x="540" y="430"/>
                  </a:lnTo>
                  <a:lnTo>
                    <a:pt x="540" y="440"/>
                  </a:lnTo>
                  <a:lnTo>
                    <a:pt x="545" y="447"/>
                  </a:lnTo>
                  <a:lnTo>
                    <a:pt x="552" y="452"/>
                  </a:lnTo>
                  <a:lnTo>
                    <a:pt x="557" y="465"/>
                  </a:lnTo>
                  <a:lnTo>
                    <a:pt x="562" y="470"/>
                  </a:lnTo>
                  <a:lnTo>
                    <a:pt x="562" y="475"/>
                  </a:lnTo>
                  <a:lnTo>
                    <a:pt x="570" y="475"/>
                  </a:lnTo>
                  <a:lnTo>
                    <a:pt x="575" y="482"/>
                  </a:lnTo>
                  <a:lnTo>
                    <a:pt x="575" y="487"/>
                  </a:lnTo>
                  <a:lnTo>
                    <a:pt x="575" y="492"/>
                  </a:lnTo>
                  <a:lnTo>
                    <a:pt x="580" y="492"/>
                  </a:lnTo>
                  <a:lnTo>
                    <a:pt x="580" y="500"/>
                  </a:lnTo>
                  <a:lnTo>
                    <a:pt x="587" y="500"/>
                  </a:lnTo>
                  <a:lnTo>
                    <a:pt x="587" y="505"/>
                  </a:lnTo>
                  <a:lnTo>
                    <a:pt x="587" y="510"/>
                  </a:lnTo>
                  <a:lnTo>
                    <a:pt x="587" y="517"/>
                  </a:lnTo>
                  <a:lnTo>
                    <a:pt x="587" y="522"/>
                  </a:lnTo>
                  <a:lnTo>
                    <a:pt x="587" y="527"/>
                  </a:lnTo>
                  <a:lnTo>
                    <a:pt x="587" y="534"/>
                  </a:lnTo>
                  <a:lnTo>
                    <a:pt x="587" y="539"/>
                  </a:lnTo>
                  <a:lnTo>
                    <a:pt x="587" y="547"/>
                  </a:lnTo>
                  <a:lnTo>
                    <a:pt x="592" y="547"/>
                  </a:lnTo>
                  <a:lnTo>
                    <a:pt x="597" y="552"/>
                  </a:lnTo>
                  <a:lnTo>
                    <a:pt x="605" y="552"/>
                  </a:lnTo>
                  <a:lnTo>
                    <a:pt x="605" y="557"/>
                  </a:lnTo>
                  <a:lnTo>
                    <a:pt x="597" y="557"/>
                  </a:lnTo>
                  <a:lnTo>
                    <a:pt x="597" y="569"/>
                  </a:lnTo>
                  <a:lnTo>
                    <a:pt x="592" y="574"/>
                  </a:lnTo>
                  <a:lnTo>
                    <a:pt x="587" y="582"/>
                  </a:lnTo>
                  <a:lnTo>
                    <a:pt x="580" y="582"/>
                  </a:lnTo>
                  <a:lnTo>
                    <a:pt x="575" y="587"/>
                  </a:lnTo>
                  <a:lnTo>
                    <a:pt x="570" y="599"/>
                  </a:lnTo>
                  <a:lnTo>
                    <a:pt x="562" y="599"/>
                  </a:lnTo>
                  <a:lnTo>
                    <a:pt x="557" y="604"/>
                  </a:lnTo>
                  <a:lnTo>
                    <a:pt x="552" y="604"/>
                  </a:lnTo>
                  <a:lnTo>
                    <a:pt x="545" y="609"/>
                  </a:lnTo>
                  <a:lnTo>
                    <a:pt x="540" y="609"/>
                  </a:lnTo>
                  <a:lnTo>
                    <a:pt x="540" y="617"/>
                  </a:lnTo>
                  <a:lnTo>
                    <a:pt x="535" y="617"/>
                  </a:lnTo>
                  <a:lnTo>
                    <a:pt x="535" y="609"/>
                  </a:lnTo>
                  <a:lnTo>
                    <a:pt x="535" y="617"/>
                  </a:lnTo>
                  <a:lnTo>
                    <a:pt x="535" y="609"/>
                  </a:lnTo>
                  <a:lnTo>
                    <a:pt x="527" y="617"/>
                  </a:lnTo>
                  <a:lnTo>
                    <a:pt x="527" y="609"/>
                  </a:lnTo>
                  <a:lnTo>
                    <a:pt x="527" y="604"/>
                  </a:lnTo>
                  <a:lnTo>
                    <a:pt x="527" y="599"/>
                  </a:lnTo>
                  <a:lnTo>
                    <a:pt x="515" y="592"/>
                  </a:lnTo>
                  <a:lnTo>
                    <a:pt x="515" y="587"/>
                  </a:lnTo>
                  <a:lnTo>
                    <a:pt x="510" y="587"/>
                  </a:lnTo>
                  <a:lnTo>
                    <a:pt x="510" y="582"/>
                  </a:lnTo>
                  <a:lnTo>
                    <a:pt x="510" y="574"/>
                  </a:lnTo>
                  <a:lnTo>
                    <a:pt x="505" y="574"/>
                  </a:lnTo>
                  <a:lnTo>
                    <a:pt x="505" y="582"/>
                  </a:lnTo>
                  <a:lnTo>
                    <a:pt x="500" y="582"/>
                  </a:lnTo>
                  <a:lnTo>
                    <a:pt x="492" y="582"/>
                  </a:lnTo>
                  <a:lnTo>
                    <a:pt x="487" y="582"/>
                  </a:lnTo>
                  <a:lnTo>
                    <a:pt x="482" y="582"/>
                  </a:lnTo>
                  <a:lnTo>
                    <a:pt x="475" y="574"/>
                  </a:lnTo>
                  <a:lnTo>
                    <a:pt x="470" y="574"/>
                  </a:lnTo>
                  <a:lnTo>
                    <a:pt x="470" y="569"/>
                  </a:lnTo>
                  <a:lnTo>
                    <a:pt x="470" y="557"/>
                  </a:lnTo>
                  <a:lnTo>
                    <a:pt x="462" y="552"/>
                  </a:lnTo>
                  <a:lnTo>
                    <a:pt x="470" y="552"/>
                  </a:lnTo>
                  <a:lnTo>
                    <a:pt x="462" y="552"/>
                  </a:lnTo>
                  <a:lnTo>
                    <a:pt x="462" y="539"/>
                  </a:lnTo>
                  <a:lnTo>
                    <a:pt x="457" y="539"/>
                  </a:lnTo>
                  <a:lnTo>
                    <a:pt x="452" y="539"/>
                  </a:lnTo>
                  <a:lnTo>
                    <a:pt x="445" y="539"/>
                  </a:lnTo>
                  <a:lnTo>
                    <a:pt x="440" y="539"/>
                  </a:lnTo>
                  <a:lnTo>
                    <a:pt x="440" y="534"/>
                  </a:lnTo>
                  <a:lnTo>
                    <a:pt x="435" y="534"/>
                  </a:lnTo>
                  <a:lnTo>
                    <a:pt x="427" y="534"/>
                  </a:lnTo>
                  <a:lnTo>
                    <a:pt x="422" y="534"/>
                  </a:lnTo>
                  <a:lnTo>
                    <a:pt x="422" y="527"/>
                  </a:lnTo>
                  <a:lnTo>
                    <a:pt x="417" y="527"/>
                  </a:lnTo>
                  <a:lnTo>
                    <a:pt x="417" y="522"/>
                  </a:lnTo>
                  <a:lnTo>
                    <a:pt x="410" y="522"/>
                  </a:lnTo>
                  <a:lnTo>
                    <a:pt x="417" y="522"/>
                  </a:lnTo>
                  <a:lnTo>
                    <a:pt x="417" y="517"/>
                  </a:lnTo>
                  <a:lnTo>
                    <a:pt x="410" y="517"/>
                  </a:lnTo>
                  <a:lnTo>
                    <a:pt x="405" y="517"/>
                  </a:lnTo>
                  <a:lnTo>
                    <a:pt x="405" y="510"/>
                  </a:lnTo>
                  <a:lnTo>
                    <a:pt x="400" y="505"/>
                  </a:lnTo>
                  <a:lnTo>
                    <a:pt x="400" y="500"/>
                  </a:lnTo>
                  <a:lnTo>
                    <a:pt x="400" y="492"/>
                  </a:lnTo>
                  <a:lnTo>
                    <a:pt x="400" y="487"/>
                  </a:lnTo>
                  <a:lnTo>
                    <a:pt x="400" y="482"/>
                  </a:lnTo>
                  <a:lnTo>
                    <a:pt x="405" y="482"/>
                  </a:lnTo>
                  <a:lnTo>
                    <a:pt x="400" y="482"/>
                  </a:lnTo>
                  <a:lnTo>
                    <a:pt x="400" y="475"/>
                  </a:lnTo>
                  <a:lnTo>
                    <a:pt x="405" y="475"/>
                  </a:lnTo>
                  <a:lnTo>
                    <a:pt x="405" y="470"/>
                  </a:lnTo>
                  <a:lnTo>
                    <a:pt x="410" y="470"/>
                  </a:lnTo>
                  <a:lnTo>
                    <a:pt x="405" y="465"/>
                  </a:lnTo>
                  <a:lnTo>
                    <a:pt x="400" y="465"/>
                  </a:lnTo>
                  <a:lnTo>
                    <a:pt x="387" y="465"/>
                  </a:lnTo>
                  <a:lnTo>
                    <a:pt x="382" y="465"/>
                  </a:lnTo>
                  <a:lnTo>
                    <a:pt x="375" y="457"/>
                  </a:lnTo>
                  <a:lnTo>
                    <a:pt x="375" y="465"/>
                  </a:lnTo>
                  <a:lnTo>
                    <a:pt x="375" y="470"/>
                  </a:lnTo>
                  <a:lnTo>
                    <a:pt x="370" y="465"/>
                  </a:lnTo>
                  <a:lnTo>
                    <a:pt x="370" y="457"/>
                  </a:lnTo>
                  <a:lnTo>
                    <a:pt x="365" y="457"/>
                  </a:lnTo>
                  <a:lnTo>
                    <a:pt x="357" y="457"/>
                  </a:lnTo>
                  <a:lnTo>
                    <a:pt x="352" y="457"/>
                  </a:lnTo>
                  <a:lnTo>
                    <a:pt x="347" y="457"/>
                  </a:lnTo>
                  <a:lnTo>
                    <a:pt x="347" y="452"/>
                  </a:lnTo>
                  <a:lnTo>
                    <a:pt x="340" y="447"/>
                  </a:lnTo>
                  <a:lnTo>
                    <a:pt x="335" y="447"/>
                  </a:lnTo>
                  <a:lnTo>
                    <a:pt x="335" y="440"/>
                  </a:lnTo>
                  <a:lnTo>
                    <a:pt x="335" y="435"/>
                  </a:lnTo>
                  <a:lnTo>
                    <a:pt x="335" y="430"/>
                  </a:lnTo>
                  <a:lnTo>
                    <a:pt x="327" y="430"/>
                  </a:lnTo>
                  <a:lnTo>
                    <a:pt x="322" y="422"/>
                  </a:lnTo>
                  <a:lnTo>
                    <a:pt x="322" y="417"/>
                  </a:lnTo>
                  <a:lnTo>
                    <a:pt x="317" y="417"/>
                  </a:lnTo>
                  <a:lnTo>
                    <a:pt x="310" y="417"/>
                  </a:lnTo>
                  <a:lnTo>
                    <a:pt x="310" y="412"/>
                  </a:lnTo>
                  <a:lnTo>
                    <a:pt x="305" y="412"/>
                  </a:lnTo>
                  <a:lnTo>
                    <a:pt x="300" y="412"/>
                  </a:lnTo>
                  <a:lnTo>
                    <a:pt x="300" y="405"/>
                  </a:lnTo>
                  <a:lnTo>
                    <a:pt x="295" y="405"/>
                  </a:lnTo>
                  <a:lnTo>
                    <a:pt x="295" y="400"/>
                  </a:lnTo>
                  <a:lnTo>
                    <a:pt x="287" y="395"/>
                  </a:lnTo>
                  <a:lnTo>
                    <a:pt x="282" y="387"/>
                  </a:lnTo>
                  <a:lnTo>
                    <a:pt x="275" y="382"/>
                  </a:lnTo>
                  <a:lnTo>
                    <a:pt x="275" y="375"/>
                  </a:lnTo>
                  <a:lnTo>
                    <a:pt x="282" y="382"/>
                  </a:lnTo>
                  <a:lnTo>
                    <a:pt x="287" y="382"/>
                  </a:lnTo>
                  <a:lnTo>
                    <a:pt x="287" y="375"/>
                  </a:lnTo>
                  <a:lnTo>
                    <a:pt x="282" y="375"/>
                  </a:lnTo>
                  <a:lnTo>
                    <a:pt x="282" y="370"/>
                  </a:lnTo>
                  <a:lnTo>
                    <a:pt x="282" y="375"/>
                  </a:lnTo>
                  <a:lnTo>
                    <a:pt x="275" y="375"/>
                  </a:lnTo>
                  <a:lnTo>
                    <a:pt x="270" y="370"/>
                  </a:lnTo>
                  <a:lnTo>
                    <a:pt x="265" y="365"/>
                  </a:lnTo>
                  <a:lnTo>
                    <a:pt x="265" y="360"/>
                  </a:lnTo>
                  <a:lnTo>
                    <a:pt x="258" y="360"/>
                  </a:lnTo>
                  <a:lnTo>
                    <a:pt x="253" y="360"/>
                  </a:lnTo>
                  <a:lnTo>
                    <a:pt x="258" y="352"/>
                  </a:lnTo>
                  <a:lnTo>
                    <a:pt x="253" y="352"/>
                  </a:lnTo>
                  <a:lnTo>
                    <a:pt x="253" y="347"/>
                  </a:lnTo>
                  <a:lnTo>
                    <a:pt x="258" y="340"/>
                  </a:lnTo>
                  <a:lnTo>
                    <a:pt x="253" y="340"/>
                  </a:lnTo>
                  <a:lnTo>
                    <a:pt x="253" y="335"/>
                  </a:lnTo>
                  <a:lnTo>
                    <a:pt x="248" y="330"/>
                  </a:lnTo>
                  <a:lnTo>
                    <a:pt x="248" y="322"/>
                  </a:lnTo>
                  <a:lnTo>
                    <a:pt x="240" y="322"/>
                  </a:lnTo>
                  <a:lnTo>
                    <a:pt x="235" y="317"/>
                  </a:lnTo>
                  <a:lnTo>
                    <a:pt x="235" y="312"/>
                  </a:lnTo>
                  <a:lnTo>
                    <a:pt x="235" y="305"/>
                  </a:lnTo>
                  <a:lnTo>
                    <a:pt x="230" y="300"/>
                  </a:lnTo>
                  <a:lnTo>
                    <a:pt x="223" y="295"/>
                  </a:lnTo>
                  <a:lnTo>
                    <a:pt x="223" y="287"/>
                  </a:lnTo>
                  <a:lnTo>
                    <a:pt x="218" y="282"/>
                  </a:lnTo>
                  <a:lnTo>
                    <a:pt x="218" y="277"/>
                  </a:lnTo>
                  <a:lnTo>
                    <a:pt x="213" y="265"/>
                  </a:lnTo>
                  <a:lnTo>
                    <a:pt x="205" y="265"/>
                  </a:lnTo>
                  <a:lnTo>
                    <a:pt x="200" y="265"/>
                  </a:lnTo>
                  <a:lnTo>
                    <a:pt x="200" y="260"/>
                  </a:lnTo>
                  <a:lnTo>
                    <a:pt x="200" y="252"/>
                  </a:lnTo>
                  <a:lnTo>
                    <a:pt x="200" y="247"/>
                  </a:lnTo>
                  <a:lnTo>
                    <a:pt x="200" y="242"/>
                  </a:lnTo>
                  <a:lnTo>
                    <a:pt x="200" y="235"/>
                  </a:lnTo>
                  <a:lnTo>
                    <a:pt x="200" y="230"/>
                  </a:lnTo>
                  <a:lnTo>
                    <a:pt x="195" y="230"/>
                  </a:lnTo>
                  <a:lnTo>
                    <a:pt x="195" y="225"/>
                  </a:lnTo>
                  <a:lnTo>
                    <a:pt x="195" y="217"/>
                  </a:lnTo>
                  <a:lnTo>
                    <a:pt x="195" y="212"/>
                  </a:lnTo>
                  <a:lnTo>
                    <a:pt x="188" y="207"/>
                  </a:lnTo>
                  <a:lnTo>
                    <a:pt x="178" y="200"/>
                  </a:lnTo>
                  <a:lnTo>
                    <a:pt x="178" y="195"/>
                  </a:lnTo>
                  <a:lnTo>
                    <a:pt x="170" y="183"/>
                  </a:lnTo>
                  <a:lnTo>
                    <a:pt x="170" y="178"/>
                  </a:lnTo>
                  <a:lnTo>
                    <a:pt x="170" y="170"/>
                  </a:lnTo>
                  <a:lnTo>
                    <a:pt x="170" y="165"/>
                  </a:lnTo>
                  <a:lnTo>
                    <a:pt x="170" y="160"/>
                  </a:lnTo>
                  <a:lnTo>
                    <a:pt x="170" y="153"/>
                  </a:lnTo>
                  <a:lnTo>
                    <a:pt x="170" y="148"/>
                  </a:lnTo>
                  <a:lnTo>
                    <a:pt x="170" y="153"/>
                  </a:lnTo>
                  <a:lnTo>
                    <a:pt x="170" y="148"/>
                  </a:lnTo>
                  <a:lnTo>
                    <a:pt x="170" y="143"/>
                  </a:lnTo>
                  <a:lnTo>
                    <a:pt x="170" y="135"/>
                  </a:lnTo>
                  <a:lnTo>
                    <a:pt x="160" y="130"/>
                  </a:lnTo>
                  <a:lnTo>
                    <a:pt x="153" y="130"/>
                  </a:lnTo>
                  <a:lnTo>
                    <a:pt x="148" y="130"/>
                  </a:lnTo>
                  <a:lnTo>
                    <a:pt x="135" y="130"/>
                  </a:lnTo>
                  <a:lnTo>
                    <a:pt x="130" y="130"/>
                  </a:lnTo>
                  <a:lnTo>
                    <a:pt x="130" y="125"/>
                  </a:lnTo>
                  <a:lnTo>
                    <a:pt x="123" y="125"/>
                  </a:lnTo>
                  <a:lnTo>
                    <a:pt x="123" y="118"/>
                  </a:lnTo>
                  <a:lnTo>
                    <a:pt x="123" y="113"/>
                  </a:lnTo>
                  <a:lnTo>
                    <a:pt x="123" y="108"/>
                  </a:lnTo>
                  <a:lnTo>
                    <a:pt x="118" y="100"/>
                  </a:lnTo>
                  <a:lnTo>
                    <a:pt x="113" y="100"/>
                  </a:lnTo>
                  <a:lnTo>
                    <a:pt x="108" y="100"/>
                  </a:lnTo>
                  <a:lnTo>
                    <a:pt x="108" y="95"/>
                  </a:lnTo>
                  <a:lnTo>
                    <a:pt x="100" y="95"/>
                  </a:lnTo>
                  <a:lnTo>
                    <a:pt x="95" y="90"/>
                  </a:lnTo>
                  <a:lnTo>
                    <a:pt x="95" y="95"/>
                  </a:lnTo>
                  <a:lnTo>
                    <a:pt x="88" y="95"/>
                  </a:lnTo>
                  <a:lnTo>
                    <a:pt x="95" y="100"/>
                  </a:lnTo>
                  <a:lnTo>
                    <a:pt x="88" y="100"/>
                  </a:lnTo>
                  <a:lnTo>
                    <a:pt x="83" y="108"/>
                  </a:lnTo>
                  <a:lnTo>
                    <a:pt x="83" y="100"/>
                  </a:lnTo>
                  <a:lnTo>
                    <a:pt x="78" y="100"/>
                  </a:lnTo>
                  <a:lnTo>
                    <a:pt x="70" y="100"/>
                  </a:lnTo>
                  <a:lnTo>
                    <a:pt x="65" y="100"/>
                  </a:lnTo>
                  <a:lnTo>
                    <a:pt x="65" y="95"/>
                  </a:lnTo>
                  <a:lnTo>
                    <a:pt x="60" y="90"/>
                  </a:lnTo>
                  <a:lnTo>
                    <a:pt x="48" y="90"/>
                  </a:lnTo>
                  <a:lnTo>
                    <a:pt x="43" y="83"/>
                  </a:lnTo>
                  <a:lnTo>
                    <a:pt x="35" y="78"/>
                  </a:lnTo>
                  <a:lnTo>
                    <a:pt x="30" y="78"/>
                  </a:lnTo>
                  <a:lnTo>
                    <a:pt x="25" y="73"/>
                  </a:lnTo>
                  <a:lnTo>
                    <a:pt x="18" y="65"/>
                  </a:lnTo>
                  <a:lnTo>
                    <a:pt x="13" y="65"/>
                  </a:lnTo>
                  <a:lnTo>
                    <a:pt x="8" y="65"/>
                  </a:lnTo>
                  <a:lnTo>
                    <a:pt x="0" y="65"/>
                  </a:lnTo>
                  <a:lnTo>
                    <a:pt x="0" y="60"/>
                  </a:lnTo>
                  <a:lnTo>
                    <a:pt x="0" y="53"/>
                  </a:lnTo>
                  <a:lnTo>
                    <a:pt x="0" y="48"/>
                  </a:lnTo>
                  <a:lnTo>
                    <a:pt x="0" y="43"/>
                  </a:lnTo>
                  <a:lnTo>
                    <a:pt x="0" y="38"/>
                  </a:lnTo>
                  <a:lnTo>
                    <a:pt x="0" y="30"/>
                  </a:lnTo>
                  <a:lnTo>
                    <a:pt x="0" y="25"/>
                  </a:lnTo>
                  <a:lnTo>
                    <a:pt x="0" y="20"/>
                  </a:lnTo>
                  <a:lnTo>
                    <a:pt x="8" y="13"/>
                  </a:lnTo>
                  <a:lnTo>
                    <a:pt x="8" y="8"/>
                  </a:lnTo>
                  <a:lnTo>
                    <a:pt x="13" y="0"/>
                  </a:lnTo>
                  <a:lnTo>
                    <a:pt x="18" y="0"/>
                  </a:lnTo>
                  <a:close/>
                </a:path>
              </a:pathLst>
            </a:custGeom>
            <a:solidFill>
              <a:srgbClr val="FFECB0"/>
            </a:solidFill>
            <a:ln w="7938">
              <a:solidFill>
                <a:srgbClr val="000000"/>
              </a:solidFill>
              <a:prstDash val="solid"/>
              <a:round/>
              <a:headEnd/>
              <a:tailEnd/>
            </a:ln>
          </p:spPr>
          <p:txBody>
            <a:bodyPr/>
            <a:lstStyle/>
            <a:p>
              <a:endParaRPr lang="en-GB"/>
            </a:p>
          </p:txBody>
        </p:sp>
        <p:sp>
          <p:nvSpPr>
            <p:cNvPr id="407557" name="Freeform 5"/>
            <p:cNvSpPr>
              <a:spLocks/>
            </p:cNvSpPr>
            <p:nvPr/>
          </p:nvSpPr>
          <p:spPr bwMode="auto">
            <a:xfrm>
              <a:off x="1320" y="682"/>
              <a:ext cx="511" cy="619"/>
            </a:xfrm>
            <a:custGeom>
              <a:avLst/>
              <a:gdLst>
                <a:gd name="T0" fmla="*/ 210 w 387"/>
                <a:gd name="T1" fmla="*/ 7 h 469"/>
                <a:gd name="T2" fmla="*/ 200 w 387"/>
                <a:gd name="T3" fmla="*/ 25 h 469"/>
                <a:gd name="T4" fmla="*/ 192 w 387"/>
                <a:gd name="T5" fmla="*/ 47 h 469"/>
                <a:gd name="T6" fmla="*/ 192 w 387"/>
                <a:gd name="T7" fmla="*/ 72 h 469"/>
                <a:gd name="T8" fmla="*/ 205 w 387"/>
                <a:gd name="T9" fmla="*/ 90 h 469"/>
                <a:gd name="T10" fmla="*/ 210 w 387"/>
                <a:gd name="T11" fmla="*/ 107 h 469"/>
                <a:gd name="T12" fmla="*/ 205 w 387"/>
                <a:gd name="T13" fmla="*/ 135 h 469"/>
                <a:gd name="T14" fmla="*/ 205 w 387"/>
                <a:gd name="T15" fmla="*/ 165 h 469"/>
                <a:gd name="T16" fmla="*/ 217 w 387"/>
                <a:gd name="T17" fmla="*/ 177 h 469"/>
                <a:gd name="T18" fmla="*/ 217 w 387"/>
                <a:gd name="T19" fmla="*/ 207 h 469"/>
                <a:gd name="T20" fmla="*/ 222 w 387"/>
                <a:gd name="T21" fmla="*/ 224 h 469"/>
                <a:gd name="T22" fmla="*/ 222 w 387"/>
                <a:gd name="T23" fmla="*/ 247 h 469"/>
                <a:gd name="T24" fmla="*/ 227 w 387"/>
                <a:gd name="T25" fmla="*/ 269 h 469"/>
                <a:gd name="T26" fmla="*/ 245 w 387"/>
                <a:gd name="T27" fmla="*/ 287 h 469"/>
                <a:gd name="T28" fmla="*/ 262 w 387"/>
                <a:gd name="T29" fmla="*/ 294 h 469"/>
                <a:gd name="T30" fmla="*/ 282 w 387"/>
                <a:gd name="T31" fmla="*/ 317 h 469"/>
                <a:gd name="T32" fmla="*/ 300 w 387"/>
                <a:gd name="T33" fmla="*/ 329 h 469"/>
                <a:gd name="T34" fmla="*/ 310 w 387"/>
                <a:gd name="T35" fmla="*/ 352 h 469"/>
                <a:gd name="T36" fmla="*/ 315 w 387"/>
                <a:gd name="T37" fmla="*/ 369 h 469"/>
                <a:gd name="T38" fmla="*/ 327 w 387"/>
                <a:gd name="T39" fmla="*/ 382 h 469"/>
                <a:gd name="T40" fmla="*/ 340 w 387"/>
                <a:gd name="T41" fmla="*/ 382 h 469"/>
                <a:gd name="T42" fmla="*/ 352 w 387"/>
                <a:gd name="T43" fmla="*/ 394 h 469"/>
                <a:gd name="T44" fmla="*/ 357 w 387"/>
                <a:gd name="T45" fmla="*/ 412 h 469"/>
                <a:gd name="T46" fmla="*/ 370 w 387"/>
                <a:gd name="T47" fmla="*/ 422 h 469"/>
                <a:gd name="T48" fmla="*/ 380 w 387"/>
                <a:gd name="T49" fmla="*/ 429 h 469"/>
                <a:gd name="T50" fmla="*/ 380 w 387"/>
                <a:gd name="T51" fmla="*/ 447 h 469"/>
                <a:gd name="T52" fmla="*/ 387 w 387"/>
                <a:gd name="T53" fmla="*/ 464 h 469"/>
                <a:gd name="T54" fmla="*/ 270 w 387"/>
                <a:gd name="T55" fmla="*/ 452 h 469"/>
                <a:gd name="T56" fmla="*/ 270 w 387"/>
                <a:gd name="T57" fmla="*/ 447 h 469"/>
                <a:gd name="T58" fmla="*/ 270 w 387"/>
                <a:gd name="T59" fmla="*/ 434 h 469"/>
                <a:gd name="T60" fmla="*/ 262 w 387"/>
                <a:gd name="T61" fmla="*/ 417 h 469"/>
                <a:gd name="T62" fmla="*/ 252 w 387"/>
                <a:gd name="T63" fmla="*/ 404 h 469"/>
                <a:gd name="T64" fmla="*/ 240 w 387"/>
                <a:gd name="T65" fmla="*/ 387 h 469"/>
                <a:gd name="T66" fmla="*/ 227 w 387"/>
                <a:gd name="T67" fmla="*/ 377 h 469"/>
                <a:gd name="T68" fmla="*/ 217 w 387"/>
                <a:gd name="T69" fmla="*/ 359 h 469"/>
                <a:gd name="T70" fmla="*/ 192 w 387"/>
                <a:gd name="T71" fmla="*/ 334 h 469"/>
                <a:gd name="T72" fmla="*/ 170 w 387"/>
                <a:gd name="T73" fmla="*/ 322 h 469"/>
                <a:gd name="T74" fmla="*/ 152 w 387"/>
                <a:gd name="T75" fmla="*/ 317 h 469"/>
                <a:gd name="T76" fmla="*/ 135 w 387"/>
                <a:gd name="T77" fmla="*/ 299 h 469"/>
                <a:gd name="T78" fmla="*/ 122 w 387"/>
                <a:gd name="T79" fmla="*/ 282 h 469"/>
                <a:gd name="T80" fmla="*/ 117 w 387"/>
                <a:gd name="T81" fmla="*/ 264 h 469"/>
                <a:gd name="T82" fmla="*/ 113 w 387"/>
                <a:gd name="T83" fmla="*/ 242 h 469"/>
                <a:gd name="T84" fmla="*/ 100 w 387"/>
                <a:gd name="T85" fmla="*/ 229 h 469"/>
                <a:gd name="T86" fmla="*/ 100 w 387"/>
                <a:gd name="T87" fmla="*/ 229 h 469"/>
                <a:gd name="T88" fmla="*/ 100 w 387"/>
                <a:gd name="T89" fmla="*/ 207 h 469"/>
                <a:gd name="T90" fmla="*/ 88 w 387"/>
                <a:gd name="T91" fmla="*/ 182 h 469"/>
                <a:gd name="T92" fmla="*/ 70 w 387"/>
                <a:gd name="T93" fmla="*/ 165 h 469"/>
                <a:gd name="T94" fmla="*/ 70 w 387"/>
                <a:gd name="T95" fmla="*/ 142 h 469"/>
                <a:gd name="T96" fmla="*/ 53 w 387"/>
                <a:gd name="T97" fmla="*/ 125 h 469"/>
                <a:gd name="T98" fmla="*/ 35 w 387"/>
                <a:gd name="T99" fmla="*/ 112 h 469"/>
                <a:gd name="T100" fmla="*/ 40 w 387"/>
                <a:gd name="T101" fmla="*/ 100 h 469"/>
                <a:gd name="T102" fmla="*/ 40 w 387"/>
                <a:gd name="T103" fmla="*/ 90 h 469"/>
                <a:gd name="T104" fmla="*/ 35 w 387"/>
                <a:gd name="T105" fmla="*/ 77 h 469"/>
                <a:gd name="T106" fmla="*/ 23 w 387"/>
                <a:gd name="T107" fmla="*/ 55 h 469"/>
                <a:gd name="T108" fmla="*/ 13 w 387"/>
                <a:gd name="T109" fmla="*/ 37 h 469"/>
                <a:gd name="T110" fmla="*/ 5 w 387"/>
                <a:gd name="T111" fmla="*/ 2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7" h="469">
                  <a:moveTo>
                    <a:pt x="5" y="7"/>
                  </a:moveTo>
                  <a:lnTo>
                    <a:pt x="222" y="0"/>
                  </a:lnTo>
                  <a:lnTo>
                    <a:pt x="217" y="7"/>
                  </a:lnTo>
                  <a:lnTo>
                    <a:pt x="210" y="7"/>
                  </a:lnTo>
                  <a:lnTo>
                    <a:pt x="210" y="12"/>
                  </a:lnTo>
                  <a:lnTo>
                    <a:pt x="210" y="20"/>
                  </a:lnTo>
                  <a:lnTo>
                    <a:pt x="205" y="20"/>
                  </a:lnTo>
                  <a:lnTo>
                    <a:pt x="200" y="25"/>
                  </a:lnTo>
                  <a:lnTo>
                    <a:pt x="200" y="30"/>
                  </a:lnTo>
                  <a:lnTo>
                    <a:pt x="192" y="37"/>
                  </a:lnTo>
                  <a:lnTo>
                    <a:pt x="192" y="42"/>
                  </a:lnTo>
                  <a:lnTo>
                    <a:pt x="192" y="47"/>
                  </a:lnTo>
                  <a:lnTo>
                    <a:pt x="192" y="55"/>
                  </a:lnTo>
                  <a:lnTo>
                    <a:pt x="192" y="60"/>
                  </a:lnTo>
                  <a:lnTo>
                    <a:pt x="192" y="65"/>
                  </a:lnTo>
                  <a:lnTo>
                    <a:pt x="192" y="72"/>
                  </a:lnTo>
                  <a:lnTo>
                    <a:pt x="192" y="77"/>
                  </a:lnTo>
                  <a:lnTo>
                    <a:pt x="192" y="82"/>
                  </a:lnTo>
                  <a:lnTo>
                    <a:pt x="200" y="82"/>
                  </a:lnTo>
                  <a:lnTo>
                    <a:pt x="205" y="90"/>
                  </a:lnTo>
                  <a:lnTo>
                    <a:pt x="210" y="90"/>
                  </a:lnTo>
                  <a:lnTo>
                    <a:pt x="210" y="95"/>
                  </a:lnTo>
                  <a:lnTo>
                    <a:pt x="210" y="100"/>
                  </a:lnTo>
                  <a:lnTo>
                    <a:pt x="210" y="107"/>
                  </a:lnTo>
                  <a:lnTo>
                    <a:pt x="210" y="112"/>
                  </a:lnTo>
                  <a:lnTo>
                    <a:pt x="210" y="117"/>
                  </a:lnTo>
                  <a:lnTo>
                    <a:pt x="205" y="125"/>
                  </a:lnTo>
                  <a:lnTo>
                    <a:pt x="205" y="135"/>
                  </a:lnTo>
                  <a:lnTo>
                    <a:pt x="200" y="142"/>
                  </a:lnTo>
                  <a:lnTo>
                    <a:pt x="200" y="147"/>
                  </a:lnTo>
                  <a:lnTo>
                    <a:pt x="200" y="160"/>
                  </a:lnTo>
                  <a:lnTo>
                    <a:pt x="205" y="165"/>
                  </a:lnTo>
                  <a:lnTo>
                    <a:pt x="210" y="172"/>
                  </a:lnTo>
                  <a:lnTo>
                    <a:pt x="205" y="172"/>
                  </a:lnTo>
                  <a:lnTo>
                    <a:pt x="210" y="177"/>
                  </a:lnTo>
                  <a:lnTo>
                    <a:pt x="217" y="177"/>
                  </a:lnTo>
                  <a:lnTo>
                    <a:pt x="217" y="187"/>
                  </a:lnTo>
                  <a:lnTo>
                    <a:pt x="217" y="195"/>
                  </a:lnTo>
                  <a:lnTo>
                    <a:pt x="217" y="200"/>
                  </a:lnTo>
                  <a:lnTo>
                    <a:pt x="217" y="207"/>
                  </a:lnTo>
                  <a:lnTo>
                    <a:pt x="217" y="212"/>
                  </a:lnTo>
                  <a:lnTo>
                    <a:pt x="222" y="212"/>
                  </a:lnTo>
                  <a:lnTo>
                    <a:pt x="222" y="217"/>
                  </a:lnTo>
                  <a:lnTo>
                    <a:pt x="222" y="224"/>
                  </a:lnTo>
                  <a:lnTo>
                    <a:pt x="222" y="229"/>
                  </a:lnTo>
                  <a:lnTo>
                    <a:pt x="222" y="234"/>
                  </a:lnTo>
                  <a:lnTo>
                    <a:pt x="222" y="242"/>
                  </a:lnTo>
                  <a:lnTo>
                    <a:pt x="222" y="247"/>
                  </a:lnTo>
                  <a:lnTo>
                    <a:pt x="222" y="252"/>
                  </a:lnTo>
                  <a:lnTo>
                    <a:pt x="222" y="259"/>
                  </a:lnTo>
                  <a:lnTo>
                    <a:pt x="227" y="264"/>
                  </a:lnTo>
                  <a:lnTo>
                    <a:pt x="227" y="269"/>
                  </a:lnTo>
                  <a:lnTo>
                    <a:pt x="235" y="277"/>
                  </a:lnTo>
                  <a:lnTo>
                    <a:pt x="240" y="277"/>
                  </a:lnTo>
                  <a:lnTo>
                    <a:pt x="245" y="282"/>
                  </a:lnTo>
                  <a:lnTo>
                    <a:pt x="245" y="287"/>
                  </a:lnTo>
                  <a:lnTo>
                    <a:pt x="245" y="294"/>
                  </a:lnTo>
                  <a:lnTo>
                    <a:pt x="252" y="294"/>
                  </a:lnTo>
                  <a:lnTo>
                    <a:pt x="257" y="294"/>
                  </a:lnTo>
                  <a:lnTo>
                    <a:pt x="262" y="294"/>
                  </a:lnTo>
                  <a:lnTo>
                    <a:pt x="262" y="299"/>
                  </a:lnTo>
                  <a:lnTo>
                    <a:pt x="270" y="307"/>
                  </a:lnTo>
                  <a:lnTo>
                    <a:pt x="275" y="312"/>
                  </a:lnTo>
                  <a:lnTo>
                    <a:pt x="282" y="317"/>
                  </a:lnTo>
                  <a:lnTo>
                    <a:pt x="287" y="317"/>
                  </a:lnTo>
                  <a:lnTo>
                    <a:pt x="292" y="322"/>
                  </a:lnTo>
                  <a:lnTo>
                    <a:pt x="292" y="329"/>
                  </a:lnTo>
                  <a:lnTo>
                    <a:pt x="300" y="329"/>
                  </a:lnTo>
                  <a:lnTo>
                    <a:pt x="305" y="334"/>
                  </a:lnTo>
                  <a:lnTo>
                    <a:pt x="310" y="339"/>
                  </a:lnTo>
                  <a:lnTo>
                    <a:pt x="310" y="347"/>
                  </a:lnTo>
                  <a:lnTo>
                    <a:pt x="310" y="352"/>
                  </a:lnTo>
                  <a:lnTo>
                    <a:pt x="315" y="359"/>
                  </a:lnTo>
                  <a:lnTo>
                    <a:pt x="315" y="364"/>
                  </a:lnTo>
                  <a:lnTo>
                    <a:pt x="322" y="364"/>
                  </a:lnTo>
                  <a:lnTo>
                    <a:pt x="315" y="369"/>
                  </a:lnTo>
                  <a:lnTo>
                    <a:pt x="315" y="377"/>
                  </a:lnTo>
                  <a:lnTo>
                    <a:pt x="322" y="377"/>
                  </a:lnTo>
                  <a:lnTo>
                    <a:pt x="322" y="382"/>
                  </a:lnTo>
                  <a:lnTo>
                    <a:pt x="327" y="382"/>
                  </a:lnTo>
                  <a:lnTo>
                    <a:pt x="327" y="377"/>
                  </a:lnTo>
                  <a:lnTo>
                    <a:pt x="335" y="377"/>
                  </a:lnTo>
                  <a:lnTo>
                    <a:pt x="335" y="382"/>
                  </a:lnTo>
                  <a:lnTo>
                    <a:pt x="340" y="382"/>
                  </a:lnTo>
                  <a:lnTo>
                    <a:pt x="340" y="387"/>
                  </a:lnTo>
                  <a:lnTo>
                    <a:pt x="345" y="387"/>
                  </a:lnTo>
                  <a:lnTo>
                    <a:pt x="352" y="387"/>
                  </a:lnTo>
                  <a:lnTo>
                    <a:pt x="352" y="394"/>
                  </a:lnTo>
                  <a:lnTo>
                    <a:pt x="352" y="399"/>
                  </a:lnTo>
                  <a:lnTo>
                    <a:pt x="357" y="399"/>
                  </a:lnTo>
                  <a:lnTo>
                    <a:pt x="357" y="404"/>
                  </a:lnTo>
                  <a:lnTo>
                    <a:pt x="357" y="412"/>
                  </a:lnTo>
                  <a:lnTo>
                    <a:pt x="357" y="417"/>
                  </a:lnTo>
                  <a:lnTo>
                    <a:pt x="362" y="417"/>
                  </a:lnTo>
                  <a:lnTo>
                    <a:pt x="362" y="422"/>
                  </a:lnTo>
                  <a:lnTo>
                    <a:pt x="370" y="422"/>
                  </a:lnTo>
                  <a:lnTo>
                    <a:pt x="375" y="429"/>
                  </a:lnTo>
                  <a:lnTo>
                    <a:pt x="375" y="422"/>
                  </a:lnTo>
                  <a:lnTo>
                    <a:pt x="380" y="422"/>
                  </a:lnTo>
                  <a:lnTo>
                    <a:pt x="380" y="429"/>
                  </a:lnTo>
                  <a:lnTo>
                    <a:pt x="387" y="434"/>
                  </a:lnTo>
                  <a:lnTo>
                    <a:pt x="380" y="434"/>
                  </a:lnTo>
                  <a:lnTo>
                    <a:pt x="380" y="439"/>
                  </a:lnTo>
                  <a:lnTo>
                    <a:pt x="380" y="447"/>
                  </a:lnTo>
                  <a:lnTo>
                    <a:pt x="387" y="447"/>
                  </a:lnTo>
                  <a:lnTo>
                    <a:pt x="387" y="452"/>
                  </a:lnTo>
                  <a:lnTo>
                    <a:pt x="387" y="457"/>
                  </a:lnTo>
                  <a:lnTo>
                    <a:pt x="387" y="464"/>
                  </a:lnTo>
                  <a:lnTo>
                    <a:pt x="387" y="469"/>
                  </a:lnTo>
                  <a:lnTo>
                    <a:pt x="270" y="464"/>
                  </a:lnTo>
                  <a:lnTo>
                    <a:pt x="270" y="457"/>
                  </a:lnTo>
                  <a:lnTo>
                    <a:pt x="270" y="452"/>
                  </a:lnTo>
                  <a:lnTo>
                    <a:pt x="270" y="457"/>
                  </a:lnTo>
                  <a:lnTo>
                    <a:pt x="275" y="452"/>
                  </a:lnTo>
                  <a:lnTo>
                    <a:pt x="275" y="447"/>
                  </a:lnTo>
                  <a:lnTo>
                    <a:pt x="270" y="447"/>
                  </a:lnTo>
                  <a:lnTo>
                    <a:pt x="262" y="447"/>
                  </a:lnTo>
                  <a:lnTo>
                    <a:pt x="262" y="439"/>
                  </a:lnTo>
                  <a:lnTo>
                    <a:pt x="270" y="439"/>
                  </a:lnTo>
                  <a:lnTo>
                    <a:pt x="270" y="434"/>
                  </a:lnTo>
                  <a:lnTo>
                    <a:pt x="275" y="429"/>
                  </a:lnTo>
                  <a:lnTo>
                    <a:pt x="275" y="422"/>
                  </a:lnTo>
                  <a:lnTo>
                    <a:pt x="270" y="417"/>
                  </a:lnTo>
                  <a:lnTo>
                    <a:pt x="262" y="417"/>
                  </a:lnTo>
                  <a:lnTo>
                    <a:pt x="262" y="412"/>
                  </a:lnTo>
                  <a:lnTo>
                    <a:pt x="257" y="412"/>
                  </a:lnTo>
                  <a:lnTo>
                    <a:pt x="257" y="404"/>
                  </a:lnTo>
                  <a:lnTo>
                    <a:pt x="252" y="404"/>
                  </a:lnTo>
                  <a:lnTo>
                    <a:pt x="252" y="399"/>
                  </a:lnTo>
                  <a:lnTo>
                    <a:pt x="245" y="394"/>
                  </a:lnTo>
                  <a:lnTo>
                    <a:pt x="245" y="387"/>
                  </a:lnTo>
                  <a:lnTo>
                    <a:pt x="240" y="387"/>
                  </a:lnTo>
                  <a:lnTo>
                    <a:pt x="240" y="382"/>
                  </a:lnTo>
                  <a:lnTo>
                    <a:pt x="235" y="382"/>
                  </a:lnTo>
                  <a:lnTo>
                    <a:pt x="235" y="377"/>
                  </a:lnTo>
                  <a:lnTo>
                    <a:pt x="227" y="377"/>
                  </a:lnTo>
                  <a:lnTo>
                    <a:pt x="227" y="369"/>
                  </a:lnTo>
                  <a:lnTo>
                    <a:pt x="222" y="369"/>
                  </a:lnTo>
                  <a:lnTo>
                    <a:pt x="222" y="364"/>
                  </a:lnTo>
                  <a:lnTo>
                    <a:pt x="217" y="359"/>
                  </a:lnTo>
                  <a:lnTo>
                    <a:pt x="210" y="352"/>
                  </a:lnTo>
                  <a:lnTo>
                    <a:pt x="200" y="347"/>
                  </a:lnTo>
                  <a:lnTo>
                    <a:pt x="192" y="339"/>
                  </a:lnTo>
                  <a:lnTo>
                    <a:pt x="192" y="334"/>
                  </a:lnTo>
                  <a:lnTo>
                    <a:pt x="187" y="329"/>
                  </a:lnTo>
                  <a:lnTo>
                    <a:pt x="175" y="329"/>
                  </a:lnTo>
                  <a:lnTo>
                    <a:pt x="170" y="329"/>
                  </a:lnTo>
                  <a:lnTo>
                    <a:pt x="170" y="322"/>
                  </a:lnTo>
                  <a:lnTo>
                    <a:pt x="165" y="322"/>
                  </a:lnTo>
                  <a:lnTo>
                    <a:pt x="165" y="317"/>
                  </a:lnTo>
                  <a:lnTo>
                    <a:pt x="157" y="317"/>
                  </a:lnTo>
                  <a:lnTo>
                    <a:pt x="152" y="317"/>
                  </a:lnTo>
                  <a:lnTo>
                    <a:pt x="147" y="312"/>
                  </a:lnTo>
                  <a:lnTo>
                    <a:pt x="147" y="307"/>
                  </a:lnTo>
                  <a:lnTo>
                    <a:pt x="140" y="307"/>
                  </a:lnTo>
                  <a:lnTo>
                    <a:pt x="135" y="299"/>
                  </a:lnTo>
                  <a:lnTo>
                    <a:pt x="127" y="299"/>
                  </a:lnTo>
                  <a:lnTo>
                    <a:pt x="127" y="294"/>
                  </a:lnTo>
                  <a:lnTo>
                    <a:pt x="122" y="287"/>
                  </a:lnTo>
                  <a:lnTo>
                    <a:pt x="122" y="282"/>
                  </a:lnTo>
                  <a:lnTo>
                    <a:pt x="122" y="277"/>
                  </a:lnTo>
                  <a:lnTo>
                    <a:pt x="117" y="277"/>
                  </a:lnTo>
                  <a:lnTo>
                    <a:pt x="117" y="269"/>
                  </a:lnTo>
                  <a:lnTo>
                    <a:pt x="117" y="264"/>
                  </a:lnTo>
                  <a:lnTo>
                    <a:pt x="117" y="259"/>
                  </a:lnTo>
                  <a:lnTo>
                    <a:pt x="117" y="252"/>
                  </a:lnTo>
                  <a:lnTo>
                    <a:pt x="117" y="247"/>
                  </a:lnTo>
                  <a:lnTo>
                    <a:pt x="113" y="242"/>
                  </a:lnTo>
                  <a:lnTo>
                    <a:pt x="113" y="234"/>
                  </a:lnTo>
                  <a:lnTo>
                    <a:pt x="113" y="229"/>
                  </a:lnTo>
                  <a:lnTo>
                    <a:pt x="105" y="229"/>
                  </a:lnTo>
                  <a:lnTo>
                    <a:pt x="100" y="229"/>
                  </a:lnTo>
                  <a:lnTo>
                    <a:pt x="100" y="224"/>
                  </a:lnTo>
                  <a:lnTo>
                    <a:pt x="100" y="217"/>
                  </a:lnTo>
                  <a:lnTo>
                    <a:pt x="100" y="224"/>
                  </a:lnTo>
                  <a:lnTo>
                    <a:pt x="100" y="229"/>
                  </a:lnTo>
                  <a:lnTo>
                    <a:pt x="95" y="229"/>
                  </a:lnTo>
                  <a:lnTo>
                    <a:pt x="95" y="224"/>
                  </a:lnTo>
                  <a:lnTo>
                    <a:pt x="100" y="212"/>
                  </a:lnTo>
                  <a:lnTo>
                    <a:pt x="100" y="207"/>
                  </a:lnTo>
                  <a:lnTo>
                    <a:pt x="100" y="200"/>
                  </a:lnTo>
                  <a:lnTo>
                    <a:pt x="95" y="195"/>
                  </a:lnTo>
                  <a:lnTo>
                    <a:pt x="95" y="187"/>
                  </a:lnTo>
                  <a:lnTo>
                    <a:pt x="88" y="182"/>
                  </a:lnTo>
                  <a:lnTo>
                    <a:pt x="83" y="182"/>
                  </a:lnTo>
                  <a:lnTo>
                    <a:pt x="75" y="177"/>
                  </a:lnTo>
                  <a:lnTo>
                    <a:pt x="75" y="172"/>
                  </a:lnTo>
                  <a:lnTo>
                    <a:pt x="70" y="165"/>
                  </a:lnTo>
                  <a:lnTo>
                    <a:pt x="70" y="160"/>
                  </a:lnTo>
                  <a:lnTo>
                    <a:pt x="70" y="152"/>
                  </a:lnTo>
                  <a:lnTo>
                    <a:pt x="70" y="147"/>
                  </a:lnTo>
                  <a:lnTo>
                    <a:pt x="70" y="142"/>
                  </a:lnTo>
                  <a:lnTo>
                    <a:pt x="65" y="135"/>
                  </a:lnTo>
                  <a:lnTo>
                    <a:pt x="58" y="130"/>
                  </a:lnTo>
                  <a:lnTo>
                    <a:pt x="53" y="130"/>
                  </a:lnTo>
                  <a:lnTo>
                    <a:pt x="53" y="125"/>
                  </a:lnTo>
                  <a:lnTo>
                    <a:pt x="53" y="117"/>
                  </a:lnTo>
                  <a:lnTo>
                    <a:pt x="48" y="117"/>
                  </a:lnTo>
                  <a:lnTo>
                    <a:pt x="40" y="112"/>
                  </a:lnTo>
                  <a:lnTo>
                    <a:pt x="35" y="112"/>
                  </a:lnTo>
                  <a:lnTo>
                    <a:pt x="35" y="107"/>
                  </a:lnTo>
                  <a:lnTo>
                    <a:pt x="40" y="107"/>
                  </a:lnTo>
                  <a:lnTo>
                    <a:pt x="48" y="100"/>
                  </a:lnTo>
                  <a:lnTo>
                    <a:pt x="40" y="100"/>
                  </a:lnTo>
                  <a:lnTo>
                    <a:pt x="40" y="95"/>
                  </a:lnTo>
                  <a:lnTo>
                    <a:pt x="35" y="95"/>
                  </a:lnTo>
                  <a:lnTo>
                    <a:pt x="35" y="90"/>
                  </a:lnTo>
                  <a:lnTo>
                    <a:pt x="40" y="90"/>
                  </a:lnTo>
                  <a:lnTo>
                    <a:pt x="48" y="95"/>
                  </a:lnTo>
                  <a:lnTo>
                    <a:pt x="48" y="90"/>
                  </a:lnTo>
                  <a:lnTo>
                    <a:pt x="48" y="82"/>
                  </a:lnTo>
                  <a:lnTo>
                    <a:pt x="35" y="77"/>
                  </a:lnTo>
                  <a:lnTo>
                    <a:pt x="30" y="72"/>
                  </a:lnTo>
                  <a:lnTo>
                    <a:pt x="23" y="65"/>
                  </a:lnTo>
                  <a:lnTo>
                    <a:pt x="23" y="60"/>
                  </a:lnTo>
                  <a:lnTo>
                    <a:pt x="23" y="55"/>
                  </a:lnTo>
                  <a:lnTo>
                    <a:pt x="23" y="47"/>
                  </a:lnTo>
                  <a:lnTo>
                    <a:pt x="18" y="42"/>
                  </a:lnTo>
                  <a:lnTo>
                    <a:pt x="13" y="42"/>
                  </a:lnTo>
                  <a:lnTo>
                    <a:pt x="13" y="37"/>
                  </a:lnTo>
                  <a:lnTo>
                    <a:pt x="5" y="37"/>
                  </a:lnTo>
                  <a:lnTo>
                    <a:pt x="5" y="30"/>
                  </a:lnTo>
                  <a:lnTo>
                    <a:pt x="5" y="25"/>
                  </a:lnTo>
                  <a:lnTo>
                    <a:pt x="5" y="20"/>
                  </a:lnTo>
                  <a:lnTo>
                    <a:pt x="0" y="20"/>
                  </a:lnTo>
                  <a:lnTo>
                    <a:pt x="5" y="7"/>
                  </a:lnTo>
                  <a:close/>
                </a:path>
              </a:pathLst>
            </a:custGeom>
            <a:solidFill>
              <a:srgbClr val="FFECB0"/>
            </a:solidFill>
            <a:ln w="7938">
              <a:solidFill>
                <a:srgbClr val="000000"/>
              </a:solidFill>
              <a:prstDash val="solid"/>
              <a:round/>
              <a:headEnd/>
              <a:tailEnd/>
            </a:ln>
          </p:spPr>
          <p:txBody>
            <a:bodyPr/>
            <a:lstStyle/>
            <a:p>
              <a:endParaRPr lang="en-GB"/>
            </a:p>
          </p:txBody>
        </p:sp>
        <p:sp>
          <p:nvSpPr>
            <p:cNvPr id="407558" name="Freeform 6"/>
            <p:cNvSpPr>
              <a:spLocks/>
            </p:cNvSpPr>
            <p:nvPr/>
          </p:nvSpPr>
          <p:spPr bwMode="auto">
            <a:xfrm>
              <a:off x="1560" y="1294"/>
              <a:ext cx="356" cy="339"/>
            </a:xfrm>
            <a:custGeom>
              <a:avLst/>
              <a:gdLst>
                <a:gd name="T0" fmla="*/ 210 w 270"/>
                <a:gd name="T1" fmla="*/ 5 h 257"/>
                <a:gd name="T2" fmla="*/ 210 w 270"/>
                <a:gd name="T3" fmla="*/ 23 h 257"/>
                <a:gd name="T4" fmla="*/ 215 w 270"/>
                <a:gd name="T5" fmla="*/ 35 h 257"/>
                <a:gd name="T6" fmla="*/ 235 w 270"/>
                <a:gd name="T7" fmla="*/ 40 h 257"/>
                <a:gd name="T8" fmla="*/ 250 w 270"/>
                <a:gd name="T9" fmla="*/ 53 h 257"/>
                <a:gd name="T10" fmla="*/ 258 w 270"/>
                <a:gd name="T11" fmla="*/ 70 h 257"/>
                <a:gd name="T12" fmla="*/ 270 w 270"/>
                <a:gd name="T13" fmla="*/ 87 h 257"/>
                <a:gd name="T14" fmla="*/ 270 w 270"/>
                <a:gd name="T15" fmla="*/ 222 h 257"/>
                <a:gd name="T16" fmla="*/ 263 w 270"/>
                <a:gd name="T17" fmla="*/ 197 h 257"/>
                <a:gd name="T18" fmla="*/ 250 w 270"/>
                <a:gd name="T19" fmla="*/ 187 h 257"/>
                <a:gd name="T20" fmla="*/ 240 w 270"/>
                <a:gd name="T21" fmla="*/ 180 h 257"/>
                <a:gd name="T22" fmla="*/ 223 w 270"/>
                <a:gd name="T23" fmla="*/ 175 h 257"/>
                <a:gd name="T24" fmla="*/ 210 w 270"/>
                <a:gd name="T25" fmla="*/ 162 h 257"/>
                <a:gd name="T26" fmla="*/ 198 w 270"/>
                <a:gd name="T27" fmla="*/ 152 h 257"/>
                <a:gd name="T28" fmla="*/ 180 w 270"/>
                <a:gd name="T29" fmla="*/ 140 h 257"/>
                <a:gd name="T30" fmla="*/ 170 w 270"/>
                <a:gd name="T31" fmla="*/ 127 h 257"/>
                <a:gd name="T32" fmla="*/ 175 w 270"/>
                <a:gd name="T33" fmla="*/ 110 h 257"/>
                <a:gd name="T34" fmla="*/ 170 w 270"/>
                <a:gd name="T35" fmla="*/ 115 h 257"/>
                <a:gd name="T36" fmla="*/ 158 w 270"/>
                <a:gd name="T37" fmla="*/ 127 h 257"/>
                <a:gd name="T38" fmla="*/ 140 w 270"/>
                <a:gd name="T39" fmla="*/ 122 h 257"/>
                <a:gd name="T40" fmla="*/ 135 w 270"/>
                <a:gd name="T41" fmla="*/ 127 h 257"/>
                <a:gd name="T42" fmla="*/ 123 w 270"/>
                <a:gd name="T43" fmla="*/ 122 h 257"/>
                <a:gd name="T44" fmla="*/ 118 w 270"/>
                <a:gd name="T45" fmla="*/ 110 h 257"/>
                <a:gd name="T46" fmla="*/ 100 w 270"/>
                <a:gd name="T47" fmla="*/ 105 h 257"/>
                <a:gd name="T48" fmla="*/ 88 w 270"/>
                <a:gd name="T49" fmla="*/ 92 h 257"/>
                <a:gd name="T50" fmla="*/ 70 w 270"/>
                <a:gd name="T51" fmla="*/ 92 h 257"/>
                <a:gd name="T52" fmla="*/ 53 w 270"/>
                <a:gd name="T53" fmla="*/ 82 h 257"/>
                <a:gd name="T54" fmla="*/ 53 w 270"/>
                <a:gd name="T55" fmla="*/ 63 h 257"/>
                <a:gd name="T56" fmla="*/ 35 w 270"/>
                <a:gd name="T57" fmla="*/ 53 h 257"/>
                <a:gd name="T58" fmla="*/ 23 w 270"/>
                <a:gd name="T59" fmla="*/ 40 h 257"/>
                <a:gd name="T60" fmla="*/ 10 w 270"/>
                <a:gd name="T61" fmla="*/ 35 h 257"/>
                <a:gd name="T62" fmla="*/ 5 w 270"/>
                <a:gd name="T63" fmla="*/ 23 h 257"/>
                <a:gd name="T64" fmla="*/ 5 w 270"/>
                <a:gd name="T65" fmla="*/ 18 h 257"/>
                <a:gd name="T66" fmla="*/ 28 w 270"/>
                <a:gd name="T67" fmla="*/ 23 h 257"/>
                <a:gd name="T68" fmla="*/ 48 w 270"/>
                <a:gd name="T69" fmla="*/ 28 h 257"/>
                <a:gd name="T70" fmla="*/ 63 w 270"/>
                <a:gd name="T71" fmla="*/ 23 h 257"/>
                <a:gd name="T72" fmla="*/ 70 w 270"/>
                <a:gd name="T73" fmla="*/ 23 h 257"/>
                <a:gd name="T74" fmla="*/ 75 w 270"/>
                <a:gd name="T75" fmla="*/ 35 h 257"/>
                <a:gd name="T76" fmla="*/ 93 w 270"/>
                <a:gd name="T77" fmla="*/ 40 h 257"/>
                <a:gd name="T78" fmla="*/ 105 w 270"/>
                <a:gd name="T79" fmla="*/ 35 h 257"/>
                <a:gd name="T80" fmla="*/ 88 w 270"/>
                <a:gd name="T81" fmla="*/ 28 h 257"/>
                <a:gd name="T82" fmla="*/ 83 w 270"/>
                <a:gd name="T83" fmla="*/ 23 h 257"/>
                <a:gd name="T84" fmla="*/ 88 w 270"/>
                <a:gd name="T85" fmla="*/ 10 h 257"/>
                <a:gd name="T86" fmla="*/ 70 w 270"/>
                <a:gd name="T87" fmla="*/ 10 h 257"/>
                <a:gd name="T88" fmla="*/ 83 w 270"/>
                <a:gd name="T89" fmla="*/ 0 h 257"/>
                <a:gd name="T90" fmla="*/ 88 w 270"/>
                <a:gd name="T91" fmla="*/ 10 h 257"/>
                <a:gd name="T92" fmla="*/ 93 w 270"/>
                <a:gd name="T93"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0" h="257">
                  <a:moveTo>
                    <a:pt x="205" y="5"/>
                  </a:moveTo>
                  <a:lnTo>
                    <a:pt x="210" y="0"/>
                  </a:lnTo>
                  <a:lnTo>
                    <a:pt x="210" y="5"/>
                  </a:lnTo>
                  <a:lnTo>
                    <a:pt x="210" y="10"/>
                  </a:lnTo>
                  <a:lnTo>
                    <a:pt x="210" y="18"/>
                  </a:lnTo>
                  <a:lnTo>
                    <a:pt x="210" y="23"/>
                  </a:lnTo>
                  <a:lnTo>
                    <a:pt x="215" y="23"/>
                  </a:lnTo>
                  <a:lnTo>
                    <a:pt x="215" y="28"/>
                  </a:lnTo>
                  <a:lnTo>
                    <a:pt x="215" y="35"/>
                  </a:lnTo>
                  <a:lnTo>
                    <a:pt x="223" y="35"/>
                  </a:lnTo>
                  <a:lnTo>
                    <a:pt x="228" y="40"/>
                  </a:lnTo>
                  <a:lnTo>
                    <a:pt x="235" y="40"/>
                  </a:lnTo>
                  <a:lnTo>
                    <a:pt x="240" y="40"/>
                  </a:lnTo>
                  <a:lnTo>
                    <a:pt x="245" y="45"/>
                  </a:lnTo>
                  <a:lnTo>
                    <a:pt x="250" y="53"/>
                  </a:lnTo>
                  <a:lnTo>
                    <a:pt x="250" y="58"/>
                  </a:lnTo>
                  <a:lnTo>
                    <a:pt x="250" y="63"/>
                  </a:lnTo>
                  <a:lnTo>
                    <a:pt x="258" y="70"/>
                  </a:lnTo>
                  <a:lnTo>
                    <a:pt x="263" y="75"/>
                  </a:lnTo>
                  <a:lnTo>
                    <a:pt x="263" y="82"/>
                  </a:lnTo>
                  <a:lnTo>
                    <a:pt x="270" y="87"/>
                  </a:lnTo>
                  <a:lnTo>
                    <a:pt x="270" y="257"/>
                  </a:lnTo>
                  <a:lnTo>
                    <a:pt x="270" y="227"/>
                  </a:lnTo>
                  <a:lnTo>
                    <a:pt x="270" y="222"/>
                  </a:lnTo>
                  <a:lnTo>
                    <a:pt x="270" y="210"/>
                  </a:lnTo>
                  <a:lnTo>
                    <a:pt x="263" y="205"/>
                  </a:lnTo>
                  <a:lnTo>
                    <a:pt x="263" y="197"/>
                  </a:lnTo>
                  <a:lnTo>
                    <a:pt x="258" y="197"/>
                  </a:lnTo>
                  <a:lnTo>
                    <a:pt x="258" y="192"/>
                  </a:lnTo>
                  <a:lnTo>
                    <a:pt x="250" y="187"/>
                  </a:lnTo>
                  <a:lnTo>
                    <a:pt x="245" y="180"/>
                  </a:lnTo>
                  <a:lnTo>
                    <a:pt x="240" y="175"/>
                  </a:lnTo>
                  <a:lnTo>
                    <a:pt x="240" y="180"/>
                  </a:lnTo>
                  <a:lnTo>
                    <a:pt x="235" y="180"/>
                  </a:lnTo>
                  <a:lnTo>
                    <a:pt x="228" y="175"/>
                  </a:lnTo>
                  <a:lnTo>
                    <a:pt x="223" y="175"/>
                  </a:lnTo>
                  <a:lnTo>
                    <a:pt x="223" y="170"/>
                  </a:lnTo>
                  <a:lnTo>
                    <a:pt x="215" y="170"/>
                  </a:lnTo>
                  <a:lnTo>
                    <a:pt x="210" y="162"/>
                  </a:lnTo>
                  <a:lnTo>
                    <a:pt x="205" y="157"/>
                  </a:lnTo>
                  <a:lnTo>
                    <a:pt x="198" y="157"/>
                  </a:lnTo>
                  <a:lnTo>
                    <a:pt x="198" y="152"/>
                  </a:lnTo>
                  <a:lnTo>
                    <a:pt x="188" y="152"/>
                  </a:lnTo>
                  <a:lnTo>
                    <a:pt x="188" y="145"/>
                  </a:lnTo>
                  <a:lnTo>
                    <a:pt x="180" y="140"/>
                  </a:lnTo>
                  <a:lnTo>
                    <a:pt x="180" y="135"/>
                  </a:lnTo>
                  <a:lnTo>
                    <a:pt x="175" y="127"/>
                  </a:lnTo>
                  <a:lnTo>
                    <a:pt x="170" y="127"/>
                  </a:lnTo>
                  <a:lnTo>
                    <a:pt x="175" y="122"/>
                  </a:lnTo>
                  <a:lnTo>
                    <a:pt x="175" y="115"/>
                  </a:lnTo>
                  <a:lnTo>
                    <a:pt x="175" y="110"/>
                  </a:lnTo>
                  <a:lnTo>
                    <a:pt x="175" y="105"/>
                  </a:lnTo>
                  <a:lnTo>
                    <a:pt x="170" y="110"/>
                  </a:lnTo>
                  <a:lnTo>
                    <a:pt x="170" y="115"/>
                  </a:lnTo>
                  <a:lnTo>
                    <a:pt x="163" y="122"/>
                  </a:lnTo>
                  <a:lnTo>
                    <a:pt x="163" y="127"/>
                  </a:lnTo>
                  <a:lnTo>
                    <a:pt x="158" y="127"/>
                  </a:lnTo>
                  <a:lnTo>
                    <a:pt x="153" y="122"/>
                  </a:lnTo>
                  <a:lnTo>
                    <a:pt x="145" y="122"/>
                  </a:lnTo>
                  <a:lnTo>
                    <a:pt x="140" y="122"/>
                  </a:lnTo>
                  <a:lnTo>
                    <a:pt x="140" y="127"/>
                  </a:lnTo>
                  <a:lnTo>
                    <a:pt x="135" y="135"/>
                  </a:lnTo>
                  <a:lnTo>
                    <a:pt x="135" y="127"/>
                  </a:lnTo>
                  <a:lnTo>
                    <a:pt x="128" y="127"/>
                  </a:lnTo>
                  <a:lnTo>
                    <a:pt x="123" y="127"/>
                  </a:lnTo>
                  <a:lnTo>
                    <a:pt x="123" y="122"/>
                  </a:lnTo>
                  <a:lnTo>
                    <a:pt x="123" y="115"/>
                  </a:lnTo>
                  <a:lnTo>
                    <a:pt x="118" y="115"/>
                  </a:lnTo>
                  <a:lnTo>
                    <a:pt x="118" y="110"/>
                  </a:lnTo>
                  <a:lnTo>
                    <a:pt x="110" y="105"/>
                  </a:lnTo>
                  <a:lnTo>
                    <a:pt x="105" y="105"/>
                  </a:lnTo>
                  <a:lnTo>
                    <a:pt x="100" y="105"/>
                  </a:lnTo>
                  <a:lnTo>
                    <a:pt x="93" y="105"/>
                  </a:lnTo>
                  <a:lnTo>
                    <a:pt x="93" y="100"/>
                  </a:lnTo>
                  <a:lnTo>
                    <a:pt x="88" y="92"/>
                  </a:lnTo>
                  <a:lnTo>
                    <a:pt x="83" y="92"/>
                  </a:lnTo>
                  <a:lnTo>
                    <a:pt x="75" y="87"/>
                  </a:lnTo>
                  <a:lnTo>
                    <a:pt x="70" y="92"/>
                  </a:lnTo>
                  <a:lnTo>
                    <a:pt x="63" y="87"/>
                  </a:lnTo>
                  <a:lnTo>
                    <a:pt x="58" y="87"/>
                  </a:lnTo>
                  <a:lnTo>
                    <a:pt x="53" y="82"/>
                  </a:lnTo>
                  <a:lnTo>
                    <a:pt x="53" y="75"/>
                  </a:lnTo>
                  <a:lnTo>
                    <a:pt x="53" y="70"/>
                  </a:lnTo>
                  <a:lnTo>
                    <a:pt x="53" y="63"/>
                  </a:lnTo>
                  <a:lnTo>
                    <a:pt x="48" y="58"/>
                  </a:lnTo>
                  <a:lnTo>
                    <a:pt x="40" y="58"/>
                  </a:lnTo>
                  <a:lnTo>
                    <a:pt x="35" y="53"/>
                  </a:lnTo>
                  <a:lnTo>
                    <a:pt x="28" y="53"/>
                  </a:lnTo>
                  <a:lnTo>
                    <a:pt x="28" y="45"/>
                  </a:lnTo>
                  <a:lnTo>
                    <a:pt x="23" y="40"/>
                  </a:lnTo>
                  <a:lnTo>
                    <a:pt x="18" y="40"/>
                  </a:lnTo>
                  <a:lnTo>
                    <a:pt x="18" y="35"/>
                  </a:lnTo>
                  <a:lnTo>
                    <a:pt x="10" y="35"/>
                  </a:lnTo>
                  <a:lnTo>
                    <a:pt x="10" y="28"/>
                  </a:lnTo>
                  <a:lnTo>
                    <a:pt x="5" y="28"/>
                  </a:lnTo>
                  <a:lnTo>
                    <a:pt x="5" y="23"/>
                  </a:lnTo>
                  <a:lnTo>
                    <a:pt x="0" y="23"/>
                  </a:lnTo>
                  <a:lnTo>
                    <a:pt x="0" y="18"/>
                  </a:lnTo>
                  <a:lnTo>
                    <a:pt x="5" y="18"/>
                  </a:lnTo>
                  <a:lnTo>
                    <a:pt x="10" y="23"/>
                  </a:lnTo>
                  <a:lnTo>
                    <a:pt x="23" y="23"/>
                  </a:lnTo>
                  <a:lnTo>
                    <a:pt x="28" y="23"/>
                  </a:lnTo>
                  <a:lnTo>
                    <a:pt x="35" y="23"/>
                  </a:lnTo>
                  <a:lnTo>
                    <a:pt x="40" y="23"/>
                  </a:lnTo>
                  <a:lnTo>
                    <a:pt x="48" y="28"/>
                  </a:lnTo>
                  <a:lnTo>
                    <a:pt x="53" y="28"/>
                  </a:lnTo>
                  <a:lnTo>
                    <a:pt x="58" y="28"/>
                  </a:lnTo>
                  <a:lnTo>
                    <a:pt x="63" y="23"/>
                  </a:lnTo>
                  <a:lnTo>
                    <a:pt x="63" y="18"/>
                  </a:lnTo>
                  <a:lnTo>
                    <a:pt x="70" y="18"/>
                  </a:lnTo>
                  <a:lnTo>
                    <a:pt x="70" y="23"/>
                  </a:lnTo>
                  <a:lnTo>
                    <a:pt x="70" y="28"/>
                  </a:lnTo>
                  <a:lnTo>
                    <a:pt x="70" y="35"/>
                  </a:lnTo>
                  <a:lnTo>
                    <a:pt x="75" y="35"/>
                  </a:lnTo>
                  <a:lnTo>
                    <a:pt x="83" y="35"/>
                  </a:lnTo>
                  <a:lnTo>
                    <a:pt x="88" y="40"/>
                  </a:lnTo>
                  <a:lnTo>
                    <a:pt x="93" y="40"/>
                  </a:lnTo>
                  <a:lnTo>
                    <a:pt x="93" y="35"/>
                  </a:lnTo>
                  <a:lnTo>
                    <a:pt x="100" y="40"/>
                  </a:lnTo>
                  <a:lnTo>
                    <a:pt x="105" y="35"/>
                  </a:lnTo>
                  <a:lnTo>
                    <a:pt x="100" y="28"/>
                  </a:lnTo>
                  <a:lnTo>
                    <a:pt x="93" y="28"/>
                  </a:lnTo>
                  <a:lnTo>
                    <a:pt x="88" y="28"/>
                  </a:lnTo>
                  <a:lnTo>
                    <a:pt x="88" y="35"/>
                  </a:lnTo>
                  <a:lnTo>
                    <a:pt x="88" y="28"/>
                  </a:lnTo>
                  <a:lnTo>
                    <a:pt x="83" y="23"/>
                  </a:lnTo>
                  <a:lnTo>
                    <a:pt x="83" y="18"/>
                  </a:lnTo>
                  <a:lnTo>
                    <a:pt x="88" y="18"/>
                  </a:lnTo>
                  <a:lnTo>
                    <a:pt x="88" y="10"/>
                  </a:lnTo>
                  <a:lnTo>
                    <a:pt x="83" y="10"/>
                  </a:lnTo>
                  <a:lnTo>
                    <a:pt x="70" y="18"/>
                  </a:lnTo>
                  <a:lnTo>
                    <a:pt x="70" y="10"/>
                  </a:lnTo>
                  <a:lnTo>
                    <a:pt x="75" y="10"/>
                  </a:lnTo>
                  <a:lnTo>
                    <a:pt x="75" y="5"/>
                  </a:lnTo>
                  <a:lnTo>
                    <a:pt x="83" y="0"/>
                  </a:lnTo>
                  <a:lnTo>
                    <a:pt x="88" y="0"/>
                  </a:lnTo>
                  <a:lnTo>
                    <a:pt x="88" y="5"/>
                  </a:lnTo>
                  <a:lnTo>
                    <a:pt x="88" y="10"/>
                  </a:lnTo>
                  <a:lnTo>
                    <a:pt x="88" y="5"/>
                  </a:lnTo>
                  <a:lnTo>
                    <a:pt x="93" y="5"/>
                  </a:lnTo>
                  <a:lnTo>
                    <a:pt x="93" y="0"/>
                  </a:lnTo>
                  <a:lnTo>
                    <a:pt x="88" y="0"/>
                  </a:lnTo>
                  <a:lnTo>
                    <a:pt x="205" y="5"/>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59" name="Freeform 7"/>
            <p:cNvSpPr>
              <a:spLocks/>
            </p:cNvSpPr>
            <p:nvPr/>
          </p:nvSpPr>
          <p:spPr bwMode="auto">
            <a:xfrm>
              <a:off x="1914" y="1618"/>
              <a:ext cx="1" cy="92"/>
            </a:xfrm>
            <a:custGeom>
              <a:avLst/>
              <a:gdLst>
                <a:gd name="T0" fmla="*/ 0 h 70"/>
                <a:gd name="T1" fmla="*/ 65 h 70"/>
                <a:gd name="T2" fmla="*/ 70 h 70"/>
                <a:gd name="T3" fmla="*/ 65 h 70"/>
                <a:gd name="T4" fmla="*/ 60 h 70"/>
                <a:gd name="T5" fmla="*/ 52 h 70"/>
                <a:gd name="T6" fmla="*/ 47 h 70"/>
                <a:gd name="T7" fmla="*/ 42 h 70"/>
                <a:gd name="T8" fmla="*/ 0 h 70"/>
              </a:gdLst>
              <a:ahLst/>
              <a:cxnLst>
                <a:cxn ang="0">
                  <a:pos x="0" y="T0"/>
                </a:cxn>
                <a:cxn ang="0">
                  <a:pos x="0" y="T1"/>
                </a:cxn>
                <a:cxn ang="0">
                  <a:pos x="0" y="T2"/>
                </a:cxn>
                <a:cxn ang="0">
                  <a:pos x="0" y="T3"/>
                </a:cxn>
                <a:cxn ang="0">
                  <a:pos x="0" y="T4"/>
                </a:cxn>
                <a:cxn ang="0">
                  <a:pos x="0" y="T5"/>
                </a:cxn>
                <a:cxn ang="0">
                  <a:pos x="0" y="T6"/>
                </a:cxn>
                <a:cxn ang="0">
                  <a:pos x="0" y="T7"/>
                </a:cxn>
                <a:cxn ang="0">
                  <a:pos x="0" y="T8"/>
                </a:cxn>
              </a:cxnLst>
              <a:rect l="0" t="0" r="r" b="b"/>
              <a:pathLst>
                <a:path h="70">
                  <a:moveTo>
                    <a:pt x="0" y="0"/>
                  </a:moveTo>
                  <a:lnTo>
                    <a:pt x="0" y="65"/>
                  </a:lnTo>
                  <a:lnTo>
                    <a:pt x="0" y="70"/>
                  </a:lnTo>
                  <a:lnTo>
                    <a:pt x="0" y="65"/>
                  </a:lnTo>
                  <a:lnTo>
                    <a:pt x="0" y="60"/>
                  </a:lnTo>
                  <a:lnTo>
                    <a:pt x="0" y="52"/>
                  </a:lnTo>
                  <a:lnTo>
                    <a:pt x="0" y="47"/>
                  </a:lnTo>
                  <a:lnTo>
                    <a:pt x="0" y="42"/>
                  </a:lnTo>
                  <a:lnTo>
                    <a:pt x="0"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60" name="Freeform 8"/>
            <p:cNvSpPr>
              <a:spLocks/>
            </p:cNvSpPr>
            <p:nvPr/>
          </p:nvSpPr>
          <p:spPr bwMode="auto">
            <a:xfrm>
              <a:off x="1901" y="1387"/>
              <a:ext cx="154" cy="246"/>
            </a:xfrm>
            <a:custGeom>
              <a:avLst/>
              <a:gdLst>
                <a:gd name="T0" fmla="*/ 5 w 117"/>
                <a:gd name="T1" fmla="*/ 5 h 187"/>
                <a:gd name="T2" fmla="*/ 10 w 117"/>
                <a:gd name="T3" fmla="*/ 17 h 187"/>
                <a:gd name="T4" fmla="*/ 22 w 117"/>
                <a:gd name="T5" fmla="*/ 22 h 187"/>
                <a:gd name="T6" fmla="*/ 22 w 117"/>
                <a:gd name="T7" fmla="*/ 35 h 187"/>
                <a:gd name="T8" fmla="*/ 27 w 117"/>
                <a:gd name="T9" fmla="*/ 40 h 187"/>
                <a:gd name="T10" fmla="*/ 39 w 117"/>
                <a:gd name="T11" fmla="*/ 52 h 187"/>
                <a:gd name="T12" fmla="*/ 39 w 117"/>
                <a:gd name="T13" fmla="*/ 65 h 187"/>
                <a:gd name="T14" fmla="*/ 47 w 117"/>
                <a:gd name="T15" fmla="*/ 75 h 187"/>
                <a:gd name="T16" fmla="*/ 52 w 117"/>
                <a:gd name="T17" fmla="*/ 70 h 187"/>
                <a:gd name="T18" fmla="*/ 47 w 117"/>
                <a:gd name="T19" fmla="*/ 65 h 187"/>
                <a:gd name="T20" fmla="*/ 39 w 117"/>
                <a:gd name="T21" fmla="*/ 52 h 187"/>
                <a:gd name="T22" fmla="*/ 39 w 117"/>
                <a:gd name="T23" fmla="*/ 40 h 187"/>
                <a:gd name="T24" fmla="*/ 47 w 117"/>
                <a:gd name="T25" fmla="*/ 52 h 187"/>
                <a:gd name="T26" fmla="*/ 52 w 117"/>
                <a:gd name="T27" fmla="*/ 57 h 187"/>
                <a:gd name="T28" fmla="*/ 62 w 117"/>
                <a:gd name="T29" fmla="*/ 57 h 187"/>
                <a:gd name="T30" fmla="*/ 62 w 117"/>
                <a:gd name="T31" fmla="*/ 70 h 187"/>
                <a:gd name="T32" fmla="*/ 69 w 117"/>
                <a:gd name="T33" fmla="*/ 82 h 187"/>
                <a:gd name="T34" fmla="*/ 74 w 117"/>
                <a:gd name="T35" fmla="*/ 87 h 187"/>
                <a:gd name="T36" fmla="*/ 82 w 117"/>
                <a:gd name="T37" fmla="*/ 100 h 187"/>
                <a:gd name="T38" fmla="*/ 82 w 117"/>
                <a:gd name="T39" fmla="*/ 110 h 187"/>
                <a:gd name="T40" fmla="*/ 87 w 117"/>
                <a:gd name="T41" fmla="*/ 122 h 187"/>
                <a:gd name="T42" fmla="*/ 87 w 117"/>
                <a:gd name="T43" fmla="*/ 135 h 187"/>
                <a:gd name="T44" fmla="*/ 87 w 117"/>
                <a:gd name="T45" fmla="*/ 147 h 187"/>
                <a:gd name="T46" fmla="*/ 87 w 117"/>
                <a:gd name="T47" fmla="*/ 157 h 187"/>
                <a:gd name="T48" fmla="*/ 92 w 117"/>
                <a:gd name="T49" fmla="*/ 162 h 187"/>
                <a:gd name="T50" fmla="*/ 99 w 117"/>
                <a:gd name="T51" fmla="*/ 170 h 187"/>
                <a:gd name="T52" fmla="*/ 109 w 117"/>
                <a:gd name="T53" fmla="*/ 182 h 187"/>
                <a:gd name="T54" fmla="*/ 117 w 117"/>
                <a:gd name="T55" fmla="*/ 187 h 187"/>
                <a:gd name="T56" fmla="*/ 17 w 117"/>
                <a:gd name="T57" fmla="*/ 182 h 187"/>
                <a:gd name="T58" fmla="*/ 10 w 117"/>
                <a:gd name="T59" fmla="*/ 157 h 187"/>
                <a:gd name="T60" fmla="*/ 10 w 117"/>
                <a:gd name="T61" fmla="*/ 140 h 187"/>
                <a:gd name="T62" fmla="*/ 5 w 117"/>
                <a:gd name="T63" fmla="*/ 127 h 187"/>
                <a:gd name="T64" fmla="*/ 0 w 117"/>
                <a:gd name="T65" fmla="*/ 12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7" h="187">
                  <a:moveTo>
                    <a:pt x="0" y="0"/>
                  </a:moveTo>
                  <a:lnTo>
                    <a:pt x="5" y="5"/>
                  </a:lnTo>
                  <a:lnTo>
                    <a:pt x="5" y="12"/>
                  </a:lnTo>
                  <a:lnTo>
                    <a:pt x="10" y="17"/>
                  </a:lnTo>
                  <a:lnTo>
                    <a:pt x="17" y="22"/>
                  </a:lnTo>
                  <a:lnTo>
                    <a:pt x="22" y="22"/>
                  </a:lnTo>
                  <a:lnTo>
                    <a:pt x="22" y="30"/>
                  </a:lnTo>
                  <a:lnTo>
                    <a:pt x="22" y="35"/>
                  </a:lnTo>
                  <a:lnTo>
                    <a:pt x="22" y="40"/>
                  </a:lnTo>
                  <a:lnTo>
                    <a:pt x="27" y="40"/>
                  </a:lnTo>
                  <a:lnTo>
                    <a:pt x="34" y="47"/>
                  </a:lnTo>
                  <a:lnTo>
                    <a:pt x="39" y="52"/>
                  </a:lnTo>
                  <a:lnTo>
                    <a:pt x="39" y="57"/>
                  </a:lnTo>
                  <a:lnTo>
                    <a:pt x="39" y="65"/>
                  </a:lnTo>
                  <a:lnTo>
                    <a:pt x="39" y="70"/>
                  </a:lnTo>
                  <a:lnTo>
                    <a:pt x="47" y="75"/>
                  </a:lnTo>
                  <a:lnTo>
                    <a:pt x="52" y="75"/>
                  </a:lnTo>
                  <a:lnTo>
                    <a:pt x="52" y="70"/>
                  </a:lnTo>
                  <a:lnTo>
                    <a:pt x="47" y="70"/>
                  </a:lnTo>
                  <a:lnTo>
                    <a:pt x="47" y="65"/>
                  </a:lnTo>
                  <a:lnTo>
                    <a:pt x="39" y="57"/>
                  </a:lnTo>
                  <a:lnTo>
                    <a:pt x="39" y="52"/>
                  </a:lnTo>
                  <a:lnTo>
                    <a:pt x="39" y="47"/>
                  </a:lnTo>
                  <a:lnTo>
                    <a:pt x="39" y="40"/>
                  </a:lnTo>
                  <a:lnTo>
                    <a:pt x="39" y="47"/>
                  </a:lnTo>
                  <a:lnTo>
                    <a:pt x="47" y="52"/>
                  </a:lnTo>
                  <a:lnTo>
                    <a:pt x="52" y="52"/>
                  </a:lnTo>
                  <a:lnTo>
                    <a:pt x="52" y="57"/>
                  </a:lnTo>
                  <a:lnTo>
                    <a:pt x="57" y="57"/>
                  </a:lnTo>
                  <a:lnTo>
                    <a:pt x="62" y="57"/>
                  </a:lnTo>
                  <a:lnTo>
                    <a:pt x="62" y="65"/>
                  </a:lnTo>
                  <a:lnTo>
                    <a:pt x="62" y="70"/>
                  </a:lnTo>
                  <a:lnTo>
                    <a:pt x="62" y="75"/>
                  </a:lnTo>
                  <a:lnTo>
                    <a:pt x="69" y="82"/>
                  </a:lnTo>
                  <a:lnTo>
                    <a:pt x="74" y="82"/>
                  </a:lnTo>
                  <a:lnTo>
                    <a:pt x="74" y="87"/>
                  </a:lnTo>
                  <a:lnTo>
                    <a:pt x="74" y="92"/>
                  </a:lnTo>
                  <a:lnTo>
                    <a:pt x="82" y="100"/>
                  </a:lnTo>
                  <a:lnTo>
                    <a:pt x="82" y="105"/>
                  </a:lnTo>
                  <a:lnTo>
                    <a:pt x="82" y="110"/>
                  </a:lnTo>
                  <a:lnTo>
                    <a:pt x="87" y="117"/>
                  </a:lnTo>
                  <a:lnTo>
                    <a:pt x="87" y="122"/>
                  </a:lnTo>
                  <a:lnTo>
                    <a:pt x="87" y="127"/>
                  </a:lnTo>
                  <a:lnTo>
                    <a:pt x="87" y="135"/>
                  </a:lnTo>
                  <a:lnTo>
                    <a:pt x="87" y="140"/>
                  </a:lnTo>
                  <a:lnTo>
                    <a:pt x="87" y="147"/>
                  </a:lnTo>
                  <a:lnTo>
                    <a:pt x="87" y="152"/>
                  </a:lnTo>
                  <a:lnTo>
                    <a:pt x="87" y="157"/>
                  </a:lnTo>
                  <a:lnTo>
                    <a:pt x="92" y="157"/>
                  </a:lnTo>
                  <a:lnTo>
                    <a:pt x="92" y="162"/>
                  </a:lnTo>
                  <a:lnTo>
                    <a:pt x="99" y="162"/>
                  </a:lnTo>
                  <a:lnTo>
                    <a:pt x="99" y="170"/>
                  </a:lnTo>
                  <a:lnTo>
                    <a:pt x="104" y="175"/>
                  </a:lnTo>
                  <a:lnTo>
                    <a:pt x="109" y="182"/>
                  </a:lnTo>
                  <a:lnTo>
                    <a:pt x="117" y="182"/>
                  </a:lnTo>
                  <a:lnTo>
                    <a:pt x="117" y="187"/>
                  </a:lnTo>
                  <a:lnTo>
                    <a:pt x="17" y="187"/>
                  </a:lnTo>
                  <a:lnTo>
                    <a:pt x="17" y="182"/>
                  </a:lnTo>
                  <a:lnTo>
                    <a:pt x="17" y="170"/>
                  </a:lnTo>
                  <a:lnTo>
                    <a:pt x="10" y="157"/>
                  </a:lnTo>
                  <a:lnTo>
                    <a:pt x="10" y="152"/>
                  </a:lnTo>
                  <a:lnTo>
                    <a:pt x="10" y="140"/>
                  </a:lnTo>
                  <a:lnTo>
                    <a:pt x="5" y="135"/>
                  </a:lnTo>
                  <a:lnTo>
                    <a:pt x="5" y="127"/>
                  </a:lnTo>
                  <a:lnTo>
                    <a:pt x="0" y="127"/>
                  </a:lnTo>
                  <a:lnTo>
                    <a:pt x="0" y="122"/>
                  </a:lnTo>
                  <a:lnTo>
                    <a:pt x="0"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61" name="Freeform 9"/>
            <p:cNvSpPr>
              <a:spLocks/>
            </p:cNvSpPr>
            <p:nvPr/>
          </p:nvSpPr>
          <p:spPr bwMode="auto">
            <a:xfrm>
              <a:off x="1914" y="1618"/>
              <a:ext cx="342" cy="348"/>
            </a:xfrm>
            <a:custGeom>
              <a:avLst/>
              <a:gdLst>
                <a:gd name="T0" fmla="*/ 107 w 259"/>
                <a:gd name="T1" fmla="*/ 7 h 264"/>
                <a:gd name="T2" fmla="*/ 112 w 259"/>
                <a:gd name="T3" fmla="*/ 25 h 264"/>
                <a:gd name="T4" fmla="*/ 117 w 259"/>
                <a:gd name="T5" fmla="*/ 42 h 264"/>
                <a:gd name="T6" fmla="*/ 124 w 259"/>
                <a:gd name="T7" fmla="*/ 52 h 264"/>
                <a:gd name="T8" fmla="*/ 134 w 259"/>
                <a:gd name="T9" fmla="*/ 65 h 264"/>
                <a:gd name="T10" fmla="*/ 142 w 259"/>
                <a:gd name="T11" fmla="*/ 77 h 264"/>
                <a:gd name="T12" fmla="*/ 129 w 259"/>
                <a:gd name="T13" fmla="*/ 95 h 264"/>
                <a:gd name="T14" fmla="*/ 134 w 259"/>
                <a:gd name="T15" fmla="*/ 112 h 264"/>
                <a:gd name="T16" fmla="*/ 142 w 259"/>
                <a:gd name="T17" fmla="*/ 117 h 264"/>
                <a:gd name="T18" fmla="*/ 152 w 259"/>
                <a:gd name="T19" fmla="*/ 130 h 264"/>
                <a:gd name="T20" fmla="*/ 164 w 259"/>
                <a:gd name="T21" fmla="*/ 135 h 264"/>
                <a:gd name="T22" fmla="*/ 177 w 259"/>
                <a:gd name="T23" fmla="*/ 135 h 264"/>
                <a:gd name="T24" fmla="*/ 169 w 259"/>
                <a:gd name="T25" fmla="*/ 122 h 264"/>
                <a:gd name="T26" fmla="*/ 187 w 259"/>
                <a:gd name="T27" fmla="*/ 122 h 264"/>
                <a:gd name="T28" fmla="*/ 199 w 259"/>
                <a:gd name="T29" fmla="*/ 135 h 264"/>
                <a:gd name="T30" fmla="*/ 207 w 259"/>
                <a:gd name="T31" fmla="*/ 147 h 264"/>
                <a:gd name="T32" fmla="*/ 224 w 259"/>
                <a:gd name="T33" fmla="*/ 152 h 264"/>
                <a:gd name="T34" fmla="*/ 224 w 259"/>
                <a:gd name="T35" fmla="*/ 159 h 264"/>
                <a:gd name="T36" fmla="*/ 234 w 259"/>
                <a:gd name="T37" fmla="*/ 169 h 264"/>
                <a:gd name="T38" fmla="*/ 242 w 259"/>
                <a:gd name="T39" fmla="*/ 187 h 264"/>
                <a:gd name="T40" fmla="*/ 259 w 259"/>
                <a:gd name="T41" fmla="*/ 194 h 264"/>
                <a:gd name="T42" fmla="*/ 259 w 259"/>
                <a:gd name="T43" fmla="*/ 212 h 264"/>
                <a:gd name="T44" fmla="*/ 259 w 259"/>
                <a:gd name="T45" fmla="*/ 229 h 264"/>
                <a:gd name="T46" fmla="*/ 242 w 259"/>
                <a:gd name="T47" fmla="*/ 239 h 264"/>
                <a:gd name="T48" fmla="*/ 234 w 259"/>
                <a:gd name="T49" fmla="*/ 252 h 264"/>
                <a:gd name="T50" fmla="*/ 224 w 259"/>
                <a:gd name="T51" fmla="*/ 257 h 264"/>
                <a:gd name="T52" fmla="*/ 207 w 259"/>
                <a:gd name="T53" fmla="*/ 257 h 264"/>
                <a:gd name="T54" fmla="*/ 199 w 259"/>
                <a:gd name="T55" fmla="*/ 247 h 264"/>
                <a:gd name="T56" fmla="*/ 187 w 259"/>
                <a:gd name="T57" fmla="*/ 222 h 264"/>
                <a:gd name="T58" fmla="*/ 182 w 259"/>
                <a:gd name="T59" fmla="*/ 204 h 264"/>
                <a:gd name="T60" fmla="*/ 169 w 259"/>
                <a:gd name="T61" fmla="*/ 194 h 264"/>
                <a:gd name="T62" fmla="*/ 147 w 259"/>
                <a:gd name="T63" fmla="*/ 182 h 264"/>
                <a:gd name="T64" fmla="*/ 129 w 259"/>
                <a:gd name="T65" fmla="*/ 164 h 264"/>
                <a:gd name="T66" fmla="*/ 112 w 259"/>
                <a:gd name="T67" fmla="*/ 152 h 264"/>
                <a:gd name="T68" fmla="*/ 94 w 259"/>
                <a:gd name="T69" fmla="*/ 135 h 264"/>
                <a:gd name="T70" fmla="*/ 72 w 259"/>
                <a:gd name="T71" fmla="*/ 122 h 264"/>
                <a:gd name="T72" fmla="*/ 52 w 259"/>
                <a:gd name="T73" fmla="*/ 112 h 264"/>
                <a:gd name="T74" fmla="*/ 42 w 259"/>
                <a:gd name="T75" fmla="*/ 100 h 264"/>
                <a:gd name="T76" fmla="*/ 29 w 259"/>
                <a:gd name="T77" fmla="*/ 95 h 264"/>
                <a:gd name="T78" fmla="*/ 19 w 259"/>
                <a:gd name="T79" fmla="*/ 82 h 264"/>
                <a:gd name="T80" fmla="*/ 12 w 259"/>
                <a:gd name="T81" fmla="*/ 82 h 264"/>
                <a:gd name="T82" fmla="*/ 7 w 259"/>
                <a:gd name="T83" fmla="*/ 70 h 264"/>
                <a:gd name="T84" fmla="*/ 0 w 259"/>
                <a:gd name="T85" fmla="*/ 65 h 264"/>
                <a:gd name="T86" fmla="*/ 0 w 259"/>
                <a:gd name="T87" fmla="*/ 60 h 264"/>
                <a:gd name="T88" fmla="*/ 0 w 259"/>
                <a:gd name="T89" fmla="*/ 42 h 264"/>
                <a:gd name="T90" fmla="*/ 7 w 259"/>
                <a:gd name="T91" fmla="*/ 17 h 264"/>
                <a:gd name="T92" fmla="*/ 7 w 259"/>
                <a:gd name="T93"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9" h="264">
                  <a:moveTo>
                    <a:pt x="94" y="0"/>
                  </a:moveTo>
                  <a:lnTo>
                    <a:pt x="99" y="7"/>
                  </a:lnTo>
                  <a:lnTo>
                    <a:pt x="107" y="7"/>
                  </a:lnTo>
                  <a:lnTo>
                    <a:pt x="107" y="12"/>
                  </a:lnTo>
                  <a:lnTo>
                    <a:pt x="107" y="17"/>
                  </a:lnTo>
                  <a:lnTo>
                    <a:pt x="112" y="25"/>
                  </a:lnTo>
                  <a:lnTo>
                    <a:pt x="112" y="30"/>
                  </a:lnTo>
                  <a:lnTo>
                    <a:pt x="117" y="35"/>
                  </a:lnTo>
                  <a:lnTo>
                    <a:pt x="117" y="42"/>
                  </a:lnTo>
                  <a:lnTo>
                    <a:pt x="124" y="42"/>
                  </a:lnTo>
                  <a:lnTo>
                    <a:pt x="124" y="47"/>
                  </a:lnTo>
                  <a:lnTo>
                    <a:pt x="124" y="52"/>
                  </a:lnTo>
                  <a:lnTo>
                    <a:pt x="129" y="52"/>
                  </a:lnTo>
                  <a:lnTo>
                    <a:pt x="129" y="60"/>
                  </a:lnTo>
                  <a:lnTo>
                    <a:pt x="134" y="65"/>
                  </a:lnTo>
                  <a:lnTo>
                    <a:pt x="142" y="65"/>
                  </a:lnTo>
                  <a:lnTo>
                    <a:pt x="142" y="70"/>
                  </a:lnTo>
                  <a:lnTo>
                    <a:pt x="142" y="77"/>
                  </a:lnTo>
                  <a:lnTo>
                    <a:pt x="134" y="82"/>
                  </a:lnTo>
                  <a:lnTo>
                    <a:pt x="134" y="87"/>
                  </a:lnTo>
                  <a:lnTo>
                    <a:pt x="129" y="95"/>
                  </a:lnTo>
                  <a:lnTo>
                    <a:pt x="134" y="100"/>
                  </a:lnTo>
                  <a:lnTo>
                    <a:pt x="134" y="105"/>
                  </a:lnTo>
                  <a:lnTo>
                    <a:pt x="134" y="112"/>
                  </a:lnTo>
                  <a:lnTo>
                    <a:pt x="134" y="105"/>
                  </a:lnTo>
                  <a:lnTo>
                    <a:pt x="142" y="112"/>
                  </a:lnTo>
                  <a:lnTo>
                    <a:pt x="142" y="117"/>
                  </a:lnTo>
                  <a:lnTo>
                    <a:pt x="142" y="122"/>
                  </a:lnTo>
                  <a:lnTo>
                    <a:pt x="147" y="130"/>
                  </a:lnTo>
                  <a:lnTo>
                    <a:pt x="152" y="130"/>
                  </a:lnTo>
                  <a:lnTo>
                    <a:pt x="152" y="135"/>
                  </a:lnTo>
                  <a:lnTo>
                    <a:pt x="159" y="135"/>
                  </a:lnTo>
                  <a:lnTo>
                    <a:pt x="164" y="135"/>
                  </a:lnTo>
                  <a:lnTo>
                    <a:pt x="169" y="135"/>
                  </a:lnTo>
                  <a:lnTo>
                    <a:pt x="169" y="140"/>
                  </a:lnTo>
                  <a:lnTo>
                    <a:pt x="177" y="135"/>
                  </a:lnTo>
                  <a:lnTo>
                    <a:pt x="177" y="130"/>
                  </a:lnTo>
                  <a:lnTo>
                    <a:pt x="177" y="122"/>
                  </a:lnTo>
                  <a:lnTo>
                    <a:pt x="169" y="122"/>
                  </a:lnTo>
                  <a:lnTo>
                    <a:pt x="177" y="117"/>
                  </a:lnTo>
                  <a:lnTo>
                    <a:pt x="182" y="122"/>
                  </a:lnTo>
                  <a:lnTo>
                    <a:pt x="187" y="122"/>
                  </a:lnTo>
                  <a:lnTo>
                    <a:pt x="187" y="130"/>
                  </a:lnTo>
                  <a:lnTo>
                    <a:pt x="194" y="130"/>
                  </a:lnTo>
                  <a:lnTo>
                    <a:pt x="199" y="135"/>
                  </a:lnTo>
                  <a:lnTo>
                    <a:pt x="207" y="135"/>
                  </a:lnTo>
                  <a:lnTo>
                    <a:pt x="207" y="140"/>
                  </a:lnTo>
                  <a:lnTo>
                    <a:pt x="207" y="147"/>
                  </a:lnTo>
                  <a:lnTo>
                    <a:pt x="212" y="147"/>
                  </a:lnTo>
                  <a:lnTo>
                    <a:pt x="217" y="147"/>
                  </a:lnTo>
                  <a:lnTo>
                    <a:pt x="224" y="152"/>
                  </a:lnTo>
                  <a:lnTo>
                    <a:pt x="217" y="152"/>
                  </a:lnTo>
                  <a:lnTo>
                    <a:pt x="217" y="159"/>
                  </a:lnTo>
                  <a:lnTo>
                    <a:pt x="224" y="159"/>
                  </a:lnTo>
                  <a:lnTo>
                    <a:pt x="229" y="164"/>
                  </a:lnTo>
                  <a:lnTo>
                    <a:pt x="229" y="169"/>
                  </a:lnTo>
                  <a:lnTo>
                    <a:pt x="234" y="169"/>
                  </a:lnTo>
                  <a:lnTo>
                    <a:pt x="234" y="174"/>
                  </a:lnTo>
                  <a:lnTo>
                    <a:pt x="234" y="182"/>
                  </a:lnTo>
                  <a:lnTo>
                    <a:pt x="242" y="187"/>
                  </a:lnTo>
                  <a:lnTo>
                    <a:pt x="247" y="194"/>
                  </a:lnTo>
                  <a:lnTo>
                    <a:pt x="252" y="194"/>
                  </a:lnTo>
                  <a:lnTo>
                    <a:pt x="259" y="194"/>
                  </a:lnTo>
                  <a:lnTo>
                    <a:pt x="259" y="199"/>
                  </a:lnTo>
                  <a:lnTo>
                    <a:pt x="259" y="204"/>
                  </a:lnTo>
                  <a:lnTo>
                    <a:pt x="259" y="212"/>
                  </a:lnTo>
                  <a:lnTo>
                    <a:pt x="259" y="217"/>
                  </a:lnTo>
                  <a:lnTo>
                    <a:pt x="259" y="222"/>
                  </a:lnTo>
                  <a:lnTo>
                    <a:pt x="259" y="229"/>
                  </a:lnTo>
                  <a:lnTo>
                    <a:pt x="252" y="229"/>
                  </a:lnTo>
                  <a:lnTo>
                    <a:pt x="247" y="234"/>
                  </a:lnTo>
                  <a:lnTo>
                    <a:pt x="242" y="239"/>
                  </a:lnTo>
                  <a:lnTo>
                    <a:pt x="242" y="247"/>
                  </a:lnTo>
                  <a:lnTo>
                    <a:pt x="234" y="247"/>
                  </a:lnTo>
                  <a:lnTo>
                    <a:pt x="234" y="252"/>
                  </a:lnTo>
                  <a:lnTo>
                    <a:pt x="229" y="252"/>
                  </a:lnTo>
                  <a:lnTo>
                    <a:pt x="224" y="252"/>
                  </a:lnTo>
                  <a:lnTo>
                    <a:pt x="224" y="257"/>
                  </a:lnTo>
                  <a:lnTo>
                    <a:pt x="217" y="264"/>
                  </a:lnTo>
                  <a:lnTo>
                    <a:pt x="212" y="264"/>
                  </a:lnTo>
                  <a:lnTo>
                    <a:pt x="207" y="257"/>
                  </a:lnTo>
                  <a:lnTo>
                    <a:pt x="199" y="257"/>
                  </a:lnTo>
                  <a:lnTo>
                    <a:pt x="199" y="252"/>
                  </a:lnTo>
                  <a:lnTo>
                    <a:pt x="199" y="247"/>
                  </a:lnTo>
                  <a:lnTo>
                    <a:pt x="194" y="234"/>
                  </a:lnTo>
                  <a:lnTo>
                    <a:pt x="187" y="229"/>
                  </a:lnTo>
                  <a:lnTo>
                    <a:pt x="187" y="222"/>
                  </a:lnTo>
                  <a:lnTo>
                    <a:pt x="182" y="217"/>
                  </a:lnTo>
                  <a:lnTo>
                    <a:pt x="182" y="212"/>
                  </a:lnTo>
                  <a:lnTo>
                    <a:pt x="182" y="204"/>
                  </a:lnTo>
                  <a:lnTo>
                    <a:pt x="177" y="199"/>
                  </a:lnTo>
                  <a:lnTo>
                    <a:pt x="177" y="194"/>
                  </a:lnTo>
                  <a:lnTo>
                    <a:pt x="169" y="194"/>
                  </a:lnTo>
                  <a:lnTo>
                    <a:pt x="164" y="187"/>
                  </a:lnTo>
                  <a:lnTo>
                    <a:pt x="159" y="187"/>
                  </a:lnTo>
                  <a:lnTo>
                    <a:pt x="147" y="182"/>
                  </a:lnTo>
                  <a:lnTo>
                    <a:pt x="142" y="174"/>
                  </a:lnTo>
                  <a:lnTo>
                    <a:pt x="134" y="169"/>
                  </a:lnTo>
                  <a:lnTo>
                    <a:pt x="129" y="164"/>
                  </a:lnTo>
                  <a:lnTo>
                    <a:pt x="124" y="159"/>
                  </a:lnTo>
                  <a:lnTo>
                    <a:pt x="117" y="152"/>
                  </a:lnTo>
                  <a:lnTo>
                    <a:pt x="112" y="152"/>
                  </a:lnTo>
                  <a:lnTo>
                    <a:pt x="112" y="147"/>
                  </a:lnTo>
                  <a:lnTo>
                    <a:pt x="99" y="147"/>
                  </a:lnTo>
                  <a:lnTo>
                    <a:pt x="94" y="135"/>
                  </a:lnTo>
                  <a:lnTo>
                    <a:pt x="89" y="130"/>
                  </a:lnTo>
                  <a:lnTo>
                    <a:pt x="77" y="130"/>
                  </a:lnTo>
                  <a:lnTo>
                    <a:pt x="72" y="122"/>
                  </a:lnTo>
                  <a:lnTo>
                    <a:pt x="64" y="117"/>
                  </a:lnTo>
                  <a:lnTo>
                    <a:pt x="59" y="112"/>
                  </a:lnTo>
                  <a:lnTo>
                    <a:pt x="52" y="112"/>
                  </a:lnTo>
                  <a:lnTo>
                    <a:pt x="47" y="105"/>
                  </a:lnTo>
                  <a:lnTo>
                    <a:pt x="47" y="100"/>
                  </a:lnTo>
                  <a:lnTo>
                    <a:pt x="42" y="100"/>
                  </a:lnTo>
                  <a:lnTo>
                    <a:pt x="37" y="100"/>
                  </a:lnTo>
                  <a:lnTo>
                    <a:pt x="29" y="100"/>
                  </a:lnTo>
                  <a:lnTo>
                    <a:pt x="29" y="95"/>
                  </a:lnTo>
                  <a:lnTo>
                    <a:pt x="24" y="87"/>
                  </a:lnTo>
                  <a:lnTo>
                    <a:pt x="24" y="82"/>
                  </a:lnTo>
                  <a:lnTo>
                    <a:pt x="19" y="82"/>
                  </a:lnTo>
                  <a:lnTo>
                    <a:pt x="19" y="77"/>
                  </a:lnTo>
                  <a:lnTo>
                    <a:pt x="19" y="82"/>
                  </a:lnTo>
                  <a:lnTo>
                    <a:pt x="12" y="82"/>
                  </a:lnTo>
                  <a:lnTo>
                    <a:pt x="12" y="77"/>
                  </a:lnTo>
                  <a:lnTo>
                    <a:pt x="7" y="77"/>
                  </a:lnTo>
                  <a:lnTo>
                    <a:pt x="7" y="70"/>
                  </a:lnTo>
                  <a:lnTo>
                    <a:pt x="7" y="65"/>
                  </a:lnTo>
                  <a:lnTo>
                    <a:pt x="7" y="60"/>
                  </a:lnTo>
                  <a:lnTo>
                    <a:pt x="0" y="65"/>
                  </a:lnTo>
                  <a:lnTo>
                    <a:pt x="0" y="70"/>
                  </a:lnTo>
                  <a:lnTo>
                    <a:pt x="0" y="65"/>
                  </a:lnTo>
                  <a:lnTo>
                    <a:pt x="0" y="60"/>
                  </a:lnTo>
                  <a:lnTo>
                    <a:pt x="0" y="52"/>
                  </a:lnTo>
                  <a:lnTo>
                    <a:pt x="0" y="47"/>
                  </a:lnTo>
                  <a:lnTo>
                    <a:pt x="0" y="42"/>
                  </a:lnTo>
                  <a:lnTo>
                    <a:pt x="7" y="35"/>
                  </a:lnTo>
                  <a:lnTo>
                    <a:pt x="7" y="25"/>
                  </a:lnTo>
                  <a:lnTo>
                    <a:pt x="7" y="17"/>
                  </a:lnTo>
                  <a:lnTo>
                    <a:pt x="7" y="12"/>
                  </a:lnTo>
                  <a:lnTo>
                    <a:pt x="7" y="7"/>
                  </a:lnTo>
                  <a:lnTo>
                    <a:pt x="7" y="0"/>
                  </a:lnTo>
                  <a:lnTo>
                    <a:pt x="94"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62" name="Freeform 10"/>
            <p:cNvSpPr>
              <a:spLocks/>
            </p:cNvSpPr>
            <p:nvPr/>
          </p:nvSpPr>
          <p:spPr bwMode="auto">
            <a:xfrm>
              <a:off x="1560" y="1294"/>
              <a:ext cx="696" cy="672"/>
            </a:xfrm>
            <a:custGeom>
              <a:avLst/>
              <a:gdLst>
                <a:gd name="T0" fmla="*/ 210 w 527"/>
                <a:gd name="T1" fmla="*/ 23 h 509"/>
                <a:gd name="T2" fmla="*/ 235 w 527"/>
                <a:gd name="T3" fmla="*/ 40 h 509"/>
                <a:gd name="T4" fmla="*/ 258 w 527"/>
                <a:gd name="T5" fmla="*/ 70 h 509"/>
                <a:gd name="T6" fmla="*/ 280 w 527"/>
                <a:gd name="T7" fmla="*/ 100 h 509"/>
                <a:gd name="T8" fmla="*/ 297 w 527"/>
                <a:gd name="T9" fmla="*/ 127 h 509"/>
                <a:gd name="T10" fmla="*/ 305 w 527"/>
                <a:gd name="T11" fmla="*/ 140 h 509"/>
                <a:gd name="T12" fmla="*/ 297 w 527"/>
                <a:gd name="T13" fmla="*/ 115 h 509"/>
                <a:gd name="T14" fmla="*/ 322 w 527"/>
                <a:gd name="T15" fmla="*/ 135 h 509"/>
                <a:gd name="T16" fmla="*/ 332 w 527"/>
                <a:gd name="T17" fmla="*/ 162 h 509"/>
                <a:gd name="T18" fmla="*/ 345 w 527"/>
                <a:gd name="T19" fmla="*/ 197 h 509"/>
                <a:gd name="T20" fmla="*/ 350 w 527"/>
                <a:gd name="T21" fmla="*/ 227 h 509"/>
                <a:gd name="T22" fmla="*/ 375 w 527"/>
                <a:gd name="T23" fmla="*/ 250 h 509"/>
                <a:gd name="T24" fmla="*/ 385 w 527"/>
                <a:gd name="T25" fmla="*/ 287 h 509"/>
                <a:gd name="T26" fmla="*/ 402 w 527"/>
                <a:gd name="T27" fmla="*/ 310 h 509"/>
                <a:gd name="T28" fmla="*/ 397 w 527"/>
                <a:gd name="T29" fmla="*/ 340 h 509"/>
                <a:gd name="T30" fmla="*/ 410 w 527"/>
                <a:gd name="T31" fmla="*/ 362 h 509"/>
                <a:gd name="T32" fmla="*/ 432 w 527"/>
                <a:gd name="T33" fmla="*/ 380 h 509"/>
                <a:gd name="T34" fmla="*/ 437 w 527"/>
                <a:gd name="T35" fmla="*/ 367 h 509"/>
                <a:gd name="T36" fmla="*/ 467 w 527"/>
                <a:gd name="T37" fmla="*/ 380 h 509"/>
                <a:gd name="T38" fmla="*/ 492 w 527"/>
                <a:gd name="T39" fmla="*/ 397 h 509"/>
                <a:gd name="T40" fmla="*/ 502 w 527"/>
                <a:gd name="T41" fmla="*/ 414 h 509"/>
                <a:gd name="T42" fmla="*/ 527 w 527"/>
                <a:gd name="T43" fmla="*/ 437 h 509"/>
                <a:gd name="T44" fmla="*/ 527 w 527"/>
                <a:gd name="T45" fmla="*/ 474 h 509"/>
                <a:gd name="T46" fmla="*/ 502 w 527"/>
                <a:gd name="T47" fmla="*/ 497 h 509"/>
                <a:gd name="T48" fmla="*/ 475 w 527"/>
                <a:gd name="T49" fmla="*/ 502 h 509"/>
                <a:gd name="T50" fmla="*/ 457 w 527"/>
                <a:gd name="T51" fmla="*/ 467 h 509"/>
                <a:gd name="T52" fmla="*/ 437 w 527"/>
                <a:gd name="T53" fmla="*/ 437 h 509"/>
                <a:gd name="T54" fmla="*/ 397 w 527"/>
                <a:gd name="T55" fmla="*/ 409 h 509"/>
                <a:gd name="T56" fmla="*/ 362 w 527"/>
                <a:gd name="T57" fmla="*/ 380 h 509"/>
                <a:gd name="T58" fmla="*/ 322 w 527"/>
                <a:gd name="T59" fmla="*/ 357 h 509"/>
                <a:gd name="T60" fmla="*/ 297 w 527"/>
                <a:gd name="T61" fmla="*/ 340 h 509"/>
                <a:gd name="T62" fmla="*/ 280 w 527"/>
                <a:gd name="T63" fmla="*/ 327 h 509"/>
                <a:gd name="T64" fmla="*/ 270 w 527"/>
                <a:gd name="T65" fmla="*/ 310 h 509"/>
                <a:gd name="T66" fmla="*/ 270 w 527"/>
                <a:gd name="T67" fmla="*/ 287 h 509"/>
                <a:gd name="T68" fmla="*/ 275 w 527"/>
                <a:gd name="T69" fmla="*/ 240 h 509"/>
                <a:gd name="T70" fmla="*/ 258 w 527"/>
                <a:gd name="T71" fmla="*/ 197 h 509"/>
                <a:gd name="T72" fmla="*/ 235 w 527"/>
                <a:gd name="T73" fmla="*/ 180 h 509"/>
                <a:gd name="T74" fmla="*/ 205 w 527"/>
                <a:gd name="T75" fmla="*/ 157 h 509"/>
                <a:gd name="T76" fmla="*/ 180 w 527"/>
                <a:gd name="T77" fmla="*/ 135 h 509"/>
                <a:gd name="T78" fmla="*/ 175 w 527"/>
                <a:gd name="T79" fmla="*/ 105 h 509"/>
                <a:gd name="T80" fmla="*/ 153 w 527"/>
                <a:gd name="T81" fmla="*/ 122 h 509"/>
                <a:gd name="T82" fmla="*/ 128 w 527"/>
                <a:gd name="T83" fmla="*/ 127 h 509"/>
                <a:gd name="T84" fmla="*/ 110 w 527"/>
                <a:gd name="T85" fmla="*/ 105 h 509"/>
                <a:gd name="T86" fmla="*/ 83 w 527"/>
                <a:gd name="T87" fmla="*/ 92 h 509"/>
                <a:gd name="T88" fmla="*/ 53 w 527"/>
                <a:gd name="T89" fmla="*/ 75 h 509"/>
                <a:gd name="T90" fmla="*/ 28 w 527"/>
                <a:gd name="T91" fmla="*/ 53 h 509"/>
                <a:gd name="T92" fmla="*/ 10 w 527"/>
                <a:gd name="T93" fmla="*/ 28 h 509"/>
                <a:gd name="T94" fmla="*/ 10 w 527"/>
                <a:gd name="T95" fmla="*/ 23 h 509"/>
                <a:gd name="T96" fmla="*/ 53 w 527"/>
                <a:gd name="T97" fmla="*/ 28 h 509"/>
                <a:gd name="T98" fmla="*/ 70 w 527"/>
                <a:gd name="T99" fmla="*/ 28 h 509"/>
                <a:gd name="T100" fmla="*/ 93 w 527"/>
                <a:gd name="T101" fmla="*/ 35 h 509"/>
                <a:gd name="T102" fmla="*/ 88 w 527"/>
                <a:gd name="T103" fmla="*/ 35 h 509"/>
                <a:gd name="T104" fmla="*/ 83 w 527"/>
                <a:gd name="T105" fmla="*/ 10 h 509"/>
                <a:gd name="T106" fmla="*/ 88 w 527"/>
                <a:gd name="T107" fmla="*/ 0 h 509"/>
                <a:gd name="T108" fmla="*/ 88 w 527"/>
                <a:gd name="T109" fmla="*/ 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27" h="509">
                  <a:moveTo>
                    <a:pt x="205" y="5"/>
                  </a:moveTo>
                  <a:lnTo>
                    <a:pt x="210" y="0"/>
                  </a:lnTo>
                  <a:lnTo>
                    <a:pt x="210" y="5"/>
                  </a:lnTo>
                  <a:lnTo>
                    <a:pt x="210" y="10"/>
                  </a:lnTo>
                  <a:lnTo>
                    <a:pt x="210" y="18"/>
                  </a:lnTo>
                  <a:lnTo>
                    <a:pt x="210" y="23"/>
                  </a:lnTo>
                  <a:lnTo>
                    <a:pt x="215" y="23"/>
                  </a:lnTo>
                  <a:lnTo>
                    <a:pt x="215" y="28"/>
                  </a:lnTo>
                  <a:lnTo>
                    <a:pt x="215" y="35"/>
                  </a:lnTo>
                  <a:lnTo>
                    <a:pt x="223" y="35"/>
                  </a:lnTo>
                  <a:lnTo>
                    <a:pt x="228" y="40"/>
                  </a:lnTo>
                  <a:lnTo>
                    <a:pt x="235" y="40"/>
                  </a:lnTo>
                  <a:lnTo>
                    <a:pt x="240" y="40"/>
                  </a:lnTo>
                  <a:lnTo>
                    <a:pt x="245" y="45"/>
                  </a:lnTo>
                  <a:lnTo>
                    <a:pt x="250" y="53"/>
                  </a:lnTo>
                  <a:lnTo>
                    <a:pt x="250" y="58"/>
                  </a:lnTo>
                  <a:lnTo>
                    <a:pt x="250" y="63"/>
                  </a:lnTo>
                  <a:lnTo>
                    <a:pt x="258" y="70"/>
                  </a:lnTo>
                  <a:lnTo>
                    <a:pt x="263" y="75"/>
                  </a:lnTo>
                  <a:lnTo>
                    <a:pt x="263" y="82"/>
                  </a:lnTo>
                  <a:lnTo>
                    <a:pt x="270" y="87"/>
                  </a:lnTo>
                  <a:lnTo>
                    <a:pt x="275" y="92"/>
                  </a:lnTo>
                  <a:lnTo>
                    <a:pt x="280" y="92"/>
                  </a:lnTo>
                  <a:lnTo>
                    <a:pt x="280" y="100"/>
                  </a:lnTo>
                  <a:lnTo>
                    <a:pt x="280" y="105"/>
                  </a:lnTo>
                  <a:lnTo>
                    <a:pt x="280" y="110"/>
                  </a:lnTo>
                  <a:lnTo>
                    <a:pt x="287" y="110"/>
                  </a:lnTo>
                  <a:lnTo>
                    <a:pt x="292" y="115"/>
                  </a:lnTo>
                  <a:lnTo>
                    <a:pt x="297" y="122"/>
                  </a:lnTo>
                  <a:lnTo>
                    <a:pt x="297" y="127"/>
                  </a:lnTo>
                  <a:lnTo>
                    <a:pt x="297" y="135"/>
                  </a:lnTo>
                  <a:lnTo>
                    <a:pt x="297" y="140"/>
                  </a:lnTo>
                  <a:lnTo>
                    <a:pt x="305" y="145"/>
                  </a:lnTo>
                  <a:lnTo>
                    <a:pt x="310" y="145"/>
                  </a:lnTo>
                  <a:lnTo>
                    <a:pt x="310" y="140"/>
                  </a:lnTo>
                  <a:lnTo>
                    <a:pt x="305" y="140"/>
                  </a:lnTo>
                  <a:lnTo>
                    <a:pt x="305" y="135"/>
                  </a:lnTo>
                  <a:lnTo>
                    <a:pt x="297" y="127"/>
                  </a:lnTo>
                  <a:lnTo>
                    <a:pt x="297" y="122"/>
                  </a:lnTo>
                  <a:lnTo>
                    <a:pt x="297" y="115"/>
                  </a:lnTo>
                  <a:lnTo>
                    <a:pt x="297" y="110"/>
                  </a:lnTo>
                  <a:lnTo>
                    <a:pt x="297" y="115"/>
                  </a:lnTo>
                  <a:lnTo>
                    <a:pt x="305" y="122"/>
                  </a:lnTo>
                  <a:lnTo>
                    <a:pt x="310" y="122"/>
                  </a:lnTo>
                  <a:lnTo>
                    <a:pt x="310" y="127"/>
                  </a:lnTo>
                  <a:lnTo>
                    <a:pt x="315" y="127"/>
                  </a:lnTo>
                  <a:lnTo>
                    <a:pt x="322" y="127"/>
                  </a:lnTo>
                  <a:lnTo>
                    <a:pt x="322" y="135"/>
                  </a:lnTo>
                  <a:lnTo>
                    <a:pt x="322" y="140"/>
                  </a:lnTo>
                  <a:lnTo>
                    <a:pt x="322" y="145"/>
                  </a:lnTo>
                  <a:lnTo>
                    <a:pt x="327" y="152"/>
                  </a:lnTo>
                  <a:lnTo>
                    <a:pt x="332" y="152"/>
                  </a:lnTo>
                  <a:lnTo>
                    <a:pt x="332" y="157"/>
                  </a:lnTo>
                  <a:lnTo>
                    <a:pt x="332" y="162"/>
                  </a:lnTo>
                  <a:lnTo>
                    <a:pt x="340" y="170"/>
                  </a:lnTo>
                  <a:lnTo>
                    <a:pt x="340" y="175"/>
                  </a:lnTo>
                  <a:lnTo>
                    <a:pt x="340" y="180"/>
                  </a:lnTo>
                  <a:lnTo>
                    <a:pt x="345" y="187"/>
                  </a:lnTo>
                  <a:lnTo>
                    <a:pt x="345" y="192"/>
                  </a:lnTo>
                  <a:lnTo>
                    <a:pt x="345" y="197"/>
                  </a:lnTo>
                  <a:lnTo>
                    <a:pt x="345" y="205"/>
                  </a:lnTo>
                  <a:lnTo>
                    <a:pt x="345" y="210"/>
                  </a:lnTo>
                  <a:lnTo>
                    <a:pt x="345" y="215"/>
                  </a:lnTo>
                  <a:lnTo>
                    <a:pt x="345" y="222"/>
                  </a:lnTo>
                  <a:lnTo>
                    <a:pt x="345" y="227"/>
                  </a:lnTo>
                  <a:lnTo>
                    <a:pt x="350" y="227"/>
                  </a:lnTo>
                  <a:lnTo>
                    <a:pt x="350" y="232"/>
                  </a:lnTo>
                  <a:lnTo>
                    <a:pt x="357" y="232"/>
                  </a:lnTo>
                  <a:lnTo>
                    <a:pt x="357" y="240"/>
                  </a:lnTo>
                  <a:lnTo>
                    <a:pt x="362" y="245"/>
                  </a:lnTo>
                  <a:lnTo>
                    <a:pt x="367" y="250"/>
                  </a:lnTo>
                  <a:lnTo>
                    <a:pt x="375" y="250"/>
                  </a:lnTo>
                  <a:lnTo>
                    <a:pt x="375" y="257"/>
                  </a:lnTo>
                  <a:lnTo>
                    <a:pt x="375" y="262"/>
                  </a:lnTo>
                  <a:lnTo>
                    <a:pt x="380" y="270"/>
                  </a:lnTo>
                  <a:lnTo>
                    <a:pt x="380" y="275"/>
                  </a:lnTo>
                  <a:lnTo>
                    <a:pt x="385" y="280"/>
                  </a:lnTo>
                  <a:lnTo>
                    <a:pt x="385" y="287"/>
                  </a:lnTo>
                  <a:lnTo>
                    <a:pt x="392" y="287"/>
                  </a:lnTo>
                  <a:lnTo>
                    <a:pt x="392" y="292"/>
                  </a:lnTo>
                  <a:lnTo>
                    <a:pt x="392" y="297"/>
                  </a:lnTo>
                  <a:lnTo>
                    <a:pt x="397" y="297"/>
                  </a:lnTo>
                  <a:lnTo>
                    <a:pt x="397" y="302"/>
                  </a:lnTo>
                  <a:lnTo>
                    <a:pt x="402" y="310"/>
                  </a:lnTo>
                  <a:lnTo>
                    <a:pt x="410" y="310"/>
                  </a:lnTo>
                  <a:lnTo>
                    <a:pt x="410" y="315"/>
                  </a:lnTo>
                  <a:lnTo>
                    <a:pt x="410" y="322"/>
                  </a:lnTo>
                  <a:lnTo>
                    <a:pt x="402" y="327"/>
                  </a:lnTo>
                  <a:lnTo>
                    <a:pt x="402" y="332"/>
                  </a:lnTo>
                  <a:lnTo>
                    <a:pt x="397" y="340"/>
                  </a:lnTo>
                  <a:lnTo>
                    <a:pt x="402" y="345"/>
                  </a:lnTo>
                  <a:lnTo>
                    <a:pt x="402" y="350"/>
                  </a:lnTo>
                  <a:lnTo>
                    <a:pt x="402" y="357"/>
                  </a:lnTo>
                  <a:lnTo>
                    <a:pt x="402" y="350"/>
                  </a:lnTo>
                  <a:lnTo>
                    <a:pt x="410" y="357"/>
                  </a:lnTo>
                  <a:lnTo>
                    <a:pt x="410" y="362"/>
                  </a:lnTo>
                  <a:lnTo>
                    <a:pt x="410" y="367"/>
                  </a:lnTo>
                  <a:lnTo>
                    <a:pt x="415" y="375"/>
                  </a:lnTo>
                  <a:lnTo>
                    <a:pt x="422" y="375"/>
                  </a:lnTo>
                  <a:lnTo>
                    <a:pt x="422" y="380"/>
                  </a:lnTo>
                  <a:lnTo>
                    <a:pt x="427" y="380"/>
                  </a:lnTo>
                  <a:lnTo>
                    <a:pt x="432" y="380"/>
                  </a:lnTo>
                  <a:lnTo>
                    <a:pt x="437" y="380"/>
                  </a:lnTo>
                  <a:lnTo>
                    <a:pt x="437" y="385"/>
                  </a:lnTo>
                  <a:lnTo>
                    <a:pt x="445" y="380"/>
                  </a:lnTo>
                  <a:lnTo>
                    <a:pt x="445" y="375"/>
                  </a:lnTo>
                  <a:lnTo>
                    <a:pt x="445" y="367"/>
                  </a:lnTo>
                  <a:lnTo>
                    <a:pt x="437" y="367"/>
                  </a:lnTo>
                  <a:lnTo>
                    <a:pt x="445" y="362"/>
                  </a:lnTo>
                  <a:lnTo>
                    <a:pt x="450" y="367"/>
                  </a:lnTo>
                  <a:lnTo>
                    <a:pt x="457" y="367"/>
                  </a:lnTo>
                  <a:lnTo>
                    <a:pt x="457" y="375"/>
                  </a:lnTo>
                  <a:lnTo>
                    <a:pt x="462" y="375"/>
                  </a:lnTo>
                  <a:lnTo>
                    <a:pt x="467" y="380"/>
                  </a:lnTo>
                  <a:lnTo>
                    <a:pt x="475" y="380"/>
                  </a:lnTo>
                  <a:lnTo>
                    <a:pt x="475" y="385"/>
                  </a:lnTo>
                  <a:lnTo>
                    <a:pt x="475" y="392"/>
                  </a:lnTo>
                  <a:lnTo>
                    <a:pt x="480" y="392"/>
                  </a:lnTo>
                  <a:lnTo>
                    <a:pt x="485" y="392"/>
                  </a:lnTo>
                  <a:lnTo>
                    <a:pt x="492" y="397"/>
                  </a:lnTo>
                  <a:lnTo>
                    <a:pt x="485" y="397"/>
                  </a:lnTo>
                  <a:lnTo>
                    <a:pt x="485" y="402"/>
                  </a:lnTo>
                  <a:lnTo>
                    <a:pt x="492" y="402"/>
                  </a:lnTo>
                  <a:lnTo>
                    <a:pt x="497" y="409"/>
                  </a:lnTo>
                  <a:lnTo>
                    <a:pt x="497" y="414"/>
                  </a:lnTo>
                  <a:lnTo>
                    <a:pt x="502" y="414"/>
                  </a:lnTo>
                  <a:lnTo>
                    <a:pt x="502" y="419"/>
                  </a:lnTo>
                  <a:lnTo>
                    <a:pt x="502" y="427"/>
                  </a:lnTo>
                  <a:lnTo>
                    <a:pt x="510" y="432"/>
                  </a:lnTo>
                  <a:lnTo>
                    <a:pt x="515" y="437"/>
                  </a:lnTo>
                  <a:lnTo>
                    <a:pt x="520" y="437"/>
                  </a:lnTo>
                  <a:lnTo>
                    <a:pt x="527" y="437"/>
                  </a:lnTo>
                  <a:lnTo>
                    <a:pt x="527" y="444"/>
                  </a:lnTo>
                  <a:lnTo>
                    <a:pt x="527" y="449"/>
                  </a:lnTo>
                  <a:lnTo>
                    <a:pt x="527" y="457"/>
                  </a:lnTo>
                  <a:lnTo>
                    <a:pt x="527" y="462"/>
                  </a:lnTo>
                  <a:lnTo>
                    <a:pt x="527" y="467"/>
                  </a:lnTo>
                  <a:lnTo>
                    <a:pt x="527" y="474"/>
                  </a:lnTo>
                  <a:lnTo>
                    <a:pt x="520" y="474"/>
                  </a:lnTo>
                  <a:lnTo>
                    <a:pt x="515" y="479"/>
                  </a:lnTo>
                  <a:lnTo>
                    <a:pt x="510" y="484"/>
                  </a:lnTo>
                  <a:lnTo>
                    <a:pt x="510" y="489"/>
                  </a:lnTo>
                  <a:lnTo>
                    <a:pt x="502" y="489"/>
                  </a:lnTo>
                  <a:lnTo>
                    <a:pt x="502" y="497"/>
                  </a:lnTo>
                  <a:lnTo>
                    <a:pt x="497" y="497"/>
                  </a:lnTo>
                  <a:lnTo>
                    <a:pt x="492" y="497"/>
                  </a:lnTo>
                  <a:lnTo>
                    <a:pt x="492" y="502"/>
                  </a:lnTo>
                  <a:lnTo>
                    <a:pt x="485" y="509"/>
                  </a:lnTo>
                  <a:lnTo>
                    <a:pt x="480" y="509"/>
                  </a:lnTo>
                  <a:lnTo>
                    <a:pt x="475" y="502"/>
                  </a:lnTo>
                  <a:lnTo>
                    <a:pt x="467" y="502"/>
                  </a:lnTo>
                  <a:lnTo>
                    <a:pt x="467" y="497"/>
                  </a:lnTo>
                  <a:lnTo>
                    <a:pt x="467" y="489"/>
                  </a:lnTo>
                  <a:lnTo>
                    <a:pt x="462" y="479"/>
                  </a:lnTo>
                  <a:lnTo>
                    <a:pt x="457" y="474"/>
                  </a:lnTo>
                  <a:lnTo>
                    <a:pt x="457" y="467"/>
                  </a:lnTo>
                  <a:lnTo>
                    <a:pt x="450" y="462"/>
                  </a:lnTo>
                  <a:lnTo>
                    <a:pt x="450" y="457"/>
                  </a:lnTo>
                  <a:lnTo>
                    <a:pt x="450" y="449"/>
                  </a:lnTo>
                  <a:lnTo>
                    <a:pt x="445" y="444"/>
                  </a:lnTo>
                  <a:lnTo>
                    <a:pt x="445" y="437"/>
                  </a:lnTo>
                  <a:lnTo>
                    <a:pt x="437" y="437"/>
                  </a:lnTo>
                  <a:lnTo>
                    <a:pt x="432" y="432"/>
                  </a:lnTo>
                  <a:lnTo>
                    <a:pt x="427" y="432"/>
                  </a:lnTo>
                  <a:lnTo>
                    <a:pt x="415" y="427"/>
                  </a:lnTo>
                  <a:lnTo>
                    <a:pt x="410" y="419"/>
                  </a:lnTo>
                  <a:lnTo>
                    <a:pt x="402" y="414"/>
                  </a:lnTo>
                  <a:lnTo>
                    <a:pt x="397" y="409"/>
                  </a:lnTo>
                  <a:lnTo>
                    <a:pt x="392" y="402"/>
                  </a:lnTo>
                  <a:lnTo>
                    <a:pt x="385" y="397"/>
                  </a:lnTo>
                  <a:lnTo>
                    <a:pt x="380" y="397"/>
                  </a:lnTo>
                  <a:lnTo>
                    <a:pt x="380" y="392"/>
                  </a:lnTo>
                  <a:lnTo>
                    <a:pt x="367" y="392"/>
                  </a:lnTo>
                  <a:lnTo>
                    <a:pt x="362" y="380"/>
                  </a:lnTo>
                  <a:lnTo>
                    <a:pt x="357" y="375"/>
                  </a:lnTo>
                  <a:lnTo>
                    <a:pt x="345" y="375"/>
                  </a:lnTo>
                  <a:lnTo>
                    <a:pt x="340" y="367"/>
                  </a:lnTo>
                  <a:lnTo>
                    <a:pt x="332" y="362"/>
                  </a:lnTo>
                  <a:lnTo>
                    <a:pt x="327" y="357"/>
                  </a:lnTo>
                  <a:lnTo>
                    <a:pt x="322" y="357"/>
                  </a:lnTo>
                  <a:lnTo>
                    <a:pt x="315" y="350"/>
                  </a:lnTo>
                  <a:lnTo>
                    <a:pt x="315" y="345"/>
                  </a:lnTo>
                  <a:lnTo>
                    <a:pt x="310" y="345"/>
                  </a:lnTo>
                  <a:lnTo>
                    <a:pt x="305" y="345"/>
                  </a:lnTo>
                  <a:lnTo>
                    <a:pt x="297" y="345"/>
                  </a:lnTo>
                  <a:lnTo>
                    <a:pt x="297" y="340"/>
                  </a:lnTo>
                  <a:lnTo>
                    <a:pt x="292" y="332"/>
                  </a:lnTo>
                  <a:lnTo>
                    <a:pt x="292" y="327"/>
                  </a:lnTo>
                  <a:lnTo>
                    <a:pt x="287" y="327"/>
                  </a:lnTo>
                  <a:lnTo>
                    <a:pt x="287" y="322"/>
                  </a:lnTo>
                  <a:lnTo>
                    <a:pt x="287" y="327"/>
                  </a:lnTo>
                  <a:lnTo>
                    <a:pt x="280" y="327"/>
                  </a:lnTo>
                  <a:lnTo>
                    <a:pt x="280" y="322"/>
                  </a:lnTo>
                  <a:lnTo>
                    <a:pt x="275" y="322"/>
                  </a:lnTo>
                  <a:lnTo>
                    <a:pt x="275" y="315"/>
                  </a:lnTo>
                  <a:lnTo>
                    <a:pt x="275" y="310"/>
                  </a:lnTo>
                  <a:lnTo>
                    <a:pt x="275" y="302"/>
                  </a:lnTo>
                  <a:lnTo>
                    <a:pt x="270" y="310"/>
                  </a:lnTo>
                  <a:lnTo>
                    <a:pt x="270" y="315"/>
                  </a:lnTo>
                  <a:lnTo>
                    <a:pt x="270" y="310"/>
                  </a:lnTo>
                  <a:lnTo>
                    <a:pt x="270" y="302"/>
                  </a:lnTo>
                  <a:lnTo>
                    <a:pt x="270" y="297"/>
                  </a:lnTo>
                  <a:lnTo>
                    <a:pt x="270" y="292"/>
                  </a:lnTo>
                  <a:lnTo>
                    <a:pt x="270" y="287"/>
                  </a:lnTo>
                  <a:lnTo>
                    <a:pt x="275" y="280"/>
                  </a:lnTo>
                  <a:lnTo>
                    <a:pt x="275" y="270"/>
                  </a:lnTo>
                  <a:lnTo>
                    <a:pt x="275" y="262"/>
                  </a:lnTo>
                  <a:lnTo>
                    <a:pt x="275" y="257"/>
                  </a:lnTo>
                  <a:lnTo>
                    <a:pt x="275" y="250"/>
                  </a:lnTo>
                  <a:lnTo>
                    <a:pt x="275" y="240"/>
                  </a:lnTo>
                  <a:lnTo>
                    <a:pt x="270" y="227"/>
                  </a:lnTo>
                  <a:lnTo>
                    <a:pt x="270" y="222"/>
                  </a:lnTo>
                  <a:lnTo>
                    <a:pt x="270" y="210"/>
                  </a:lnTo>
                  <a:lnTo>
                    <a:pt x="263" y="205"/>
                  </a:lnTo>
                  <a:lnTo>
                    <a:pt x="263" y="197"/>
                  </a:lnTo>
                  <a:lnTo>
                    <a:pt x="258" y="197"/>
                  </a:lnTo>
                  <a:lnTo>
                    <a:pt x="258" y="192"/>
                  </a:lnTo>
                  <a:lnTo>
                    <a:pt x="250" y="187"/>
                  </a:lnTo>
                  <a:lnTo>
                    <a:pt x="245" y="180"/>
                  </a:lnTo>
                  <a:lnTo>
                    <a:pt x="240" y="175"/>
                  </a:lnTo>
                  <a:lnTo>
                    <a:pt x="240" y="180"/>
                  </a:lnTo>
                  <a:lnTo>
                    <a:pt x="235" y="180"/>
                  </a:lnTo>
                  <a:lnTo>
                    <a:pt x="228" y="175"/>
                  </a:lnTo>
                  <a:lnTo>
                    <a:pt x="223" y="175"/>
                  </a:lnTo>
                  <a:lnTo>
                    <a:pt x="223" y="170"/>
                  </a:lnTo>
                  <a:lnTo>
                    <a:pt x="215" y="170"/>
                  </a:lnTo>
                  <a:lnTo>
                    <a:pt x="210" y="162"/>
                  </a:lnTo>
                  <a:lnTo>
                    <a:pt x="205" y="157"/>
                  </a:lnTo>
                  <a:lnTo>
                    <a:pt x="198" y="157"/>
                  </a:lnTo>
                  <a:lnTo>
                    <a:pt x="198" y="152"/>
                  </a:lnTo>
                  <a:lnTo>
                    <a:pt x="188" y="152"/>
                  </a:lnTo>
                  <a:lnTo>
                    <a:pt x="188" y="145"/>
                  </a:lnTo>
                  <a:lnTo>
                    <a:pt x="180" y="140"/>
                  </a:lnTo>
                  <a:lnTo>
                    <a:pt x="180" y="135"/>
                  </a:lnTo>
                  <a:lnTo>
                    <a:pt x="175" y="127"/>
                  </a:lnTo>
                  <a:lnTo>
                    <a:pt x="170" y="127"/>
                  </a:lnTo>
                  <a:lnTo>
                    <a:pt x="175" y="122"/>
                  </a:lnTo>
                  <a:lnTo>
                    <a:pt x="175" y="115"/>
                  </a:lnTo>
                  <a:lnTo>
                    <a:pt x="175" y="110"/>
                  </a:lnTo>
                  <a:lnTo>
                    <a:pt x="175" y="105"/>
                  </a:lnTo>
                  <a:lnTo>
                    <a:pt x="170" y="110"/>
                  </a:lnTo>
                  <a:lnTo>
                    <a:pt x="170" y="115"/>
                  </a:lnTo>
                  <a:lnTo>
                    <a:pt x="163" y="122"/>
                  </a:lnTo>
                  <a:lnTo>
                    <a:pt x="163" y="127"/>
                  </a:lnTo>
                  <a:lnTo>
                    <a:pt x="158" y="127"/>
                  </a:lnTo>
                  <a:lnTo>
                    <a:pt x="153" y="122"/>
                  </a:lnTo>
                  <a:lnTo>
                    <a:pt x="145" y="122"/>
                  </a:lnTo>
                  <a:lnTo>
                    <a:pt x="140" y="122"/>
                  </a:lnTo>
                  <a:lnTo>
                    <a:pt x="140" y="127"/>
                  </a:lnTo>
                  <a:lnTo>
                    <a:pt x="135" y="135"/>
                  </a:lnTo>
                  <a:lnTo>
                    <a:pt x="135" y="127"/>
                  </a:lnTo>
                  <a:lnTo>
                    <a:pt x="128" y="127"/>
                  </a:lnTo>
                  <a:lnTo>
                    <a:pt x="123" y="127"/>
                  </a:lnTo>
                  <a:lnTo>
                    <a:pt x="123" y="122"/>
                  </a:lnTo>
                  <a:lnTo>
                    <a:pt x="123" y="115"/>
                  </a:lnTo>
                  <a:lnTo>
                    <a:pt x="118" y="115"/>
                  </a:lnTo>
                  <a:lnTo>
                    <a:pt x="118" y="110"/>
                  </a:lnTo>
                  <a:lnTo>
                    <a:pt x="110" y="105"/>
                  </a:lnTo>
                  <a:lnTo>
                    <a:pt x="105" y="105"/>
                  </a:lnTo>
                  <a:lnTo>
                    <a:pt x="100" y="105"/>
                  </a:lnTo>
                  <a:lnTo>
                    <a:pt x="93" y="105"/>
                  </a:lnTo>
                  <a:lnTo>
                    <a:pt x="93" y="100"/>
                  </a:lnTo>
                  <a:lnTo>
                    <a:pt x="88" y="92"/>
                  </a:lnTo>
                  <a:lnTo>
                    <a:pt x="83" y="92"/>
                  </a:lnTo>
                  <a:lnTo>
                    <a:pt x="75" y="87"/>
                  </a:lnTo>
                  <a:lnTo>
                    <a:pt x="70" y="92"/>
                  </a:lnTo>
                  <a:lnTo>
                    <a:pt x="63" y="87"/>
                  </a:lnTo>
                  <a:lnTo>
                    <a:pt x="58" y="87"/>
                  </a:lnTo>
                  <a:lnTo>
                    <a:pt x="53" y="82"/>
                  </a:lnTo>
                  <a:lnTo>
                    <a:pt x="53" y="75"/>
                  </a:lnTo>
                  <a:lnTo>
                    <a:pt x="53" y="70"/>
                  </a:lnTo>
                  <a:lnTo>
                    <a:pt x="53" y="63"/>
                  </a:lnTo>
                  <a:lnTo>
                    <a:pt x="48" y="58"/>
                  </a:lnTo>
                  <a:lnTo>
                    <a:pt x="40" y="58"/>
                  </a:lnTo>
                  <a:lnTo>
                    <a:pt x="35" y="53"/>
                  </a:lnTo>
                  <a:lnTo>
                    <a:pt x="28" y="53"/>
                  </a:lnTo>
                  <a:lnTo>
                    <a:pt x="28" y="45"/>
                  </a:lnTo>
                  <a:lnTo>
                    <a:pt x="23" y="40"/>
                  </a:lnTo>
                  <a:lnTo>
                    <a:pt x="18" y="40"/>
                  </a:lnTo>
                  <a:lnTo>
                    <a:pt x="18" y="35"/>
                  </a:lnTo>
                  <a:lnTo>
                    <a:pt x="10" y="35"/>
                  </a:lnTo>
                  <a:lnTo>
                    <a:pt x="10" y="28"/>
                  </a:lnTo>
                  <a:lnTo>
                    <a:pt x="5" y="28"/>
                  </a:lnTo>
                  <a:lnTo>
                    <a:pt x="5" y="23"/>
                  </a:lnTo>
                  <a:lnTo>
                    <a:pt x="0" y="23"/>
                  </a:lnTo>
                  <a:lnTo>
                    <a:pt x="0" y="18"/>
                  </a:lnTo>
                  <a:lnTo>
                    <a:pt x="5" y="18"/>
                  </a:lnTo>
                  <a:lnTo>
                    <a:pt x="10" y="23"/>
                  </a:lnTo>
                  <a:lnTo>
                    <a:pt x="23" y="23"/>
                  </a:lnTo>
                  <a:lnTo>
                    <a:pt x="28" y="23"/>
                  </a:lnTo>
                  <a:lnTo>
                    <a:pt x="35" y="23"/>
                  </a:lnTo>
                  <a:lnTo>
                    <a:pt x="40" y="23"/>
                  </a:lnTo>
                  <a:lnTo>
                    <a:pt x="48" y="28"/>
                  </a:lnTo>
                  <a:lnTo>
                    <a:pt x="53" y="28"/>
                  </a:lnTo>
                  <a:lnTo>
                    <a:pt x="58" y="28"/>
                  </a:lnTo>
                  <a:lnTo>
                    <a:pt x="63" y="23"/>
                  </a:lnTo>
                  <a:lnTo>
                    <a:pt x="63" y="18"/>
                  </a:lnTo>
                  <a:lnTo>
                    <a:pt x="70" y="18"/>
                  </a:lnTo>
                  <a:lnTo>
                    <a:pt x="70" y="23"/>
                  </a:lnTo>
                  <a:lnTo>
                    <a:pt x="70" y="28"/>
                  </a:lnTo>
                  <a:lnTo>
                    <a:pt x="70" y="35"/>
                  </a:lnTo>
                  <a:lnTo>
                    <a:pt x="75" y="35"/>
                  </a:lnTo>
                  <a:lnTo>
                    <a:pt x="83" y="35"/>
                  </a:lnTo>
                  <a:lnTo>
                    <a:pt x="88" y="40"/>
                  </a:lnTo>
                  <a:lnTo>
                    <a:pt x="93" y="40"/>
                  </a:lnTo>
                  <a:lnTo>
                    <a:pt x="93" y="35"/>
                  </a:lnTo>
                  <a:lnTo>
                    <a:pt x="100" y="40"/>
                  </a:lnTo>
                  <a:lnTo>
                    <a:pt x="105" y="35"/>
                  </a:lnTo>
                  <a:lnTo>
                    <a:pt x="100" y="28"/>
                  </a:lnTo>
                  <a:lnTo>
                    <a:pt x="93" y="28"/>
                  </a:lnTo>
                  <a:lnTo>
                    <a:pt x="88" y="28"/>
                  </a:lnTo>
                  <a:lnTo>
                    <a:pt x="88" y="35"/>
                  </a:lnTo>
                  <a:lnTo>
                    <a:pt x="88" y="28"/>
                  </a:lnTo>
                  <a:lnTo>
                    <a:pt x="83" y="23"/>
                  </a:lnTo>
                  <a:lnTo>
                    <a:pt x="83" y="18"/>
                  </a:lnTo>
                  <a:lnTo>
                    <a:pt x="88" y="18"/>
                  </a:lnTo>
                  <a:lnTo>
                    <a:pt x="88" y="10"/>
                  </a:lnTo>
                  <a:lnTo>
                    <a:pt x="83" y="10"/>
                  </a:lnTo>
                  <a:lnTo>
                    <a:pt x="70" y="18"/>
                  </a:lnTo>
                  <a:lnTo>
                    <a:pt x="70" y="10"/>
                  </a:lnTo>
                  <a:lnTo>
                    <a:pt x="75" y="10"/>
                  </a:lnTo>
                  <a:lnTo>
                    <a:pt x="75" y="5"/>
                  </a:lnTo>
                  <a:lnTo>
                    <a:pt x="83" y="0"/>
                  </a:lnTo>
                  <a:lnTo>
                    <a:pt x="88" y="0"/>
                  </a:lnTo>
                  <a:lnTo>
                    <a:pt x="88" y="5"/>
                  </a:lnTo>
                  <a:lnTo>
                    <a:pt x="88" y="10"/>
                  </a:lnTo>
                  <a:lnTo>
                    <a:pt x="88" y="5"/>
                  </a:lnTo>
                  <a:lnTo>
                    <a:pt x="93" y="5"/>
                  </a:lnTo>
                  <a:lnTo>
                    <a:pt x="93" y="0"/>
                  </a:lnTo>
                  <a:lnTo>
                    <a:pt x="88" y="0"/>
                  </a:lnTo>
                  <a:lnTo>
                    <a:pt x="205" y="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563" name="Freeform 11"/>
            <p:cNvSpPr>
              <a:spLocks/>
            </p:cNvSpPr>
            <p:nvPr/>
          </p:nvSpPr>
          <p:spPr bwMode="auto">
            <a:xfrm>
              <a:off x="2286" y="801"/>
              <a:ext cx="694" cy="799"/>
            </a:xfrm>
            <a:custGeom>
              <a:avLst/>
              <a:gdLst>
                <a:gd name="T0" fmla="*/ 239 w 526"/>
                <a:gd name="T1" fmla="*/ 0 h 606"/>
                <a:gd name="T2" fmla="*/ 257 w 526"/>
                <a:gd name="T3" fmla="*/ 10 h 606"/>
                <a:gd name="T4" fmla="*/ 274 w 526"/>
                <a:gd name="T5" fmla="*/ 35 h 606"/>
                <a:gd name="T6" fmla="*/ 299 w 526"/>
                <a:gd name="T7" fmla="*/ 52 h 606"/>
                <a:gd name="T8" fmla="*/ 322 w 526"/>
                <a:gd name="T9" fmla="*/ 70 h 606"/>
                <a:gd name="T10" fmla="*/ 339 w 526"/>
                <a:gd name="T11" fmla="*/ 92 h 606"/>
                <a:gd name="T12" fmla="*/ 357 w 526"/>
                <a:gd name="T13" fmla="*/ 105 h 606"/>
                <a:gd name="T14" fmla="*/ 374 w 526"/>
                <a:gd name="T15" fmla="*/ 110 h 606"/>
                <a:gd name="T16" fmla="*/ 387 w 526"/>
                <a:gd name="T17" fmla="*/ 127 h 606"/>
                <a:gd name="T18" fmla="*/ 392 w 526"/>
                <a:gd name="T19" fmla="*/ 152 h 606"/>
                <a:gd name="T20" fmla="*/ 404 w 526"/>
                <a:gd name="T21" fmla="*/ 169 h 606"/>
                <a:gd name="T22" fmla="*/ 409 w 526"/>
                <a:gd name="T23" fmla="*/ 192 h 606"/>
                <a:gd name="T24" fmla="*/ 414 w 526"/>
                <a:gd name="T25" fmla="*/ 214 h 606"/>
                <a:gd name="T26" fmla="*/ 439 w 526"/>
                <a:gd name="T27" fmla="*/ 227 h 606"/>
                <a:gd name="T28" fmla="*/ 456 w 526"/>
                <a:gd name="T29" fmla="*/ 244 h 606"/>
                <a:gd name="T30" fmla="*/ 479 w 526"/>
                <a:gd name="T31" fmla="*/ 249 h 606"/>
                <a:gd name="T32" fmla="*/ 496 w 526"/>
                <a:gd name="T33" fmla="*/ 262 h 606"/>
                <a:gd name="T34" fmla="*/ 521 w 526"/>
                <a:gd name="T35" fmla="*/ 274 h 606"/>
                <a:gd name="T36" fmla="*/ 496 w 526"/>
                <a:gd name="T37" fmla="*/ 509 h 606"/>
                <a:gd name="T38" fmla="*/ 469 w 526"/>
                <a:gd name="T39" fmla="*/ 496 h 606"/>
                <a:gd name="T40" fmla="*/ 444 w 526"/>
                <a:gd name="T41" fmla="*/ 501 h 606"/>
                <a:gd name="T42" fmla="*/ 427 w 526"/>
                <a:gd name="T43" fmla="*/ 519 h 606"/>
                <a:gd name="T44" fmla="*/ 409 w 526"/>
                <a:gd name="T45" fmla="*/ 536 h 606"/>
                <a:gd name="T46" fmla="*/ 387 w 526"/>
                <a:gd name="T47" fmla="*/ 526 h 606"/>
                <a:gd name="T48" fmla="*/ 362 w 526"/>
                <a:gd name="T49" fmla="*/ 526 h 606"/>
                <a:gd name="T50" fmla="*/ 334 w 526"/>
                <a:gd name="T51" fmla="*/ 526 h 606"/>
                <a:gd name="T52" fmla="*/ 317 w 526"/>
                <a:gd name="T53" fmla="*/ 519 h 606"/>
                <a:gd name="T54" fmla="*/ 299 w 526"/>
                <a:gd name="T55" fmla="*/ 509 h 606"/>
                <a:gd name="T56" fmla="*/ 282 w 526"/>
                <a:gd name="T57" fmla="*/ 496 h 606"/>
                <a:gd name="T58" fmla="*/ 264 w 526"/>
                <a:gd name="T59" fmla="*/ 501 h 606"/>
                <a:gd name="T60" fmla="*/ 257 w 526"/>
                <a:gd name="T61" fmla="*/ 519 h 606"/>
                <a:gd name="T62" fmla="*/ 247 w 526"/>
                <a:gd name="T63" fmla="*/ 531 h 606"/>
                <a:gd name="T64" fmla="*/ 239 w 526"/>
                <a:gd name="T65" fmla="*/ 544 h 606"/>
                <a:gd name="T66" fmla="*/ 234 w 526"/>
                <a:gd name="T67" fmla="*/ 566 h 606"/>
                <a:gd name="T68" fmla="*/ 222 w 526"/>
                <a:gd name="T69" fmla="*/ 584 h 606"/>
                <a:gd name="T70" fmla="*/ 217 w 526"/>
                <a:gd name="T71" fmla="*/ 601 h 606"/>
                <a:gd name="T72" fmla="*/ 199 w 526"/>
                <a:gd name="T73" fmla="*/ 606 h 606"/>
                <a:gd name="T74" fmla="*/ 174 w 526"/>
                <a:gd name="T75" fmla="*/ 606 h 606"/>
                <a:gd name="T76" fmla="*/ 164 w 526"/>
                <a:gd name="T77" fmla="*/ 589 h 606"/>
                <a:gd name="T78" fmla="*/ 152 w 526"/>
                <a:gd name="T79" fmla="*/ 561 h 606"/>
                <a:gd name="T80" fmla="*/ 122 w 526"/>
                <a:gd name="T81" fmla="*/ 554 h 606"/>
                <a:gd name="T82" fmla="*/ 112 w 526"/>
                <a:gd name="T83" fmla="*/ 531 h 606"/>
                <a:gd name="T84" fmla="*/ 104 w 526"/>
                <a:gd name="T85" fmla="*/ 509 h 606"/>
                <a:gd name="T86" fmla="*/ 99 w 526"/>
                <a:gd name="T87" fmla="*/ 489 h 606"/>
                <a:gd name="T88" fmla="*/ 87 w 526"/>
                <a:gd name="T89" fmla="*/ 479 h 606"/>
                <a:gd name="T90" fmla="*/ 70 w 526"/>
                <a:gd name="T91" fmla="*/ 466 h 606"/>
                <a:gd name="T92" fmla="*/ 60 w 526"/>
                <a:gd name="T93" fmla="*/ 479 h 606"/>
                <a:gd name="T94" fmla="*/ 47 w 526"/>
                <a:gd name="T95" fmla="*/ 461 h 606"/>
                <a:gd name="T96" fmla="*/ 47 w 526"/>
                <a:gd name="T97" fmla="*/ 437 h 606"/>
                <a:gd name="T98" fmla="*/ 40 w 526"/>
                <a:gd name="T99" fmla="*/ 419 h 606"/>
                <a:gd name="T100" fmla="*/ 30 w 526"/>
                <a:gd name="T101" fmla="*/ 402 h 606"/>
                <a:gd name="T102" fmla="*/ 12 w 526"/>
                <a:gd name="T103" fmla="*/ 379 h 606"/>
                <a:gd name="T104" fmla="*/ 7 w 526"/>
                <a:gd name="T105" fmla="*/ 349 h 606"/>
                <a:gd name="T106" fmla="*/ 22 w 526"/>
                <a:gd name="T107" fmla="*/ 344 h 606"/>
                <a:gd name="T108" fmla="*/ 47 w 526"/>
                <a:gd name="T109" fmla="*/ 349 h 606"/>
                <a:gd name="T110" fmla="*/ 47 w 526"/>
                <a:gd name="T111" fmla="*/ 327 h 606"/>
                <a:gd name="T112" fmla="*/ 47 w 526"/>
                <a:gd name="T113" fmla="*/ 302 h 606"/>
                <a:gd name="T114" fmla="*/ 47 w 526"/>
                <a:gd name="T115" fmla="*/ 227 h 606"/>
                <a:gd name="T116" fmla="*/ 47 w 526"/>
                <a:gd name="T117" fmla="*/ 192 h 606"/>
                <a:gd name="T118" fmla="*/ 47 w 526"/>
                <a:gd name="T119" fmla="*/ 157 h 606"/>
                <a:gd name="T120" fmla="*/ 40 w 526"/>
                <a:gd name="T121" fmla="*/ 127 h 606"/>
                <a:gd name="T122" fmla="*/ 35 w 526"/>
                <a:gd name="T123" fmla="*/ 92 h 606"/>
                <a:gd name="T124" fmla="*/ 30 w 526"/>
                <a:gd name="T125" fmla="*/ 62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6" h="606">
                  <a:moveTo>
                    <a:pt x="22" y="45"/>
                  </a:moveTo>
                  <a:lnTo>
                    <a:pt x="94" y="45"/>
                  </a:lnTo>
                  <a:lnTo>
                    <a:pt x="94" y="0"/>
                  </a:lnTo>
                  <a:lnTo>
                    <a:pt x="239" y="0"/>
                  </a:lnTo>
                  <a:lnTo>
                    <a:pt x="247" y="0"/>
                  </a:lnTo>
                  <a:lnTo>
                    <a:pt x="252" y="0"/>
                  </a:lnTo>
                  <a:lnTo>
                    <a:pt x="252" y="5"/>
                  </a:lnTo>
                  <a:lnTo>
                    <a:pt x="257" y="10"/>
                  </a:lnTo>
                  <a:lnTo>
                    <a:pt x="264" y="17"/>
                  </a:lnTo>
                  <a:lnTo>
                    <a:pt x="264" y="27"/>
                  </a:lnTo>
                  <a:lnTo>
                    <a:pt x="269" y="27"/>
                  </a:lnTo>
                  <a:lnTo>
                    <a:pt x="274" y="35"/>
                  </a:lnTo>
                  <a:lnTo>
                    <a:pt x="287" y="40"/>
                  </a:lnTo>
                  <a:lnTo>
                    <a:pt x="292" y="40"/>
                  </a:lnTo>
                  <a:lnTo>
                    <a:pt x="292" y="45"/>
                  </a:lnTo>
                  <a:lnTo>
                    <a:pt x="299" y="52"/>
                  </a:lnTo>
                  <a:lnTo>
                    <a:pt x="304" y="52"/>
                  </a:lnTo>
                  <a:lnTo>
                    <a:pt x="309" y="62"/>
                  </a:lnTo>
                  <a:lnTo>
                    <a:pt x="317" y="62"/>
                  </a:lnTo>
                  <a:lnTo>
                    <a:pt x="322" y="70"/>
                  </a:lnTo>
                  <a:lnTo>
                    <a:pt x="334" y="82"/>
                  </a:lnTo>
                  <a:lnTo>
                    <a:pt x="334" y="87"/>
                  </a:lnTo>
                  <a:lnTo>
                    <a:pt x="339" y="87"/>
                  </a:lnTo>
                  <a:lnTo>
                    <a:pt x="339" y="92"/>
                  </a:lnTo>
                  <a:lnTo>
                    <a:pt x="344" y="92"/>
                  </a:lnTo>
                  <a:lnTo>
                    <a:pt x="344" y="97"/>
                  </a:lnTo>
                  <a:lnTo>
                    <a:pt x="352" y="97"/>
                  </a:lnTo>
                  <a:lnTo>
                    <a:pt x="357" y="105"/>
                  </a:lnTo>
                  <a:lnTo>
                    <a:pt x="362" y="105"/>
                  </a:lnTo>
                  <a:lnTo>
                    <a:pt x="369" y="105"/>
                  </a:lnTo>
                  <a:lnTo>
                    <a:pt x="369" y="110"/>
                  </a:lnTo>
                  <a:lnTo>
                    <a:pt x="374" y="110"/>
                  </a:lnTo>
                  <a:lnTo>
                    <a:pt x="374" y="115"/>
                  </a:lnTo>
                  <a:lnTo>
                    <a:pt x="382" y="115"/>
                  </a:lnTo>
                  <a:lnTo>
                    <a:pt x="387" y="122"/>
                  </a:lnTo>
                  <a:lnTo>
                    <a:pt x="387" y="127"/>
                  </a:lnTo>
                  <a:lnTo>
                    <a:pt x="392" y="134"/>
                  </a:lnTo>
                  <a:lnTo>
                    <a:pt x="392" y="139"/>
                  </a:lnTo>
                  <a:lnTo>
                    <a:pt x="392" y="144"/>
                  </a:lnTo>
                  <a:lnTo>
                    <a:pt x="392" y="152"/>
                  </a:lnTo>
                  <a:lnTo>
                    <a:pt x="397" y="152"/>
                  </a:lnTo>
                  <a:lnTo>
                    <a:pt x="404" y="157"/>
                  </a:lnTo>
                  <a:lnTo>
                    <a:pt x="404" y="162"/>
                  </a:lnTo>
                  <a:lnTo>
                    <a:pt x="404" y="169"/>
                  </a:lnTo>
                  <a:lnTo>
                    <a:pt x="404" y="174"/>
                  </a:lnTo>
                  <a:lnTo>
                    <a:pt x="404" y="179"/>
                  </a:lnTo>
                  <a:lnTo>
                    <a:pt x="404" y="187"/>
                  </a:lnTo>
                  <a:lnTo>
                    <a:pt x="409" y="192"/>
                  </a:lnTo>
                  <a:lnTo>
                    <a:pt x="409" y="197"/>
                  </a:lnTo>
                  <a:lnTo>
                    <a:pt x="414" y="204"/>
                  </a:lnTo>
                  <a:lnTo>
                    <a:pt x="414" y="209"/>
                  </a:lnTo>
                  <a:lnTo>
                    <a:pt x="414" y="214"/>
                  </a:lnTo>
                  <a:lnTo>
                    <a:pt x="422" y="222"/>
                  </a:lnTo>
                  <a:lnTo>
                    <a:pt x="427" y="222"/>
                  </a:lnTo>
                  <a:lnTo>
                    <a:pt x="434" y="227"/>
                  </a:lnTo>
                  <a:lnTo>
                    <a:pt x="439" y="227"/>
                  </a:lnTo>
                  <a:lnTo>
                    <a:pt x="444" y="232"/>
                  </a:lnTo>
                  <a:lnTo>
                    <a:pt x="444" y="239"/>
                  </a:lnTo>
                  <a:lnTo>
                    <a:pt x="451" y="239"/>
                  </a:lnTo>
                  <a:lnTo>
                    <a:pt x="456" y="244"/>
                  </a:lnTo>
                  <a:lnTo>
                    <a:pt x="461" y="249"/>
                  </a:lnTo>
                  <a:lnTo>
                    <a:pt x="469" y="249"/>
                  </a:lnTo>
                  <a:lnTo>
                    <a:pt x="474" y="249"/>
                  </a:lnTo>
                  <a:lnTo>
                    <a:pt x="479" y="249"/>
                  </a:lnTo>
                  <a:lnTo>
                    <a:pt x="479" y="257"/>
                  </a:lnTo>
                  <a:lnTo>
                    <a:pt x="486" y="257"/>
                  </a:lnTo>
                  <a:lnTo>
                    <a:pt x="491" y="262"/>
                  </a:lnTo>
                  <a:lnTo>
                    <a:pt x="496" y="262"/>
                  </a:lnTo>
                  <a:lnTo>
                    <a:pt x="504" y="262"/>
                  </a:lnTo>
                  <a:lnTo>
                    <a:pt x="509" y="269"/>
                  </a:lnTo>
                  <a:lnTo>
                    <a:pt x="514" y="274"/>
                  </a:lnTo>
                  <a:lnTo>
                    <a:pt x="521" y="274"/>
                  </a:lnTo>
                  <a:lnTo>
                    <a:pt x="526" y="274"/>
                  </a:lnTo>
                  <a:lnTo>
                    <a:pt x="526" y="279"/>
                  </a:lnTo>
                  <a:lnTo>
                    <a:pt x="461" y="392"/>
                  </a:lnTo>
                  <a:lnTo>
                    <a:pt x="496" y="509"/>
                  </a:lnTo>
                  <a:lnTo>
                    <a:pt x="491" y="509"/>
                  </a:lnTo>
                  <a:lnTo>
                    <a:pt x="486" y="501"/>
                  </a:lnTo>
                  <a:lnTo>
                    <a:pt x="479" y="501"/>
                  </a:lnTo>
                  <a:lnTo>
                    <a:pt x="469" y="496"/>
                  </a:lnTo>
                  <a:lnTo>
                    <a:pt x="461" y="496"/>
                  </a:lnTo>
                  <a:lnTo>
                    <a:pt x="456" y="496"/>
                  </a:lnTo>
                  <a:lnTo>
                    <a:pt x="451" y="496"/>
                  </a:lnTo>
                  <a:lnTo>
                    <a:pt x="444" y="501"/>
                  </a:lnTo>
                  <a:lnTo>
                    <a:pt x="439" y="501"/>
                  </a:lnTo>
                  <a:lnTo>
                    <a:pt x="439" y="509"/>
                  </a:lnTo>
                  <a:lnTo>
                    <a:pt x="427" y="514"/>
                  </a:lnTo>
                  <a:lnTo>
                    <a:pt x="427" y="519"/>
                  </a:lnTo>
                  <a:lnTo>
                    <a:pt x="422" y="526"/>
                  </a:lnTo>
                  <a:lnTo>
                    <a:pt x="422" y="531"/>
                  </a:lnTo>
                  <a:lnTo>
                    <a:pt x="414" y="536"/>
                  </a:lnTo>
                  <a:lnTo>
                    <a:pt x="409" y="536"/>
                  </a:lnTo>
                  <a:lnTo>
                    <a:pt x="404" y="536"/>
                  </a:lnTo>
                  <a:lnTo>
                    <a:pt x="397" y="531"/>
                  </a:lnTo>
                  <a:lnTo>
                    <a:pt x="392" y="526"/>
                  </a:lnTo>
                  <a:lnTo>
                    <a:pt x="387" y="526"/>
                  </a:lnTo>
                  <a:lnTo>
                    <a:pt x="382" y="526"/>
                  </a:lnTo>
                  <a:lnTo>
                    <a:pt x="374" y="526"/>
                  </a:lnTo>
                  <a:lnTo>
                    <a:pt x="369" y="526"/>
                  </a:lnTo>
                  <a:lnTo>
                    <a:pt x="362" y="526"/>
                  </a:lnTo>
                  <a:lnTo>
                    <a:pt x="357" y="519"/>
                  </a:lnTo>
                  <a:lnTo>
                    <a:pt x="344" y="526"/>
                  </a:lnTo>
                  <a:lnTo>
                    <a:pt x="339" y="526"/>
                  </a:lnTo>
                  <a:lnTo>
                    <a:pt x="334" y="526"/>
                  </a:lnTo>
                  <a:lnTo>
                    <a:pt x="327" y="526"/>
                  </a:lnTo>
                  <a:lnTo>
                    <a:pt x="327" y="519"/>
                  </a:lnTo>
                  <a:lnTo>
                    <a:pt x="322" y="519"/>
                  </a:lnTo>
                  <a:lnTo>
                    <a:pt x="317" y="519"/>
                  </a:lnTo>
                  <a:lnTo>
                    <a:pt x="317" y="514"/>
                  </a:lnTo>
                  <a:lnTo>
                    <a:pt x="309" y="509"/>
                  </a:lnTo>
                  <a:lnTo>
                    <a:pt x="304" y="509"/>
                  </a:lnTo>
                  <a:lnTo>
                    <a:pt x="299" y="509"/>
                  </a:lnTo>
                  <a:lnTo>
                    <a:pt x="292" y="501"/>
                  </a:lnTo>
                  <a:lnTo>
                    <a:pt x="287" y="501"/>
                  </a:lnTo>
                  <a:lnTo>
                    <a:pt x="287" y="496"/>
                  </a:lnTo>
                  <a:lnTo>
                    <a:pt x="282" y="496"/>
                  </a:lnTo>
                  <a:lnTo>
                    <a:pt x="274" y="496"/>
                  </a:lnTo>
                  <a:lnTo>
                    <a:pt x="269" y="496"/>
                  </a:lnTo>
                  <a:lnTo>
                    <a:pt x="264" y="496"/>
                  </a:lnTo>
                  <a:lnTo>
                    <a:pt x="264" y="501"/>
                  </a:lnTo>
                  <a:lnTo>
                    <a:pt x="264" y="509"/>
                  </a:lnTo>
                  <a:lnTo>
                    <a:pt x="264" y="514"/>
                  </a:lnTo>
                  <a:lnTo>
                    <a:pt x="257" y="514"/>
                  </a:lnTo>
                  <a:lnTo>
                    <a:pt x="257" y="519"/>
                  </a:lnTo>
                  <a:lnTo>
                    <a:pt x="257" y="526"/>
                  </a:lnTo>
                  <a:lnTo>
                    <a:pt x="257" y="531"/>
                  </a:lnTo>
                  <a:lnTo>
                    <a:pt x="252" y="531"/>
                  </a:lnTo>
                  <a:lnTo>
                    <a:pt x="247" y="531"/>
                  </a:lnTo>
                  <a:lnTo>
                    <a:pt x="239" y="531"/>
                  </a:lnTo>
                  <a:lnTo>
                    <a:pt x="239" y="536"/>
                  </a:lnTo>
                  <a:lnTo>
                    <a:pt x="234" y="536"/>
                  </a:lnTo>
                  <a:lnTo>
                    <a:pt x="239" y="544"/>
                  </a:lnTo>
                  <a:lnTo>
                    <a:pt x="239" y="549"/>
                  </a:lnTo>
                  <a:lnTo>
                    <a:pt x="239" y="554"/>
                  </a:lnTo>
                  <a:lnTo>
                    <a:pt x="239" y="561"/>
                  </a:lnTo>
                  <a:lnTo>
                    <a:pt x="234" y="566"/>
                  </a:lnTo>
                  <a:lnTo>
                    <a:pt x="227" y="566"/>
                  </a:lnTo>
                  <a:lnTo>
                    <a:pt x="227" y="571"/>
                  </a:lnTo>
                  <a:lnTo>
                    <a:pt x="222" y="579"/>
                  </a:lnTo>
                  <a:lnTo>
                    <a:pt x="222" y="584"/>
                  </a:lnTo>
                  <a:lnTo>
                    <a:pt x="227" y="589"/>
                  </a:lnTo>
                  <a:lnTo>
                    <a:pt x="222" y="596"/>
                  </a:lnTo>
                  <a:lnTo>
                    <a:pt x="222" y="601"/>
                  </a:lnTo>
                  <a:lnTo>
                    <a:pt x="217" y="601"/>
                  </a:lnTo>
                  <a:lnTo>
                    <a:pt x="217" y="606"/>
                  </a:lnTo>
                  <a:lnTo>
                    <a:pt x="209" y="606"/>
                  </a:lnTo>
                  <a:lnTo>
                    <a:pt x="204" y="606"/>
                  </a:lnTo>
                  <a:lnTo>
                    <a:pt x="199" y="606"/>
                  </a:lnTo>
                  <a:lnTo>
                    <a:pt x="194" y="606"/>
                  </a:lnTo>
                  <a:lnTo>
                    <a:pt x="187" y="606"/>
                  </a:lnTo>
                  <a:lnTo>
                    <a:pt x="182" y="606"/>
                  </a:lnTo>
                  <a:lnTo>
                    <a:pt x="174" y="606"/>
                  </a:lnTo>
                  <a:lnTo>
                    <a:pt x="174" y="601"/>
                  </a:lnTo>
                  <a:lnTo>
                    <a:pt x="174" y="596"/>
                  </a:lnTo>
                  <a:lnTo>
                    <a:pt x="169" y="596"/>
                  </a:lnTo>
                  <a:lnTo>
                    <a:pt x="164" y="589"/>
                  </a:lnTo>
                  <a:lnTo>
                    <a:pt x="157" y="584"/>
                  </a:lnTo>
                  <a:lnTo>
                    <a:pt x="157" y="579"/>
                  </a:lnTo>
                  <a:lnTo>
                    <a:pt x="157" y="566"/>
                  </a:lnTo>
                  <a:lnTo>
                    <a:pt x="152" y="561"/>
                  </a:lnTo>
                  <a:lnTo>
                    <a:pt x="147" y="561"/>
                  </a:lnTo>
                  <a:lnTo>
                    <a:pt x="134" y="561"/>
                  </a:lnTo>
                  <a:lnTo>
                    <a:pt x="129" y="554"/>
                  </a:lnTo>
                  <a:lnTo>
                    <a:pt x="122" y="554"/>
                  </a:lnTo>
                  <a:lnTo>
                    <a:pt x="117" y="554"/>
                  </a:lnTo>
                  <a:lnTo>
                    <a:pt x="117" y="544"/>
                  </a:lnTo>
                  <a:lnTo>
                    <a:pt x="112" y="536"/>
                  </a:lnTo>
                  <a:lnTo>
                    <a:pt x="112" y="531"/>
                  </a:lnTo>
                  <a:lnTo>
                    <a:pt x="112" y="519"/>
                  </a:lnTo>
                  <a:lnTo>
                    <a:pt x="104" y="519"/>
                  </a:lnTo>
                  <a:lnTo>
                    <a:pt x="104" y="514"/>
                  </a:lnTo>
                  <a:lnTo>
                    <a:pt x="104" y="509"/>
                  </a:lnTo>
                  <a:lnTo>
                    <a:pt x="104" y="501"/>
                  </a:lnTo>
                  <a:lnTo>
                    <a:pt x="104" y="496"/>
                  </a:lnTo>
                  <a:lnTo>
                    <a:pt x="99" y="496"/>
                  </a:lnTo>
                  <a:lnTo>
                    <a:pt x="99" y="489"/>
                  </a:lnTo>
                  <a:lnTo>
                    <a:pt x="99" y="484"/>
                  </a:lnTo>
                  <a:lnTo>
                    <a:pt x="94" y="484"/>
                  </a:lnTo>
                  <a:lnTo>
                    <a:pt x="87" y="484"/>
                  </a:lnTo>
                  <a:lnTo>
                    <a:pt x="87" y="479"/>
                  </a:lnTo>
                  <a:lnTo>
                    <a:pt x="82" y="479"/>
                  </a:lnTo>
                  <a:lnTo>
                    <a:pt x="82" y="474"/>
                  </a:lnTo>
                  <a:lnTo>
                    <a:pt x="77" y="466"/>
                  </a:lnTo>
                  <a:lnTo>
                    <a:pt x="70" y="466"/>
                  </a:lnTo>
                  <a:lnTo>
                    <a:pt x="65" y="466"/>
                  </a:lnTo>
                  <a:lnTo>
                    <a:pt x="60" y="466"/>
                  </a:lnTo>
                  <a:lnTo>
                    <a:pt x="60" y="474"/>
                  </a:lnTo>
                  <a:lnTo>
                    <a:pt x="60" y="479"/>
                  </a:lnTo>
                  <a:lnTo>
                    <a:pt x="52" y="474"/>
                  </a:lnTo>
                  <a:lnTo>
                    <a:pt x="47" y="474"/>
                  </a:lnTo>
                  <a:lnTo>
                    <a:pt x="47" y="466"/>
                  </a:lnTo>
                  <a:lnTo>
                    <a:pt x="47" y="461"/>
                  </a:lnTo>
                  <a:lnTo>
                    <a:pt x="47" y="456"/>
                  </a:lnTo>
                  <a:lnTo>
                    <a:pt x="47" y="449"/>
                  </a:lnTo>
                  <a:lnTo>
                    <a:pt x="47" y="444"/>
                  </a:lnTo>
                  <a:lnTo>
                    <a:pt x="47" y="437"/>
                  </a:lnTo>
                  <a:lnTo>
                    <a:pt x="47" y="432"/>
                  </a:lnTo>
                  <a:lnTo>
                    <a:pt x="47" y="427"/>
                  </a:lnTo>
                  <a:lnTo>
                    <a:pt x="40" y="427"/>
                  </a:lnTo>
                  <a:lnTo>
                    <a:pt x="40" y="419"/>
                  </a:lnTo>
                  <a:lnTo>
                    <a:pt x="35" y="419"/>
                  </a:lnTo>
                  <a:lnTo>
                    <a:pt x="35" y="414"/>
                  </a:lnTo>
                  <a:lnTo>
                    <a:pt x="35" y="409"/>
                  </a:lnTo>
                  <a:lnTo>
                    <a:pt x="30" y="402"/>
                  </a:lnTo>
                  <a:lnTo>
                    <a:pt x="22" y="402"/>
                  </a:lnTo>
                  <a:lnTo>
                    <a:pt x="22" y="397"/>
                  </a:lnTo>
                  <a:lnTo>
                    <a:pt x="17" y="392"/>
                  </a:lnTo>
                  <a:lnTo>
                    <a:pt x="12" y="379"/>
                  </a:lnTo>
                  <a:lnTo>
                    <a:pt x="7" y="374"/>
                  </a:lnTo>
                  <a:lnTo>
                    <a:pt x="0" y="367"/>
                  </a:lnTo>
                  <a:lnTo>
                    <a:pt x="0" y="357"/>
                  </a:lnTo>
                  <a:lnTo>
                    <a:pt x="7" y="349"/>
                  </a:lnTo>
                  <a:lnTo>
                    <a:pt x="7" y="344"/>
                  </a:lnTo>
                  <a:lnTo>
                    <a:pt x="12" y="344"/>
                  </a:lnTo>
                  <a:lnTo>
                    <a:pt x="17" y="344"/>
                  </a:lnTo>
                  <a:lnTo>
                    <a:pt x="22" y="344"/>
                  </a:lnTo>
                  <a:lnTo>
                    <a:pt x="30" y="349"/>
                  </a:lnTo>
                  <a:lnTo>
                    <a:pt x="35" y="349"/>
                  </a:lnTo>
                  <a:lnTo>
                    <a:pt x="40" y="349"/>
                  </a:lnTo>
                  <a:lnTo>
                    <a:pt x="47" y="349"/>
                  </a:lnTo>
                  <a:lnTo>
                    <a:pt x="52" y="344"/>
                  </a:lnTo>
                  <a:lnTo>
                    <a:pt x="52" y="339"/>
                  </a:lnTo>
                  <a:lnTo>
                    <a:pt x="47" y="332"/>
                  </a:lnTo>
                  <a:lnTo>
                    <a:pt x="47" y="327"/>
                  </a:lnTo>
                  <a:lnTo>
                    <a:pt x="47" y="322"/>
                  </a:lnTo>
                  <a:lnTo>
                    <a:pt x="47" y="314"/>
                  </a:lnTo>
                  <a:lnTo>
                    <a:pt x="47" y="309"/>
                  </a:lnTo>
                  <a:lnTo>
                    <a:pt x="47" y="302"/>
                  </a:lnTo>
                  <a:lnTo>
                    <a:pt x="40" y="239"/>
                  </a:lnTo>
                  <a:lnTo>
                    <a:pt x="47" y="239"/>
                  </a:lnTo>
                  <a:lnTo>
                    <a:pt x="47" y="232"/>
                  </a:lnTo>
                  <a:lnTo>
                    <a:pt x="47" y="227"/>
                  </a:lnTo>
                  <a:lnTo>
                    <a:pt x="47" y="222"/>
                  </a:lnTo>
                  <a:lnTo>
                    <a:pt x="47" y="209"/>
                  </a:lnTo>
                  <a:lnTo>
                    <a:pt x="47" y="197"/>
                  </a:lnTo>
                  <a:lnTo>
                    <a:pt x="47" y="192"/>
                  </a:lnTo>
                  <a:lnTo>
                    <a:pt x="47" y="179"/>
                  </a:lnTo>
                  <a:lnTo>
                    <a:pt x="47" y="169"/>
                  </a:lnTo>
                  <a:lnTo>
                    <a:pt x="47" y="162"/>
                  </a:lnTo>
                  <a:lnTo>
                    <a:pt x="47" y="157"/>
                  </a:lnTo>
                  <a:lnTo>
                    <a:pt x="47" y="144"/>
                  </a:lnTo>
                  <a:lnTo>
                    <a:pt x="40" y="139"/>
                  </a:lnTo>
                  <a:lnTo>
                    <a:pt x="40" y="134"/>
                  </a:lnTo>
                  <a:lnTo>
                    <a:pt x="40" y="127"/>
                  </a:lnTo>
                  <a:lnTo>
                    <a:pt x="35" y="122"/>
                  </a:lnTo>
                  <a:lnTo>
                    <a:pt x="35" y="110"/>
                  </a:lnTo>
                  <a:lnTo>
                    <a:pt x="35" y="105"/>
                  </a:lnTo>
                  <a:lnTo>
                    <a:pt x="35" y="92"/>
                  </a:lnTo>
                  <a:lnTo>
                    <a:pt x="30" y="87"/>
                  </a:lnTo>
                  <a:lnTo>
                    <a:pt x="30" y="82"/>
                  </a:lnTo>
                  <a:lnTo>
                    <a:pt x="30" y="75"/>
                  </a:lnTo>
                  <a:lnTo>
                    <a:pt x="30" y="62"/>
                  </a:lnTo>
                  <a:lnTo>
                    <a:pt x="22" y="62"/>
                  </a:lnTo>
                  <a:lnTo>
                    <a:pt x="17" y="57"/>
                  </a:lnTo>
                  <a:lnTo>
                    <a:pt x="22" y="45"/>
                  </a:lnTo>
                  <a:close/>
                </a:path>
              </a:pathLst>
            </a:custGeom>
            <a:solidFill>
              <a:srgbClr val="FFECB0"/>
            </a:solidFill>
            <a:ln w="7938">
              <a:solidFill>
                <a:srgbClr val="000000"/>
              </a:solidFill>
              <a:prstDash val="solid"/>
              <a:round/>
              <a:headEnd/>
              <a:tailEnd/>
            </a:ln>
          </p:spPr>
          <p:txBody>
            <a:bodyPr/>
            <a:lstStyle/>
            <a:p>
              <a:endParaRPr lang="en-GB"/>
            </a:p>
          </p:txBody>
        </p:sp>
        <p:sp>
          <p:nvSpPr>
            <p:cNvPr id="407564" name="Freeform 12"/>
            <p:cNvSpPr>
              <a:spLocks/>
            </p:cNvSpPr>
            <p:nvPr/>
          </p:nvSpPr>
          <p:spPr bwMode="auto">
            <a:xfrm>
              <a:off x="2509" y="1455"/>
              <a:ext cx="570" cy="581"/>
            </a:xfrm>
            <a:custGeom>
              <a:avLst/>
              <a:gdLst>
                <a:gd name="T0" fmla="*/ 258 w 432"/>
                <a:gd name="T1" fmla="*/ 422 h 440"/>
                <a:gd name="T2" fmla="*/ 240 w 432"/>
                <a:gd name="T3" fmla="*/ 415 h 440"/>
                <a:gd name="T4" fmla="*/ 205 w 432"/>
                <a:gd name="T5" fmla="*/ 410 h 440"/>
                <a:gd name="T6" fmla="*/ 205 w 432"/>
                <a:gd name="T7" fmla="*/ 397 h 440"/>
                <a:gd name="T8" fmla="*/ 200 w 432"/>
                <a:gd name="T9" fmla="*/ 375 h 440"/>
                <a:gd name="T10" fmla="*/ 170 w 432"/>
                <a:gd name="T11" fmla="*/ 370 h 440"/>
                <a:gd name="T12" fmla="*/ 153 w 432"/>
                <a:gd name="T13" fmla="*/ 362 h 440"/>
                <a:gd name="T14" fmla="*/ 135 w 432"/>
                <a:gd name="T15" fmla="*/ 340 h 440"/>
                <a:gd name="T16" fmla="*/ 118 w 432"/>
                <a:gd name="T17" fmla="*/ 310 h 440"/>
                <a:gd name="T18" fmla="*/ 118 w 432"/>
                <a:gd name="T19" fmla="*/ 282 h 440"/>
                <a:gd name="T20" fmla="*/ 100 w 432"/>
                <a:gd name="T21" fmla="*/ 253 h 440"/>
                <a:gd name="T22" fmla="*/ 70 w 432"/>
                <a:gd name="T23" fmla="*/ 245 h 440"/>
                <a:gd name="T24" fmla="*/ 53 w 432"/>
                <a:gd name="T25" fmla="*/ 228 h 440"/>
                <a:gd name="T26" fmla="*/ 35 w 432"/>
                <a:gd name="T27" fmla="*/ 205 h 440"/>
                <a:gd name="T28" fmla="*/ 13 w 432"/>
                <a:gd name="T29" fmla="*/ 188 h 440"/>
                <a:gd name="T30" fmla="*/ 0 w 432"/>
                <a:gd name="T31" fmla="*/ 158 h 440"/>
                <a:gd name="T32" fmla="*/ 0 w 432"/>
                <a:gd name="T33" fmla="*/ 128 h 440"/>
                <a:gd name="T34" fmla="*/ 13 w 432"/>
                <a:gd name="T35" fmla="*/ 110 h 440"/>
                <a:gd name="T36" fmla="*/ 40 w 432"/>
                <a:gd name="T37" fmla="*/ 110 h 440"/>
                <a:gd name="T38" fmla="*/ 58 w 432"/>
                <a:gd name="T39" fmla="*/ 95 h 440"/>
                <a:gd name="T40" fmla="*/ 65 w 432"/>
                <a:gd name="T41" fmla="*/ 70 h 440"/>
                <a:gd name="T42" fmla="*/ 65 w 432"/>
                <a:gd name="T43" fmla="*/ 40 h 440"/>
                <a:gd name="T44" fmla="*/ 88 w 432"/>
                <a:gd name="T45" fmla="*/ 35 h 440"/>
                <a:gd name="T46" fmla="*/ 95 w 432"/>
                <a:gd name="T47" fmla="*/ 13 h 440"/>
                <a:gd name="T48" fmla="*/ 110 w 432"/>
                <a:gd name="T49" fmla="*/ 0 h 440"/>
                <a:gd name="T50" fmla="*/ 135 w 432"/>
                <a:gd name="T51" fmla="*/ 13 h 440"/>
                <a:gd name="T52" fmla="*/ 158 w 432"/>
                <a:gd name="T53" fmla="*/ 23 h 440"/>
                <a:gd name="T54" fmla="*/ 188 w 432"/>
                <a:gd name="T55" fmla="*/ 23 h 440"/>
                <a:gd name="T56" fmla="*/ 218 w 432"/>
                <a:gd name="T57" fmla="*/ 30 h 440"/>
                <a:gd name="T58" fmla="*/ 245 w 432"/>
                <a:gd name="T59" fmla="*/ 40 h 440"/>
                <a:gd name="T60" fmla="*/ 270 w 432"/>
                <a:gd name="T61" fmla="*/ 13 h 440"/>
                <a:gd name="T62" fmla="*/ 292 w 432"/>
                <a:gd name="T63" fmla="*/ 0 h 440"/>
                <a:gd name="T64" fmla="*/ 327 w 432"/>
                <a:gd name="T65" fmla="*/ 13 h 440"/>
                <a:gd name="T66" fmla="*/ 357 w 432"/>
                <a:gd name="T67" fmla="*/ 48 h 440"/>
                <a:gd name="T68" fmla="*/ 357 w 432"/>
                <a:gd name="T69" fmla="*/ 70 h 440"/>
                <a:gd name="T70" fmla="*/ 357 w 432"/>
                <a:gd name="T71" fmla="*/ 105 h 440"/>
                <a:gd name="T72" fmla="*/ 345 w 432"/>
                <a:gd name="T73" fmla="*/ 128 h 440"/>
                <a:gd name="T74" fmla="*/ 340 w 432"/>
                <a:gd name="T75" fmla="*/ 148 h 440"/>
                <a:gd name="T76" fmla="*/ 357 w 432"/>
                <a:gd name="T77" fmla="*/ 170 h 440"/>
                <a:gd name="T78" fmla="*/ 375 w 432"/>
                <a:gd name="T79" fmla="*/ 193 h 440"/>
                <a:gd name="T80" fmla="*/ 397 w 432"/>
                <a:gd name="T81" fmla="*/ 200 h 440"/>
                <a:gd name="T82" fmla="*/ 410 w 432"/>
                <a:gd name="T83" fmla="*/ 188 h 440"/>
                <a:gd name="T84" fmla="*/ 432 w 432"/>
                <a:gd name="T85" fmla="*/ 235 h 440"/>
                <a:gd name="T86" fmla="*/ 397 w 432"/>
                <a:gd name="T87" fmla="*/ 240 h 440"/>
                <a:gd name="T88" fmla="*/ 357 w 432"/>
                <a:gd name="T89" fmla="*/ 235 h 440"/>
                <a:gd name="T90" fmla="*/ 340 w 432"/>
                <a:gd name="T91" fmla="*/ 253 h 440"/>
                <a:gd name="T92" fmla="*/ 315 w 432"/>
                <a:gd name="T93" fmla="*/ 270 h 440"/>
                <a:gd name="T94" fmla="*/ 305 w 432"/>
                <a:gd name="T95" fmla="*/ 297 h 440"/>
                <a:gd name="T96" fmla="*/ 297 w 432"/>
                <a:gd name="T97" fmla="*/ 322 h 440"/>
                <a:gd name="T98" fmla="*/ 282 w 432"/>
                <a:gd name="T99" fmla="*/ 345 h 440"/>
                <a:gd name="T100" fmla="*/ 282 w 432"/>
                <a:gd name="T101" fmla="*/ 375 h 440"/>
                <a:gd name="T102" fmla="*/ 282 w 432"/>
                <a:gd name="T103" fmla="*/ 405 h 440"/>
                <a:gd name="T104" fmla="*/ 263 w 432"/>
                <a:gd name="T105" fmla="*/ 44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2" h="440">
                  <a:moveTo>
                    <a:pt x="263" y="440"/>
                  </a:moveTo>
                  <a:lnTo>
                    <a:pt x="263" y="432"/>
                  </a:lnTo>
                  <a:lnTo>
                    <a:pt x="263" y="427"/>
                  </a:lnTo>
                  <a:lnTo>
                    <a:pt x="263" y="422"/>
                  </a:lnTo>
                  <a:lnTo>
                    <a:pt x="258" y="422"/>
                  </a:lnTo>
                  <a:lnTo>
                    <a:pt x="253" y="427"/>
                  </a:lnTo>
                  <a:lnTo>
                    <a:pt x="245" y="427"/>
                  </a:lnTo>
                  <a:lnTo>
                    <a:pt x="245" y="422"/>
                  </a:lnTo>
                  <a:lnTo>
                    <a:pt x="240" y="422"/>
                  </a:lnTo>
                  <a:lnTo>
                    <a:pt x="240" y="415"/>
                  </a:lnTo>
                  <a:lnTo>
                    <a:pt x="235" y="410"/>
                  </a:lnTo>
                  <a:lnTo>
                    <a:pt x="228" y="405"/>
                  </a:lnTo>
                  <a:lnTo>
                    <a:pt x="223" y="405"/>
                  </a:lnTo>
                  <a:lnTo>
                    <a:pt x="210" y="405"/>
                  </a:lnTo>
                  <a:lnTo>
                    <a:pt x="205" y="410"/>
                  </a:lnTo>
                  <a:lnTo>
                    <a:pt x="205" y="415"/>
                  </a:lnTo>
                  <a:lnTo>
                    <a:pt x="205" y="410"/>
                  </a:lnTo>
                  <a:lnTo>
                    <a:pt x="200" y="405"/>
                  </a:lnTo>
                  <a:lnTo>
                    <a:pt x="200" y="397"/>
                  </a:lnTo>
                  <a:lnTo>
                    <a:pt x="205" y="397"/>
                  </a:lnTo>
                  <a:lnTo>
                    <a:pt x="205" y="392"/>
                  </a:lnTo>
                  <a:lnTo>
                    <a:pt x="205" y="387"/>
                  </a:lnTo>
                  <a:lnTo>
                    <a:pt x="205" y="380"/>
                  </a:lnTo>
                  <a:lnTo>
                    <a:pt x="205" y="375"/>
                  </a:lnTo>
                  <a:lnTo>
                    <a:pt x="200" y="375"/>
                  </a:lnTo>
                  <a:lnTo>
                    <a:pt x="193" y="370"/>
                  </a:lnTo>
                  <a:lnTo>
                    <a:pt x="188" y="370"/>
                  </a:lnTo>
                  <a:lnTo>
                    <a:pt x="183" y="370"/>
                  </a:lnTo>
                  <a:lnTo>
                    <a:pt x="175" y="370"/>
                  </a:lnTo>
                  <a:lnTo>
                    <a:pt x="170" y="370"/>
                  </a:lnTo>
                  <a:lnTo>
                    <a:pt x="165" y="370"/>
                  </a:lnTo>
                  <a:lnTo>
                    <a:pt x="165" y="362"/>
                  </a:lnTo>
                  <a:lnTo>
                    <a:pt x="158" y="362"/>
                  </a:lnTo>
                  <a:lnTo>
                    <a:pt x="148" y="362"/>
                  </a:lnTo>
                  <a:lnTo>
                    <a:pt x="153" y="362"/>
                  </a:lnTo>
                  <a:lnTo>
                    <a:pt x="148" y="357"/>
                  </a:lnTo>
                  <a:lnTo>
                    <a:pt x="140" y="352"/>
                  </a:lnTo>
                  <a:lnTo>
                    <a:pt x="140" y="345"/>
                  </a:lnTo>
                  <a:lnTo>
                    <a:pt x="135" y="345"/>
                  </a:lnTo>
                  <a:lnTo>
                    <a:pt x="135" y="340"/>
                  </a:lnTo>
                  <a:lnTo>
                    <a:pt x="135" y="335"/>
                  </a:lnTo>
                  <a:lnTo>
                    <a:pt x="128" y="327"/>
                  </a:lnTo>
                  <a:lnTo>
                    <a:pt x="123" y="322"/>
                  </a:lnTo>
                  <a:lnTo>
                    <a:pt x="123" y="315"/>
                  </a:lnTo>
                  <a:lnTo>
                    <a:pt x="118" y="310"/>
                  </a:lnTo>
                  <a:lnTo>
                    <a:pt x="118" y="305"/>
                  </a:lnTo>
                  <a:lnTo>
                    <a:pt x="118" y="297"/>
                  </a:lnTo>
                  <a:lnTo>
                    <a:pt x="118" y="292"/>
                  </a:lnTo>
                  <a:lnTo>
                    <a:pt x="118" y="287"/>
                  </a:lnTo>
                  <a:lnTo>
                    <a:pt x="118" y="282"/>
                  </a:lnTo>
                  <a:lnTo>
                    <a:pt x="110" y="275"/>
                  </a:lnTo>
                  <a:lnTo>
                    <a:pt x="110" y="270"/>
                  </a:lnTo>
                  <a:lnTo>
                    <a:pt x="105" y="263"/>
                  </a:lnTo>
                  <a:lnTo>
                    <a:pt x="100" y="258"/>
                  </a:lnTo>
                  <a:lnTo>
                    <a:pt x="100" y="253"/>
                  </a:lnTo>
                  <a:lnTo>
                    <a:pt x="88" y="245"/>
                  </a:lnTo>
                  <a:lnTo>
                    <a:pt x="83" y="245"/>
                  </a:lnTo>
                  <a:lnTo>
                    <a:pt x="83" y="240"/>
                  </a:lnTo>
                  <a:lnTo>
                    <a:pt x="75" y="240"/>
                  </a:lnTo>
                  <a:lnTo>
                    <a:pt x="70" y="245"/>
                  </a:lnTo>
                  <a:lnTo>
                    <a:pt x="65" y="245"/>
                  </a:lnTo>
                  <a:lnTo>
                    <a:pt x="58" y="245"/>
                  </a:lnTo>
                  <a:lnTo>
                    <a:pt x="53" y="240"/>
                  </a:lnTo>
                  <a:lnTo>
                    <a:pt x="53" y="235"/>
                  </a:lnTo>
                  <a:lnTo>
                    <a:pt x="53" y="228"/>
                  </a:lnTo>
                  <a:lnTo>
                    <a:pt x="48" y="223"/>
                  </a:lnTo>
                  <a:lnTo>
                    <a:pt x="48" y="218"/>
                  </a:lnTo>
                  <a:lnTo>
                    <a:pt x="40" y="218"/>
                  </a:lnTo>
                  <a:lnTo>
                    <a:pt x="40" y="210"/>
                  </a:lnTo>
                  <a:lnTo>
                    <a:pt x="35" y="205"/>
                  </a:lnTo>
                  <a:lnTo>
                    <a:pt x="35" y="200"/>
                  </a:lnTo>
                  <a:lnTo>
                    <a:pt x="30" y="200"/>
                  </a:lnTo>
                  <a:lnTo>
                    <a:pt x="23" y="193"/>
                  </a:lnTo>
                  <a:lnTo>
                    <a:pt x="18" y="193"/>
                  </a:lnTo>
                  <a:lnTo>
                    <a:pt x="13" y="188"/>
                  </a:lnTo>
                  <a:lnTo>
                    <a:pt x="13" y="183"/>
                  </a:lnTo>
                  <a:lnTo>
                    <a:pt x="5" y="175"/>
                  </a:lnTo>
                  <a:lnTo>
                    <a:pt x="5" y="170"/>
                  </a:lnTo>
                  <a:lnTo>
                    <a:pt x="0" y="165"/>
                  </a:lnTo>
                  <a:lnTo>
                    <a:pt x="0" y="158"/>
                  </a:lnTo>
                  <a:lnTo>
                    <a:pt x="0" y="153"/>
                  </a:lnTo>
                  <a:lnTo>
                    <a:pt x="0" y="148"/>
                  </a:lnTo>
                  <a:lnTo>
                    <a:pt x="0" y="140"/>
                  </a:lnTo>
                  <a:lnTo>
                    <a:pt x="0" y="135"/>
                  </a:lnTo>
                  <a:lnTo>
                    <a:pt x="0" y="128"/>
                  </a:lnTo>
                  <a:lnTo>
                    <a:pt x="0" y="123"/>
                  </a:lnTo>
                  <a:lnTo>
                    <a:pt x="5" y="123"/>
                  </a:lnTo>
                  <a:lnTo>
                    <a:pt x="5" y="118"/>
                  </a:lnTo>
                  <a:lnTo>
                    <a:pt x="5" y="110"/>
                  </a:lnTo>
                  <a:lnTo>
                    <a:pt x="13" y="110"/>
                  </a:lnTo>
                  <a:lnTo>
                    <a:pt x="18" y="110"/>
                  </a:lnTo>
                  <a:lnTo>
                    <a:pt x="23" y="110"/>
                  </a:lnTo>
                  <a:lnTo>
                    <a:pt x="30" y="110"/>
                  </a:lnTo>
                  <a:lnTo>
                    <a:pt x="35" y="110"/>
                  </a:lnTo>
                  <a:lnTo>
                    <a:pt x="40" y="110"/>
                  </a:lnTo>
                  <a:lnTo>
                    <a:pt x="48" y="110"/>
                  </a:lnTo>
                  <a:lnTo>
                    <a:pt x="48" y="105"/>
                  </a:lnTo>
                  <a:lnTo>
                    <a:pt x="53" y="105"/>
                  </a:lnTo>
                  <a:lnTo>
                    <a:pt x="53" y="100"/>
                  </a:lnTo>
                  <a:lnTo>
                    <a:pt x="58" y="95"/>
                  </a:lnTo>
                  <a:lnTo>
                    <a:pt x="53" y="88"/>
                  </a:lnTo>
                  <a:lnTo>
                    <a:pt x="53" y="83"/>
                  </a:lnTo>
                  <a:lnTo>
                    <a:pt x="58" y="75"/>
                  </a:lnTo>
                  <a:lnTo>
                    <a:pt x="58" y="70"/>
                  </a:lnTo>
                  <a:lnTo>
                    <a:pt x="65" y="70"/>
                  </a:lnTo>
                  <a:lnTo>
                    <a:pt x="70" y="65"/>
                  </a:lnTo>
                  <a:lnTo>
                    <a:pt x="70" y="58"/>
                  </a:lnTo>
                  <a:lnTo>
                    <a:pt x="70" y="53"/>
                  </a:lnTo>
                  <a:lnTo>
                    <a:pt x="70" y="48"/>
                  </a:lnTo>
                  <a:lnTo>
                    <a:pt x="65" y="40"/>
                  </a:lnTo>
                  <a:lnTo>
                    <a:pt x="70" y="40"/>
                  </a:lnTo>
                  <a:lnTo>
                    <a:pt x="70" y="35"/>
                  </a:lnTo>
                  <a:lnTo>
                    <a:pt x="75" y="35"/>
                  </a:lnTo>
                  <a:lnTo>
                    <a:pt x="83" y="35"/>
                  </a:lnTo>
                  <a:lnTo>
                    <a:pt x="88" y="35"/>
                  </a:lnTo>
                  <a:lnTo>
                    <a:pt x="88" y="30"/>
                  </a:lnTo>
                  <a:lnTo>
                    <a:pt x="88" y="23"/>
                  </a:lnTo>
                  <a:lnTo>
                    <a:pt x="88" y="18"/>
                  </a:lnTo>
                  <a:lnTo>
                    <a:pt x="95" y="18"/>
                  </a:lnTo>
                  <a:lnTo>
                    <a:pt x="95" y="13"/>
                  </a:lnTo>
                  <a:lnTo>
                    <a:pt x="95" y="5"/>
                  </a:lnTo>
                  <a:lnTo>
                    <a:pt x="95" y="0"/>
                  </a:lnTo>
                  <a:lnTo>
                    <a:pt x="100" y="0"/>
                  </a:lnTo>
                  <a:lnTo>
                    <a:pt x="105" y="0"/>
                  </a:lnTo>
                  <a:lnTo>
                    <a:pt x="110" y="0"/>
                  </a:lnTo>
                  <a:lnTo>
                    <a:pt x="118" y="0"/>
                  </a:lnTo>
                  <a:lnTo>
                    <a:pt x="118" y="5"/>
                  </a:lnTo>
                  <a:lnTo>
                    <a:pt x="123" y="5"/>
                  </a:lnTo>
                  <a:lnTo>
                    <a:pt x="128" y="13"/>
                  </a:lnTo>
                  <a:lnTo>
                    <a:pt x="135" y="13"/>
                  </a:lnTo>
                  <a:lnTo>
                    <a:pt x="140" y="13"/>
                  </a:lnTo>
                  <a:lnTo>
                    <a:pt x="148" y="18"/>
                  </a:lnTo>
                  <a:lnTo>
                    <a:pt x="148" y="23"/>
                  </a:lnTo>
                  <a:lnTo>
                    <a:pt x="153" y="23"/>
                  </a:lnTo>
                  <a:lnTo>
                    <a:pt x="158" y="23"/>
                  </a:lnTo>
                  <a:lnTo>
                    <a:pt x="158" y="30"/>
                  </a:lnTo>
                  <a:lnTo>
                    <a:pt x="165" y="30"/>
                  </a:lnTo>
                  <a:lnTo>
                    <a:pt x="170" y="30"/>
                  </a:lnTo>
                  <a:lnTo>
                    <a:pt x="175" y="30"/>
                  </a:lnTo>
                  <a:lnTo>
                    <a:pt x="188" y="23"/>
                  </a:lnTo>
                  <a:lnTo>
                    <a:pt x="193" y="30"/>
                  </a:lnTo>
                  <a:lnTo>
                    <a:pt x="200" y="30"/>
                  </a:lnTo>
                  <a:lnTo>
                    <a:pt x="205" y="30"/>
                  </a:lnTo>
                  <a:lnTo>
                    <a:pt x="210" y="30"/>
                  </a:lnTo>
                  <a:lnTo>
                    <a:pt x="218" y="30"/>
                  </a:lnTo>
                  <a:lnTo>
                    <a:pt x="223" y="30"/>
                  </a:lnTo>
                  <a:lnTo>
                    <a:pt x="228" y="35"/>
                  </a:lnTo>
                  <a:lnTo>
                    <a:pt x="235" y="40"/>
                  </a:lnTo>
                  <a:lnTo>
                    <a:pt x="240" y="40"/>
                  </a:lnTo>
                  <a:lnTo>
                    <a:pt x="245" y="40"/>
                  </a:lnTo>
                  <a:lnTo>
                    <a:pt x="253" y="35"/>
                  </a:lnTo>
                  <a:lnTo>
                    <a:pt x="253" y="30"/>
                  </a:lnTo>
                  <a:lnTo>
                    <a:pt x="258" y="23"/>
                  </a:lnTo>
                  <a:lnTo>
                    <a:pt x="258" y="18"/>
                  </a:lnTo>
                  <a:lnTo>
                    <a:pt x="270" y="13"/>
                  </a:lnTo>
                  <a:lnTo>
                    <a:pt x="270" y="5"/>
                  </a:lnTo>
                  <a:lnTo>
                    <a:pt x="275" y="5"/>
                  </a:lnTo>
                  <a:lnTo>
                    <a:pt x="282" y="0"/>
                  </a:lnTo>
                  <a:lnTo>
                    <a:pt x="287" y="0"/>
                  </a:lnTo>
                  <a:lnTo>
                    <a:pt x="292" y="0"/>
                  </a:lnTo>
                  <a:lnTo>
                    <a:pt x="297" y="0"/>
                  </a:lnTo>
                  <a:lnTo>
                    <a:pt x="310" y="5"/>
                  </a:lnTo>
                  <a:lnTo>
                    <a:pt x="315" y="5"/>
                  </a:lnTo>
                  <a:lnTo>
                    <a:pt x="322" y="13"/>
                  </a:lnTo>
                  <a:lnTo>
                    <a:pt x="327" y="13"/>
                  </a:lnTo>
                  <a:lnTo>
                    <a:pt x="335" y="18"/>
                  </a:lnTo>
                  <a:lnTo>
                    <a:pt x="340" y="30"/>
                  </a:lnTo>
                  <a:lnTo>
                    <a:pt x="345" y="30"/>
                  </a:lnTo>
                  <a:lnTo>
                    <a:pt x="352" y="35"/>
                  </a:lnTo>
                  <a:lnTo>
                    <a:pt x="357" y="48"/>
                  </a:lnTo>
                  <a:lnTo>
                    <a:pt x="362" y="48"/>
                  </a:lnTo>
                  <a:lnTo>
                    <a:pt x="362" y="53"/>
                  </a:lnTo>
                  <a:lnTo>
                    <a:pt x="357" y="58"/>
                  </a:lnTo>
                  <a:lnTo>
                    <a:pt x="357" y="65"/>
                  </a:lnTo>
                  <a:lnTo>
                    <a:pt x="357" y="70"/>
                  </a:lnTo>
                  <a:lnTo>
                    <a:pt x="357" y="75"/>
                  </a:lnTo>
                  <a:lnTo>
                    <a:pt x="357" y="83"/>
                  </a:lnTo>
                  <a:lnTo>
                    <a:pt x="357" y="95"/>
                  </a:lnTo>
                  <a:lnTo>
                    <a:pt x="357" y="100"/>
                  </a:lnTo>
                  <a:lnTo>
                    <a:pt x="357" y="105"/>
                  </a:lnTo>
                  <a:lnTo>
                    <a:pt x="357" y="110"/>
                  </a:lnTo>
                  <a:lnTo>
                    <a:pt x="352" y="110"/>
                  </a:lnTo>
                  <a:lnTo>
                    <a:pt x="352" y="123"/>
                  </a:lnTo>
                  <a:lnTo>
                    <a:pt x="345" y="123"/>
                  </a:lnTo>
                  <a:lnTo>
                    <a:pt x="345" y="128"/>
                  </a:lnTo>
                  <a:lnTo>
                    <a:pt x="352" y="140"/>
                  </a:lnTo>
                  <a:lnTo>
                    <a:pt x="357" y="140"/>
                  </a:lnTo>
                  <a:lnTo>
                    <a:pt x="352" y="140"/>
                  </a:lnTo>
                  <a:lnTo>
                    <a:pt x="345" y="140"/>
                  </a:lnTo>
                  <a:lnTo>
                    <a:pt x="340" y="148"/>
                  </a:lnTo>
                  <a:lnTo>
                    <a:pt x="340" y="153"/>
                  </a:lnTo>
                  <a:lnTo>
                    <a:pt x="340" y="158"/>
                  </a:lnTo>
                  <a:lnTo>
                    <a:pt x="345" y="165"/>
                  </a:lnTo>
                  <a:lnTo>
                    <a:pt x="352" y="165"/>
                  </a:lnTo>
                  <a:lnTo>
                    <a:pt x="357" y="170"/>
                  </a:lnTo>
                  <a:lnTo>
                    <a:pt x="362" y="175"/>
                  </a:lnTo>
                  <a:lnTo>
                    <a:pt x="362" y="183"/>
                  </a:lnTo>
                  <a:lnTo>
                    <a:pt x="362" y="188"/>
                  </a:lnTo>
                  <a:lnTo>
                    <a:pt x="370" y="188"/>
                  </a:lnTo>
                  <a:lnTo>
                    <a:pt x="375" y="193"/>
                  </a:lnTo>
                  <a:lnTo>
                    <a:pt x="375" y="200"/>
                  </a:lnTo>
                  <a:lnTo>
                    <a:pt x="380" y="200"/>
                  </a:lnTo>
                  <a:lnTo>
                    <a:pt x="387" y="200"/>
                  </a:lnTo>
                  <a:lnTo>
                    <a:pt x="392" y="200"/>
                  </a:lnTo>
                  <a:lnTo>
                    <a:pt x="397" y="200"/>
                  </a:lnTo>
                  <a:lnTo>
                    <a:pt x="397" y="205"/>
                  </a:lnTo>
                  <a:lnTo>
                    <a:pt x="405" y="205"/>
                  </a:lnTo>
                  <a:lnTo>
                    <a:pt x="405" y="200"/>
                  </a:lnTo>
                  <a:lnTo>
                    <a:pt x="410" y="193"/>
                  </a:lnTo>
                  <a:lnTo>
                    <a:pt x="410" y="188"/>
                  </a:lnTo>
                  <a:lnTo>
                    <a:pt x="415" y="183"/>
                  </a:lnTo>
                  <a:lnTo>
                    <a:pt x="415" y="175"/>
                  </a:lnTo>
                  <a:lnTo>
                    <a:pt x="415" y="170"/>
                  </a:lnTo>
                  <a:lnTo>
                    <a:pt x="432" y="200"/>
                  </a:lnTo>
                  <a:lnTo>
                    <a:pt x="432" y="235"/>
                  </a:lnTo>
                  <a:lnTo>
                    <a:pt x="427" y="235"/>
                  </a:lnTo>
                  <a:lnTo>
                    <a:pt x="422" y="235"/>
                  </a:lnTo>
                  <a:lnTo>
                    <a:pt x="415" y="240"/>
                  </a:lnTo>
                  <a:lnTo>
                    <a:pt x="405" y="240"/>
                  </a:lnTo>
                  <a:lnTo>
                    <a:pt x="397" y="240"/>
                  </a:lnTo>
                  <a:lnTo>
                    <a:pt x="392" y="240"/>
                  </a:lnTo>
                  <a:lnTo>
                    <a:pt x="387" y="240"/>
                  </a:lnTo>
                  <a:lnTo>
                    <a:pt x="380" y="240"/>
                  </a:lnTo>
                  <a:lnTo>
                    <a:pt x="370" y="235"/>
                  </a:lnTo>
                  <a:lnTo>
                    <a:pt x="357" y="235"/>
                  </a:lnTo>
                  <a:lnTo>
                    <a:pt x="352" y="235"/>
                  </a:lnTo>
                  <a:lnTo>
                    <a:pt x="352" y="240"/>
                  </a:lnTo>
                  <a:lnTo>
                    <a:pt x="345" y="245"/>
                  </a:lnTo>
                  <a:lnTo>
                    <a:pt x="340" y="245"/>
                  </a:lnTo>
                  <a:lnTo>
                    <a:pt x="340" y="253"/>
                  </a:lnTo>
                  <a:lnTo>
                    <a:pt x="335" y="258"/>
                  </a:lnTo>
                  <a:lnTo>
                    <a:pt x="327" y="263"/>
                  </a:lnTo>
                  <a:lnTo>
                    <a:pt x="322" y="263"/>
                  </a:lnTo>
                  <a:lnTo>
                    <a:pt x="322" y="270"/>
                  </a:lnTo>
                  <a:lnTo>
                    <a:pt x="315" y="270"/>
                  </a:lnTo>
                  <a:lnTo>
                    <a:pt x="310" y="275"/>
                  </a:lnTo>
                  <a:lnTo>
                    <a:pt x="305" y="282"/>
                  </a:lnTo>
                  <a:lnTo>
                    <a:pt x="305" y="287"/>
                  </a:lnTo>
                  <a:lnTo>
                    <a:pt x="305" y="292"/>
                  </a:lnTo>
                  <a:lnTo>
                    <a:pt x="305" y="297"/>
                  </a:lnTo>
                  <a:lnTo>
                    <a:pt x="310" y="305"/>
                  </a:lnTo>
                  <a:lnTo>
                    <a:pt x="310" y="310"/>
                  </a:lnTo>
                  <a:lnTo>
                    <a:pt x="305" y="310"/>
                  </a:lnTo>
                  <a:lnTo>
                    <a:pt x="297" y="315"/>
                  </a:lnTo>
                  <a:lnTo>
                    <a:pt x="297" y="322"/>
                  </a:lnTo>
                  <a:lnTo>
                    <a:pt x="292" y="322"/>
                  </a:lnTo>
                  <a:lnTo>
                    <a:pt x="292" y="327"/>
                  </a:lnTo>
                  <a:lnTo>
                    <a:pt x="287" y="335"/>
                  </a:lnTo>
                  <a:lnTo>
                    <a:pt x="287" y="340"/>
                  </a:lnTo>
                  <a:lnTo>
                    <a:pt x="282" y="345"/>
                  </a:lnTo>
                  <a:lnTo>
                    <a:pt x="282" y="352"/>
                  </a:lnTo>
                  <a:lnTo>
                    <a:pt x="282" y="357"/>
                  </a:lnTo>
                  <a:lnTo>
                    <a:pt x="282" y="362"/>
                  </a:lnTo>
                  <a:lnTo>
                    <a:pt x="282" y="370"/>
                  </a:lnTo>
                  <a:lnTo>
                    <a:pt x="282" y="375"/>
                  </a:lnTo>
                  <a:lnTo>
                    <a:pt x="282" y="380"/>
                  </a:lnTo>
                  <a:lnTo>
                    <a:pt x="282" y="387"/>
                  </a:lnTo>
                  <a:lnTo>
                    <a:pt x="282" y="392"/>
                  </a:lnTo>
                  <a:lnTo>
                    <a:pt x="282" y="397"/>
                  </a:lnTo>
                  <a:lnTo>
                    <a:pt x="282" y="405"/>
                  </a:lnTo>
                  <a:lnTo>
                    <a:pt x="275" y="405"/>
                  </a:lnTo>
                  <a:lnTo>
                    <a:pt x="275" y="410"/>
                  </a:lnTo>
                  <a:lnTo>
                    <a:pt x="270" y="415"/>
                  </a:lnTo>
                  <a:lnTo>
                    <a:pt x="270" y="422"/>
                  </a:lnTo>
                  <a:lnTo>
                    <a:pt x="263" y="440"/>
                  </a:lnTo>
                  <a:close/>
                </a:path>
              </a:pathLst>
            </a:custGeom>
            <a:solidFill>
              <a:srgbClr val="FF7C50"/>
            </a:solidFill>
            <a:ln w="7938">
              <a:solidFill>
                <a:srgbClr val="000000"/>
              </a:solidFill>
              <a:prstDash val="solid"/>
              <a:round/>
              <a:headEnd/>
              <a:tailEnd/>
            </a:ln>
          </p:spPr>
          <p:txBody>
            <a:bodyPr/>
            <a:lstStyle/>
            <a:p>
              <a:endParaRPr lang="en-GB"/>
            </a:p>
          </p:txBody>
        </p:sp>
        <p:sp>
          <p:nvSpPr>
            <p:cNvPr id="407565" name="Freeform 13"/>
            <p:cNvSpPr>
              <a:spLocks/>
            </p:cNvSpPr>
            <p:nvPr/>
          </p:nvSpPr>
          <p:spPr bwMode="auto">
            <a:xfrm>
              <a:off x="2233" y="1416"/>
              <a:ext cx="494" cy="596"/>
            </a:xfrm>
            <a:custGeom>
              <a:avLst/>
              <a:gdLst>
                <a:gd name="T0" fmla="*/ 319 w 374"/>
                <a:gd name="T1" fmla="*/ 427 h 452"/>
                <a:gd name="T2" fmla="*/ 297 w 374"/>
                <a:gd name="T3" fmla="*/ 405 h 452"/>
                <a:gd name="T4" fmla="*/ 274 w 374"/>
                <a:gd name="T5" fmla="*/ 387 h 452"/>
                <a:gd name="T6" fmla="*/ 267 w 374"/>
                <a:gd name="T7" fmla="*/ 362 h 452"/>
                <a:gd name="T8" fmla="*/ 249 w 374"/>
                <a:gd name="T9" fmla="*/ 345 h 452"/>
                <a:gd name="T10" fmla="*/ 232 w 374"/>
                <a:gd name="T11" fmla="*/ 322 h 452"/>
                <a:gd name="T12" fmla="*/ 209 w 374"/>
                <a:gd name="T13" fmla="*/ 300 h 452"/>
                <a:gd name="T14" fmla="*/ 192 w 374"/>
                <a:gd name="T15" fmla="*/ 283 h 452"/>
                <a:gd name="T16" fmla="*/ 169 w 374"/>
                <a:gd name="T17" fmla="*/ 270 h 452"/>
                <a:gd name="T18" fmla="*/ 169 w 374"/>
                <a:gd name="T19" fmla="*/ 258 h 452"/>
                <a:gd name="T20" fmla="*/ 149 w 374"/>
                <a:gd name="T21" fmla="*/ 248 h 452"/>
                <a:gd name="T22" fmla="*/ 127 w 374"/>
                <a:gd name="T23" fmla="*/ 235 h 452"/>
                <a:gd name="T24" fmla="*/ 127 w 374"/>
                <a:gd name="T25" fmla="*/ 223 h 452"/>
                <a:gd name="T26" fmla="*/ 127 w 374"/>
                <a:gd name="T27" fmla="*/ 200 h 452"/>
                <a:gd name="T28" fmla="*/ 110 w 374"/>
                <a:gd name="T29" fmla="*/ 188 h 452"/>
                <a:gd name="T30" fmla="*/ 92 w 374"/>
                <a:gd name="T31" fmla="*/ 183 h 452"/>
                <a:gd name="T32" fmla="*/ 70 w 374"/>
                <a:gd name="T33" fmla="*/ 170 h 452"/>
                <a:gd name="T34" fmla="*/ 62 w 374"/>
                <a:gd name="T35" fmla="*/ 153 h 452"/>
                <a:gd name="T36" fmla="*/ 45 w 374"/>
                <a:gd name="T37" fmla="*/ 153 h 452"/>
                <a:gd name="T38" fmla="*/ 40 w 374"/>
                <a:gd name="T39" fmla="*/ 148 h 452"/>
                <a:gd name="T40" fmla="*/ 40 w 374"/>
                <a:gd name="T41" fmla="*/ 140 h 452"/>
                <a:gd name="T42" fmla="*/ 22 w 374"/>
                <a:gd name="T43" fmla="*/ 135 h 452"/>
                <a:gd name="T44" fmla="*/ 5 w 374"/>
                <a:gd name="T45" fmla="*/ 123 h 452"/>
                <a:gd name="T46" fmla="*/ 5 w 374"/>
                <a:gd name="T47" fmla="*/ 113 h 452"/>
                <a:gd name="T48" fmla="*/ 10 w 374"/>
                <a:gd name="T49" fmla="*/ 88 h 452"/>
                <a:gd name="T50" fmla="*/ 27 w 374"/>
                <a:gd name="T51" fmla="*/ 78 h 452"/>
                <a:gd name="T52" fmla="*/ 40 w 374"/>
                <a:gd name="T53" fmla="*/ 78 h 452"/>
                <a:gd name="T54" fmla="*/ 57 w 374"/>
                <a:gd name="T55" fmla="*/ 65 h 452"/>
                <a:gd name="T56" fmla="*/ 80 w 374"/>
                <a:gd name="T57" fmla="*/ 40 h 452"/>
                <a:gd name="T58" fmla="*/ 97 w 374"/>
                <a:gd name="T59" fmla="*/ 18 h 452"/>
                <a:gd name="T60" fmla="*/ 97 w 374"/>
                <a:gd name="T61" fmla="*/ 8 h 452"/>
                <a:gd name="T62" fmla="*/ 115 w 374"/>
                <a:gd name="T63" fmla="*/ 0 h 452"/>
                <a:gd name="T64" fmla="*/ 127 w 374"/>
                <a:gd name="T65" fmla="*/ 18 h 452"/>
                <a:gd name="T66" fmla="*/ 139 w 374"/>
                <a:gd name="T67" fmla="*/ 30 h 452"/>
                <a:gd name="T68" fmla="*/ 144 w 374"/>
                <a:gd name="T69" fmla="*/ 48 h 452"/>
                <a:gd name="T70" fmla="*/ 149 w 374"/>
                <a:gd name="T71" fmla="*/ 70 h 452"/>
                <a:gd name="T72" fmla="*/ 169 w 374"/>
                <a:gd name="T73" fmla="*/ 88 h 452"/>
                <a:gd name="T74" fmla="*/ 197 w 374"/>
                <a:gd name="T75" fmla="*/ 100 h 452"/>
                <a:gd name="T76" fmla="*/ 209 w 374"/>
                <a:gd name="T77" fmla="*/ 130 h 452"/>
                <a:gd name="T78" fmla="*/ 214 w 374"/>
                <a:gd name="T79" fmla="*/ 148 h 452"/>
                <a:gd name="T80" fmla="*/ 209 w 374"/>
                <a:gd name="T81" fmla="*/ 165 h 452"/>
                <a:gd name="T82" fmla="*/ 209 w 374"/>
                <a:gd name="T83" fmla="*/ 188 h 452"/>
                <a:gd name="T84" fmla="*/ 222 w 374"/>
                <a:gd name="T85" fmla="*/ 210 h 452"/>
                <a:gd name="T86" fmla="*/ 239 w 374"/>
                <a:gd name="T87" fmla="*/ 228 h 452"/>
                <a:gd name="T88" fmla="*/ 249 w 374"/>
                <a:gd name="T89" fmla="*/ 248 h 452"/>
                <a:gd name="T90" fmla="*/ 262 w 374"/>
                <a:gd name="T91" fmla="*/ 265 h 452"/>
                <a:gd name="T92" fmla="*/ 279 w 374"/>
                <a:gd name="T93" fmla="*/ 275 h 452"/>
                <a:gd name="T94" fmla="*/ 297 w 374"/>
                <a:gd name="T95" fmla="*/ 275 h 452"/>
                <a:gd name="T96" fmla="*/ 319 w 374"/>
                <a:gd name="T97" fmla="*/ 300 h 452"/>
                <a:gd name="T98" fmla="*/ 327 w 374"/>
                <a:gd name="T99" fmla="*/ 322 h 452"/>
                <a:gd name="T100" fmla="*/ 332 w 374"/>
                <a:gd name="T101" fmla="*/ 345 h 452"/>
                <a:gd name="T102" fmla="*/ 344 w 374"/>
                <a:gd name="T103" fmla="*/ 370 h 452"/>
                <a:gd name="T104" fmla="*/ 357 w 374"/>
                <a:gd name="T105" fmla="*/ 387 h 452"/>
                <a:gd name="T106" fmla="*/ 374 w 374"/>
                <a:gd name="T107" fmla="*/ 392 h 452"/>
                <a:gd name="T108" fmla="*/ 367 w 374"/>
                <a:gd name="T109" fmla="*/ 415 h 452"/>
                <a:gd name="T110" fmla="*/ 357 w 374"/>
                <a:gd name="T111" fmla="*/ 435 h 452"/>
                <a:gd name="T112" fmla="*/ 367 w 374"/>
                <a:gd name="T113" fmla="*/ 445 h 452"/>
                <a:gd name="T114" fmla="*/ 349 w 374"/>
                <a:gd name="T115" fmla="*/ 452 h 452"/>
                <a:gd name="T116" fmla="*/ 344 w 374"/>
                <a:gd name="T117" fmla="*/ 435 h 452"/>
                <a:gd name="T118" fmla="*/ 337 w 374"/>
                <a:gd name="T119" fmla="*/ 440 h 452"/>
                <a:gd name="T120" fmla="*/ 344 w 374"/>
                <a:gd name="T121"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4" h="452">
                  <a:moveTo>
                    <a:pt x="332" y="445"/>
                  </a:moveTo>
                  <a:lnTo>
                    <a:pt x="332" y="440"/>
                  </a:lnTo>
                  <a:lnTo>
                    <a:pt x="327" y="435"/>
                  </a:lnTo>
                  <a:lnTo>
                    <a:pt x="319" y="427"/>
                  </a:lnTo>
                  <a:lnTo>
                    <a:pt x="314" y="422"/>
                  </a:lnTo>
                  <a:lnTo>
                    <a:pt x="309" y="415"/>
                  </a:lnTo>
                  <a:lnTo>
                    <a:pt x="302" y="410"/>
                  </a:lnTo>
                  <a:lnTo>
                    <a:pt x="297" y="405"/>
                  </a:lnTo>
                  <a:lnTo>
                    <a:pt x="292" y="397"/>
                  </a:lnTo>
                  <a:lnTo>
                    <a:pt x="284" y="392"/>
                  </a:lnTo>
                  <a:lnTo>
                    <a:pt x="279" y="387"/>
                  </a:lnTo>
                  <a:lnTo>
                    <a:pt x="274" y="387"/>
                  </a:lnTo>
                  <a:lnTo>
                    <a:pt x="274" y="382"/>
                  </a:lnTo>
                  <a:lnTo>
                    <a:pt x="274" y="375"/>
                  </a:lnTo>
                  <a:lnTo>
                    <a:pt x="267" y="375"/>
                  </a:lnTo>
                  <a:lnTo>
                    <a:pt x="267" y="362"/>
                  </a:lnTo>
                  <a:lnTo>
                    <a:pt x="262" y="362"/>
                  </a:lnTo>
                  <a:lnTo>
                    <a:pt x="257" y="357"/>
                  </a:lnTo>
                  <a:lnTo>
                    <a:pt x="249" y="352"/>
                  </a:lnTo>
                  <a:lnTo>
                    <a:pt x="249" y="345"/>
                  </a:lnTo>
                  <a:lnTo>
                    <a:pt x="244" y="340"/>
                  </a:lnTo>
                  <a:lnTo>
                    <a:pt x="232" y="335"/>
                  </a:lnTo>
                  <a:lnTo>
                    <a:pt x="232" y="327"/>
                  </a:lnTo>
                  <a:lnTo>
                    <a:pt x="232" y="322"/>
                  </a:lnTo>
                  <a:lnTo>
                    <a:pt x="227" y="317"/>
                  </a:lnTo>
                  <a:lnTo>
                    <a:pt x="222" y="305"/>
                  </a:lnTo>
                  <a:lnTo>
                    <a:pt x="214" y="300"/>
                  </a:lnTo>
                  <a:lnTo>
                    <a:pt x="209" y="300"/>
                  </a:lnTo>
                  <a:lnTo>
                    <a:pt x="202" y="293"/>
                  </a:lnTo>
                  <a:lnTo>
                    <a:pt x="197" y="288"/>
                  </a:lnTo>
                  <a:lnTo>
                    <a:pt x="192" y="288"/>
                  </a:lnTo>
                  <a:lnTo>
                    <a:pt x="192" y="283"/>
                  </a:lnTo>
                  <a:lnTo>
                    <a:pt x="187" y="283"/>
                  </a:lnTo>
                  <a:lnTo>
                    <a:pt x="174" y="275"/>
                  </a:lnTo>
                  <a:lnTo>
                    <a:pt x="169" y="275"/>
                  </a:lnTo>
                  <a:lnTo>
                    <a:pt x="169" y="270"/>
                  </a:lnTo>
                  <a:lnTo>
                    <a:pt x="174" y="270"/>
                  </a:lnTo>
                  <a:lnTo>
                    <a:pt x="174" y="265"/>
                  </a:lnTo>
                  <a:lnTo>
                    <a:pt x="174" y="258"/>
                  </a:lnTo>
                  <a:lnTo>
                    <a:pt x="169" y="258"/>
                  </a:lnTo>
                  <a:lnTo>
                    <a:pt x="162" y="258"/>
                  </a:lnTo>
                  <a:lnTo>
                    <a:pt x="149" y="258"/>
                  </a:lnTo>
                  <a:lnTo>
                    <a:pt x="149" y="253"/>
                  </a:lnTo>
                  <a:lnTo>
                    <a:pt x="149" y="248"/>
                  </a:lnTo>
                  <a:lnTo>
                    <a:pt x="144" y="248"/>
                  </a:lnTo>
                  <a:lnTo>
                    <a:pt x="132" y="248"/>
                  </a:lnTo>
                  <a:lnTo>
                    <a:pt x="127" y="240"/>
                  </a:lnTo>
                  <a:lnTo>
                    <a:pt x="127" y="235"/>
                  </a:lnTo>
                  <a:lnTo>
                    <a:pt x="127" y="228"/>
                  </a:lnTo>
                  <a:lnTo>
                    <a:pt x="132" y="235"/>
                  </a:lnTo>
                  <a:lnTo>
                    <a:pt x="132" y="228"/>
                  </a:lnTo>
                  <a:lnTo>
                    <a:pt x="127" y="223"/>
                  </a:lnTo>
                  <a:lnTo>
                    <a:pt x="127" y="218"/>
                  </a:lnTo>
                  <a:lnTo>
                    <a:pt x="127" y="210"/>
                  </a:lnTo>
                  <a:lnTo>
                    <a:pt x="127" y="205"/>
                  </a:lnTo>
                  <a:lnTo>
                    <a:pt x="127" y="200"/>
                  </a:lnTo>
                  <a:lnTo>
                    <a:pt x="127" y="195"/>
                  </a:lnTo>
                  <a:lnTo>
                    <a:pt x="122" y="195"/>
                  </a:lnTo>
                  <a:lnTo>
                    <a:pt x="115" y="188"/>
                  </a:lnTo>
                  <a:lnTo>
                    <a:pt x="110" y="188"/>
                  </a:lnTo>
                  <a:lnTo>
                    <a:pt x="105" y="188"/>
                  </a:lnTo>
                  <a:lnTo>
                    <a:pt x="105" y="183"/>
                  </a:lnTo>
                  <a:lnTo>
                    <a:pt x="97" y="183"/>
                  </a:lnTo>
                  <a:lnTo>
                    <a:pt x="92" y="183"/>
                  </a:lnTo>
                  <a:lnTo>
                    <a:pt x="87" y="175"/>
                  </a:lnTo>
                  <a:lnTo>
                    <a:pt x="80" y="175"/>
                  </a:lnTo>
                  <a:lnTo>
                    <a:pt x="75" y="170"/>
                  </a:lnTo>
                  <a:lnTo>
                    <a:pt x="70" y="170"/>
                  </a:lnTo>
                  <a:lnTo>
                    <a:pt x="70" y="165"/>
                  </a:lnTo>
                  <a:lnTo>
                    <a:pt x="62" y="165"/>
                  </a:lnTo>
                  <a:lnTo>
                    <a:pt x="62" y="158"/>
                  </a:lnTo>
                  <a:lnTo>
                    <a:pt x="62" y="153"/>
                  </a:lnTo>
                  <a:lnTo>
                    <a:pt x="57" y="153"/>
                  </a:lnTo>
                  <a:lnTo>
                    <a:pt x="57" y="148"/>
                  </a:lnTo>
                  <a:lnTo>
                    <a:pt x="52" y="148"/>
                  </a:lnTo>
                  <a:lnTo>
                    <a:pt x="45" y="153"/>
                  </a:lnTo>
                  <a:lnTo>
                    <a:pt x="40" y="153"/>
                  </a:lnTo>
                  <a:lnTo>
                    <a:pt x="35" y="153"/>
                  </a:lnTo>
                  <a:lnTo>
                    <a:pt x="35" y="148"/>
                  </a:lnTo>
                  <a:lnTo>
                    <a:pt x="40" y="148"/>
                  </a:lnTo>
                  <a:lnTo>
                    <a:pt x="45" y="148"/>
                  </a:lnTo>
                  <a:lnTo>
                    <a:pt x="45" y="140"/>
                  </a:lnTo>
                  <a:lnTo>
                    <a:pt x="45" y="135"/>
                  </a:lnTo>
                  <a:lnTo>
                    <a:pt x="40" y="140"/>
                  </a:lnTo>
                  <a:lnTo>
                    <a:pt x="35" y="140"/>
                  </a:lnTo>
                  <a:lnTo>
                    <a:pt x="27" y="140"/>
                  </a:lnTo>
                  <a:lnTo>
                    <a:pt x="27" y="135"/>
                  </a:lnTo>
                  <a:lnTo>
                    <a:pt x="22" y="135"/>
                  </a:lnTo>
                  <a:lnTo>
                    <a:pt x="15" y="135"/>
                  </a:lnTo>
                  <a:lnTo>
                    <a:pt x="10" y="135"/>
                  </a:lnTo>
                  <a:lnTo>
                    <a:pt x="10" y="130"/>
                  </a:lnTo>
                  <a:lnTo>
                    <a:pt x="5" y="123"/>
                  </a:lnTo>
                  <a:lnTo>
                    <a:pt x="5" y="130"/>
                  </a:lnTo>
                  <a:lnTo>
                    <a:pt x="5" y="123"/>
                  </a:lnTo>
                  <a:lnTo>
                    <a:pt x="5" y="118"/>
                  </a:lnTo>
                  <a:lnTo>
                    <a:pt x="5" y="113"/>
                  </a:lnTo>
                  <a:lnTo>
                    <a:pt x="0" y="105"/>
                  </a:lnTo>
                  <a:lnTo>
                    <a:pt x="5" y="105"/>
                  </a:lnTo>
                  <a:lnTo>
                    <a:pt x="5" y="95"/>
                  </a:lnTo>
                  <a:lnTo>
                    <a:pt x="10" y="88"/>
                  </a:lnTo>
                  <a:lnTo>
                    <a:pt x="15" y="83"/>
                  </a:lnTo>
                  <a:lnTo>
                    <a:pt x="15" y="88"/>
                  </a:lnTo>
                  <a:lnTo>
                    <a:pt x="22" y="83"/>
                  </a:lnTo>
                  <a:lnTo>
                    <a:pt x="27" y="78"/>
                  </a:lnTo>
                  <a:lnTo>
                    <a:pt x="27" y="83"/>
                  </a:lnTo>
                  <a:lnTo>
                    <a:pt x="35" y="83"/>
                  </a:lnTo>
                  <a:lnTo>
                    <a:pt x="35" y="78"/>
                  </a:lnTo>
                  <a:lnTo>
                    <a:pt x="40" y="78"/>
                  </a:lnTo>
                  <a:lnTo>
                    <a:pt x="40" y="70"/>
                  </a:lnTo>
                  <a:lnTo>
                    <a:pt x="45" y="70"/>
                  </a:lnTo>
                  <a:lnTo>
                    <a:pt x="52" y="65"/>
                  </a:lnTo>
                  <a:lnTo>
                    <a:pt x="57" y="65"/>
                  </a:lnTo>
                  <a:lnTo>
                    <a:pt x="62" y="60"/>
                  </a:lnTo>
                  <a:lnTo>
                    <a:pt x="70" y="60"/>
                  </a:lnTo>
                  <a:lnTo>
                    <a:pt x="75" y="48"/>
                  </a:lnTo>
                  <a:lnTo>
                    <a:pt x="80" y="40"/>
                  </a:lnTo>
                  <a:lnTo>
                    <a:pt x="87" y="40"/>
                  </a:lnTo>
                  <a:lnTo>
                    <a:pt x="92" y="35"/>
                  </a:lnTo>
                  <a:lnTo>
                    <a:pt x="97" y="30"/>
                  </a:lnTo>
                  <a:lnTo>
                    <a:pt x="97" y="18"/>
                  </a:lnTo>
                  <a:lnTo>
                    <a:pt x="105" y="18"/>
                  </a:lnTo>
                  <a:lnTo>
                    <a:pt x="105" y="13"/>
                  </a:lnTo>
                  <a:lnTo>
                    <a:pt x="97" y="13"/>
                  </a:lnTo>
                  <a:lnTo>
                    <a:pt x="97" y="8"/>
                  </a:lnTo>
                  <a:lnTo>
                    <a:pt x="97" y="0"/>
                  </a:lnTo>
                  <a:lnTo>
                    <a:pt x="105" y="0"/>
                  </a:lnTo>
                  <a:lnTo>
                    <a:pt x="110" y="0"/>
                  </a:lnTo>
                  <a:lnTo>
                    <a:pt x="115" y="0"/>
                  </a:lnTo>
                  <a:lnTo>
                    <a:pt x="122" y="8"/>
                  </a:lnTo>
                  <a:lnTo>
                    <a:pt x="122" y="13"/>
                  </a:lnTo>
                  <a:lnTo>
                    <a:pt x="127" y="13"/>
                  </a:lnTo>
                  <a:lnTo>
                    <a:pt x="127" y="18"/>
                  </a:lnTo>
                  <a:lnTo>
                    <a:pt x="132" y="18"/>
                  </a:lnTo>
                  <a:lnTo>
                    <a:pt x="139" y="18"/>
                  </a:lnTo>
                  <a:lnTo>
                    <a:pt x="139" y="23"/>
                  </a:lnTo>
                  <a:lnTo>
                    <a:pt x="139" y="30"/>
                  </a:lnTo>
                  <a:lnTo>
                    <a:pt x="144" y="30"/>
                  </a:lnTo>
                  <a:lnTo>
                    <a:pt x="144" y="35"/>
                  </a:lnTo>
                  <a:lnTo>
                    <a:pt x="144" y="40"/>
                  </a:lnTo>
                  <a:lnTo>
                    <a:pt x="144" y="48"/>
                  </a:lnTo>
                  <a:lnTo>
                    <a:pt x="144" y="53"/>
                  </a:lnTo>
                  <a:lnTo>
                    <a:pt x="149" y="53"/>
                  </a:lnTo>
                  <a:lnTo>
                    <a:pt x="149" y="65"/>
                  </a:lnTo>
                  <a:lnTo>
                    <a:pt x="149" y="70"/>
                  </a:lnTo>
                  <a:lnTo>
                    <a:pt x="157" y="78"/>
                  </a:lnTo>
                  <a:lnTo>
                    <a:pt x="157" y="88"/>
                  </a:lnTo>
                  <a:lnTo>
                    <a:pt x="162" y="88"/>
                  </a:lnTo>
                  <a:lnTo>
                    <a:pt x="169" y="88"/>
                  </a:lnTo>
                  <a:lnTo>
                    <a:pt x="174" y="95"/>
                  </a:lnTo>
                  <a:lnTo>
                    <a:pt x="187" y="95"/>
                  </a:lnTo>
                  <a:lnTo>
                    <a:pt x="192" y="95"/>
                  </a:lnTo>
                  <a:lnTo>
                    <a:pt x="197" y="100"/>
                  </a:lnTo>
                  <a:lnTo>
                    <a:pt x="197" y="113"/>
                  </a:lnTo>
                  <a:lnTo>
                    <a:pt x="197" y="118"/>
                  </a:lnTo>
                  <a:lnTo>
                    <a:pt x="202" y="123"/>
                  </a:lnTo>
                  <a:lnTo>
                    <a:pt x="209" y="130"/>
                  </a:lnTo>
                  <a:lnTo>
                    <a:pt x="214" y="130"/>
                  </a:lnTo>
                  <a:lnTo>
                    <a:pt x="214" y="135"/>
                  </a:lnTo>
                  <a:lnTo>
                    <a:pt x="214" y="140"/>
                  </a:lnTo>
                  <a:lnTo>
                    <a:pt x="214" y="148"/>
                  </a:lnTo>
                  <a:lnTo>
                    <a:pt x="214" y="153"/>
                  </a:lnTo>
                  <a:lnTo>
                    <a:pt x="209" y="153"/>
                  </a:lnTo>
                  <a:lnTo>
                    <a:pt x="209" y="158"/>
                  </a:lnTo>
                  <a:lnTo>
                    <a:pt x="209" y="165"/>
                  </a:lnTo>
                  <a:lnTo>
                    <a:pt x="209" y="170"/>
                  </a:lnTo>
                  <a:lnTo>
                    <a:pt x="209" y="175"/>
                  </a:lnTo>
                  <a:lnTo>
                    <a:pt x="209" y="183"/>
                  </a:lnTo>
                  <a:lnTo>
                    <a:pt x="209" y="188"/>
                  </a:lnTo>
                  <a:lnTo>
                    <a:pt x="209" y="195"/>
                  </a:lnTo>
                  <a:lnTo>
                    <a:pt x="214" y="200"/>
                  </a:lnTo>
                  <a:lnTo>
                    <a:pt x="214" y="205"/>
                  </a:lnTo>
                  <a:lnTo>
                    <a:pt x="222" y="210"/>
                  </a:lnTo>
                  <a:lnTo>
                    <a:pt x="222" y="218"/>
                  </a:lnTo>
                  <a:lnTo>
                    <a:pt x="227" y="223"/>
                  </a:lnTo>
                  <a:lnTo>
                    <a:pt x="232" y="223"/>
                  </a:lnTo>
                  <a:lnTo>
                    <a:pt x="239" y="228"/>
                  </a:lnTo>
                  <a:lnTo>
                    <a:pt x="244" y="228"/>
                  </a:lnTo>
                  <a:lnTo>
                    <a:pt x="244" y="235"/>
                  </a:lnTo>
                  <a:lnTo>
                    <a:pt x="249" y="240"/>
                  </a:lnTo>
                  <a:lnTo>
                    <a:pt x="249" y="248"/>
                  </a:lnTo>
                  <a:lnTo>
                    <a:pt x="257" y="248"/>
                  </a:lnTo>
                  <a:lnTo>
                    <a:pt x="257" y="253"/>
                  </a:lnTo>
                  <a:lnTo>
                    <a:pt x="262" y="258"/>
                  </a:lnTo>
                  <a:lnTo>
                    <a:pt x="262" y="265"/>
                  </a:lnTo>
                  <a:lnTo>
                    <a:pt x="262" y="270"/>
                  </a:lnTo>
                  <a:lnTo>
                    <a:pt x="267" y="275"/>
                  </a:lnTo>
                  <a:lnTo>
                    <a:pt x="274" y="275"/>
                  </a:lnTo>
                  <a:lnTo>
                    <a:pt x="279" y="275"/>
                  </a:lnTo>
                  <a:lnTo>
                    <a:pt x="284" y="270"/>
                  </a:lnTo>
                  <a:lnTo>
                    <a:pt x="292" y="270"/>
                  </a:lnTo>
                  <a:lnTo>
                    <a:pt x="292" y="275"/>
                  </a:lnTo>
                  <a:lnTo>
                    <a:pt x="297" y="275"/>
                  </a:lnTo>
                  <a:lnTo>
                    <a:pt x="309" y="283"/>
                  </a:lnTo>
                  <a:lnTo>
                    <a:pt x="309" y="288"/>
                  </a:lnTo>
                  <a:lnTo>
                    <a:pt x="314" y="293"/>
                  </a:lnTo>
                  <a:lnTo>
                    <a:pt x="319" y="300"/>
                  </a:lnTo>
                  <a:lnTo>
                    <a:pt x="319" y="305"/>
                  </a:lnTo>
                  <a:lnTo>
                    <a:pt x="327" y="310"/>
                  </a:lnTo>
                  <a:lnTo>
                    <a:pt x="327" y="317"/>
                  </a:lnTo>
                  <a:lnTo>
                    <a:pt x="327" y="322"/>
                  </a:lnTo>
                  <a:lnTo>
                    <a:pt x="327" y="327"/>
                  </a:lnTo>
                  <a:lnTo>
                    <a:pt x="327" y="335"/>
                  </a:lnTo>
                  <a:lnTo>
                    <a:pt x="327" y="340"/>
                  </a:lnTo>
                  <a:lnTo>
                    <a:pt x="332" y="345"/>
                  </a:lnTo>
                  <a:lnTo>
                    <a:pt x="332" y="352"/>
                  </a:lnTo>
                  <a:lnTo>
                    <a:pt x="337" y="357"/>
                  </a:lnTo>
                  <a:lnTo>
                    <a:pt x="344" y="362"/>
                  </a:lnTo>
                  <a:lnTo>
                    <a:pt x="344" y="370"/>
                  </a:lnTo>
                  <a:lnTo>
                    <a:pt x="344" y="375"/>
                  </a:lnTo>
                  <a:lnTo>
                    <a:pt x="349" y="375"/>
                  </a:lnTo>
                  <a:lnTo>
                    <a:pt x="349" y="382"/>
                  </a:lnTo>
                  <a:lnTo>
                    <a:pt x="357" y="387"/>
                  </a:lnTo>
                  <a:lnTo>
                    <a:pt x="362" y="392"/>
                  </a:lnTo>
                  <a:lnTo>
                    <a:pt x="357" y="392"/>
                  </a:lnTo>
                  <a:lnTo>
                    <a:pt x="367" y="392"/>
                  </a:lnTo>
                  <a:lnTo>
                    <a:pt x="374" y="392"/>
                  </a:lnTo>
                  <a:lnTo>
                    <a:pt x="374" y="397"/>
                  </a:lnTo>
                  <a:lnTo>
                    <a:pt x="367" y="405"/>
                  </a:lnTo>
                  <a:lnTo>
                    <a:pt x="367" y="410"/>
                  </a:lnTo>
                  <a:lnTo>
                    <a:pt x="367" y="415"/>
                  </a:lnTo>
                  <a:lnTo>
                    <a:pt x="362" y="422"/>
                  </a:lnTo>
                  <a:lnTo>
                    <a:pt x="362" y="427"/>
                  </a:lnTo>
                  <a:lnTo>
                    <a:pt x="357" y="427"/>
                  </a:lnTo>
                  <a:lnTo>
                    <a:pt x="357" y="435"/>
                  </a:lnTo>
                  <a:lnTo>
                    <a:pt x="362" y="435"/>
                  </a:lnTo>
                  <a:lnTo>
                    <a:pt x="362" y="440"/>
                  </a:lnTo>
                  <a:lnTo>
                    <a:pt x="367" y="440"/>
                  </a:lnTo>
                  <a:lnTo>
                    <a:pt x="367" y="445"/>
                  </a:lnTo>
                  <a:lnTo>
                    <a:pt x="367" y="452"/>
                  </a:lnTo>
                  <a:lnTo>
                    <a:pt x="362" y="452"/>
                  </a:lnTo>
                  <a:lnTo>
                    <a:pt x="357" y="452"/>
                  </a:lnTo>
                  <a:lnTo>
                    <a:pt x="349" y="452"/>
                  </a:lnTo>
                  <a:lnTo>
                    <a:pt x="344" y="452"/>
                  </a:lnTo>
                  <a:lnTo>
                    <a:pt x="344" y="445"/>
                  </a:lnTo>
                  <a:lnTo>
                    <a:pt x="344" y="440"/>
                  </a:lnTo>
                  <a:lnTo>
                    <a:pt x="344" y="435"/>
                  </a:lnTo>
                  <a:lnTo>
                    <a:pt x="349" y="435"/>
                  </a:lnTo>
                  <a:lnTo>
                    <a:pt x="344" y="435"/>
                  </a:lnTo>
                  <a:lnTo>
                    <a:pt x="337" y="435"/>
                  </a:lnTo>
                  <a:lnTo>
                    <a:pt x="337" y="440"/>
                  </a:lnTo>
                  <a:lnTo>
                    <a:pt x="344" y="440"/>
                  </a:lnTo>
                  <a:lnTo>
                    <a:pt x="344" y="445"/>
                  </a:lnTo>
                  <a:lnTo>
                    <a:pt x="337" y="452"/>
                  </a:lnTo>
                  <a:lnTo>
                    <a:pt x="344" y="452"/>
                  </a:lnTo>
                  <a:lnTo>
                    <a:pt x="337" y="452"/>
                  </a:lnTo>
                  <a:lnTo>
                    <a:pt x="332" y="445"/>
                  </a:lnTo>
                  <a:close/>
                </a:path>
              </a:pathLst>
            </a:custGeom>
            <a:solidFill>
              <a:srgbClr val="FFC080"/>
            </a:solidFill>
            <a:ln w="7938">
              <a:solidFill>
                <a:srgbClr val="000000"/>
              </a:solidFill>
              <a:prstDash val="solid"/>
              <a:round/>
              <a:headEnd/>
              <a:tailEnd/>
            </a:ln>
          </p:spPr>
          <p:txBody>
            <a:bodyPr/>
            <a:lstStyle/>
            <a:p>
              <a:endParaRPr lang="en-GB"/>
            </a:p>
          </p:txBody>
        </p:sp>
        <p:sp>
          <p:nvSpPr>
            <p:cNvPr id="407566" name="Freeform 14"/>
            <p:cNvSpPr>
              <a:spLocks/>
            </p:cNvSpPr>
            <p:nvPr/>
          </p:nvSpPr>
          <p:spPr bwMode="auto">
            <a:xfrm>
              <a:off x="2819" y="2404"/>
              <a:ext cx="139" cy="110"/>
            </a:xfrm>
            <a:custGeom>
              <a:avLst/>
              <a:gdLst>
                <a:gd name="T0" fmla="*/ 105 w 105"/>
                <a:gd name="T1" fmla="*/ 48 h 83"/>
                <a:gd name="T2" fmla="*/ 105 w 105"/>
                <a:gd name="T3" fmla="*/ 53 h 83"/>
                <a:gd name="T4" fmla="*/ 105 w 105"/>
                <a:gd name="T5" fmla="*/ 60 h 83"/>
                <a:gd name="T6" fmla="*/ 105 w 105"/>
                <a:gd name="T7" fmla="*/ 65 h 83"/>
                <a:gd name="T8" fmla="*/ 100 w 105"/>
                <a:gd name="T9" fmla="*/ 65 h 83"/>
                <a:gd name="T10" fmla="*/ 92 w 105"/>
                <a:gd name="T11" fmla="*/ 65 h 83"/>
                <a:gd name="T12" fmla="*/ 92 w 105"/>
                <a:gd name="T13" fmla="*/ 70 h 83"/>
                <a:gd name="T14" fmla="*/ 87 w 105"/>
                <a:gd name="T15" fmla="*/ 78 h 83"/>
                <a:gd name="T16" fmla="*/ 87 w 105"/>
                <a:gd name="T17" fmla="*/ 83 h 83"/>
                <a:gd name="T18" fmla="*/ 82 w 105"/>
                <a:gd name="T19" fmla="*/ 83 h 83"/>
                <a:gd name="T20" fmla="*/ 75 w 105"/>
                <a:gd name="T21" fmla="*/ 78 h 83"/>
                <a:gd name="T22" fmla="*/ 70 w 105"/>
                <a:gd name="T23" fmla="*/ 70 h 83"/>
                <a:gd name="T24" fmla="*/ 62 w 105"/>
                <a:gd name="T25" fmla="*/ 70 h 83"/>
                <a:gd name="T26" fmla="*/ 62 w 105"/>
                <a:gd name="T27" fmla="*/ 65 h 83"/>
                <a:gd name="T28" fmla="*/ 52 w 105"/>
                <a:gd name="T29" fmla="*/ 65 h 83"/>
                <a:gd name="T30" fmla="*/ 52 w 105"/>
                <a:gd name="T31" fmla="*/ 60 h 83"/>
                <a:gd name="T32" fmla="*/ 47 w 105"/>
                <a:gd name="T33" fmla="*/ 60 h 83"/>
                <a:gd name="T34" fmla="*/ 40 w 105"/>
                <a:gd name="T35" fmla="*/ 53 h 83"/>
                <a:gd name="T36" fmla="*/ 35 w 105"/>
                <a:gd name="T37" fmla="*/ 53 h 83"/>
                <a:gd name="T38" fmla="*/ 28 w 105"/>
                <a:gd name="T39" fmla="*/ 53 h 83"/>
                <a:gd name="T40" fmla="*/ 28 w 105"/>
                <a:gd name="T41" fmla="*/ 48 h 83"/>
                <a:gd name="T42" fmla="*/ 28 w 105"/>
                <a:gd name="T43" fmla="*/ 40 h 83"/>
                <a:gd name="T44" fmla="*/ 23 w 105"/>
                <a:gd name="T45" fmla="*/ 40 h 83"/>
                <a:gd name="T46" fmla="*/ 18 w 105"/>
                <a:gd name="T47" fmla="*/ 40 h 83"/>
                <a:gd name="T48" fmla="*/ 10 w 105"/>
                <a:gd name="T49" fmla="*/ 40 h 83"/>
                <a:gd name="T50" fmla="*/ 10 w 105"/>
                <a:gd name="T51" fmla="*/ 35 h 83"/>
                <a:gd name="T52" fmla="*/ 5 w 105"/>
                <a:gd name="T53" fmla="*/ 35 h 83"/>
                <a:gd name="T54" fmla="*/ 0 w 105"/>
                <a:gd name="T55" fmla="*/ 35 h 83"/>
                <a:gd name="T56" fmla="*/ 5 w 105"/>
                <a:gd name="T57" fmla="*/ 35 h 83"/>
                <a:gd name="T58" fmla="*/ 5 w 105"/>
                <a:gd name="T59" fmla="*/ 30 h 83"/>
                <a:gd name="T60" fmla="*/ 10 w 105"/>
                <a:gd name="T61" fmla="*/ 25 h 83"/>
                <a:gd name="T62" fmla="*/ 18 w 105"/>
                <a:gd name="T63" fmla="*/ 25 h 83"/>
                <a:gd name="T64" fmla="*/ 23 w 105"/>
                <a:gd name="T65" fmla="*/ 25 h 83"/>
                <a:gd name="T66" fmla="*/ 28 w 105"/>
                <a:gd name="T67" fmla="*/ 25 h 83"/>
                <a:gd name="T68" fmla="*/ 35 w 105"/>
                <a:gd name="T69" fmla="*/ 25 h 83"/>
                <a:gd name="T70" fmla="*/ 47 w 105"/>
                <a:gd name="T71" fmla="*/ 25 h 83"/>
                <a:gd name="T72" fmla="*/ 47 w 105"/>
                <a:gd name="T73" fmla="*/ 18 h 83"/>
                <a:gd name="T74" fmla="*/ 52 w 105"/>
                <a:gd name="T75" fmla="*/ 18 h 83"/>
                <a:gd name="T76" fmla="*/ 52 w 105"/>
                <a:gd name="T77" fmla="*/ 13 h 83"/>
                <a:gd name="T78" fmla="*/ 57 w 105"/>
                <a:gd name="T79" fmla="*/ 13 h 83"/>
                <a:gd name="T80" fmla="*/ 62 w 105"/>
                <a:gd name="T81" fmla="*/ 13 h 83"/>
                <a:gd name="T82" fmla="*/ 70 w 105"/>
                <a:gd name="T83" fmla="*/ 13 h 83"/>
                <a:gd name="T84" fmla="*/ 82 w 105"/>
                <a:gd name="T85" fmla="*/ 13 h 83"/>
                <a:gd name="T86" fmla="*/ 87 w 105"/>
                <a:gd name="T87" fmla="*/ 8 h 83"/>
                <a:gd name="T88" fmla="*/ 87 w 105"/>
                <a:gd name="T89" fmla="*/ 0 h 83"/>
                <a:gd name="T90" fmla="*/ 92 w 105"/>
                <a:gd name="T91" fmla="*/ 0 h 83"/>
                <a:gd name="T92" fmla="*/ 92 w 105"/>
                <a:gd name="T93" fmla="*/ 8 h 83"/>
                <a:gd name="T94" fmla="*/ 100 w 105"/>
                <a:gd name="T95" fmla="*/ 8 h 83"/>
                <a:gd name="T96" fmla="*/ 100 w 105"/>
                <a:gd name="T97" fmla="*/ 13 h 83"/>
                <a:gd name="T98" fmla="*/ 105 w 105"/>
                <a:gd name="T99" fmla="*/ 13 h 83"/>
                <a:gd name="T100" fmla="*/ 105 w 105"/>
                <a:gd name="T101" fmla="*/ 18 h 83"/>
                <a:gd name="T102" fmla="*/ 105 w 105"/>
                <a:gd name="T103" fmla="*/ 25 h 83"/>
                <a:gd name="T104" fmla="*/ 105 w 105"/>
                <a:gd name="T105" fmla="*/ 30 h 83"/>
                <a:gd name="T106" fmla="*/ 105 w 105"/>
                <a:gd name="T107" fmla="*/ 40 h 83"/>
                <a:gd name="T108" fmla="*/ 105 w 105"/>
                <a:gd name="T109"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 h="83">
                  <a:moveTo>
                    <a:pt x="105" y="48"/>
                  </a:moveTo>
                  <a:lnTo>
                    <a:pt x="105" y="53"/>
                  </a:lnTo>
                  <a:lnTo>
                    <a:pt x="105" y="60"/>
                  </a:lnTo>
                  <a:lnTo>
                    <a:pt x="105" y="65"/>
                  </a:lnTo>
                  <a:lnTo>
                    <a:pt x="100" y="65"/>
                  </a:lnTo>
                  <a:lnTo>
                    <a:pt x="92" y="65"/>
                  </a:lnTo>
                  <a:lnTo>
                    <a:pt x="92" y="70"/>
                  </a:lnTo>
                  <a:lnTo>
                    <a:pt x="87" y="78"/>
                  </a:lnTo>
                  <a:lnTo>
                    <a:pt x="87" y="83"/>
                  </a:lnTo>
                  <a:lnTo>
                    <a:pt x="82" y="83"/>
                  </a:lnTo>
                  <a:lnTo>
                    <a:pt x="75" y="78"/>
                  </a:lnTo>
                  <a:lnTo>
                    <a:pt x="70" y="70"/>
                  </a:lnTo>
                  <a:lnTo>
                    <a:pt x="62" y="70"/>
                  </a:lnTo>
                  <a:lnTo>
                    <a:pt x="62" y="65"/>
                  </a:lnTo>
                  <a:lnTo>
                    <a:pt x="52" y="65"/>
                  </a:lnTo>
                  <a:lnTo>
                    <a:pt x="52" y="60"/>
                  </a:lnTo>
                  <a:lnTo>
                    <a:pt x="47" y="60"/>
                  </a:lnTo>
                  <a:lnTo>
                    <a:pt x="40" y="53"/>
                  </a:lnTo>
                  <a:lnTo>
                    <a:pt x="35" y="53"/>
                  </a:lnTo>
                  <a:lnTo>
                    <a:pt x="28" y="53"/>
                  </a:lnTo>
                  <a:lnTo>
                    <a:pt x="28" y="48"/>
                  </a:lnTo>
                  <a:lnTo>
                    <a:pt x="28" y="40"/>
                  </a:lnTo>
                  <a:lnTo>
                    <a:pt x="23" y="40"/>
                  </a:lnTo>
                  <a:lnTo>
                    <a:pt x="18" y="40"/>
                  </a:lnTo>
                  <a:lnTo>
                    <a:pt x="10" y="40"/>
                  </a:lnTo>
                  <a:lnTo>
                    <a:pt x="10" y="35"/>
                  </a:lnTo>
                  <a:lnTo>
                    <a:pt x="5" y="35"/>
                  </a:lnTo>
                  <a:lnTo>
                    <a:pt x="0" y="35"/>
                  </a:lnTo>
                  <a:lnTo>
                    <a:pt x="5" y="35"/>
                  </a:lnTo>
                  <a:lnTo>
                    <a:pt x="5" y="30"/>
                  </a:lnTo>
                  <a:lnTo>
                    <a:pt x="10" y="25"/>
                  </a:lnTo>
                  <a:lnTo>
                    <a:pt x="18" y="25"/>
                  </a:lnTo>
                  <a:lnTo>
                    <a:pt x="23" y="25"/>
                  </a:lnTo>
                  <a:lnTo>
                    <a:pt x="28" y="25"/>
                  </a:lnTo>
                  <a:lnTo>
                    <a:pt x="35" y="25"/>
                  </a:lnTo>
                  <a:lnTo>
                    <a:pt x="47" y="25"/>
                  </a:lnTo>
                  <a:lnTo>
                    <a:pt x="47" y="18"/>
                  </a:lnTo>
                  <a:lnTo>
                    <a:pt x="52" y="18"/>
                  </a:lnTo>
                  <a:lnTo>
                    <a:pt x="52" y="13"/>
                  </a:lnTo>
                  <a:lnTo>
                    <a:pt x="57" y="13"/>
                  </a:lnTo>
                  <a:lnTo>
                    <a:pt x="62" y="13"/>
                  </a:lnTo>
                  <a:lnTo>
                    <a:pt x="70" y="13"/>
                  </a:lnTo>
                  <a:lnTo>
                    <a:pt x="82" y="13"/>
                  </a:lnTo>
                  <a:lnTo>
                    <a:pt x="87" y="8"/>
                  </a:lnTo>
                  <a:lnTo>
                    <a:pt x="87" y="0"/>
                  </a:lnTo>
                  <a:lnTo>
                    <a:pt x="92" y="0"/>
                  </a:lnTo>
                  <a:lnTo>
                    <a:pt x="92" y="8"/>
                  </a:lnTo>
                  <a:lnTo>
                    <a:pt x="100" y="8"/>
                  </a:lnTo>
                  <a:lnTo>
                    <a:pt x="100" y="13"/>
                  </a:lnTo>
                  <a:lnTo>
                    <a:pt x="105" y="13"/>
                  </a:lnTo>
                  <a:lnTo>
                    <a:pt x="105" y="18"/>
                  </a:lnTo>
                  <a:lnTo>
                    <a:pt x="105" y="25"/>
                  </a:lnTo>
                  <a:lnTo>
                    <a:pt x="105" y="30"/>
                  </a:lnTo>
                  <a:lnTo>
                    <a:pt x="105" y="40"/>
                  </a:lnTo>
                  <a:lnTo>
                    <a:pt x="105" y="48"/>
                  </a:lnTo>
                  <a:close/>
                </a:path>
              </a:pathLst>
            </a:custGeom>
            <a:solidFill>
              <a:srgbClr val="FFC080"/>
            </a:solidFill>
            <a:ln w="7938">
              <a:solidFill>
                <a:srgbClr val="000000"/>
              </a:solidFill>
              <a:prstDash val="solid"/>
              <a:round/>
              <a:headEnd/>
              <a:tailEnd/>
            </a:ln>
          </p:spPr>
          <p:txBody>
            <a:bodyPr/>
            <a:lstStyle/>
            <a:p>
              <a:endParaRPr lang="en-GB"/>
            </a:p>
          </p:txBody>
        </p:sp>
        <p:sp>
          <p:nvSpPr>
            <p:cNvPr id="407567" name="Freeform 15"/>
            <p:cNvSpPr>
              <a:spLocks/>
            </p:cNvSpPr>
            <p:nvPr/>
          </p:nvSpPr>
          <p:spPr bwMode="auto">
            <a:xfrm>
              <a:off x="2750" y="1996"/>
              <a:ext cx="208" cy="247"/>
            </a:xfrm>
            <a:custGeom>
              <a:avLst/>
              <a:gdLst>
                <a:gd name="T0" fmla="*/ 5 w 157"/>
                <a:gd name="T1" fmla="*/ 182 h 187"/>
                <a:gd name="T2" fmla="*/ 17 w 157"/>
                <a:gd name="T3" fmla="*/ 175 h 187"/>
                <a:gd name="T4" fmla="*/ 27 w 157"/>
                <a:gd name="T5" fmla="*/ 170 h 187"/>
                <a:gd name="T6" fmla="*/ 40 w 157"/>
                <a:gd name="T7" fmla="*/ 170 h 187"/>
                <a:gd name="T8" fmla="*/ 52 w 157"/>
                <a:gd name="T9" fmla="*/ 175 h 187"/>
                <a:gd name="T10" fmla="*/ 62 w 157"/>
                <a:gd name="T11" fmla="*/ 182 h 187"/>
                <a:gd name="T12" fmla="*/ 87 w 157"/>
                <a:gd name="T13" fmla="*/ 187 h 187"/>
                <a:gd name="T14" fmla="*/ 92 w 157"/>
                <a:gd name="T15" fmla="*/ 175 h 187"/>
                <a:gd name="T16" fmla="*/ 92 w 157"/>
                <a:gd name="T17" fmla="*/ 165 h 187"/>
                <a:gd name="T18" fmla="*/ 92 w 157"/>
                <a:gd name="T19" fmla="*/ 152 h 187"/>
                <a:gd name="T20" fmla="*/ 104 w 157"/>
                <a:gd name="T21" fmla="*/ 152 h 187"/>
                <a:gd name="T22" fmla="*/ 109 w 157"/>
                <a:gd name="T23" fmla="*/ 140 h 187"/>
                <a:gd name="T24" fmla="*/ 109 w 157"/>
                <a:gd name="T25" fmla="*/ 130 h 187"/>
                <a:gd name="T26" fmla="*/ 92 w 157"/>
                <a:gd name="T27" fmla="*/ 117 h 187"/>
                <a:gd name="T28" fmla="*/ 99 w 157"/>
                <a:gd name="T29" fmla="*/ 95 h 187"/>
                <a:gd name="T30" fmla="*/ 87 w 157"/>
                <a:gd name="T31" fmla="*/ 77 h 187"/>
                <a:gd name="T32" fmla="*/ 75 w 157"/>
                <a:gd name="T33" fmla="*/ 65 h 187"/>
                <a:gd name="T34" fmla="*/ 82 w 157"/>
                <a:gd name="T35" fmla="*/ 47 h 187"/>
                <a:gd name="T36" fmla="*/ 82 w 157"/>
                <a:gd name="T37" fmla="*/ 35 h 187"/>
                <a:gd name="T38" fmla="*/ 87 w 157"/>
                <a:gd name="T39" fmla="*/ 30 h 187"/>
                <a:gd name="T40" fmla="*/ 109 w 157"/>
                <a:gd name="T41" fmla="*/ 35 h 187"/>
                <a:gd name="T42" fmla="*/ 114 w 157"/>
                <a:gd name="T43" fmla="*/ 30 h 187"/>
                <a:gd name="T44" fmla="*/ 109 w 157"/>
                <a:gd name="T45" fmla="*/ 22 h 187"/>
                <a:gd name="T46" fmla="*/ 109 w 157"/>
                <a:gd name="T47" fmla="*/ 12 h 187"/>
                <a:gd name="T48" fmla="*/ 114 w 157"/>
                <a:gd name="T49" fmla="*/ 0 h 187"/>
                <a:gd name="T50" fmla="*/ 127 w 157"/>
                <a:gd name="T51" fmla="*/ 5 h 187"/>
                <a:gd name="T52" fmla="*/ 134 w 157"/>
                <a:gd name="T53" fmla="*/ 12 h 187"/>
                <a:gd name="T54" fmla="*/ 127 w 157"/>
                <a:gd name="T55" fmla="*/ 17 h 187"/>
                <a:gd name="T56" fmla="*/ 122 w 157"/>
                <a:gd name="T57" fmla="*/ 30 h 187"/>
                <a:gd name="T58" fmla="*/ 122 w 157"/>
                <a:gd name="T59" fmla="*/ 40 h 187"/>
                <a:gd name="T60" fmla="*/ 127 w 157"/>
                <a:gd name="T61" fmla="*/ 52 h 187"/>
                <a:gd name="T62" fmla="*/ 127 w 157"/>
                <a:gd name="T63" fmla="*/ 40 h 187"/>
                <a:gd name="T64" fmla="*/ 134 w 157"/>
                <a:gd name="T65" fmla="*/ 30 h 187"/>
                <a:gd name="T66" fmla="*/ 134 w 157"/>
                <a:gd name="T67" fmla="*/ 17 h 187"/>
                <a:gd name="T68" fmla="*/ 144 w 157"/>
                <a:gd name="T69" fmla="*/ 17 h 187"/>
                <a:gd name="T70" fmla="*/ 144 w 157"/>
                <a:gd name="T71" fmla="*/ 30 h 187"/>
                <a:gd name="T72" fmla="*/ 144 w 157"/>
                <a:gd name="T73" fmla="*/ 40 h 187"/>
                <a:gd name="T74" fmla="*/ 144 w 157"/>
                <a:gd name="T75" fmla="*/ 52 h 187"/>
                <a:gd name="T76" fmla="*/ 152 w 157"/>
                <a:gd name="T77" fmla="*/ 60 h 187"/>
                <a:gd name="T78" fmla="*/ 157 w 157"/>
                <a:gd name="T79" fmla="*/ 87 h 187"/>
                <a:gd name="T80" fmla="*/ 152 w 157"/>
                <a:gd name="T81" fmla="*/ 100 h 187"/>
                <a:gd name="T82" fmla="*/ 152 w 157"/>
                <a:gd name="T83" fmla="*/ 112 h 187"/>
                <a:gd name="T84" fmla="*/ 144 w 157"/>
                <a:gd name="T85" fmla="*/ 117 h 187"/>
                <a:gd name="T86" fmla="*/ 139 w 157"/>
                <a:gd name="T87" fmla="*/ 117 h 187"/>
                <a:gd name="T88" fmla="*/ 134 w 157"/>
                <a:gd name="T89" fmla="*/ 130 h 187"/>
                <a:gd name="T90" fmla="*/ 134 w 157"/>
                <a:gd name="T91" fmla="*/ 140 h 187"/>
                <a:gd name="T92" fmla="*/ 134 w 157"/>
                <a:gd name="T93" fmla="*/ 152 h 187"/>
                <a:gd name="T94" fmla="*/ 144 w 157"/>
                <a:gd name="T95" fmla="*/ 152 h 187"/>
                <a:gd name="T96" fmla="*/ 157 w 157"/>
                <a:gd name="T97" fmla="*/ 157 h 187"/>
                <a:gd name="T98" fmla="*/ 0 w 157"/>
                <a:gd name="T99"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7" h="187">
                  <a:moveTo>
                    <a:pt x="0" y="187"/>
                  </a:moveTo>
                  <a:lnTo>
                    <a:pt x="5" y="182"/>
                  </a:lnTo>
                  <a:lnTo>
                    <a:pt x="10" y="175"/>
                  </a:lnTo>
                  <a:lnTo>
                    <a:pt x="17" y="175"/>
                  </a:lnTo>
                  <a:lnTo>
                    <a:pt x="22" y="175"/>
                  </a:lnTo>
                  <a:lnTo>
                    <a:pt x="27" y="170"/>
                  </a:lnTo>
                  <a:lnTo>
                    <a:pt x="35" y="170"/>
                  </a:lnTo>
                  <a:lnTo>
                    <a:pt x="40" y="170"/>
                  </a:lnTo>
                  <a:lnTo>
                    <a:pt x="45" y="175"/>
                  </a:lnTo>
                  <a:lnTo>
                    <a:pt x="52" y="175"/>
                  </a:lnTo>
                  <a:lnTo>
                    <a:pt x="57" y="175"/>
                  </a:lnTo>
                  <a:lnTo>
                    <a:pt x="62" y="182"/>
                  </a:lnTo>
                  <a:lnTo>
                    <a:pt x="70" y="187"/>
                  </a:lnTo>
                  <a:lnTo>
                    <a:pt x="87" y="187"/>
                  </a:lnTo>
                  <a:lnTo>
                    <a:pt x="87" y="182"/>
                  </a:lnTo>
                  <a:lnTo>
                    <a:pt x="92" y="175"/>
                  </a:lnTo>
                  <a:lnTo>
                    <a:pt x="92" y="170"/>
                  </a:lnTo>
                  <a:lnTo>
                    <a:pt x="92" y="165"/>
                  </a:lnTo>
                  <a:lnTo>
                    <a:pt x="92" y="157"/>
                  </a:lnTo>
                  <a:lnTo>
                    <a:pt x="92" y="152"/>
                  </a:lnTo>
                  <a:lnTo>
                    <a:pt x="99" y="152"/>
                  </a:lnTo>
                  <a:lnTo>
                    <a:pt x="104" y="152"/>
                  </a:lnTo>
                  <a:lnTo>
                    <a:pt x="109" y="147"/>
                  </a:lnTo>
                  <a:lnTo>
                    <a:pt x="109" y="140"/>
                  </a:lnTo>
                  <a:lnTo>
                    <a:pt x="114" y="135"/>
                  </a:lnTo>
                  <a:lnTo>
                    <a:pt x="109" y="130"/>
                  </a:lnTo>
                  <a:lnTo>
                    <a:pt x="104" y="122"/>
                  </a:lnTo>
                  <a:lnTo>
                    <a:pt x="92" y="117"/>
                  </a:lnTo>
                  <a:lnTo>
                    <a:pt x="92" y="112"/>
                  </a:lnTo>
                  <a:lnTo>
                    <a:pt x="99" y="95"/>
                  </a:lnTo>
                  <a:lnTo>
                    <a:pt x="92" y="82"/>
                  </a:lnTo>
                  <a:lnTo>
                    <a:pt x="87" y="77"/>
                  </a:lnTo>
                  <a:lnTo>
                    <a:pt x="82" y="70"/>
                  </a:lnTo>
                  <a:lnTo>
                    <a:pt x="75" y="65"/>
                  </a:lnTo>
                  <a:lnTo>
                    <a:pt x="82" y="60"/>
                  </a:lnTo>
                  <a:lnTo>
                    <a:pt x="82" y="47"/>
                  </a:lnTo>
                  <a:lnTo>
                    <a:pt x="82" y="40"/>
                  </a:lnTo>
                  <a:lnTo>
                    <a:pt x="82" y="35"/>
                  </a:lnTo>
                  <a:lnTo>
                    <a:pt x="82" y="30"/>
                  </a:lnTo>
                  <a:lnTo>
                    <a:pt x="87" y="30"/>
                  </a:lnTo>
                  <a:lnTo>
                    <a:pt x="104" y="40"/>
                  </a:lnTo>
                  <a:lnTo>
                    <a:pt x="109" y="35"/>
                  </a:lnTo>
                  <a:lnTo>
                    <a:pt x="114" y="35"/>
                  </a:lnTo>
                  <a:lnTo>
                    <a:pt x="114" y="30"/>
                  </a:lnTo>
                  <a:lnTo>
                    <a:pt x="114" y="22"/>
                  </a:lnTo>
                  <a:lnTo>
                    <a:pt x="109" y="22"/>
                  </a:lnTo>
                  <a:lnTo>
                    <a:pt x="109" y="17"/>
                  </a:lnTo>
                  <a:lnTo>
                    <a:pt x="109" y="12"/>
                  </a:lnTo>
                  <a:lnTo>
                    <a:pt x="109" y="0"/>
                  </a:lnTo>
                  <a:lnTo>
                    <a:pt x="114" y="0"/>
                  </a:lnTo>
                  <a:lnTo>
                    <a:pt x="122" y="0"/>
                  </a:lnTo>
                  <a:lnTo>
                    <a:pt x="127" y="5"/>
                  </a:lnTo>
                  <a:lnTo>
                    <a:pt x="134" y="5"/>
                  </a:lnTo>
                  <a:lnTo>
                    <a:pt x="134" y="12"/>
                  </a:lnTo>
                  <a:lnTo>
                    <a:pt x="127" y="12"/>
                  </a:lnTo>
                  <a:lnTo>
                    <a:pt x="127" y="17"/>
                  </a:lnTo>
                  <a:lnTo>
                    <a:pt x="122" y="22"/>
                  </a:lnTo>
                  <a:lnTo>
                    <a:pt x="122" y="30"/>
                  </a:lnTo>
                  <a:lnTo>
                    <a:pt x="122" y="35"/>
                  </a:lnTo>
                  <a:lnTo>
                    <a:pt x="122" y="40"/>
                  </a:lnTo>
                  <a:lnTo>
                    <a:pt x="122" y="47"/>
                  </a:lnTo>
                  <a:lnTo>
                    <a:pt x="127" y="52"/>
                  </a:lnTo>
                  <a:lnTo>
                    <a:pt x="127" y="47"/>
                  </a:lnTo>
                  <a:lnTo>
                    <a:pt x="127" y="40"/>
                  </a:lnTo>
                  <a:lnTo>
                    <a:pt x="127" y="35"/>
                  </a:lnTo>
                  <a:lnTo>
                    <a:pt x="134" y="30"/>
                  </a:lnTo>
                  <a:lnTo>
                    <a:pt x="134" y="22"/>
                  </a:lnTo>
                  <a:lnTo>
                    <a:pt x="134" y="17"/>
                  </a:lnTo>
                  <a:lnTo>
                    <a:pt x="139" y="17"/>
                  </a:lnTo>
                  <a:lnTo>
                    <a:pt x="144" y="17"/>
                  </a:lnTo>
                  <a:lnTo>
                    <a:pt x="144" y="22"/>
                  </a:lnTo>
                  <a:lnTo>
                    <a:pt x="144" y="30"/>
                  </a:lnTo>
                  <a:lnTo>
                    <a:pt x="144" y="35"/>
                  </a:lnTo>
                  <a:lnTo>
                    <a:pt x="144" y="40"/>
                  </a:lnTo>
                  <a:lnTo>
                    <a:pt x="144" y="47"/>
                  </a:lnTo>
                  <a:lnTo>
                    <a:pt x="144" y="52"/>
                  </a:lnTo>
                  <a:lnTo>
                    <a:pt x="144" y="60"/>
                  </a:lnTo>
                  <a:lnTo>
                    <a:pt x="152" y="60"/>
                  </a:lnTo>
                  <a:lnTo>
                    <a:pt x="157" y="60"/>
                  </a:lnTo>
                  <a:lnTo>
                    <a:pt x="157" y="87"/>
                  </a:lnTo>
                  <a:lnTo>
                    <a:pt x="157" y="95"/>
                  </a:lnTo>
                  <a:lnTo>
                    <a:pt x="152" y="100"/>
                  </a:lnTo>
                  <a:lnTo>
                    <a:pt x="152" y="105"/>
                  </a:lnTo>
                  <a:lnTo>
                    <a:pt x="152" y="112"/>
                  </a:lnTo>
                  <a:lnTo>
                    <a:pt x="152" y="117"/>
                  </a:lnTo>
                  <a:lnTo>
                    <a:pt x="144" y="117"/>
                  </a:lnTo>
                  <a:lnTo>
                    <a:pt x="144" y="122"/>
                  </a:lnTo>
                  <a:lnTo>
                    <a:pt x="139" y="117"/>
                  </a:lnTo>
                  <a:lnTo>
                    <a:pt x="134" y="122"/>
                  </a:lnTo>
                  <a:lnTo>
                    <a:pt x="134" y="130"/>
                  </a:lnTo>
                  <a:lnTo>
                    <a:pt x="134" y="135"/>
                  </a:lnTo>
                  <a:lnTo>
                    <a:pt x="134" y="140"/>
                  </a:lnTo>
                  <a:lnTo>
                    <a:pt x="134" y="147"/>
                  </a:lnTo>
                  <a:lnTo>
                    <a:pt x="134" y="152"/>
                  </a:lnTo>
                  <a:lnTo>
                    <a:pt x="139" y="152"/>
                  </a:lnTo>
                  <a:lnTo>
                    <a:pt x="144" y="152"/>
                  </a:lnTo>
                  <a:lnTo>
                    <a:pt x="152" y="157"/>
                  </a:lnTo>
                  <a:lnTo>
                    <a:pt x="157" y="157"/>
                  </a:lnTo>
                  <a:lnTo>
                    <a:pt x="157" y="187"/>
                  </a:lnTo>
                  <a:lnTo>
                    <a:pt x="0" y="187"/>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68" name="Freeform 16"/>
            <p:cNvSpPr>
              <a:spLocks/>
            </p:cNvSpPr>
            <p:nvPr/>
          </p:nvSpPr>
          <p:spPr bwMode="auto">
            <a:xfrm>
              <a:off x="2704" y="2227"/>
              <a:ext cx="254" cy="240"/>
            </a:xfrm>
            <a:custGeom>
              <a:avLst/>
              <a:gdLst>
                <a:gd name="T0" fmla="*/ 192 w 192"/>
                <a:gd name="T1" fmla="*/ 177 h 182"/>
                <a:gd name="T2" fmla="*/ 192 w 192"/>
                <a:gd name="T3" fmla="*/ 159 h 182"/>
                <a:gd name="T4" fmla="*/ 192 w 192"/>
                <a:gd name="T5" fmla="*/ 147 h 182"/>
                <a:gd name="T6" fmla="*/ 187 w 192"/>
                <a:gd name="T7" fmla="*/ 142 h 182"/>
                <a:gd name="T8" fmla="*/ 179 w 192"/>
                <a:gd name="T9" fmla="*/ 134 h 182"/>
                <a:gd name="T10" fmla="*/ 174 w 192"/>
                <a:gd name="T11" fmla="*/ 142 h 182"/>
                <a:gd name="T12" fmla="*/ 157 w 192"/>
                <a:gd name="T13" fmla="*/ 147 h 182"/>
                <a:gd name="T14" fmla="*/ 144 w 192"/>
                <a:gd name="T15" fmla="*/ 147 h 182"/>
                <a:gd name="T16" fmla="*/ 139 w 192"/>
                <a:gd name="T17" fmla="*/ 152 h 182"/>
                <a:gd name="T18" fmla="*/ 134 w 192"/>
                <a:gd name="T19" fmla="*/ 159 h 182"/>
                <a:gd name="T20" fmla="*/ 115 w 192"/>
                <a:gd name="T21" fmla="*/ 159 h 182"/>
                <a:gd name="T22" fmla="*/ 105 w 192"/>
                <a:gd name="T23" fmla="*/ 159 h 182"/>
                <a:gd name="T24" fmla="*/ 92 w 192"/>
                <a:gd name="T25" fmla="*/ 164 h 182"/>
                <a:gd name="T26" fmla="*/ 87 w 192"/>
                <a:gd name="T27" fmla="*/ 169 h 182"/>
                <a:gd name="T28" fmla="*/ 87 w 192"/>
                <a:gd name="T29" fmla="*/ 164 h 182"/>
                <a:gd name="T30" fmla="*/ 75 w 192"/>
                <a:gd name="T31" fmla="*/ 164 h 182"/>
                <a:gd name="T32" fmla="*/ 70 w 192"/>
                <a:gd name="T33" fmla="*/ 159 h 182"/>
                <a:gd name="T34" fmla="*/ 62 w 192"/>
                <a:gd name="T35" fmla="*/ 152 h 182"/>
                <a:gd name="T36" fmla="*/ 57 w 192"/>
                <a:gd name="T37" fmla="*/ 142 h 182"/>
                <a:gd name="T38" fmla="*/ 52 w 192"/>
                <a:gd name="T39" fmla="*/ 129 h 182"/>
                <a:gd name="T40" fmla="*/ 45 w 192"/>
                <a:gd name="T41" fmla="*/ 124 h 182"/>
                <a:gd name="T42" fmla="*/ 27 w 192"/>
                <a:gd name="T43" fmla="*/ 112 h 182"/>
                <a:gd name="T44" fmla="*/ 22 w 192"/>
                <a:gd name="T45" fmla="*/ 99 h 182"/>
                <a:gd name="T46" fmla="*/ 17 w 192"/>
                <a:gd name="T47" fmla="*/ 89 h 182"/>
                <a:gd name="T48" fmla="*/ 10 w 192"/>
                <a:gd name="T49" fmla="*/ 82 h 182"/>
                <a:gd name="T50" fmla="*/ 10 w 192"/>
                <a:gd name="T51" fmla="*/ 72 h 182"/>
                <a:gd name="T52" fmla="*/ 5 w 192"/>
                <a:gd name="T53" fmla="*/ 59 h 182"/>
                <a:gd name="T54" fmla="*/ 0 w 192"/>
                <a:gd name="T55" fmla="*/ 47 h 182"/>
                <a:gd name="T56" fmla="*/ 5 w 192"/>
                <a:gd name="T57" fmla="*/ 42 h 182"/>
                <a:gd name="T58" fmla="*/ 17 w 192"/>
                <a:gd name="T59" fmla="*/ 34 h 182"/>
                <a:gd name="T60" fmla="*/ 27 w 192"/>
                <a:gd name="T61" fmla="*/ 34 h 182"/>
                <a:gd name="T62" fmla="*/ 35 w 192"/>
                <a:gd name="T63" fmla="*/ 29 h 182"/>
                <a:gd name="T64" fmla="*/ 35 w 192"/>
                <a:gd name="T65" fmla="*/ 20 h 182"/>
                <a:gd name="T66" fmla="*/ 27 w 192"/>
                <a:gd name="T67" fmla="*/ 20 h 182"/>
                <a:gd name="T68" fmla="*/ 35 w 192"/>
                <a:gd name="T69" fmla="*/ 12 h 182"/>
                <a:gd name="T70" fmla="*/ 45 w 192"/>
                <a:gd name="T71" fmla="*/ 0 h 182"/>
                <a:gd name="T72" fmla="*/ 57 w 192"/>
                <a:gd name="T73" fmla="*/ 0 h 182"/>
                <a:gd name="T74" fmla="*/ 87 w 192"/>
                <a:gd name="T75" fmla="*/ 0 h 182"/>
                <a:gd name="T76" fmla="*/ 97 w 192"/>
                <a:gd name="T77" fmla="*/ 7 h 182"/>
                <a:gd name="T78" fmla="*/ 110 w 192"/>
                <a:gd name="T79" fmla="*/ 20 h 182"/>
                <a:gd name="T80" fmla="*/ 122 w 192"/>
                <a:gd name="T81" fmla="*/ 20 h 182"/>
                <a:gd name="T82" fmla="*/ 127 w 192"/>
                <a:gd name="T83" fmla="*/ 0 h 182"/>
                <a:gd name="T84" fmla="*/ 192 w 192"/>
                <a:gd name="T85"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 h="182">
                  <a:moveTo>
                    <a:pt x="192" y="182"/>
                  </a:moveTo>
                  <a:lnTo>
                    <a:pt x="192" y="177"/>
                  </a:lnTo>
                  <a:lnTo>
                    <a:pt x="192" y="164"/>
                  </a:lnTo>
                  <a:lnTo>
                    <a:pt x="192" y="159"/>
                  </a:lnTo>
                  <a:lnTo>
                    <a:pt x="192" y="152"/>
                  </a:lnTo>
                  <a:lnTo>
                    <a:pt x="192" y="147"/>
                  </a:lnTo>
                  <a:lnTo>
                    <a:pt x="187" y="147"/>
                  </a:lnTo>
                  <a:lnTo>
                    <a:pt x="187" y="142"/>
                  </a:lnTo>
                  <a:lnTo>
                    <a:pt x="179" y="142"/>
                  </a:lnTo>
                  <a:lnTo>
                    <a:pt x="179" y="134"/>
                  </a:lnTo>
                  <a:lnTo>
                    <a:pt x="174" y="134"/>
                  </a:lnTo>
                  <a:lnTo>
                    <a:pt x="174" y="142"/>
                  </a:lnTo>
                  <a:lnTo>
                    <a:pt x="169" y="147"/>
                  </a:lnTo>
                  <a:lnTo>
                    <a:pt x="157" y="147"/>
                  </a:lnTo>
                  <a:lnTo>
                    <a:pt x="149" y="147"/>
                  </a:lnTo>
                  <a:lnTo>
                    <a:pt x="144" y="147"/>
                  </a:lnTo>
                  <a:lnTo>
                    <a:pt x="139" y="147"/>
                  </a:lnTo>
                  <a:lnTo>
                    <a:pt x="139" y="152"/>
                  </a:lnTo>
                  <a:lnTo>
                    <a:pt x="134" y="152"/>
                  </a:lnTo>
                  <a:lnTo>
                    <a:pt x="134" y="159"/>
                  </a:lnTo>
                  <a:lnTo>
                    <a:pt x="122" y="159"/>
                  </a:lnTo>
                  <a:lnTo>
                    <a:pt x="115" y="159"/>
                  </a:lnTo>
                  <a:lnTo>
                    <a:pt x="110" y="159"/>
                  </a:lnTo>
                  <a:lnTo>
                    <a:pt x="105" y="159"/>
                  </a:lnTo>
                  <a:lnTo>
                    <a:pt x="97" y="159"/>
                  </a:lnTo>
                  <a:lnTo>
                    <a:pt x="92" y="164"/>
                  </a:lnTo>
                  <a:lnTo>
                    <a:pt x="92" y="169"/>
                  </a:lnTo>
                  <a:lnTo>
                    <a:pt x="87" y="169"/>
                  </a:lnTo>
                  <a:lnTo>
                    <a:pt x="92" y="169"/>
                  </a:lnTo>
                  <a:lnTo>
                    <a:pt x="87" y="164"/>
                  </a:lnTo>
                  <a:lnTo>
                    <a:pt x="80" y="164"/>
                  </a:lnTo>
                  <a:lnTo>
                    <a:pt x="75" y="164"/>
                  </a:lnTo>
                  <a:lnTo>
                    <a:pt x="75" y="159"/>
                  </a:lnTo>
                  <a:lnTo>
                    <a:pt x="70" y="159"/>
                  </a:lnTo>
                  <a:lnTo>
                    <a:pt x="62" y="159"/>
                  </a:lnTo>
                  <a:lnTo>
                    <a:pt x="62" y="152"/>
                  </a:lnTo>
                  <a:lnTo>
                    <a:pt x="57" y="147"/>
                  </a:lnTo>
                  <a:lnTo>
                    <a:pt x="57" y="142"/>
                  </a:lnTo>
                  <a:lnTo>
                    <a:pt x="52" y="142"/>
                  </a:lnTo>
                  <a:lnTo>
                    <a:pt x="52" y="129"/>
                  </a:lnTo>
                  <a:lnTo>
                    <a:pt x="45" y="129"/>
                  </a:lnTo>
                  <a:lnTo>
                    <a:pt x="45" y="124"/>
                  </a:lnTo>
                  <a:lnTo>
                    <a:pt x="35" y="117"/>
                  </a:lnTo>
                  <a:lnTo>
                    <a:pt x="27" y="112"/>
                  </a:lnTo>
                  <a:lnTo>
                    <a:pt x="27" y="107"/>
                  </a:lnTo>
                  <a:lnTo>
                    <a:pt x="22" y="99"/>
                  </a:lnTo>
                  <a:lnTo>
                    <a:pt x="22" y="89"/>
                  </a:lnTo>
                  <a:lnTo>
                    <a:pt x="17" y="89"/>
                  </a:lnTo>
                  <a:lnTo>
                    <a:pt x="17" y="82"/>
                  </a:lnTo>
                  <a:lnTo>
                    <a:pt x="10" y="82"/>
                  </a:lnTo>
                  <a:lnTo>
                    <a:pt x="10" y="77"/>
                  </a:lnTo>
                  <a:lnTo>
                    <a:pt x="10" y="72"/>
                  </a:lnTo>
                  <a:lnTo>
                    <a:pt x="10" y="64"/>
                  </a:lnTo>
                  <a:lnTo>
                    <a:pt x="5" y="59"/>
                  </a:lnTo>
                  <a:lnTo>
                    <a:pt x="5" y="52"/>
                  </a:lnTo>
                  <a:lnTo>
                    <a:pt x="0" y="47"/>
                  </a:lnTo>
                  <a:lnTo>
                    <a:pt x="0" y="42"/>
                  </a:lnTo>
                  <a:lnTo>
                    <a:pt x="5" y="42"/>
                  </a:lnTo>
                  <a:lnTo>
                    <a:pt x="10" y="34"/>
                  </a:lnTo>
                  <a:lnTo>
                    <a:pt x="17" y="34"/>
                  </a:lnTo>
                  <a:lnTo>
                    <a:pt x="22" y="34"/>
                  </a:lnTo>
                  <a:lnTo>
                    <a:pt x="27" y="34"/>
                  </a:lnTo>
                  <a:lnTo>
                    <a:pt x="27" y="29"/>
                  </a:lnTo>
                  <a:lnTo>
                    <a:pt x="35" y="29"/>
                  </a:lnTo>
                  <a:lnTo>
                    <a:pt x="40" y="24"/>
                  </a:lnTo>
                  <a:lnTo>
                    <a:pt x="35" y="20"/>
                  </a:lnTo>
                  <a:lnTo>
                    <a:pt x="27" y="24"/>
                  </a:lnTo>
                  <a:lnTo>
                    <a:pt x="27" y="20"/>
                  </a:lnTo>
                  <a:lnTo>
                    <a:pt x="35" y="20"/>
                  </a:lnTo>
                  <a:lnTo>
                    <a:pt x="35" y="12"/>
                  </a:lnTo>
                  <a:lnTo>
                    <a:pt x="40" y="7"/>
                  </a:lnTo>
                  <a:lnTo>
                    <a:pt x="45" y="0"/>
                  </a:lnTo>
                  <a:lnTo>
                    <a:pt x="52" y="0"/>
                  </a:lnTo>
                  <a:lnTo>
                    <a:pt x="57" y="0"/>
                  </a:lnTo>
                  <a:lnTo>
                    <a:pt x="80" y="0"/>
                  </a:lnTo>
                  <a:lnTo>
                    <a:pt x="87" y="0"/>
                  </a:lnTo>
                  <a:lnTo>
                    <a:pt x="92" y="0"/>
                  </a:lnTo>
                  <a:lnTo>
                    <a:pt x="97" y="7"/>
                  </a:lnTo>
                  <a:lnTo>
                    <a:pt x="105" y="12"/>
                  </a:lnTo>
                  <a:lnTo>
                    <a:pt x="110" y="20"/>
                  </a:lnTo>
                  <a:lnTo>
                    <a:pt x="115" y="24"/>
                  </a:lnTo>
                  <a:lnTo>
                    <a:pt x="122" y="20"/>
                  </a:lnTo>
                  <a:lnTo>
                    <a:pt x="122" y="7"/>
                  </a:lnTo>
                  <a:lnTo>
                    <a:pt x="127" y="0"/>
                  </a:lnTo>
                  <a:lnTo>
                    <a:pt x="192" y="0"/>
                  </a:lnTo>
                  <a:lnTo>
                    <a:pt x="192" y="182"/>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69" name="Freeform 17"/>
            <p:cNvSpPr>
              <a:spLocks/>
            </p:cNvSpPr>
            <p:nvPr/>
          </p:nvSpPr>
          <p:spPr bwMode="auto">
            <a:xfrm>
              <a:off x="2940" y="2019"/>
              <a:ext cx="264" cy="224"/>
            </a:xfrm>
            <a:custGeom>
              <a:avLst/>
              <a:gdLst>
                <a:gd name="T0" fmla="*/ 0 w 200"/>
                <a:gd name="T1" fmla="*/ 0 h 170"/>
                <a:gd name="T2" fmla="*/ 0 w 200"/>
                <a:gd name="T3" fmla="*/ 13 h 170"/>
                <a:gd name="T4" fmla="*/ 0 w 200"/>
                <a:gd name="T5" fmla="*/ 23 h 170"/>
                <a:gd name="T6" fmla="*/ 0 w 200"/>
                <a:gd name="T7" fmla="*/ 35 h 170"/>
                <a:gd name="T8" fmla="*/ 8 w 200"/>
                <a:gd name="T9" fmla="*/ 40 h 170"/>
                <a:gd name="T10" fmla="*/ 18 w 200"/>
                <a:gd name="T11" fmla="*/ 40 h 170"/>
                <a:gd name="T12" fmla="*/ 25 w 200"/>
                <a:gd name="T13" fmla="*/ 30 h 170"/>
                <a:gd name="T14" fmla="*/ 25 w 200"/>
                <a:gd name="T15" fmla="*/ 13 h 170"/>
                <a:gd name="T16" fmla="*/ 30 w 200"/>
                <a:gd name="T17" fmla="*/ 13 h 170"/>
                <a:gd name="T18" fmla="*/ 40 w 200"/>
                <a:gd name="T19" fmla="*/ 18 h 170"/>
                <a:gd name="T20" fmla="*/ 48 w 200"/>
                <a:gd name="T21" fmla="*/ 23 h 170"/>
                <a:gd name="T22" fmla="*/ 53 w 200"/>
                <a:gd name="T23" fmla="*/ 35 h 170"/>
                <a:gd name="T24" fmla="*/ 48 w 200"/>
                <a:gd name="T25" fmla="*/ 48 h 170"/>
                <a:gd name="T26" fmla="*/ 40 w 200"/>
                <a:gd name="T27" fmla="*/ 60 h 170"/>
                <a:gd name="T28" fmla="*/ 25 w 200"/>
                <a:gd name="T29" fmla="*/ 60 h 170"/>
                <a:gd name="T30" fmla="*/ 18 w 200"/>
                <a:gd name="T31" fmla="*/ 70 h 170"/>
                <a:gd name="T32" fmla="*/ 13 w 200"/>
                <a:gd name="T33" fmla="*/ 75 h 170"/>
                <a:gd name="T34" fmla="*/ 8 w 200"/>
                <a:gd name="T35" fmla="*/ 88 h 170"/>
                <a:gd name="T36" fmla="*/ 8 w 200"/>
                <a:gd name="T37" fmla="*/ 100 h 170"/>
                <a:gd name="T38" fmla="*/ 0 w 200"/>
                <a:gd name="T39" fmla="*/ 105 h 170"/>
                <a:gd name="T40" fmla="*/ 8 w 200"/>
                <a:gd name="T41" fmla="*/ 140 h 170"/>
                <a:gd name="T42" fmla="*/ 25 w 200"/>
                <a:gd name="T43" fmla="*/ 140 h 170"/>
                <a:gd name="T44" fmla="*/ 35 w 200"/>
                <a:gd name="T45" fmla="*/ 148 h 170"/>
                <a:gd name="T46" fmla="*/ 48 w 200"/>
                <a:gd name="T47" fmla="*/ 140 h 170"/>
                <a:gd name="T48" fmla="*/ 53 w 200"/>
                <a:gd name="T49" fmla="*/ 130 h 170"/>
                <a:gd name="T50" fmla="*/ 65 w 200"/>
                <a:gd name="T51" fmla="*/ 130 h 170"/>
                <a:gd name="T52" fmla="*/ 78 w 200"/>
                <a:gd name="T53" fmla="*/ 123 h 170"/>
                <a:gd name="T54" fmla="*/ 83 w 200"/>
                <a:gd name="T55" fmla="*/ 118 h 170"/>
                <a:gd name="T56" fmla="*/ 88 w 200"/>
                <a:gd name="T57" fmla="*/ 113 h 170"/>
                <a:gd name="T58" fmla="*/ 95 w 200"/>
                <a:gd name="T59" fmla="*/ 105 h 170"/>
                <a:gd name="T60" fmla="*/ 88 w 200"/>
                <a:gd name="T61" fmla="*/ 100 h 170"/>
                <a:gd name="T62" fmla="*/ 83 w 200"/>
                <a:gd name="T63" fmla="*/ 88 h 170"/>
                <a:gd name="T64" fmla="*/ 83 w 200"/>
                <a:gd name="T65" fmla="*/ 75 h 170"/>
                <a:gd name="T66" fmla="*/ 95 w 200"/>
                <a:gd name="T67" fmla="*/ 75 h 170"/>
                <a:gd name="T68" fmla="*/ 105 w 200"/>
                <a:gd name="T69" fmla="*/ 83 h 170"/>
                <a:gd name="T70" fmla="*/ 118 w 200"/>
                <a:gd name="T71" fmla="*/ 88 h 170"/>
                <a:gd name="T72" fmla="*/ 130 w 200"/>
                <a:gd name="T73" fmla="*/ 83 h 170"/>
                <a:gd name="T74" fmla="*/ 140 w 200"/>
                <a:gd name="T75" fmla="*/ 75 h 170"/>
                <a:gd name="T76" fmla="*/ 148 w 200"/>
                <a:gd name="T77" fmla="*/ 65 h 170"/>
                <a:gd name="T78" fmla="*/ 158 w 200"/>
                <a:gd name="T79" fmla="*/ 65 h 170"/>
                <a:gd name="T80" fmla="*/ 165 w 200"/>
                <a:gd name="T81" fmla="*/ 53 h 170"/>
                <a:gd name="T82" fmla="*/ 175 w 200"/>
                <a:gd name="T83" fmla="*/ 53 h 170"/>
                <a:gd name="T84" fmla="*/ 183 w 200"/>
                <a:gd name="T85" fmla="*/ 65 h 170"/>
                <a:gd name="T86" fmla="*/ 195 w 200"/>
                <a:gd name="T87" fmla="*/ 65 h 170"/>
                <a:gd name="T88" fmla="*/ 200 w 200"/>
                <a:gd name="T89" fmla="*/ 60 h 170"/>
                <a:gd name="T90" fmla="*/ 200 w 200"/>
                <a:gd name="T91" fmla="*/ 70 h 170"/>
                <a:gd name="T92" fmla="*/ 195 w 200"/>
                <a:gd name="T93" fmla="*/ 75 h 170"/>
                <a:gd name="T94" fmla="*/ 188 w 200"/>
                <a:gd name="T95" fmla="*/ 83 h 170"/>
                <a:gd name="T96" fmla="*/ 188 w 200"/>
                <a:gd name="T97" fmla="*/ 95 h 170"/>
                <a:gd name="T98" fmla="*/ 183 w 200"/>
                <a:gd name="T99" fmla="*/ 100 h 170"/>
                <a:gd name="T100" fmla="*/ 183 w 200"/>
                <a:gd name="T101" fmla="*/ 118 h 170"/>
                <a:gd name="T102" fmla="*/ 175 w 200"/>
                <a:gd name="T103" fmla="*/ 130 h 170"/>
                <a:gd name="T104" fmla="*/ 170 w 200"/>
                <a:gd name="T105" fmla="*/ 140 h 170"/>
                <a:gd name="T106" fmla="*/ 158 w 200"/>
                <a:gd name="T107" fmla="*/ 153 h 170"/>
                <a:gd name="T108" fmla="*/ 148 w 200"/>
                <a:gd name="T109" fmla="*/ 165 h 170"/>
                <a:gd name="T110" fmla="*/ 0 w 200"/>
                <a:gd name="T111"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0" h="170">
                  <a:moveTo>
                    <a:pt x="0" y="170"/>
                  </a:moveTo>
                  <a:lnTo>
                    <a:pt x="0" y="0"/>
                  </a:lnTo>
                  <a:lnTo>
                    <a:pt x="0" y="5"/>
                  </a:lnTo>
                  <a:lnTo>
                    <a:pt x="0" y="13"/>
                  </a:lnTo>
                  <a:lnTo>
                    <a:pt x="0" y="18"/>
                  </a:lnTo>
                  <a:lnTo>
                    <a:pt x="0" y="23"/>
                  </a:lnTo>
                  <a:lnTo>
                    <a:pt x="0" y="30"/>
                  </a:lnTo>
                  <a:lnTo>
                    <a:pt x="0" y="35"/>
                  </a:lnTo>
                  <a:lnTo>
                    <a:pt x="0" y="40"/>
                  </a:lnTo>
                  <a:lnTo>
                    <a:pt x="8" y="40"/>
                  </a:lnTo>
                  <a:lnTo>
                    <a:pt x="13" y="40"/>
                  </a:lnTo>
                  <a:lnTo>
                    <a:pt x="18" y="40"/>
                  </a:lnTo>
                  <a:lnTo>
                    <a:pt x="25" y="35"/>
                  </a:lnTo>
                  <a:lnTo>
                    <a:pt x="25" y="30"/>
                  </a:lnTo>
                  <a:lnTo>
                    <a:pt x="18" y="18"/>
                  </a:lnTo>
                  <a:lnTo>
                    <a:pt x="25" y="13"/>
                  </a:lnTo>
                  <a:lnTo>
                    <a:pt x="25" y="5"/>
                  </a:lnTo>
                  <a:lnTo>
                    <a:pt x="30" y="13"/>
                  </a:lnTo>
                  <a:lnTo>
                    <a:pt x="35" y="13"/>
                  </a:lnTo>
                  <a:lnTo>
                    <a:pt x="40" y="18"/>
                  </a:lnTo>
                  <a:lnTo>
                    <a:pt x="40" y="23"/>
                  </a:lnTo>
                  <a:lnTo>
                    <a:pt x="48" y="23"/>
                  </a:lnTo>
                  <a:lnTo>
                    <a:pt x="53" y="30"/>
                  </a:lnTo>
                  <a:lnTo>
                    <a:pt x="53" y="35"/>
                  </a:lnTo>
                  <a:lnTo>
                    <a:pt x="48" y="40"/>
                  </a:lnTo>
                  <a:lnTo>
                    <a:pt x="48" y="48"/>
                  </a:lnTo>
                  <a:lnTo>
                    <a:pt x="48" y="53"/>
                  </a:lnTo>
                  <a:lnTo>
                    <a:pt x="40" y="60"/>
                  </a:lnTo>
                  <a:lnTo>
                    <a:pt x="35" y="60"/>
                  </a:lnTo>
                  <a:lnTo>
                    <a:pt x="25" y="60"/>
                  </a:lnTo>
                  <a:lnTo>
                    <a:pt x="18" y="65"/>
                  </a:lnTo>
                  <a:lnTo>
                    <a:pt x="18" y="70"/>
                  </a:lnTo>
                  <a:lnTo>
                    <a:pt x="13" y="70"/>
                  </a:lnTo>
                  <a:lnTo>
                    <a:pt x="13" y="75"/>
                  </a:lnTo>
                  <a:lnTo>
                    <a:pt x="8" y="83"/>
                  </a:lnTo>
                  <a:lnTo>
                    <a:pt x="8" y="88"/>
                  </a:lnTo>
                  <a:lnTo>
                    <a:pt x="8" y="95"/>
                  </a:lnTo>
                  <a:lnTo>
                    <a:pt x="8" y="100"/>
                  </a:lnTo>
                  <a:lnTo>
                    <a:pt x="0" y="100"/>
                  </a:lnTo>
                  <a:lnTo>
                    <a:pt x="0" y="105"/>
                  </a:lnTo>
                  <a:lnTo>
                    <a:pt x="0" y="135"/>
                  </a:lnTo>
                  <a:lnTo>
                    <a:pt x="8" y="140"/>
                  </a:lnTo>
                  <a:lnTo>
                    <a:pt x="18" y="140"/>
                  </a:lnTo>
                  <a:lnTo>
                    <a:pt x="25" y="140"/>
                  </a:lnTo>
                  <a:lnTo>
                    <a:pt x="30" y="148"/>
                  </a:lnTo>
                  <a:lnTo>
                    <a:pt x="35" y="148"/>
                  </a:lnTo>
                  <a:lnTo>
                    <a:pt x="40" y="148"/>
                  </a:lnTo>
                  <a:lnTo>
                    <a:pt x="48" y="140"/>
                  </a:lnTo>
                  <a:lnTo>
                    <a:pt x="48" y="135"/>
                  </a:lnTo>
                  <a:lnTo>
                    <a:pt x="53" y="130"/>
                  </a:lnTo>
                  <a:lnTo>
                    <a:pt x="60" y="130"/>
                  </a:lnTo>
                  <a:lnTo>
                    <a:pt x="65" y="130"/>
                  </a:lnTo>
                  <a:lnTo>
                    <a:pt x="70" y="130"/>
                  </a:lnTo>
                  <a:lnTo>
                    <a:pt x="78" y="123"/>
                  </a:lnTo>
                  <a:lnTo>
                    <a:pt x="83" y="123"/>
                  </a:lnTo>
                  <a:lnTo>
                    <a:pt x="83" y="118"/>
                  </a:lnTo>
                  <a:lnTo>
                    <a:pt x="88" y="118"/>
                  </a:lnTo>
                  <a:lnTo>
                    <a:pt x="88" y="113"/>
                  </a:lnTo>
                  <a:lnTo>
                    <a:pt x="95" y="113"/>
                  </a:lnTo>
                  <a:lnTo>
                    <a:pt x="95" y="105"/>
                  </a:lnTo>
                  <a:lnTo>
                    <a:pt x="95" y="100"/>
                  </a:lnTo>
                  <a:lnTo>
                    <a:pt x="88" y="100"/>
                  </a:lnTo>
                  <a:lnTo>
                    <a:pt x="83" y="95"/>
                  </a:lnTo>
                  <a:lnTo>
                    <a:pt x="83" y="88"/>
                  </a:lnTo>
                  <a:lnTo>
                    <a:pt x="83" y="83"/>
                  </a:lnTo>
                  <a:lnTo>
                    <a:pt x="83" y="75"/>
                  </a:lnTo>
                  <a:lnTo>
                    <a:pt x="88" y="75"/>
                  </a:lnTo>
                  <a:lnTo>
                    <a:pt x="95" y="75"/>
                  </a:lnTo>
                  <a:lnTo>
                    <a:pt x="100" y="83"/>
                  </a:lnTo>
                  <a:lnTo>
                    <a:pt x="105" y="83"/>
                  </a:lnTo>
                  <a:lnTo>
                    <a:pt x="113" y="88"/>
                  </a:lnTo>
                  <a:lnTo>
                    <a:pt x="118" y="88"/>
                  </a:lnTo>
                  <a:lnTo>
                    <a:pt x="123" y="88"/>
                  </a:lnTo>
                  <a:lnTo>
                    <a:pt x="130" y="83"/>
                  </a:lnTo>
                  <a:lnTo>
                    <a:pt x="135" y="83"/>
                  </a:lnTo>
                  <a:lnTo>
                    <a:pt x="140" y="75"/>
                  </a:lnTo>
                  <a:lnTo>
                    <a:pt x="140" y="70"/>
                  </a:lnTo>
                  <a:lnTo>
                    <a:pt x="148" y="65"/>
                  </a:lnTo>
                  <a:lnTo>
                    <a:pt x="153" y="65"/>
                  </a:lnTo>
                  <a:lnTo>
                    <a:pt x="158" y="65"/>
                  </a:lnTo>
                  <a:lnTo>
                    <a:pt x="158" y="60"/>
                  </a:lnTo>
                  <a:lnTo>
                    <a:pt x="165" y="53"/>
                  </a:lnTo>
                  <a:lnTo>
                    <a:pt x="170" y="53"/>
                  </a:lnTo>
                  <a:lnTo>
                    <a:pt x="175" y="53"/>
                  </a:lnTo>
                  <a:lnTo>
                    <a:pt x="175" y="60"/>
                  </a:lnTo>
                  <a:lnTo>
                    <a:pt x="183" y="65"/>
                  </a:lnTo>
                  <a:lnTo>
                    <a:pt x="188" y="65"/>
                  </a:lnTo>
                  <a:lnTo>
                    <a:pt x="195" y="65"/>
                  </a:lnTo>
                  <a:lnTo>
                    <a:pt x="200" y="65"/>
                  </a:lnTo>
                  <a:lnTo>
                    <a:pt x="200" y="60"/>
                  </a:lnTo>
                  <a:lnTo>
                    <a:pt x="200" y="65"/>
                  </a:lnTo>
                  <a:lnTo>
                    <a:pt x="200" y="70"/>
                  </a:lnTo>
                  <a:lnTo>
                    <a:pt x="195" y="70"/>
                  </a:lnTo>
                  <a:lnTo>
                    <a:pt x="195" y="75"/>
                  </a:lnTo>
                  <a:lnTo>
                    <a:pt x="188" y="75"/>
                  </a:lnTo>
                  <a:lnTo>
                    <a:pt x="188" y="83"/>
                  </a:lnTo>
                  <a:lnTo>
                    <a:pt x="188" y="88"/>
                  </a:lnTo>
                  <a:lnTo>
                    <a:pt x="188" y="95"/>
                  </a:lnTo>
                  <a:lnTo>
                    <a:pt x="183" y="95"/>
                  </a:lnTo>
                  <a:lnTo>
                    <a:pt x="183" y="100"/>
                  </a:lnTo>
                  <a:lnTo>
                    <a:pt x="183" y="113"/>
                  </a:lnTo>
                  <a:lnTo>
                    <a:pt x="183" y="118"/>
                  </a:lnTo>
                  <a:lnTo>
                    <a:pt x="183" y="123"/>
                  </a:lnTo>
                  <a:lnTo>
                    <a:pt x="175" y="130"/>
                  </a:lnTo>
                  <a:lnTo>
                    <a:pt x="175" y="135"/>
                  </a:lnTo>
                  <a:lnTo>
                    <a:pt x="170" y="140"/>
                  </a:lnTo>
                  <a:lnTo>
                    <a:pt x="158" y="148"/>
                  </a:lnTo>
                  <a:lnTo>
                    <a:pt x="158" y="153"/>
                  </a:lnTo>
                  <a:lnTo>
                    <a:pt x="153" y="158"/>
                  </a:lnTo>
                  <a:lnTo>
                    <a:pt x="148" y="165"/>
                  </a:lnTo>
                  <a:lnTo>
                    <a:pt x="140" y="170"/>
                  </a:lnTo>
                  <a:lnTo>
                    <a:pt x="0" y="17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70" name="Freeform 18"/>
            <p:cNvSpPr>
              <a:spLocks/>
            </p:cNvSpPr>
            <p:nvPr/>
          </p:nvSpPr>
          <p:spPr bwMode="auto">
            <a:xfrm>
              <a:off x="2940" y="2227"/>
              <a:ext cx="209" cy="256"/>
            </a:xfrm>
            <a:custGeom>
              <a:avLst/>
              <a:gdLst>
                <a:gd name="T0" fmla="*/ 135 w 158"/>
                <a:gd name="T1" fmla="*/ 52 h 194"/>
                <a:gd name="T2" fmla="*/ 123 w 158"/>
                <a:gd name="T3" fmla="*/ 52 h 194"/>
                <a:gd name="T4" fmla="*/ 105 w 158"/>
                <a:gd name="T5" fmla="*/ 59 h 194"/>
                <a:gd name="T6" fmla="*/ 95 w 158"/>
                <a:gd name="T7" fmla="*/ 64 h 194"/>
                <a:gd name="T8" fmla="*/ 83 w 158"/>
                <a:gd name="T9" fmla="*/ 64 h 194"/>
                <a:gd name="T10" fmla="*/ 70 w 158"/>
                <a:gd name="T11" fmla="*/ 72 h 194"/>
                <a:gd name="T12" fmla="*/ 60 w 158"/>
                <a:gd name="T13" fmla="*/ 72 h 194"/>
                <a:gd name="T14" fmla="*/ 53 w 158"/>
                <a:gd name="T15" fmla="*/ 89 h 194"/>
                <a:gd name="T16" fmla="*/ 60 w 158"/>
                <a:gd name="T17" fmla="*/ 94 h 194"/>
                <a:gd name="T18" fmla="*/ 70 w 158"/>
                <a:gd name="T19" fmla="*/ 94 h 194"/>
                <a:gd name="T20" fmla="*/ 83 w 158"/>
                <a:gd name="T21" fmla="*/ 99 h 194"/>
                <a:gd name="T22" fmla="*/ 88 w 158"/>
                <a:gd name="T23" fmla="*/ 107 h 194"/>
                <a:gd name="T24" fmla="*/ 78 w 158"/>
                <a:gd name="T25" fmla="*/ 117 h 194"/>
                <a:gd name="T26" fmla="*/ 88 w 158"/>
                <a:gd name="T27" fmla="*/ 124 h 194"/>
                <a:gd name="T28" fmla="*/ 88 w 158"/>
                <a:gd name="T29" fmla="*/ 134 h 194"/>
                <a:gd name="T30" fmla="*/ 95 w 158"/>
                <a:gd name="T31" fmla="*/ 142 h 194"/>
                <a:gd name="T32" fmla="*/ 100 w 158"/>
                <a:gd name="T33" fmla="*/ 147 h 194"/>
                <a:gd name="T34" fmla="*/ 95 w 158"/>
                <a:gd name="T35" fmla="*/ 159 h 194"/>
                <a:gd name="T36" fmla="*/ 78 w 158"/>
                <a:gd name="T37" fmla="*/ 164 h 194"/>
                <a:gd name="T38" fmla="*/ 70 w 158"/>
                <a:gd name="T39" fmla="*/ 169 h 194"/>
                <a:gd name="T40" fmla="*/ 53 w 158"/>
                <a:gd name="T41" fmla="*/ 182 h 194"/>
                <a:gd name="T42" fmla="*/ 40 w 158"/>
                <a:gd name="T43" fmla="*/ 187 h 194"/>
                <a:gd name="T44" fmla="*/ 35 w 158"/>
                <a:gd name="T45" fmla="*/ 194 h 194"/>
                <a:gd name="T46" fmla="*/ 30 w 158"/>
                <a:gd name="T47" fmla="*/ 187 h 194"/>
                <a:gd name="T48" fmla="*/ 18 w 158"/>
                <a:gd name="T49" fmla="*/ 194 h 194"/>
                <a:gd name="T50" fmla="*/ 13 w 158"/>
                <a:gd name="T51" fmla="*/ 182 h 194"/>
                <a:gd name="T52" fmla="*/ 13 w 158"/>
                <a:gd name="T53" fmla="*/ 164 h 194"/>
                <a:gd name="T54" fmla="*/ 13 w 158"/>
                <a:gd name="T55" fmla="*/ 152 h 194"/>
                <a:gd name="T56" fmla="*/ 8 w 158"/>
                <a:gd name="T57" fmla="*/ 147 h 194"/>
                <a:gd name="T58" fmla="*/ 0 w 158"/>
                <a:gd name="T59" fmla="*/ 142 h 194"/>
                <a:gd name="T60" fmla="*/ 0 w 158"/>
                <a:gd name="T61" fmla="*/ 0 h 194"/>
                <a:gd name="T62" fmla="*/ 148 w 158"/>
                <a:gd name="T63" fmla="*/ 7 h 194"/>
                <a:gd name="T64" fmla="*/ 140 w 158"/>
                <a:gd name="T65" fmla="*/ 20 h 194"/>
                <a:gd name="T66" fmla="*/ 153 w 158"/>
                <a:gd name="T67" fmla="*/ 29 h 194"/>
                <a:gd name="T68" fmla="*/ 158 w 158"/>
                <a:gd name="T69" fmla="*/ 34 h 194"/>
                <a:gd name="T70" fmla="*/ 148 w 158"/>
                <a:gd name="T71" fmla="*/ 42 h 194"/>
                <a:gd name="T72" fmla="*/ 140 w 158"/>
                <a:gd name="T73" fmla="*/ 5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94">
                  <a:moveTo>
                    <a:pt x="140" y="52"/>
                  </a:moveTo>
                  <a:lnTo>
                    <a:pt x="135" y="52"/>
                  </a:lnTo>
                  <a:lnTo>
                    <a:pt x="130" y="52"/>
                  </a:lnTo>
                  <a:lnTo>
                    <a:pt x="123" y="52"/>
                  </a:lnTo>
                  <a:lnTo>
                    <a:pt x="113" y="59"/>
                  </a:lnTo>
                  <a:lnTo>
                    <a:pt x="105" y="59"/>
                  </a:lnTo>
                  <a:lnTo>
                    <a:pt x="100" y="64"/>
                  </a:lnTo>
                  <a:lnTo>
                    <a:pt x="95" y="64"/>
                  </a:lnTo>
                  <a:lnTo>
                    <a:pt x="88" y="64"/>
                  </a:lnTo>
                  <a:lnTo>
                    <a:pt x="83" y="64"/>
                  </a:lnTo>
                  <a:lnTo>
                    <a:pt x="78" y="72"/>
                  </a:lnTo>
                  <a:lnTo>
                    <a:pt x="70" y="72"/>
                  </a:lnTo>
                  <a:lnTo>
                    <a:pt x="65" y="72"/>
                  </a:lnTo>
                  <a:lnTo>
                    <a:pt x="60" y="72"/>
                  </a:lnTo>
                  <a:lnTo>
                    <a:pt x="53" y="82"/>
                  </a:lnTo>
                  <a:lnTo>
                    <a:pt x="53" y="89"/>
                  </a:lnTo>
                  <a:lnTo>
                    <a:pt x="53" y="94"/>
                  </a:lnTo>
                  <a:lnTo>
                    <a:pt x="60" y="94"/>
                  </a:lnTo>
                  <a:lnTo>
                    <a:pt x="65" y="89"/>
                  </a:lnTo>
                  <a:lnTo>
                    <a:pt x="70" y="94"/>
                  </a:lnTo>
                  <a:lnTo>
                    <a:pt x="78" y="99"/>
                  </a:lnTo>
                  <a:lnTo>
                    <a:pt x="83" y="99"/>
                  </a:lnTo>
                  <a:lnTo>
                    <a:pt x="83" y="107"/>
                  </a:lnTo>
                  <a:lnTo>
                    <a:pt x="88" y="107"/>
                  </a:lnTo>
                  <a:lnTo>
                    <a:pt x="83" y="112"/>
                  </a:lnTo>
                  <a:lnTo>
                    <a:pt x="78" y="117"/>
                  </a:lnTo>
                  <a:lnTo>
                    <a:pt x="83" y="124"/>
                  </a:lnTo>
                  <a:lnTo>
                    <a:pt x="88" y="124"/>
                  </a:lnTo>
                  <a:lnTo>
                    <a:pt x="88" y="129"/>
                  </a:lnTo>
                  <a:lnTo>
                    <a:pt x="88" y="134"/>
                  </a:lnTo>
                  <a:lnTo>
                    <a:pt x="88" y="142"/>
                  </a:lnTo>
                  <a:lnTo>
                    <a:pt x="95" y="142"/>
                  </a:lnTo>
                  <a:lnTo>
                    <a:pt x="100" y="142"/>
                  </a:lnTo>
                  <a:lnTo>
                    <a:pt x="100" y="147"/>
                  </a:lnTo>
                  <a:lnTo>
                    <a:pt x="95" y="152"/>
                  </a:lnTo>
                  <a:lnTo>
                    <a:pt x="95" y="159"/>
                  </a:lnTo>
                  <a:lnTo>
                    <a:pt x="88" y="164"/>
                  </a:lnTo>
                  <a:lnTo>
                    <a:pt x="78" y="164"/>
                  </a:lnTo>
                  <a:lnTo>
                    <a:pt x="70" y="164"/>
                  </a:lnTo>
                  <a:lnTo>
                    <a:pt x="70" y="169"/>
                  </a:lnTo>
                  <a:lnTo>
                    <a:pt x="65" y="177"/>
                  </a:lnTo>
                  <a:lnTo>
                    <a:pt x="53" y="182"/>
                  </a:lnTo>
                  <a:lnTo>
                    <a:pt x="48" y="187"/>
                  </a:lnTo>
                  <a:lnTo>
                    <a:pt x="40" y="187"/>
                  </a:lnTo>
                  <a:lnTo>
                    <a:pt x="40" y="194"/>
                  </a:lnTo>
                  <a:lnTo>
                    <a:pt x="35" y="194"/>
                  </a:lnTo>
                  <a:lnTo>
                    <a:pt x="35" y="187"/>
                  </a:lnTo>
                  <a:lnTo>
                    <a:pt x="30" y="187"/>
                  </a:lnTo>
                  <a:lnTo>
                    <a:pt x="25" y="194"/>
                  </a:lnTo>
                  <a:lnTo>
                    <a:pt x="18" y="194"/>
                  </a:lnTo>
                  <a:lnTo>
                    <a:pt x="18" y="187"/>
                  </a:lnTo>
                  <a:lnTo>
                    <a:pt x="13" y="182"/>
                  </a:lnTo>
                  <a:lnTo>
                    <a:pt x="13" y="177"/>
                  </a:lnTo>
                  <a:lnTo>
                    <a:pt x="13" y="164"/>
                  </a:lnTo>
                  <a:lnTo>
                    <a:pt x="13" y="159"/>
                  </a:lnTo>
                  <a:lnTo>
                    <a:pt x="13" y="152"/>
                  </a:lnTo>
                  <a:lnTo>
                    <a:pt x="13" y="147"/>
                  </a:lnTo>
                  <a:lnTo>
                    <a:pt x="8" y="147"/>
                  </a:lnTo>
                  <a:lnTo>
                    <a:pt x="8" y="142"/>
                  </a:lnTo>
                  <a:lnTo>
                    <a:pt x="0" y="142"/>
                  </a:lnTo>
                  <a:lnTo>
                    <a:pt x="0" y="134"/>
                  </a:lnTo>
                  <a:lnTo>
                    <a:pt x="0" y="0"/>
                  </a:lnTo>
                  <a:lnTo>
                    <a:pt x="153" y="0"/>
                  </a:lnTo>
                  <a:lnTo>
                    <a:pt x="148" y="7"/>
                  </a:lnTo>
                  <a:lnTo>
                    <a:pt x="140" y="12"/>
                  </a:lnTo>
                  <a:lnTo>
                    <a:pt x="140" y="20"/>
                  </a:lnTo>
                  <a:lnTo>
                    <a:pt x="148" y="24"/>
                  </a:lnTo>
                  <a:lnTo>
                    <a:pt x="153" y="29"/>
                  </a:lnTo>
                  <a:lnTo>
                    <a:pt x="158" y="29"/>
                  </a:lnTo>
                  <a:lnTo>
                    <a:pt x="158" y="34"/>
                  </a:lnTo>
                  <a:lnTo>
                    <a:pt x="153" y="34"/>
                  </a:lnTo>
                  <a:lnTo>
                    <a:pt x="148" y="42"/>
                  </a:lnTo>
                  <a:lnTo>
                    <a:pt x="140" y="47"/>
                  </a:lnTo>
                  <a:lnTo>
                    <a:pt x="140" y="52"/>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71" name="Freeform 19"/>
            <p:cNvSpPr>
              <a:spLocks/>
            </p:cNvSpPr>
            <p:nvPr/>
          </p:nvSpPr>
          <p:spPr bwMode="auto">
            <a:xfrm>
              <a:off x="2704" y="1996"/>
              <a:ext cx="500" cy="487"/>
            </a:xfrm>
            <a:custGeom>
              <a:avLst/>
              <a:gdLst>
                <a:gd name="T0" fmla="*/ 292 w 379"/>
                <a:gd name="T1" fmla="*/ 234 h 369"/>
                <a:gd name="T2" fmla="*/ 262 w 379"/>
                <a:gd name="T3" fmla="*/ 239 h 369"/>
                <a:gd name="T4" fmla="*/ 232 w 379"/>
                <a:gd name="T5" fmla="*/ 257 h 369"/>
                <a:gd name="T6" fmla="*/ 249 w 379"/>
                <a:gd name="T7" fmla="*/ 269 h 369"/>
                <a:gd name="T8" fmla="*/ 262 w 379"/>
                <a:gd name="T9" fmla="*/ 287 h 369"/>
                <a:gd name="T10" fmla="*/ 267 w 379"/>
                <a:gd name="T11" fmla="*/ 309 h 369"/>
                <a:gd name="T12" fmla="*/ 274 w 379"/>
                <a:gd name="T13" fmla="*/ 327 h 369"/>
                <a:gd name="T14" fmla="*/ 249 w 379"/>
                <a:gd name="T15" fmla="*/ 344 h 369"/>
                <a:gd name="T16" fmla="*/ 222 w 379"/>
                <a:gd name="T17" fmla="*/ 369 h 369"/>
                <a:gd name="T18" fmla="*/ 197 w 379"/>
                <a:gd name="T19" fmla="*/ 369 h 369"/>
                <a:gd name="T20" fmla="*/ 192 w 379"/>
                <a:gd name="T21" fmla="*/ 334 h 369"/>
                <a:gd name="T22" fmla="*/ 179 w 379"/>
                <a:gd name="T23" fmla="*/ 317 h 369"/>
                <a:gd name="T24" fmla="*/ 157 w 379"/>
                <a:gd name="T25" fmla="*/ 322 h 369"/>
                <a:gd name="T26" fmla="*/ 134 w 379"/>
                <a:gd name="T27" fmla="*/ 327 h 369"/>
                <a:gd name="T28" fmla="*/ 105 w 379"/>
                <a:gd name="T29" fmla="*/ 334 h 369"/>
                <a:gd name="T30" fmla="*/ 92 w 379"/>
                <a:gd name="T31" fmla="*/ 344 h 369"/>
                <a:gd name="T32" fmla="*/ 70 w 379"/>
                <a:gd name="T33" fmla="*/ 334 h 369"/>
                <a:gd name="T34" fmla="*/ 52 w 379"/>
                <a:gd name="T35" fmla="*/ 317 h 369"/>
                <a:gd name="T36" fmla="*/ 27 w 379"/>
                <a:gd name="T37" fmla="*/ 287 h 369"/>
                <a:gd name="T38" fmla="*/ 17 w 379"/>
                <a:gd name="T39" fmla="*/ 257 h 369"/>
                <a:gd name="T40" fmla="*/ 5 w 379"/>
                <a:gd name="T41" fmla="*/ 234 h 369"/>
                <a:gd name="T42" fmla="*/ 10 w 379"/>
                <a:gd name="T43" fmla="*/ 209 h 369"/>
                <a:gd name="T44" fmla="*/ 35 w 379"/>
                <a:gd name="T45" fmla="*/ 204 h 369"/>
                <a:gd name="T46" fmla="*/ 35 w 379"/>
                <a:gd name="T47" fmla="*/ 195 h 369"/>
                <a:gd name="T48" fmla="*/ 57 w 379"/>
                <a:gd name="T49" fmla="*/ 175 h 369"/>
                <a:gd name="T50" fmla="*/ 87 w 379"/>
                <a:gd name="T51" fmla="*/ 175 h 369"/>
                <a:gd name="T52" fmla="*/ 115 w 379"/>
                <a:gd name="T53" fmla="*/ 199 h 369"/>
                <a:gd name="T54" fmla="*/ 127 w 379"/>
                <a:gd name="T55" fmla="*/ 165 h 369"/>
                <a:gd name="T56" fmla="*/ 144 w 379"/>
                <a:gd name="T57" fmla="*/ 147 h 369"/>
                <a:gd name="T58" fmla="*/ 127 w 379"/>
                <a:gd name="T59" fmla="*/ 117 h 369"/>
                <a:gd name="T60" fmla="*/ 115 w 379"/>
                <a:gd name="T61" fmla="*/ 70 h 369"/>
                <a:gd name="T62" fmla="*/ 115 w 379"/>
                <a:gd name="T63" fmla="*/ 35 h 369"/>
                <a:gd name="T64" fmla="*/ 149 w 379"/>
                <a:gd name="T65" fmla="*/ 35 h 369"/>
                <a:gd name="T66" fmla="*/ 144 w 379"/>
                <a:gd name="T67" fmla="*/ 12 h 369"/>
                <a:gd name="T68" fmla="*/ 169 w 379"/>
                <a:gd name="T69" fmla="*/ 5 h 369"/>
                <a:gd name="T70" fmla="*/ 157 w 379"/>
                <a:gd name="T71" fmla="*/ 30 h 369"/>
                <a:gd name="T72" fmla="*/ 162 w 379"/>
                <a:gd name="T73" fmla="*/ 47 h 369"/>
                <a:gd name="T74" fmla="*/ 169 w 379"/>
                <a:gd name="T75" fmla="*/ 17 h 369"/>
                <a:gd name="T76" fmla="*/ 179 w 379"/>
                <a:gd name="T77" fmla="*/ 35 h 369"/>
                <a:gd name="T78" fmla="*/ 187 w 379"/>
                <a:gd name="T79" fmla="*/ 60 h 369"/>
                <a:gd name="T80" fmla="*/ 197 w 379"/>
                <a:gd name="T81" fmla="*/ 35 h 369"/>
                <a:gd name="T82" fmla="*/ 222 w 379"/>
                <a:gd name="T83" fmla="*/ 35 h 369"/>
                <a:gd name="T84" fmla="*/ 227 w 379"/>
                <a:gd name="T85" fmla="*/ 60 h 369"/>
                <a:gd name="T86" fmla="*/ 204 w 379"/>
                <a:gd name="T87" fmla="*/ 77 h 369"/>
                <a:gd name="T88" fmla="*/ 187 w 379"/>
                <a:gd name="T89" fmla="*/ 100 h 369"/>
                <a:gd name="T90" fmla="*/ 179 w 379"/>
                <a:gd name="T91" fmla="*/ 122 h 369"/>
                <a:gd name="T92" fmla="*/ 169 w 379"/>
                <a:gd name="T93" fmla="*/ 140 h 369"/>
                <a:gd name="T94" fmla="*/ 187 w 379"/>
                <a:gd name="T95" fmla="*/ 157 h 369"/>
                <a:gd name="T96" fmla="*/ 222 w 379"/>
                <a:gd name="T97" fmla="*/ 165 h 369"/>
                <a:gd name="T98" fmla="*/ 244 w 379"/>
                <a:gd name="T99" fmla="*/ 147 h 369"/>
                <a:gd name="T100" fmla="*/ 267 w 379"/>
                <a:gd name="T101" fmla="*/ 135 h 369"/>
                <a:gd name="T102" fmla="*/ 267 w 379"/>
                <a:gd name="T103" fmla="*/ 117 h 369"/>
                <a:gd name="T104" fmla="*/ 267 w 379"/>
                <a:gd name="T105" fmla="*/ 95 h 369"/>
                <a:gd name="T106" fmla="*/ 297 w 379"/>
                <a:gd name="T107" fmla="*/ 105 h 369"/>
                <a:gd name="T108" fmla="*/ 322 w 379"/>
                <a:gd name="T109" fmla="*/ 87 h 369"/>
                <a:gd name="T110" fmla="*/ 344 w 379"/>
                <a:gd name="T111" fmla="*/ 70 h 369"/>
                <a:gd name="T112" fmla="*/ 367 w 379"/>
                <a:gd name="T113" fmla="*/ 82 h 369"/>
                <a:gd name="T114" fmla="*/ 379 w 379"/>
                <a:gd name="T115" fmla="*/ 87 h 369"/>
                <a:gd name="T116" fmla="*/ 367 w 379"/>
                <a:gd name="T117" fmla="*/ 105 h 369"/>
                <a:gd name="T118" fmla="*/ 362 w 379"/>
                <a:gd name="T119" fmla="*/ 135 h 369"/>
                <a:gd name="T120" fmla="*/ 337 w 379"/>
                <a:gd name="T121" fmla="*/ 165 h 369"/>
                <a:gd name="T122" fmla="*/ 322 w 379"/>
                <a:gd name="T123" fmla="*/ 195 h 369"/>
                <a:gd name="T124" fmla="*/ 332 w 379"/>
                <a:gd name="T125" fmla="*/ 20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69">
                  <a:moveTo>
                    <a:pt x="322" y="227"/>
                  </a:moveTo>
                  <a:lnTo>
                    <a:pt x="314" y="227"/>
                  </a:lnTo>
                  <a:lnTo>
                    <a:pt x="309" y="227"/>
                  </a:lnTo>
                  <a:lnTo>
                    <a:pt x="302" y="227"/>
                  </a:lnTo>
                  <a:lnTo>
                    <a:pt x="292" y="234"/>
                  </a:lnTo>
                  <a:lnTo>
                    <a:pt x="284" y="234"/>
                  </a:lnTo>
                  <a:lnTo>
                    <a:pt x="279" y="239"/>
                  </a:lnTo>
                  <a:lnTo>
                    <a:pt x="274" y="239"/>
                  </a:lnTo>
                  <a:lnTo>
                    <a:pt x="267" y="239"/>
                  </a:lnTo>
                  <a:lnTo>
                    <a:pt x="262" y="239"/>
                  </a:lnTo>
                  <a:lnTo>
                    <a:pt x="257" y="247"/>
                  </a:lnTo>
                  <a:lnTo>
                    <a:pt x="249" y="247"/>
                  </a:lnTo>
                  <a:lnTo>
                    <a:pt x="244" y="247"/>
                  </a:lnTo>
                  <a:lnTo>
                    <a:pt x="239" y="247"/>
                  </a:lnTo>
                  <a:lnTo>
                    <a:pt x="232" y="257"/>
                  </a:lnTo>
                  <a:lnTo>
                    <a:pt x="232" y="264"/>
                  </a:lnTo>
                  <a:lnTo>
                    <a:pt x="232" y="269"/>
                  </a:lnTo>
                  <a:lnTo>
                    <a:pt x="239" y="269"/>
                  </a:lnTo>
                  <a:lnTo>
                    <a:pt x="244" y="264"/>
                  </a:lnTo>
                  <a:lnTo>
                    <a:pt x="249" y="269"/>
                  </a:lnTo>
                  <a:lnTo>
                    <a:pt x="257" y="274"/>
                  </a:lnTo>
                  <a:lnTo>
                    <a:pt x="262" y="274"/>
                  </a:lnTo>
                  <a:lnTo>
                    <a:pt x="262" y="282"/>
                  </a:lnTo>
                  <a:lnTo>
                    <a:pt x="267" y="282"/>
                  </a:lnTo>
                  <a:lnTo>
                    <a:pt x="262" y="287"/>
                  </a:lnTo>
                  <a:lnTo>
                    <a:pt x="257" y="292"/>
                  </a:lnTo>
                  <a:lnTo>
                    <a:pt x="262" y="299"/>
                  </a:lnTo>
                  <a:lnTo>
                    <a:pt x="267" y="299"/>
                  </a:lnTo>
                  <a:lnTo>
                    <a:pt x="267" y="304"/>
                  </a:lnTo>
                  <a:lnTo>
                    <a:pt x="267" y="309"/>
                  </a:lnTo>
                  <a:lnTo>
                    <a:pt x="267" y="317"/>
                  </a:lnTo>
                  <a:lnTo>
                    <a:pt x="274" y="317"/>
                  </a:lnTo>
                  <a:lnTo>
                    <a:pt x="279" y="317"/>
                  </a:lnTo>
                  <a:lnTo>
                    <a:pt x="279" y="322"/>
                  </a:lnTo>
                  <a:lnTo>
                    <a:pt x="274" y="327"/>
                  </a:lnTo>
                  <a:lnTo>
                    <a:pt x="274" y="334"/>
                  </a:lnTo>
                  <a:lnTo>
                    <a:pt x="267" y="339"/>
                  </a:lnTo>
                  <a:lnTo>
                    <a:pt x="257" y="339"/>
                  </a:lnTo>
                  <a:lnTo>
                    <a:pt x="249" y="339"/>
                  </a:lnTo>
                  <a:lnTo>
                    <a:pt x="249" y="344"/>
                  </a:lnTo>
                  <a:lnTo>
                    <a:pt x="244" y="352"/>
                  </a:lnTo>
                  <a:lnTo>
                    <a:pt x="232" y="357"/>
                  </a:lnTo>
                  <a:lnTo>
                    <a:pt x="227" y="362"/>
                  </a:lnTo>
                  <a:lnTo>
                    <a:pt x="222" y="362"/>
                  </a:lnTo>
                  <a:lnTo>
                    <a:pt x="222" y="369"/>
                  </a:lnTo>
                  <a:lnTo>
                    <a:pt x="214" y="369"/>
                  </a:lnTo>
                  <a:lnTo>
                    <a:pt x="214" y="362"/>
                  </a:lnTo>
                  <a:lnTo>
                    <a:pt x="209" y="362"/>
                  </a:lnTo>
                  <a:lnTo>
                    <a:pt x="204" y="369"/>
                  </a:lnTo>
                  <a:lnTo>
                    <a:pt x="197" y="369"/>
                  </a:lnTo>
                  <a:lnTo>
                    <a:pt x="197" y="362"/>
                  </a:lnTo>
                  <a:lnTo>
                    <a:pt x="192" y="357"/>
                  </a:lnTo>
                  <a:lnTo>
                    <a:pt x="192" y="352"/>
                  </a:lnTo>
                  <a:lnTo>
                    <a:pt x="192" y="339"/>
                  </a:lnTo>
                  <a:lnTo>
                    <a:pt x="192" y="334"/>
                  </a:lnTo>
                  <a:lnTo>
                    <a:pt x="192" y="327"/>
                  </a:lnTo>
                  <a:lnTo>
                    <a:pt x="192" y="322"/>
                  </a:lnTo>
                  <a:lnTo>
                    <a:pt x="187" y="322"/>
                  </a:lnTo>
                  <a:lnTo>
                    <a:pt x="187" y="317"/>
                  </a:lnTo>
                  <a:lnTo>
                    <a:pt x="179" y="317"/>
                  </a:lnTo>
                  <a:lnTo>
                    <a:pt x="179" y="309"/>
                  </a:lnTo>
                  <a:lnTo>
                    <a:pt x="174" y="309"/>
                  </a:lnTo>
                  <a:lnTo>
                    <a:pt x="174" y="317"/>
                  </a:lnTo>
                  <a:lnTo>
                    <a:pt x="169" y="322"/>
                  </a:lnTo>
                  <a:lnTo>
                    <a:pt x="157" y="322"/>
                  </a:lnTo>
                  <a:lnTo>
                    <a:pt x="149" y="322"/>
                  </a:lnTo>
                  <a:lnTo>
                    <a:pt x="144" y="322"/>
                  </a:lnTo>
                  <a:lnTo>
                    <a:pt x="139" y="322"/>
                  </a:lnTo>
                  <a:lnTo>
                    <a:pt x="139" y="327"/>
                  </a:lnTo>
                  <a:lnTo>
                    <a:pt x="134" y="327"/>
                  </a:lnTo>
                  <a:lnTo>
                    <a:pt x="134" y="334"/>
                  </a:lnTo>
                  <a:lnTo>
                    <a:pt x="122" y="334"/>
                  </a:lnTo>
                  <a:lnTo>
                    <a:pt x="115" y="334"/>
                  </a:lnTo>
                  <a:lnTo>
                    <a:pt x="110" y="334"/>
                  </a:lnTo>
                  <a:lnTo>
                    <a:pt x="105" y="334"/>
                  </a:lnTo>
                  <a:lnTo>
                    <a:pt x="97" y="334"/>
                  </a:lnTo>
                  <a:lnTo>
                    <a:pt x="92" y="339"/>
                  </a:lnTo>
                  <a:lnTo>
                    <a:pt x="92" y="344"/>
                  </a:lnTo>
                  <a:lnTo>
                    <a:pt x="87" y="344"/>
                  </a:lnTo>
                  <a:lnTo>
                    <a:pt x="92" y="344"/>
                  </a:lnTo>
                  <a:lnTo>
                    <a:pt x="87" y="339"/>
                  </a:lnTo>
                  <a:lnTo>
                    <a:pt x="80" y="339"/>
                  </a:lnTo>
                  <a:lnTo>
                    <a:pt x="75" y="339"/>
                  </a:lnTo>
                  <a:lnTo>
                    <a:pt x="75" y="334"/>
                  </a:lnTo>
                  <a:lnTo>
                    <a:pt x="70" y="334"/>
                  </a:lnTo>
                  <a:lnTo>
                    <a:pt x="62" y="334"/>
                  </a:lnTo>
                  <a:lnTo>
                    <a:pt x="62" y="327"/>
                  </a:lnTo>
                  <a:lnTo>
                    <a:pt x="57" y="322"/>
                  </a:lnTo>
                  <a:lnTo>
                    <a:pt x="57" y="317"/>
                  </a:lnTo>
                  <a:lnTo>
                    <a:pt x="52" y="317"/>
                  </a:lnTo>
                  <a:lnTo>
                    <a:pt x="52" y="304"/>
                  </a:lnTo>
                  <a:lnTo>
                    <a:pt x="45" y="304"/>
                  </a:lnTo>
                  <a:lnTo>
                    <a:pt x="45" y="299"/>
                  </a:lnTo>
                  <a:lnTo>
                    <a:pt x="35" y="292"/>
                  </a:lnTo>
                  <a:lnTo>
                    <a:pt x="27" y="287"/>
                  </a:lnTo>
                  <a:lnTo>
                    <a:pt x="27" y="282"/>
                  </a:lnTo>
                  <a:lnTo>
                    <a:pt x="22" y="274"/>
                  </a:lnTo>
                  <a:lnTo>
                    <a:pt x="22" y="264"/>
                  </a:lnTo>
                  <a:lnTo>
                    <a:pt x="17" y="264"/>
                  </a:lnTo>
                  <a:lnTo>
                    <a:pt x="17" y="257"/>
                  </a:lnTo>
                  <a:lnTo>
                    <a:pt x="10" y="257"/>
                  </a:lnTo>
                  <a:lnTo>
                    <a:pt x="10" y="252"/>
                  </a:lnTo>
                  <a:lnTo>
                    <a:pt x="10" y="247"/>
                  </a:lnTo>
                  <a:lnTo>
                    <a:pt x="10" y="239"/>
                  </a:lnTo>
                  <a:lnTo>
                    <a:pt x="5" y="234"/>
                  </a:lnTo>
                  <a:lnTo>
                    <a:pt x="5" y="227"/>
                  </a:lnTo>
                  <a:lnTo>
                    <a:pt x="0" y="222"/>
                  </a:lnTo>
                  <a:lnTo>
                    <a:pt x="0" y="217"/>
                  </a:lnTo>
                  <a:lnTo>
                    <a:pt x="5" y="217"/>
                  </a:lnTo>
                  <a:lnTo>
                    <a:pt x="10" y="209"/>
                  </a:lnTo>
                  <a:lnTo>
                    <a:pt x="17" y="209"/>
                  </a:lnTo>
                  <a:lnTo>
                    <a:pt x="22" y="209"/>
                  </a:lnTo>
                  <a:lnTo>
                    <a:pt x="27" y="209"/>
                  </a:lnTo>
                  <a:lnTo>
                    <a:pt x="27" y="204"/>
                  </a:lnTo>
                  <a:lnTo>
                    <a:pt x="35" y="204"/>
                  </a:lnTo>
                  <a:lnTo>
                    <a:pt x="40" y="199"/>
                  </a:lnTo>
                  <a:lnTo>
                    <a:pt x="35" y="195"/>
                  </a:lnTo>
                  <a:lnTo>
                    <a:pt x="27" y="199"/>
                  </a:lnTo>
                  <a:lnTo>
                    <a:pt x="27" y="195"/>
                  </a:lnTo>
                  <a:lnTo>
                    <a:pt x="35" y="195"/>
                  </a:lnTo>
                  <a:lnTo>
                    <a:pt x="35" y="187"/>
                  </a:lnTo>
                  <a:lnTo>
                    <a:pt x="40" y="182"/>
                  </a:lnTo>
                  <a:lnTo>
                    <a:pt x="45" y="175"/>
                  </a:lnTo>
                  <a:lnTo>
                    <a:pt x="52" y="175"/>
                  </a:lnTo>
                  <a:lnTo>
                    <a:pt x="57" y="175"/>
                  </a:lnTo>
                  <a:lnTo>
                    <a:pt x="62" y="170"/>
                  </a:lnTo>
                  <a:lnTo>
                    <a:pt x="70" y="170"/>
                  </a:lnTo>
                  <a:lnTo>
                    <a:pt x="75" y="170"/>
                  </a:lnTo>
                  <a:lnTo>
                    <a:pt x="80" y="175"/>
                  </a:lnTo>
                  <a:lnTo>
                    <a:pt x="87" y="175"/>
                  </a:lnTo>
                  <a:lnTo>
                    <a:pt x="92" y="175"/>
                  </a:lnTo>
                  <a:lnTo>
                    <a:pt x="97" y="182"/>
                  </a:lnTo>
                  <a:lnTo>
                    <a:pt x="105" y="187"/>
                  </a:lnTo>
                  <a:lnTo>
                    <a:pt x="110" y="195"/>
                  </a:lnTo>
                  <a:lnTo>
                    <a:pt x="115" y="199"/>
                  </a:lnTo>
                  <a:lnTo>
                    <a:pt x="122" y="195"/>
                  </a:lnTo>
                  <a:lnTo>
                    <a:pt x="122" y="182"/>
                  </a:lnTo>
                  <a:lnTo>
                    <a:pt x="127" y="175"/>
                  </a:lnTo>
                  <a:lnTo>
                    <a:pt x="127" y="170"/>
                  </a:lnTo>
                  <a:lnTo>
                    <a:pt x="127" y="165"/>
                  </a:lnTo>
                  <a:lnTo>
                    <a:pt x="127" y="157"/>
                  </a:lnTo>
                  <a:lnTo>
                    <a:pt x="127" y="152"/>
                  </a:lnTo>
                  <a:lnTo>
                    <a:pt x="134" y="152"/>
                  </a:lnTo>
                  <a:lnTo>
                    <a:pt x="139" y="152"/>
                  </a:lnTo>
                  <a:lnTo>
                    <a:pt x="144" y="147"/>
                  </a:lnTo>
                  <a:lnTo>
                    <a:pt x="144" y="140"/>
                  </a:lnTo>
                  <a:lnTo>
                    <a:pt x="149" y="135"/>
                  </a:lnTo>
                  <a:lnTo>
                    <a:pt x="144" y="130"/>
                  </a:lnTo>
                  <a:lnTo>
                    <a:pt x="139" y="122"/>
                  </a:lnTo>
                  <a:lnTo>
                    <a:pt x="127" y="117"/>
                  </a:lnTo>
                  <a:lnTo>
                    <a:pt x="127" y="112"/>
                  </a:lnTo>
                  <a:lnTo>
                    <a:pt x="134" y="95"/>
                  </a:lnTo>
                  <a:lnTo>
                    <a:pt x="127" y="82"/>
                  </a:lnTo>
                  <a:lnTo>
                    <a:pt x="122" y="77"/>
                  </a:lnTo>
                  <a:lnTo>
                    <a:pt x="115" y="70"/>
                  </a:lnTo>
                  <a:lnTo>
                    <a:pt x="110" y="65"/>
                  </a:lnTo>
                  <a:lnTo>
                    <a:pt x="115" y="60"/>
                  </a:lnTo>
                  <a:lnTo>
                    <a:pt x="115" y="47"/>
                  </a:lnTo>
                  <a:lnTo>
                    <a:pt x="115" y="40"/>
                  </a:lnTo>
                  <a:lnTo>
                    <a:pt x="115" y="35"/>
                  </a:lnTo>
                  <a:lnTo>
                    <a:pt x="115" y="30"/>
                  </a:lnTo>
                  <a:lnTo>
                    <a:pt x="122" y="30"/>
                  </a:lnTo>
                  <a:lnTo>
                    <a:pt x="139" y="40"/>
                  </a:lnTo>
                  <a:lnTo>
                    <a:pt x="144" y="35"/>
                  </a:lnTo>
                  <a:lnTo>
                    <a:pt x="149" y="35"/>
                  </a:lnTo>
                  <a:lnTo>
                    <a:pt x="149" y="30"/>
                  </a:lnTo>
                  <a:lnTo>
                    <a:pt x="149" y="22"/>
                  </a:lnTo>
                  <a:lnTo>
                    <a:pt x="144" y="22"/>
                  </a:lnTo>
                  <a:lnTo>
                    <a:pt x="144" y="17"/>
                  </a:lnTo>
                  <a:lnTo>
                    <a:pt x="144" y="12"/>
                  </a:lnTo>
                  <a:lnTo>
                    <a:pt x="144" y="0"/>
                  </a:lnTo>
                  <a:lnTo>
                    <a:pt x="149" y="0"/>
                  </a:lnTo>
                  <a:lnTo>
                    <a:pt x="157" y="0"/>
                  </a:lnTo>
                  <a:lnTo>
                    <a:pt x="162" y="5"/>
                  </a:lnTo>
                  <a:lnTo>
                    <a:pt x="169" y="5"/>
                  </a:lnTo>
                  <a:lnTo>
                    <a:pt x="169" y="12"/>
                  </a:lnTo>
                  <a:lnTo>
                    <a:pt x="162" y="12"/>
                  </a:lnTo>
                  <a:lnTo>
                    <a:pt x="162" y="17"/>
                  </a:lnTo>
                  <a:lnTo>
                    <a:pt x="157" y="22"/>
                  </a:lnTo>
                  <a:lnTo>
                    <a:pt x="157" y="30"/>
                  </a:lnTo>
                  <a:lnTo>
                    <a:pt x="157" y="35"/>
                  </a:lnTo>
                  <a:lnTo>
                    <a:pt x="157" y="40"/>
                  </a:lnTo>
                  <a:lnTo>
                    <a:pt x="157" y="47"/>
                  </a:lnTo>
                  <a:lnTo>
                    <a:pt x="162" y="52"/>
                  </a:lnTo>
                  <a:lnTo>
                    <a:pt x="162" y="47"/>
                  </a:lnTo>
                  <a:lnTo>
                    <a:pt x="162" y="40"/>
                  </a:lnTo>
                  <a:lnTo>
                    <a:pt x="162" y="35"/>
                  </a:lnTo>
                  <a:lnTo>
                    <a:pt x="169" y="30"/>
                  </a:lnTo>
                  <a:lnTo>
                    <a:pt x="169" y="22"/>
                  </a:lnTo>
                  <a:lnTo>
                    <a:pt x="169" y="17"/>
                  </a:lnTo>
                  <a:lnTo>
                    <a:pt x="174" y="17"/>
                  </a:lnTo>
                  <a:lnTo>
                    <a:pt x="179" y="17"/>
                  </a:lnTo>
                  <a:lnTo>
                    <a:pt x="179" y="22"/>
                  </a:lnTo>
                  <a:lnTo>
                    <a:pt x="179" y="30"/>
                  </a:lnTo>
                  <a:lnTo>
                    <a:pt x="179" y="35"/>
                  </a:lnTo>
                  <a:lnTo>
                    <a:pt x="179" y="40"/>
                  </a:lnTo>
                  <a:lnTo>
                    <a:pt x="179" y="47"/>
                  </a:lnTo>
                  <a:lnTo>
                    <a:pt x="179" y="52"/>
                  </a:lnTo>
                  <a:lnTo>
                    <a:pt x="179" y="60"/>
                  </a:lnTo>
                  <a:lnTo>
                    <a:pt x="187" y="60"/>
                  </a:lnTo>
                  <a:lnTo>
                    <a:pt x="192" y="60"/>
                  </a:lnTo>
                  <a:lnTo>
                    <a:pt x="197" y="60"/>
                  </a:lnTo>
                  <a:lnTo>
                    <a:pt x="204" y="52"/>
                  </a:lnTo>
                  <a:lnTo>
                    <a:pt x="204" y="47"/>
                  </a:lnTo>
                  <a:lnTo>
                    <a:pt x="197" y="35"/>
                  </a:lnTo>
                  <a:lnTo>
                    <a:pt x="204" y="30"/>
                  </a:lnTo>
                  <a:lnTo>
                    <a:pt x="204" y="22"/>
                  </a:lnTo>
                  <a:lnTo>
                    <a:pt x="209" y="30"/>
                  </a:lnTo>
                  <a:lnTo>
                    <a:pt x="214" y="30"/>
                  </a:lnTo>
                  <a:lnTo>
                    <a:pt x="222" y="35"/>
                  </a:lnTo>
                  <a:lnTo>
                    <a:pt x="222" y="40"/>
                  </a:lnTo>
                  <a:lnTo>
                    <a:pt x="227" y="40"/>
                  </a:lnTo>
                  <a:lnTo>
                    <a:pt x="232" y="47"/>
                  </a:lnTo>
                  <a:lnTo>
                    <a:pt x="232" y="52"/>
                  </a:lnTo>
                  <a:lnTo>
                    <a:pt x="227" y="60"/>
                  </a:lnTo>
                  <a:lnTo>
                    <a:pt x="227" y="65"/>
                  </a:lnTo>
                  <a:lnTo>
                    <a:pt x="227" y="70"/>
                  </a:lnTo>
                  <a:lnTo>
                    <a:pt x="222" y="77"/>
                  </a:lnTo>
                  <a:lnTo>
                    <a:pt x="214" y="77"/>
                  </a:lnTo>
                  <a:lnTo>
                    <a:pt x="204" y="77"/>
                  </a:lnTo>
                  <a:lnTo>
                    <a:pt x="197" y="82"/>
                  </a:lnTo>
                  <a:lnTo>
                    <a:pt x="197" y="87"/>
                  </a:lnTo>
                  <a:lnTo>
                    <a:pt x="192" y="87"/>
                  </a:lnTo>
                  <a:lnTo>
                    <a:pt x="192" y="95"/>
                  </a:lnTo>
                  <a:lnTo>
                    <a:pt x="187" y="100"/>
                  </a:lnTo>
                  <a:lnTo>
                    <a:pt x="187" y="105"/>
                  </a:lnTo>
                  <a:lnTo>
                    <a:pt x="187" y="112"/>
                  </a:lnTo>
                  <a:lnTo>
                    <a:pt x="187" y="117"/>
                  </a:lnTo>
                  <a:lnTo>
                    <a:pt x="179" y="117"/>
                  </a:lnTo>
                  <a:lnTo>
                    <a:pt x="179" y="122"/>
                  </a:lnTo>
                  <a:lnTo>
                    <a:pt x="174" y="117"/>
                  </a:lnTo>
                  <a:lnTo>
                    <a:pt x="169" y="122"/>
                  </a:lnTo>
                  <a:lnTo>
                    <a:pt x="169" y="130"/>
                  </a:lnTo>
                  <a:lnTo>
                    <a:pt x="169" y="135"/>
                  </a:lnTo>
                  <a:lnTo>
                    <a:pt x="169" y="140"/>
                  </a:lnTo>
                  <a:lnTo>
                    <a:pt x="169" y="147"/>
                  </a:lnTo>
                  <a:lnTo>
                    <a:pt x="169" y="152"/>
                  </a:lnTo>
                  <a:lnTo>
                    <a:pt x="174" y="152"/>
                  </a:lnTo>
                  <a:lnTo>
                    <a:pt x="179" y="152"/>
                  </a:lnTo>
                  <a:lnTo>
                    <a:pt x="187" y="157"/>
                  </a:lnTo>
                  <a:lnTo>
                    <a:pt x="197" y="157"/>
                  </a:lnTo>
                  <a:lnTo>
                    <a:pt x="204" y="157"/>
                  </a:lnTo>
                  <a:lnTo>
                    <a:pt x="209" y="165"/>
                  </a:lnTo>
                  <a:lnTo>
                    <a:pt x="214" y="165"/>
                  </a:lnTo>
                  <a:lnTo>
                    <a:pt x="222" y="165"/>
                  </a:lnTo>
                  <a:lnTo>
                    <a:pt x="227" y="157"/>
                  </a:lnTo>
                  <a:lnTo>
                    <a:pt x="227" y="152"/>
                  </a:lnTo>
                  <a:lnTo>
                    <a:pt x="232" y="147"/>
                  </a:lnTo>
                  <a:lnTo>
                    <a:pt x="239" y="147"/>
                  </a:lnTo>
                  <a:lnTo>
                    <a:pt x="244" y="147"/>
                  </a:lnTo>
                  <a:lnTo>
                    <a:pt x="249" y="147"/>
                  </a:lnTo>
                  <a:lnTo>
                    <a:pt x="257" y="140"/>
                  </a:lnTo>
                  <a:lnTo>
                    <a:pt x="262" y="140"/>
                  </a:lnTo>
                  <a:lnTo>
                    <a:pt x="262" y="135"/>
                  </a:lnTo>
                  <a:lnTo>
                    <a:pt x="267" y="135"/>
                  </a:lnTo>
                  <a:lnTo>
                    <a:pt x="267" y="130"/>
                  </a:lnTo>
                  <a:lnTo>
                    <a:pt x="274" y="130"/>
                  </a:lnTo>
                  <a:lnTo>
                    <a:pt x="274" y="122"/>
                  </a:lnTo>
                  <a:lnTo>
                    <a:pt x="274" y="117"/>
                  </a:lnTo>
                  <a:lnTo>
                    <a:pt x="267" y="117"/>
                  </a:lnTo>
                  <a:lnTo>
                    <a:pt x="262" y="112"/>
                  </a:lnTo>
                  <a:lnTo>
                    <a:pt x="262" y="105"/>
                  </a:lnTo>
                  <a:lnTo>
                    <a:pt x="262" y="100"/>
                  </a:lnTo>
                  <a:lnTo>
                    <a:pt x="262" y="95"/>
                  </a:lnTo>
                  <a:lnTo>
                    <a:pt x="267" y="95"/>
                  </a:lnTo>
                  <a:lnTo>
                    <a:pt x="274" y="95"/>
                  </a:lnTo>
                  <a:lnTo>
                    <a:pt x="279" y="100"/>
                  </a:lnTo>
                  <a:lnTo>
                    <a:pt x="284" y="100"/>
                  </a:lnTo>
                  <a:lnTo>
                    <a:pt x="292" y="105"/>
                  </a:lnTo>
                  <a:lnTo>
                    <a:pt x="297" y="105"/>
                  </a:lnTo>
                  <a:lnTo>
                    <a:pt x="302" y="105"/>
                  </a:lnTo>
                  <a:lnTo>
                    <a:pt x="309" y="100"/>
                  </a:lnTo>
                  <a:lnTo>
                    <a:pt x="314" y="100"/>
                  </a:lnTo>
                  <a:lnTo>
                    <a:pt x="322" y="95"/>
                  </a:lnTo>
                  <a:lnTo>
                    <a:pt x="322" y="87"/>
                  </a:lnTo>
                  <a:lnTo>
                    <a:pt x="327" y="82"/>
                  </a:lnTo>
                  <a:lnTo>
                    <a:pt x="332" y="82"/>
                  </a:lnTo>
                  <a:lnTo>
                    <a:pt x="337" y="82"/>
                  </a:lnTo>
                  <a:lnTo>
                    <a:pt x="337" y="77"/>
                  </a:lnTo>
                  <a:lnTo>
                    <a:pt x="344" y="70"/>
                  </a:lnTo>
                  <a:lnTo>
                    <a:pt x="349" y="70"/>
                  </a:lnTo>
                  <a:lnTo>
                    <a:pt x="357" y="70"/>
                  </a:lnTo>
                  <a:lnTo>
                    <a:pt x="357" y="77"/>
                  </a:lnTo>
                  <a:lnTo>
                    <a:pt x="362" y="82"/>
                  </a:lnTo>
                  <a:lnTo>
                    <a:pt x="367" y="82"/>
                  </a:lnTo>
                  <a:lnTo>
                    <a:pt x="374" y="82"/>
                  </a:lnTo>
                  <a:lnTo>
                    <a:pt x="379" y="82"/>
                  </a:lnTo>
                  <a:lnTo>
                    <a:pt x="379" y="77"/>
                  </a:lnTo>
                  <a:lnTo>
                    <a:pt x="379" y="82"/>
                  </a:lnTo>
                  <a:lnTo>
                    <a:pt x="379" y="87"/>
                  </a:lnTo>
                  <a:lnTo>
                    <a:pt x="374" y="87"/>
                  </a:lnTo>
                  <a:lnTo>
                    <a:pt x="374" y="95"/>
                  </a:lnTo>
                  <a:lnTo>
                    <a:pt x="367" y="95"/>
                  </a:lnTo>
                  <a:lnTo>
                    <a:pt x="367" y="100"/>
                  </a:lnTo>
                  <a:lnTo>
                    <a:pt x="367" y="105"/>
                  </a:lnTo>
                  <a:lnTo>
                    <a:pt x="367" y="112"/>
                  </a:lnTo>
                  <a:lnTo>
                    <a:pt x="362" y="112"/>
                  </a:lnTo>
                  <a:lnTo>
                    <a:pt x="362" y="117"/>
                  </a:lnTo>
                  <a:lnTo>
                    <a:pt x="362" y="130"/>
                  </a:lnTo>
                  <a:lnTo>
                    <a:pt x="362" y="135"/>
                  </a:lnTo>
                  <a:lnTo>
                    <a:pt x="362" y="140"/>
                  </a:lnTo>
                  <a:lnTo>
                    <a:pt x="357" y="147"/>
                  </a:lnTo>
                  <a:lnTo>
                    <a:pt x="357" y="152"/>
                  </a:lnTo>
                  <a:lnTo>
                    <a:pt x="349" y="157"/>
                  </a:lnTo>
                  <a:lnTo>
                    <a:pt x="337" y="165"/>
                  </a:lnTo>
                  <a:lnTo>
                    <a:pt x="337" y="170"/>
                  </a:lnTo>
                  <a:lnTo>
                    <a:pt x="332" y="175"/>
                  </a:lnTo>
                  <a:lnTo>
                    <a:pt x="327" y="182"/>
                  </a:lnTo>
                  <a:lnTo>
                    <a:pt x="322" y="187"/>
                  </a:lnTo>
                  <a:lnTo>
                    <a:pt x="322" y="195"/>
                  </a:lnTo>
                  <a:lnTo>
                    <a:pt x="327" y="199"/>
                  </a:lnTo>
                  <a:lnTo>
                    <a:pt x="332" y="204"/>
                  </a:lnTo>
                  <a:lnTo>
                    <a:pt x="337" y="204"/>
                  </a:lnTo>
                  <a:lnTo>
                    <a:pt x="337" y="209"/>
                  </a:lnTo>
                  <a:lnTo>
                    <a:pt x="332" y="209"/>
                  </a:lnTo>
                  <a:lnTo>
                    <a:pt x="327" y="217"/>
                  </a:lnTo>
                  <a:lnTo>
                    <a:pt x="322" y="222"/>
                  </a:lnTo>
                  <a:lnTo>
                    <a:pt x="322" y="22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572" name="Freeform 20"/>
            <p:cNvSpPr>
              <a:spLocks/>
            </p:cNvSpPr>
            <p:nvPr/>
          </p:nvSpPr>
          <p:spPr bwMode="auto">
            <a:xfrm>
              <a:off x="2680" y="1940"/>
              <a:ext cx="225" cy="319"/>
            </a:xfrm>
            <a:custGeom>
              <a:avLst/>
              <a:gdLst>
                <a:gd name="T0" fmla="*/ 135 w 170"/>
                <a:gd name="T1" fmla="*/ 90 h 242"/>
                <a:gd name="T2" fmla="*/ 135 w 170"/>
                <a:gd name="T3" fmla="*/ 113 h 242"/>
                <a:gd name="T4" fmla="*/ 152 w 170"/>
                <a:gd name="T5" fmla="*/ 135 h 242"/>
                <a:gd name="T6" fmla="*/ 157 w 170"/>
                <a:gd name="T7" fmla="*/ 165 h 242"/>
                <a:gd name="T8" fmla="*/ 162 w 170"/>
                <a:gd name="T9" fmla="*/ 183 h 242"/>
                <a:gd name="T10" fmla="*/ 152 w 170"/>
                <a:gd name="T11" fmla="*/ 195 h 242"/>
                <a:gd name="T12" fmla="*/ 145 w 170"/>
                <a:gd name="T13" fmla="*/ 208 h 242"/>
                <a:gd name="T14" fmla="*/ 140 w 170"/>
                <a:gd name="T15" fmla="*/ 225 h 242"/>
                <a:gd name="T16" fmla="*/ 128 w 170"/>
                <a:gd name="T17" fmla="*/ 235 h 242"/>
                <a:gd name="T18" fmla="*/ 110 w 170"/>
                <a:gd name="T19" fmla="*/ 218 h 242"/>
                <a:gd name="T20" fmla="*/ 93 w 170"/>
                <a:gd name="T21" fmla="*/ 213 h 242"/>
                <a:gd name="T22" fmla="*/ 75 w 170"/>
                <a:gd name="T23" fmla="*/ 218 h 242"/>
                <a:gd name="T24" fmla="*/ 58 w 170"/>
                <a:gd name="T25" fmla="*/ 225 h 242"/>
                <a:gd name="T26" fmla="*/ 45 w 170"/>
                <a:gd name="T27" fmla="*/ 235 h 242"/>
                <a:gd name="T28" fmla="*/ 35 w 170"/>
                <a:gd name="T29" fmla="*/ 235 h 242"/>
                <a:gd name="T30" fmla="*/ 18 w 170"/>
                <a:gd name="T31" fmla="*/ 230 h 242"/>
                <a:gd name="T32" fmla="*/ 40 w 170"/>
                <a:gd name="T33" fmla="*/ 213 h 242"/>
                <a:gd name="T34" fmla="*/ 45 w 170"/>
                <a:gd name="T35" fmla="*/ 200 h 242"/>
                <a:gd name="T36" fmla="*/ 53 w 170"/>
                <a:gd name="T37" fmla="*/ 183 h 242"/>
                <a:gd name="T38" fmla="*/ 53 w 170"/>
                <a:gd name="T39" fmla="*/ 160 h 242"/>
                <a:gd name="T40" fmla="*/ 35 w 170"/>
                <a:gd name="T41" fmla="*/ 148 h 242"/>
                <a:gd name="T42" fmla="*/ 23 w 170"/>
                <a:gd name="T43" fmla="*/ 130 h 242"/>
                <a:gd name="T44" fmla="*/ 18 w 170"/>
                <a:gd name="T45" fmla="*/ 120 h 242"/>
                <a:gd name="T46" fmla="*/ 10 w 170"/>
                <a:gd name="T47" fmla="*/ 95 h 242"/>
                <a:gd name="T48" fmla="*/ 5 w 170"/>
                <a:gd name="T49" fmla="*/ 78 h 242"/>
                <a:gd name="T50" fmla="*/ 0 w 170"/>
                <a:gd name="T51" fmla="*/ 60 h 242"/>
                <a:gd name="T52" fmla="*/ 10 w 170"/>
                <a:gd name="T53" fmla="*/ 65 h 242"/>
                <a:gd name="T54" fmla="*/ 10 w 170"/>
                <a:gd name="T55" fmla="*/ 83 h 242"/>
                <a:gd name="T56" fmla="*/ 23 w 170"/>
                <a:gd name="T57" fmla="*/ 100 h 242"/>
                <a:gd name="T58" fmla="*/ 35 w 170"/>
                <a:gd name="T59" fmla="*/ 108 h 242"/>
                <a:gd name="T60" fmla="*/ 23 w 170"/>
                <a:gd name="T61" fmla="*/ 90 h 242"/>
                <a:gd name="T62" fmla="*/ 18 w 170"/>
                <a:gd name="T63" fmla="*/ 78 h 242"/>
                <a:gd name="T64" fmla="*/ 10 w 170"/>
                <a:gd name="T65" fmla="*/ 60 h 242"/>
                <a:gd name="T66" fmla="*/ 18 w 170"/>
                <a:gd name="T67" fmla="*/ 55 h 242"/>
                <a:gd name="T68" fmla="*/ 28 w 170"/>
                <a:gd name="T69" fmla="*/ 48 h 242"/>
                <a:gd name="T70" fmla="*/ 23 w 170"/>
                <a:gd name="T71" fmla="*/ 38 h 242"/>
                <a:gd name="T72" fmla="*/ 23 w 170"/>
                <a:gd name="T73" fmla="*/ 30 h 242"/>
                <a:gd name="T74" fmla="*/ 28 w 170"/>
                <a:gd name="T75" fmla="*/ 13 h 242"/>
                <a:gd name="T76" fmla="*/ 40 w 170"/>
                <a:gd name="T77" fmla="*/ 0 h 242"/>
                <a:gd name="T78" fmla="*/ 58 w 170"/>
                <a:gd name="T79" fmla="*/ 0 h 242"/>
                <a:gd name="T80" fmla="*/ 75 w 170"/>
                <a:gd name="T81" fmla="*/ 8 h 242"/>
                <a:gd name="T82" fmla="*/ 75 w 170"/>
                <a:gd name="T83" fmla="*/ 25 h 242"/>
                <a:gd name="T84" fmla="*/ 70 w 170"/>
                <a:gd name="T85" fmla="*/ 38 h 242"/>
                <a:gd name="T86" fmla="*/ 75 w 170"/>
                <a:gd name="T87" fmla="*/ 43 h 242"/>
                <a:gd name="T88" fmla="*/ 98 w 170"/>
                <a:gd name="T89" fmla="*/ 38 h 242"/>
                <a:gd name="T90" fmla="*/ 110 w 170"/>
                <a:gd name="T91" fmla="*/ 55 h 242"/>
                <a:gd name="T92" fmla="*/ 123 w 170"/>
                <a:gd name="T93" fmla="*/ 60 h 242"/>
                <a:gd name="T94" fmla="*/ 135 w 170"/>
                <a:gd name="T95" fmla="*/ 60 h 242"/>
                <a:gd name="T96" fmla="*/ 135 w 170"/>
                <a:gd name="T97" fmla="*/ 7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0" h="242">
                  <a:moveTo>
                    <a:pt x="135" y="78"/>
                  </a:moveTo>
                  <a:lnTo>
                    <a:pt x="135" y="83"/>
                  </a:lnTo>
                  <a:lnTo>
                    <a:pt x="135" y="90"/>
                  </a:lnTo>
                  <a:lnTo>
                    <a:pt x="135" y="100"/>
                  </a:lnTo>
                  <a:lnTo>
                    <a:pt x="128" y="108"/>
                  </a:lnTo>
                  <a:lnTo>
                    <a:pt x="135" y="113"/>
                  </a:lnTo>
                  <a:lnTo>
                    <a:pt x="140" y="120"/>
                  </a:lnTo>
                  <a:lnTo>
                    <a:pt x="145" y="125"/>
                  </a:lnTo>
                  <a:lnTo>
                    <a:pt x="152" y="135"/>
                  </a:lnTo>
                  <a:lnTo>
                    <a:pt x="145" y="153"/>
                  </a:lnTo>
                  <a:lnTo>
                    <a:pt x="145" y="160"/>
                  </a:lnTo>
                  <a:lnTo>
                    <a:pt x="157" y="165"/>
                  </a:lnTo>
                  <a:lnTo>
                    <a:pt x="162" y="173"/>
                  </a:lnTo>
                  <a:lnTo>
                    <a:pt x="170" y="178"/>
                  </a:lnTo>
                  <a:lnTo>
                    <a:pt x="162" y="183"/>
                  </a:lnTo>
                  <a:lnTo>
                    <a:pt x="162" y="190"/>
                  </a:lnTo>
                  <a:lnTo>
                    <a:pt x="157" y="195"/>
                  </a:lnTo>
                  <a:lnTo>
                    <a:pt x="152" y="195"/>
                  </a:lnTo>
                  <a:lnTo>
                    <a:pt x="145" y="195"/>
                  </a:lnTo>
                  <a:lnTo>
                    <a:pt x="145" y="200"/>
                  </a:lnTo>
                  <a:lnTo>
                    <a:pt x="145" y="208"/>
                  </a:lnTo>
                  <a:lnTo>
                    <a:pt x="145" y="213"/>
                  </a:lnTo>
                  <a:lnTo>
                    <a:pt x="145" y="218"/>
                  </a:lnTo>
                  <a:lnTo>
                    <a:pt x="140" y="225"/>
                  </a:lnTo>
                  <a:lnTo>
                    <a:pt x="140" y="235"/>
                  </a:lnTo>
                  <a:lnTo>
                    <a:pt x="135" y="242"/>
                  </a:lnTo>
                  <a:lnTo>
                    <a:pt x="128" y="235"/>
                  </a:lnTo>
                  <a:lnTo>
                    <a:pt x="123" y="230"/>
                  </a:lnTo>
                  <a:lnTo>
                    <a:pt x="115" y="225"/>
                  </a:lnTo>
                  <a:lnTo>
                    <a:pt x="110" y="218"/>
                  </a:lnTo>
                  <a:lnTo>
                    <a:pt x="105" y="218"/>
                  </a:lnTo>
                  <a:lnTo>
                    <a:pt x="98" y="218"/>
                  </a:lnTo>
                  <a:lnTo>
                    <a:pt x="93" y="213"/>
                  </a:lnTo>
                  <a:lnTo>
                    <a:pt x="88" y="213"/>
                  </a:lnTo>
                  <a:lnTo>
                    <a:pt x="83" y="213"/>
                  </a:lnTo>
                  <a:lnTo>
                    <a:pt x="75" y="218"/>
                  </a:lnTo>
                  <a:lnTo>
                    <a:pt x="70" y="218"/>
                  </a:lnTo>
                  <a:lnTo>
                    <a:pt x="63" y="218"/>
                  </a:lnTo>
                  <a:lnTo>
                    <a:pt x="58" y="225"/>
                  </a:lnTo>
                  <a:lnTo>
                    <a:pt x="53" y="230"/>
                  </a:lnTo>
                  <a:lnTo>
                    <a:pt x="53" y="235"/>
                  </a:lnTo>
                  <a:lnTo>
                    <a:pt x="45" y="235"/>
                  </a:lnTo>
                  <a:lnTo>
                    <a:pt x="45" y="242"/>
                  </a:lnTo>
                  <a:lnTo>
                    <a:pt x="40" y="235"/>
                  </a:lnTo>
                  <a:lnTo>
                    <a:pt x="35" y="235"/>
                  </a:lnTo>
                  <a:lnTo>
                    <a:pt x="28" y="235"/>
                  </a:lnTo>
                  <a:lnTo>
                    <a:pt x="23" y="235"/>
                  </a:lnTo>
                  <a:lnTo>
                    <a:pt x="18" y="230"/>
                  </a:lnTo>
                  <a:lnTo>
                    <a:pt x="28" y="225"/>
                  </a:lnTo>
                  <a:lnTo>
                    <a:pt x="35" y="218"/>
                  </a:lnTo>
                  <a:lnTo>
                    <a:pt x="40" y="213"/>
                  </a:lnTo>
                  <a:lnTo>
                    <a:pt x="40" y="208"/>
                  </a:lnTo>
                  <a:lnTo>
                    <a:pt x="45" y="208"/>
                  </a:lnTo>
                  <a:lnTo>
                    <a:pt x="45" y="200"/>
                  </a:lnTo>
                  <a:lnTo>
                    <a:pt x="53" y="200"/>
                  </a:lnTo>
                  <a:lnTo>
                    <a:pt x="53" y="190"/>
                  </a:lnTo>
                  <a:lnTo>
                    <a:pt x="53" y="183"/>
                  </a:lnTo>
                  <a:lnTo>
                    <a:pt x="53" y="173"/>
                  </a:lnTo>
                  <a:lnTo>
                    <a:pt x="53" y="165"/>
                  </a:lnTo>
                  <a:lnTo>
                    <a:pt x="53" y="160"/>
                  </a:lnTo>
                  <a:lnTo>
                    <a:pt x="45" y="160"/>
                  </a:lnTo>
                  <a:lnTo>
                    <a:pt x="40" y="153"/>
                  </a:lnTo>
                  <a:lnTo>
                    <a:pt x="35" y="148"/>
                  </a:lnTo>
                  <a:lnTo>
                    <a:pt x="28" y="148"/>
                  </a:lnTo>
                  <a:lnTo>
                    <a:pt x="28" y="135"/>
                  </a:lnTo>
                  <a:lnTo>
                    <a:pt x="23" y="130"/>
                  </a:lnTo>
                  <a:lnTo>
                    <a:pt x="23" y="125"/>
                  </a:lnTo>
                  <a:lnTo>
                    <a:pt x="18" y="125"/>
                  </a:lnTo>
                  <a:lnTo>
                    <a:pt x="18" y="120"/>
                  </a:lnTo>
                  <a:lnTo>
                    <a:pt x="10" y="113"/>
                  </a:lnTo>
                  <a:lnTo>
                    <a:pt x="10" y="100"/>
                  </a:lnTo>
                  <a:lnTo>
                    <a:pt x="10" y="95"/>
                  </a:lnTo>
                  <a:lnTo>
                    <a:pt x="10" y="90"/>
                  </a:lnTo>
                  <a:lnTo>
                    <a:pt x="10" y="83"/>
                  </a:lnTo>
                  <a:lnTo>
                    <a:pt x="5" y="78"/>
                  </a:lnTo>
                  <a:lnTo>
                    <a:pt x="5" y="73"/>
                  </a:lnTo>
                  <a:lnTo>
                    <a:pt x="5" y="65"/>
                  </a:lnTo>
                  <a:lnTo>
                    <a:pt x="0" y="60"/>
                  </a:lnTo>
                  <a:lnTo>
                    <a:pt x="5" y="60"/>
                  </a:lnTo>
                  <a:lnTo>
                    <a:pt x="5" y="65"/>
                  </a:lnTo>
                  <a:lnTo>
                    <a:pt x="10" y="65"/>
                  </a:lnTo>
                  <a:lnTo>
                    <a:pt x="10" y="73"/>
                  </a:lnTo>
                  <a:lnTo>
                    <a:pt x="10" y="78"/>
                  </a:lnTo>
                  <a:lnTo>
                    <a:pt x="10" y="83"/>
                  </a:lnTo>
                  <a:lnTo>
                    <a:pt x="18" y="90"/>
                  </a:lnTo>
                  <a:lnTo>
                    <a:pt x="18" y="95"/>
                  </a:lnTo>
                  <a:lnTo>
                    <a:pt x="23" y="100"/>
                  </a:lnTo>
                  <a:lnTo>
                    <a:pt x="23" y="108"/>
                  </a:lnTo>
                  <a:lnTo>
                    <a:pt x="28" y="108"/>
                  </a:lnTo>
                  <a:lnTo>
                    <a:pt x="35" y="108"/>
                  </a:lnTo>
                  <a:lnTo>
                    <a:pt x="35" y="100"/>
                  </a:lnTo>
                  <a:lnTo>
                    <a:pt x="28" y="95"/>
                  </a:lnTo>
                  <a:lnTo>
                    <a:pt x="23" y="90"/>
                  </a:lnTo>
                  <a:lnTo>
                    <a:pt x="18" y="90"/>
                  </a:lnTo>
                  <a:lnTo>
                    <a:pt x="18" y="83"/>
                  </a:lnTo>
                  <a:lnTo>
                    <a:pt x="18" y="78"/>
                  </a:lnTo>
                  <a:lnTo>
                    <a:pt x="18" y="73"/>
                  </a:lnTo>
                  <a:lnTo>
                    <a:pt x="10" y="65"/>
                  </a:lnTo>
                  <a:lnTo>
                    <a:pt x="10" y="60"/>
                  </a:lnTo>
                  <a:lnTo>
                    <a:pt x="5" y="55"/>
                  </a:lnTo>
                  <a:lnTo>
                    <a:pt x="10" y="55"/>
                  </a:lnTo>
                  <a:lnTo>
                    <a:pt x="18" y="55"/>
                  </a:lnTo>
                  <a:lnTo>
                    <a:pt x="23" y="55"/>
                  </a:lnTo>
                  <a:lnTo>
                    <a:pt x="28" y="55"/>
                  </a:lnTo>
                  <a:lnTo>
                    <a:pt x="28" y="48"/>
                  </a:lnTo>
                  <a:lnTo>
                    <a:pt x="28" y="43"/>
                  </a:lnTo>
                  <a:lnTo>
                    <a:pt x="23" y="43"/>
                  </a:lnTo>
                  <a:lnTo>
                    <a:pt x="23" y="38"/>
                  </a:lnTo>
                  <a:lnTo>
                    <a:pt x="18" y="38"/>
                  </a:lnTo>
                  <a:lnTo>
                    <a:pt x="18" y="30"/>
                  </a:lnTo>
                  <a:lnTo>
                    <a:pt x="23" y="30"/>
                  </a:lnTo>
                  <a:lnTo>
                    <a:pt x="23" y="25"/>
                  </a:lnTo>
                  <a:lnTo>
                    <a:pt x="28" y="20"/>
                  </a:lnTo>
                  <a:lnTo>
                    <a:pt x="28" y="13"/>
                  </a:lnTo>
                  <a:lnTo>
                    <a:pt x="28" y="8"/>
                  </a:lnTo>
                  <a:lnTo>
                    <a:pt x="35" y="0"/>
                  </a:lnTo>
                  <a:lnTo>
                    <a:pt x="40" y="0"/>
                  </a:lnTo>
                  <a:lnTo>
                    <a:pt x="45" y="0"/>
                  </a:lnTo>
                  <a:lnTo>
                    <a:pt x="53" y="0"/>
                  </a:lnTo>
                  <a:lnTo>
                    <a:pt x="58" y="0"/>
                  </a:lnTo>
                  <a:lnTo>
                    <a:pt x="63" y="0"/>
                  </a:lnTo>
                  <a:lnTo>
                    <a:pt x="70" y="8"/>
                  </a:lnTo>
                  <a:lnTo>
                    <a:pt x="75" y="8"/>
                  </a:lnTo>
                  <a:lnTo>
                    <a:pt x="75" y="13"/>
                  </a:lnTo>
                  <a:lnTo>
                    <a:pt x="75" y="20"/>
                  </a:lnTo>
                  <a:lnTo>
                    <a:pt x="75" y="25"/>
                  </a:lnTo>
                  <a:lnTo>
                    <a:pt x="75" y="30"/>
                  </a:lnTo>
                  <a:lnTo>
                    <a:pt x="70" y="30"/>
                  </a:lnTo>
                  <a:lnTo>
                    <a:pt x="70" y="38"/>
                  </a:lnTo>
                  <a:lnTo>
                    <a:pt x="75" y="43"/>
                  </a:lnTo>
                  <a:lnTo>
                    <a:pt x="75" y="48"/>
                  </a:lnTo>
                  <a:lnTo>
                    <a:pt x="75" y="43"/>
                  </a:lnTo>
                  <a:lnTo>
                    <a:pt x="83" y="38"/>
                  </a:lnTo>
                  <a:lnTo>
                    <a:pt x="93" y="38"/>
                  </a:lnTo>
                  <a:lnTo>
                    <a:pt x="98" y="38"/>
                  </a:lnTo>
                  <a:lnTo>
                    <a:pt x="105" y="43"/>
                  </a:lnTo>
                  <a:lnTo>
                    <a:pt x="110" y="48"/>
                  </a:lnTo>
                  <a:lnTo>
                    <a:pt x="110" y="55"/>
                  </a:lnTo>
                  <a:lnTo>
                    <a:pt x="115" y="55"/>
                  </a:lnTo>
                  <a:lnTo>
                    <a:pt x="115" y="60"/>
                  </a:lnTo>
                  <a:lnTo>
                    <a:pt x="123" y="60"/>
                  </a:lnTo>
                  <a:lnTo>
                    <a:pt x="128" y="55"/>
                  </a:lnTo>
                  <a:lnTo>
                    <a:pt x="135" y="55"/>
                  </a:lnTo>
                  <a:lnTo>
                    <a:pt x="135" y="60"/>
                  </a:lnTo>
                  <a:lnTo>
                    <a:pt x="135" y="65"/>
                  </a:lnTo>
                  <a:lnTo>
                    <a:pt x="135" y="73"/>
                  </a:lnTo>
                  <a:lnTo>
                    <a:pt x="135" y="78"/>
                  </a:lnTo>
                  <a:close/>
                </a:path>
              </a:pathLst>
            </a:custGeom>
            <a:solidFill>
              <a:srgbClr val="FF7C50"/>
            </a:solidFill>
            <a:ln w="7938">
              <a:solidFill>
                <a:srgbClr val="000000"/>
              </a:solidFill>
              <a:prstDash val="solid"/>
              <a:round/>
              <a:headEnd/>
              <a:tailEnd/>
            </a:ln>
          </p:spPr>
          <p:txBody>
            <a:bodyPr/>
            <a:lstStyle/>
            <a:p>
              <a:endParaRPr lang="en-GB"/>
            </a:p>
          </p:txBody>
        </p:sp>
        <p:sp>
          <p:nvSpPr>
            <p:cNvPr id="407573" name="Freeform 21"/>
            <p:cNvSpPr>
              <a:spLocks/>
            </p:cNvSpPr>
            <p:nvPr/>
          </p:nvSpPr>
          <p:spPr bwMode="auto">
            <a:xfrm>
              <a:off x="3129" y="2111"/>
              <a:ext cx="300" cy="247"/>
            </a:xfrm>
            <a:custGeom>
              <a:avLst/>
              <a:gdLst>
                <a:gd name="T0" fmla="*/ 214 w 227"/>
                <a:gd name="T1" fmla="*/ 43 h 187"/>
                <a:gd name="T2" fmla="*/ 214 w 227"/>
                <a:gd name="T3" fmla="*/ 53 h 187"/>
                <a:gd name="T4" fmla="*/ 227 w 227"/>
                <a:gd name="T5" fmla="*/ 53 h 187"/>
                <a:gd name="T6" fmla="*/ 214 w 227"/>
                <a:gd name="T7" fmla="*/ 60 h 187"/>
                <a:gd name="T8" fmla="*/ 202 w 227"/>
                <a:gd name="T9" fmla="*/ 60 h 187"/>
                <a:gd name="T10" fmla="*/ 192 w 227"/>
                <a:gd name="T11" fmla="*/ 65 h 187"/>
                <a:gd name="T12" fmla="*/ 187 w 227"/>
                <a:gd name="T13" fmla="*/ 78 h 187"/>
                <a:gd name="T14" fmla="*/ 187 w 227"/>
                <a:gd name="T15" fmla="*/ 88 h 187"/>
                <a:gd name="T16" fmla="*/ 174 w 227"/>
                <a:gd name="T17" fmla="*/ 88 h 187"/>
                <a:gd name="T18" fmla="*/ 162 w 227"/>
                <a:gd name="T19" fmla="*/ 88 h 187"/>
                <a:gd name="T20" fmla="*/ 150 w 227"/>
                <a:gd name="T21" fmla="*/ 95 h 187"/>
                <a:gd name="T22" fmla="*/ 145 w 227"/>
                <a:gd name="T23" fmla="*/ 100 h 187"/>
                <a:gd name="T24" fmla="*/ 145 w 227"/>
                <a:gd name="T25" fmla="*/ 112 h 187"/>
                <a:gd name="T26" fmla="*/ 150 w 227"/>
                <a:gd name="T27" fmla="*/ 117 h 187"/>
                <a:gd name="T28" fmla="*/ 150 w 227"/>
                <a:gd name="T29" fmla="*/ 130 h 187"/>
                <a:gd name="T30" fmla="*/ 157 w 227"/>
                <a:gd name="T31" fmla="*/ 140 h 187"/>
                <a:gd name="T32" fmla="*/ 162 w 227"/>
                <a:gd name="T33" fmla="*/ 147 h 187"/>
                <a:gd name="T34" fmla="*/ 162 w 227"/>
                <a:gd name="T35" fmla="*/ 160 h 187"/>
                <a:gd name="T36" fmla="*/ 162 w 227"/>
                <a:gd name="T37" fmla="*/ 170 h 187"/>
                <a:gd name="T38" fmla="*/ 157 w 227"/>
                <a:gd name="T39" fmla="*/ 182 h 187"/>
                <a:gd name="T40" fmla="*/ 140 w 227"/>
                <a:gd name="T41" fmla="*/ 182 h 187"/>
                <a:gd name="T42" fmla="*/ 122 w 227"/>
                <a:gd name="T43" fmla="*/ 187 h 187"/>
                <a:gd name="T44" fmla="*/ 115 w 227"/>
                <a:gd name="T45" fmla="*/ 177 h 187"/>
                <a:gd name="T46" fmla="*/ 97 w 227"/>
                <a:gd name="T47" fmla="*/ 177 h 187"/>
                <a:gd name="T48" fmla="*/ 80 w 227"/>
                <a:gd name="T49" fmla="*/ 177 h 187"/>
                <a:gd name="T50" fmla="*/ 62 w 227"/>
                <a:gd name="T51" fmla="*/ 177 h 187"/>
                <a:gd name="T52" fmla="*/ 62 w 227"/>
                <a:gd name="T53" fmla="*/ 165 h 187"/>
                <a:gd name="T54" fmla="*/ 62 w 227"/>
                <a:gd name="T55" fmla="*/ 152 h 187"/>
                <a:gd name="T56" fmla="*/ 52 w 227"/>
                <a:gd name="T57" fmla="*/ 147 h 187"/>
                <a:gd name="T58" fmla="*/ 45 w 227"/>
                <a:gd name="T59" fmla="*/ 152 h 187"/>
                <a:gd name="T60" fmla="*/ 35 w 227"/>
                <a:gd name="T61" fmla="*/ 160 h 187"/>
                <a:gd name="T62" fmla="*/ 22 w 227"/>
                <a:gd name="T63" fmla="*/ 160 h 187"/>
                <a:gd name="T64" fmla="*/ 15 w 227"/>
                <a:gd name="T65" fmla="*/ 147 h 187"/>
                <a:gd name="T66" fmla="*/ 5 w 227"/>
                <a:gd name="T67" fmla="*/ 140 h 187"/>
                <a:gd name="T68" fmla="*/ 0 w 227"/>
                <a:gd name="T69" fmla="*/ 135 h 187"/>
                <a:gd name="T70" fmla="*/ 10 w 227"/>
                <a:gd name="T71" fmla="*/ 122 h 187"/>
                <a:gd name="T72" fmla="*/ 15 w 227"/>
                <a:gd name="T73" fmla="*/ 117 h 187"/>
                <a:gd name="T74" fmla="*/ 5 w 227"/>
                <a:gd name="T75" fmla="*/ 112 h 187"/>
                <a:gd name="T76" fmla="*/ 0 w 227"/>
                <a:gd name="T77" fmla="*/ 100 h 187"/>
                <a:gd name="T78" fmla="*/ 10 w 227"/>
                <a:gd name="T79" fmla="*/ 88 h 187"/>
                <a:gd name="T80" fmla="*/ 15 w 227"/>
                <a:gd name="T81" fmla="*/ 78 h 187"/>
                <a:gd name="T82" fmla="*/ 35 w 227"/>
                <a:gd name="T83" fmla="*/ 65 h 187"/>
                <a:gd name="T84" fmla="*/ 40 w 227"/>
                <a:gd name="T85" fmla="*/ 53 h 187"/>
                <a:gd name="T86" fmla="*/ 40 w 227"/>
                <a:gd name="T87" fmla="*/ 43 h 187"/>
                <a:gd name="T88" fmla="*/ 40 w 227"/>
                <a:gd name="T89" fmla="*/ 25 h 187"/>
                <a:gd name="T90" fmla="*/ 45 w 227"/>
                <a:gd name="T91" fmla="*/ 18 h 187"/>
                <a:gd name="T92" fmla="*/ 45 w 227"/>
                <a:gd name="T93" fmla="*/ 8 h 187"/>
                <a:gd name="T94" fmla="*/ 52 w 227"/>
                <a:gd name="T95" fmla="*/ 0 h 187"/>
                <a:gd name="T96" fmla="*/ 62 w 227"/>
                <a:gd name="T97" fmla="*/ 0 h 187"/>
                <a:gd name="T98" fmla="*/ 75 w 227"/>
                <a:gd name="T99" fmla="*/ 0 h 187"/>
                <a:gd name="T100" fmla="*/ 80 w 227"/>
                <a:gd name="T101" fmla="*/ 8 h 187"/>
                <a:gd name="T102" fmla="*/ 105 w 227"/>
                <a:gd name="T103" fmla="*/ 13 h 187"/>
                <a:gd name="T104" fmla="*/ 115 w 227"/>
                <a:gd name="T105" fmla="*/ 25 h 187"/>
                <a:gd name="T106" fmla="*/ 132 w 227"/>
                <a:gd name="T107" fmla="*/ 30 h 187"/>
                <a:gd name="T108" fmla="*/ 145 w 227"/>
                <a:gd name="T109" fmla="*/ 35 h 187"/>
                <a:gd name="T110" fmla="*/ 150 w 227"/>
                <a:gd name="T111" fmla="*/ 25 h 187"/>
                <a:gd name="T112" fmla="*/ 162 w 227"/>
                <a:gd name="T113" fmla="*/ 18 h 187"/>
                <a:gd name="T114" fmla="*/ 174 w 227"/>
                <a:gd name="T115" fmla="*/ 18 h 187"/>
                <a:gd name="T116" fmla="*/ 192 w 227"/>
                <a:gd name="T117" fmla="*/ 30 h 187"/>
                <a:gd name="T118" fmla="*/ 209 w 227"/>
                <a:gd name="T119" fmla="*/ 3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7" h="187">
                  <a:moveTo>
                    <a:pt x="209" y="35"/>
                  </a:moveTo>
                  <a:lnTo>
                    <a:pt x="214" y="43"/>
                  </a:lnTo>
                  <a:lnTo>
                    <a:pt x="209" y="48"/>
                  </a:lnTo>
                  <a:lnTo>
                    <a:pt x="214" y="53"/>
                  </a:lnTo>
                  <a:lnTo>
                    <a:pt x="222" y="53"/>
                  </a:lnTo>
                  <a:lnTo>
                    <a:pt x="227" y="53"/>
                  </a:lnTo>
                  <a:lnTo>
                    <a:pt x="222" y="60"/>
                  </a:lnTo>
                  <a:lnTo>
                    <a:pt x="214" y="60"/>
                  </a:lnTo>
                  <a:lnTo>
                    <a:pt x="209" y="65"/>
                  </a:lnTo>
                  <a:lnTo>
                    <a:pt x="202" y="60"/>
                  </a:lnTo>
                  <a:lnTo>
                    <a:pt x="197" y="60"/>
                  </a:lnTo>
                  <a:lnTo>
                    <a:pt x="192" y="65"/>
                  </a:lnTo>
                  <a:lnTo>
                    <a:pt x="192" y="70"/>
                  </a:lnTo>
                  <a:lnTo>
                    <a:pt x="187" y="78"/>
                  </a:lnTo>
                  <a:lnTo>
                    <a:pt x="187" y="83"/>
                  </a:lnTo>
                  <a:lnTo>
                    <a:pt x="187" y="88"/>
                  </a:lnTo>
                  <a:lnTo>
                    <a:pt x="179" y="88"/>
                  </a:lnTo>
                  <a:lnTo>
                    <a:pt x="174" y="88"/>
                  </a:lnTo>
                  <a:lnTo>
                    <a:pt x="169" y="88"/>
                  </a:lnTo>
                  <a:lnTo>
                    <a:pt x="162" y="88"/>
                  </a:lnTo>
                  <a:lnTo>
                    <a:pt x="157" y="95"/>
                  </a:lnTo>
                  <a:lnTo>
                    <a:pt x="150" y="95"/>
                  </a:lnTo>
                  <a:lnTo>
                    <a:pt x="145" y="95"/>
                  </a:lnTo>
                  <a:lnTo>
                    <a:pt x="145" y="100"/>
                  </a:lnTo>
                  <a:lnTo>
                    <a:pt x="140" y="112"/>
                  </a:lnTo>
                  <a:lnTo>
                    <a:pt x="145" y="112"/>
                  </a:lnTo>
                  <a:lnTo>
                    <a:pt x="145" y="117"/>
                  </a:lnTo>
                  <a:lnTo>
                    <a:pt x="150" y="117"/>
                  </a:lnTo>
                  <a:lnTo>
                    <a:pt x="150" y="122"/>
                  </a:lnTo>
                  <a:lnTo>
                    <a:pt x="150" y="130"/>
                  </a:lnTo>
                  <a:lnTo>
                    <a:pt x="150" y="135"/>
                  </a:lnTo>
                  <a:lnTo>
                    <a:pt x="157" y="140"/>
                  </a:lnTo>
                  <a:lnTo>
                    <a:pt x="157" y="147"/>
                  </a:lnTo>
                  <a:lnTo>
                    <a:pt x="162" y="147"/>
                  </a:lnTo>
                  <a:lnTo>
                    <a:pt x="162" y="152"/>
                  </a:lnTo>
                  <a:lnTo>
                    <a:pt x="162" y="160"/>
                  </a:lnTo>
                  <a:lnTo>
                    <a:pt x="162" y="165"/>
                  </a:lnTo>
                  <a:lnTo>
                    <a:pt x="162" y="170"/>
                  </a:lnTo>
                  <a:lnTo>
                    <a:pt x="157" y="177"/>
                  </a:lnTo>
                  <a:lnTo>
                    <a:pt x="157" y="182"/>
                  </a:lnTo>
                  <a:lnTo>
                    <a:pt x="145" y="182"/>
                  </a:lnTo>
                  <a:lnTo>
                    <a:pt x="140" y="182"/>
                  </a:lnTo>
                  <a:lnTo>
                    <a:pt x="132" y="187"/>
                  </a:lnTo>
                  <a:lnTo>
                    <a:pt x="122" y="187"/>
                  </a:lnTo>
                  <a:lnTo>
                    <a:pt x="115" y="182"/>
                  </a:lnTo>
                  <a:lnTo>
                    <a:pt x="115" y="177"/>
                  </a:lnTo>
                  <a:lnTo>
                    <a:pt x="110" y="177"/>
                  </a:lnTo>
                  <a:lnTo>
                    <a:pt x="97" y="177"/>
                  </a:lnTo>
                  <a:lnTo>
                    <a:pt x="87" y="177"/>
                  </a:lnTo>
                  <a:lnTo>
                    <a:pt x="80" y="177"/>
                  </a:lnTo>
                  <a:lnTo>
                    <a:pt x="70" y="177"/>
                  </a:lnTo>
                  <a:lnTo>
                    <a:pt x="62" y="177"/>
                  </a:lnTo>
                  <a:lnTo>
                    <a:pt x="62" y="170"/>
                  </a:lnTo>
                  <a:lnTo>
                    <a:pt x="62" y="165"/>
                  </a:lnTo>
                  <a:lnTo>
                    <a:pt x="62" y="160"/>
                  </a:lnTo>
                  <a:lnTo>
                    <a:pt x="62" y="152"/>
                  </a:lnTo>
                  <a:lnTo>
                    <a:pt x="57" y="147"/>
                  </a:lnTo>
                  <a:lnTo>
                    <a:pt x="52" y="147"/>
                  </a:lnTo>
                  <a:lnTo>
                    <a:pt x="45" y="147"/>
                  </a:lnTo>
                  <a:lnTo>
                    <a:pt x="45" y="152"/>
                  </a:lnTo>
                  <a:lnTo>
                    <a:pt x="40" y="160"/>
                  </a:lnTo>
                  <a:lnTo>
                    <a:pt x="35" y="160"/>
                  </a:lnTo>
                  <a:lnTo>
                    <a:pt x="27" y="160"/>
                  </a:lnTo>
                  <a:lnTo>
                    <a:pt x="22" y="160"/>
                  </a:lnTo>
                  <a:lnTo>
                    <a:pt x="15" y="152"/>
                  </a:lnTo>
                  <a:lnTo>
                    <a:pt x="15" y="147"/>
                  </a:lnTo>
                  <a:lnTo>
                    <a:pt x="10" y="147"/>
                  </a:lnTo>
                  <a:lnTo>
                    <a:pt x="5" y="140"/>
                  </a:lnTo>
                  <a:lnTo>
                    <a:pt x="0" y="140"/>
                  </a:lnTo>
                  <a:lnTo>
                    <a:pt x="0" y="135"/>
                  </a:lnTo>
                  <a:lnTo>
                    <a:pt x="5" y="130"/>
                  </a:lnTo>
                  <a:lnTo>
                    <a:pt x="10" y="122"/>
                  </a:lnTo>
                  <a:lnTo>
                    <a:pt x="15" y="122"/>
                  </a:lnTo>
                  <a:lnTo>
                    <a:pt x="15" y="117"/>
                  </a:lnTo>
                  <a:lnTo>
                    <a:pt x="10" y="117"/>
                  </a:lnTo>
                  <a:lnTo>
                    <a:pt x="5" y="112"/>
                  </a:lnTo>
                  <a:lnTo>
                    <a:pt x="0" y="108"/>
                  </a:lnTo>
                  <a:lnTo>
                    <a:pt x="0" y="100"/>
                  </a:lnTo>
                  <a:lnTo>
                    <a:pt x="5" y="95"/>
                  </a:lnTo>
                  <a:lnTo>
                    <a:pt x="10" y="88"/>
                  </a:lnTo>
                  <a:lnTo>
                    <a:pt x="15" y="83"/>
                  </a:lnTo>
                  <a:lnTo>
                    <a:pt x="15" y="78"/>
                  </a:lnTo>
                  <a:lnTo>
                    <a:pt x="27" y="70"/>
                  </a:lnTo>
                  <a:lnTo>
                    <a:pt x="35" y="65"/>
                  </a:lnTo>
                  <a:lnTo>
                    <a:pt x="35" y="60"/>
                  </a:lnTo>
                  <a:lnTo>
                    <a:pt x="40" y="53"/>
                  </a:lnTo>
                  <a:lnTo>
                    <a:pt x="40" y="48"/>
                  </a:lnTo>
                  <a:lnTo>
                    <a:pt x="40" y="43"/>
                  </a:lnTo>
                  <a:lnTo>
                    <a:pt x="40" y="30"/>
                  </a:lnTo>
                  <a:lnTo>
                    <a:pt x="40" y="25"/>
                  </a:lnTo>
                  <a:lnTo>
                    <a:pt x="45" y="25"/>
                  </a:lnTo>
                  <a:lnTo>
                    <a:pt x="45" y="18"/>
                  </a:lnTo>
                  <a:lnTo>
                    <a:pt x="45" y="13"/>
                  </a:lnTo>
                  <a:lnTo>
                    <a:pt x="45" y="8"/>
                  </a:lnTo>
                  <a:lnTo>
                    <a:pt x="52" y="8"/>
                  </a:lnTo>
                  <a:lnTo>
                    <a:pt x="52" y="0"/>
                  </a:lnTo>
                  <a:lnTo>
                    <a:pt x="57" y="0"/>
                  </a:lnTo>
                  <a:lnTo>
                    <a:pt x="62" y="0"/>
                  </a:lnTo>
                  <a:lnTo>
                    <a:pt x="70" y="0"/>
                  </a:lnTo>
                  <a:lnTo>
                    <a:pt x="75" y="0"/>
                  </a:lnTo>
                  <a:lnTo>
                    <a:pt x="75" y="8"/>
                  </a:lnTo>
                  <a:lnTo>
                    <a:pt x="80" y="8"/>
                  </a:lnTo>
                  <a:lnTo>
                    <a:pt x="92" y="8"/>
                  </a:lnTo>
                  <a:lnTo>
                    <a:pt x="105" y="13"/>
                  </a:lnTo>
                  <a:lnTo>
                    <a:pt x="110" y="18"/>
                  </a:lnTo>
                  <a:lnTo>
                    <a:pt x="115" y="25"/>
                  </a:lnTo>
                  <a:lnTo>
                    <a:pt x="127" y="30"/>
                  </a:lnTo>
                  <a:lnTo>
                    <a:pt x="132" y="30"/>
                  </a:lnTo>
                  <a:lnTo>
                    <a:pt x="132" y="35"/>
                  </a:lnTo>
                  <a:lnTo>
                    <a:pt x="145" y="35"/>
                  </a:lnTo>
                  <a:lnTo>
                    <a:pt x="145" y="30"/>
                  </a:lnTo>
                  <a:lnTo>
                    <a:pt x="150" y="25"/>
                  </a:lnTo>
                  <a:lnTo>
                    <a:pt x="150" y="18"/>
                  </a:lnTo>
                  <a:lnTo>
                    <a:pt x="162" y="18"/>
                  </a:lnTo>
                  <a:lnTo>
                    <a:pt x="169" y="18"/>
                  </a:lnTo>
                  <a:lnTo>
                    <a:pt x="174" y="18"/>
                  </a:lnTo>
                  <a:lnTo>
                    <a:pt x="179" y="25"/>
                  </a:lnTo>
                  <a:lnTo>
                    <a:pt x="192" y="30"/>
                  </a:lnTo>
                  <a:lnTo>
                    <a:pt x="197" y="35"/>
                  </a:lnTo>
                  <a:lnTo>
                    <a:pt x="209" y="35"/>
                  </a:lnTo>
                  <a:close/>
                </a:path>
              </a:pathLst>
            </a:custGeom>
            <a:solidFill>
              <a:srgbClr val="FF7C50"/>
            </a:solidFill>
            <a:ln w="7938">
              <a:solidFill>
                <a:srgbClr val="000000"/>
              </a:solidFill>
              <a:prstDash val="solid"/>
              <a:round/>
              <a:headEnd/>
              <a:tailEnd/>
            </a:ln>
          </p:spPr>
          <p:txBody>
            <a:bodyPr/>
            <a:lstStyle/>
            <a:p>
              <a:endParaRPr lang="en-GB"/>
            </a:p>
          </p:txBody>
        </p:sp>
        <p:sp>
          <p:nvSpPr>
            <p:cNvPr id="407574" name="Freeform 22"/>
            <p:cNvSpPr>
              <a:spLocks/>
            </p:cNvSpPr>
            <p:nvPr/>
          </p:nvSpPr>
          <p:spPr bwMode="auto">
            <a:xfrm>
              <a:off x="2927" y="2296"/>
              <a:ext cx="438" cy="326"/>
            </a:xfrm>
            <a:custGeom>
              <a:avLst/>
              <a:gdLst>
                <a:gd name="T0" fmla="*/ 332 w 332"/>
                <a:gd name="T1" fmla="*/ 47 h 247"/>
                <a:gd name="T2" fmla="*/ 327 w 332"/>
                <a:gd name="T3" fmla="*/ 72 h 247"/>
                <a:gd name="T4" fmla="*/ 327 w 332"/>
                <a:gd name="T5" fmla="*/ 95 h 247"/>
                <a:gd name="T6" fmla="*/ 315 w 332"/>
                <a:gd name="T7" fmla="*/ 107 h 247"/>
                <a:gd name="T8" fmla="*/ 310 w 332"/>
                <a:gd name="T9" fmla="*/ 130 h 247"/>
                <a:gd name="T10" fmla="*/ 298 w 332"/>
                <a:gd name="T11" fmla="*/ 147 h 247"/>
                <a:gd name="T12" fmla="*/ 280 w 332"/>
                <a:gd name="T13" fmla="*/ 152 h 247"/>
                <a:gd name="T14" fmla="*/ 275 w 332"/>
                <a:gd name="T15" fmla="*/ 165 h 247"/>
                <a:gd name="T16" fmla="*/ 280 w 332"/>
                <a:gd name="T17" fmla="*/ 187 h 247"/>
                <a:gd name="T18" fmla="*/ 285 w 332"/>
                <a:gd name="T19" fmla="*/ 200 h 247"/>
                <a:gd name="T20" fmla="*/ 263 w 332"/>
                <a:gd name="T21" fmla="*/ 187 h 247"/>
                <a:gd name="T22" fmla="*/ 245 w 332"/>
                <a:gd name="T23" fmla="*/ 187 h 247"/>
                <a:gd name="T24" fmla="*/ 215 w 332"/>
                <a:gd name="T25" fmla="*/ 187 h 247"/>
                <a:gd name="T26" fmla="*/ 198 w 332"/>
                <a:gd name="T27" fmla="*/ 182 h 247"/>
                <a:gd name="T28" fmla="*/ 180 w 332"/>
                <a:gd name="T29" fmla="*/ 177 h 247"/>
                <a:gd name="T30" fmla="*/ 175 w 332"/>
                <a:gd name="T31" fmla="*/ 200 h 247"/>
                <a:gd name="T32" fmla="*/ 158 w 332"/>
                <a:gd name="T33" fmla="*/ 217 h 247"/>
                <a:gd name="T34" fmla="*/ 140 w 332"/>
                <a:gd name="T35" fmla="*/ 225 h 247"/>
                <a:gd name="T36" fmla="*/ 140 w 332"/>
                <a:gd name="T37" fmla="*/ 247 h 247"/>
                <a:gd name="T38" fmla="*/ 110 w 332"/>
                <a:gd name="T39" fmla="*/ 235 h 247"/>
                <a:gd name="T40" fmla="*/ 93 w 332"/>
                <a:gd name="T41" fmla="*/ 230 h 247"/>
                <a:gd name="T42" fmla="*/ 70 w 332"/>
                <a:gd name="T43" fmla="*/ 217 h 247"/>
                <a:gd name="T44" fmla="*/ 40 w 332"/>
                <a:gd name="T45" fmla="*/ 212 h 247"/>
                <a:gd name="T46" fmla="*/ 23 w 332"/>
                <a:gd name="T47" fmla="*/ 195 h 247"/>
                <a:gd name="T48" fmla="*/ 5 w 332"/>
                <a:gd name="T49" fmla="*/ 177 h 247"/>
                <a:gd name="T50" fmla="*/ 5 w 332"/>
                <a:gd name="T51" fmla="*/ 160 h 247"/>
                <a:gd name="T52" fmla="*/ 23 w 332"/>
                <a:gd name="T53" fmla="*/ 147 h 247"/>
                <a:gd name="T54" fmla="*/ 28 w 332"/>
                <a:gd name="T55" fmla="*/ 135 h 247"/>
                <a:gd name="T56" fmla="*/ 45 w 332"/>
                <a:gd name="T57" fmla="*/ 135 h 247"/>
                <a:gd name="T58" fmla="*/ 58 w 332"/>
                <a:gd name="T59" fmla="*/ 135 h 247"/>
                <a:gd name="T60" fmla="*/ 83 w 332"/>
                <a:gd name="T61" fmla="*/ 112 h 247"/>
                <a:gd name="T62" fmla="*/ 105 w 332"/>
                <a:gd name="T63" fmla="*/ 100 h 247"/>
                <a:gd name="T64" fmla="*/ 98 w 332"/>
                <a:gd name="T65" fmla="*/ 90 h 247"/>
                <a:gd name="T66" fmla="*/ 93 w 332"/>
                <a:gd name="T67" fmla="*/ 72 h 247"/>
                <a:gd name="T68" fmla="*/ 93 w 332"/>
                <a:gd name="T69" fmla="*/ 52 h 247"/>
                <a:gd name="T70" fmla="*/ 75 w 332"/>
                <a:gd name="T71" fmla="*/ 37 h 247"/>
                <a:gd name="T72" fmla="*/ 63 w 332"/>
                <a:gd name="T73" fmla="*/ 30 h 247"/>
                <a:gd name="T74" fmla="*/ 88 w 332"/>
                <a:gd name="T75" fmla="*/ 20 h 247"/>
                <a:gd name="T76" fmla="*/ 110 w 332"/>
                <a:gd name="T77" fmla="*/ 12 h 247"/>
                <a:gd name="T78" fmla="*/ 140 w 332"/>
                <a:gd name="T79" fmla="*/ 0 h 247"/>
                <a:gd name="T80" fmla="*/ 163 w 332"/>
                <a:gd name="T81" fmla="*/ 7 h 247"/>
                <a:gd name="T82" fmla="*/ 180 w 332"/>
                <a:gd name="T83" fmla="*/ 20 h 247"/>
                <a:gd name="T84" fmla="*/ 198 w 332"/>
                <a:gd name="T85" fmla="*/ 7 h 247"/>
                <a:gd name="T86" fmla="*/ 215 w 332"/>
                <a:gd name="T87" fmla="*/ 20 h 247"/>
                <a:gd name="T88" fmla="*/ 223 w 332"/>
                <a:gd name="T89" fmla="*/ 37 h 247"/>
                <a:gd name="T90" fmla="*/ 263 w 332"/>
                <a:gd name="T91" fmla="*/ 37 h 247"/>
                <a:gd name="T92" fmla="*/ 285 w 332"/>
                <a:gd name="T93" fmla="*/ 47 h 247"/>
                <a:gd name="T94" fmla="*/ 310 w 332"/>
                <a:gd name="T95" fmla="*/ 37 h 247"/>
                <a:gd name="T96" fmla="*/ 315 w 332"/>
                <a:gd name="T97" fmla="*/ 12 h 247"/>
                <a:gd name="T98" fmla="*/ 327 w 332"/>
                <a:gd name="T99" fmla="*/ 1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2" h="247">
                  <a:moveTo>
                    <a:pt x="332" y="30"/>
                  </a:moveTo>
                  <a:lnTo>
                    <a:pt x="332" y="37"/>
                  </a:lnTo>
                  <a:lnTo>
                    <a:pt x="332" y="42"/>
                  </a:lnTo>
                  <a:lnTo>
                    <a:pt x="332" y="47"/>
                  </a:lnTo>
                  <a:lnTo>
                    <a:pt x="332" y="52"/>
                  </a:lnTo>
                  <a:lnTo>
                    <a:pt x="332" y="60"/>
                  </a:lnTo>
                  <a:lnTo>
                    <a:pt x="327" y="65"/>
                  </a:lnTo>
                  <a:lnTo>
                    <a:pt x="327" y="72"/>
                  </a:lnTo>
                  <a:lnTo>
                    <a:pt x="327" y="77"/>
                  </a:lnTo>
                  <a:lnTo>
                    <a:pt x="327" y="82"/>
                  </a:lnTo>
                  <a:lnTo>
                    <a:pt x="327" y="90"/>
                  </a:lnTo>
                  <a:lnTo>
                    <a:pt x="327" y="95"/>
                  </a:lnTo>
                  <a:lnTo>
                    <a:pt x="322" y="95"/>
                  </a:lnTo>
                  <a:lnTo>
                    <a:pt x="322" y="100"/>
                  </a:lnTo>
                  <a:lnTo>
                    <a:pt x="315" y="100"/>
                  </a:lnTo>
                  <a:lnTo>
                    <a:pt x="315" y="107"/>
                  </a:lnTo>
                  <a:lnTo>
                    <a:pt x="315" y="112"/>
                  </a:lnTo>
                  <a:lnTo>
                    <a:pt x="315" y="117"/>
                  </a:lnTo>
                  <a:lnTo>
                    <a:pt x="310" y="125"/>
                  </a:lnTo>
                  <a:lnTo>
                    <a:pt x="310" y="130"/>
                  </a:lnTo>
                  <a:lnTo>
                    <a:pt x="310" y="135"/>
                  </a:lnTo>
                  <a:lnTo>
                    <a:pt x="310" y="142"/>
                  </a:lnTo>
                  <a:lnTo>
                    <a:pt x="303" y="147"/>
                  </a:lnTo>
                  <a:lnTo>
                    <a:pt x="298" y="147"/>
                  </a:lnTo>
                  <a:lnTo>
                    <a:pt x="293" y="147"/>
                  </a:lnTo>
                  <a:lnTo>
                    <a:pt x="285" y="147"/>
                  </a:lnTo>
                  <a:lnTo>
                    <a:pt x="285" y="152"/>
                  </a:lnTo>
                  <a:lnTo>
                    <a:pt x="280" y="152"/>
                  </a:lnTo>
                  <a:lnTo>
                    <a:pt x="275" y="152"/>
                  </a:lnTo>
                  <a:lnTo>
                    <a:pt x="270" y="160"/>
                  </a:lnTo>
                  <a:lnTo>
                    <a:pt x="270" y="165"/>
                  </a:lnTo>
                  <a:lnTo>
                    <a:pt x="275" y="165"/>
                  </a:lnTo>
                  <a:lnTo>
                    <a:pt x="275" y="170"/>
                  </a:lnTo>
                  <a:lnTo>
                    <a:pt x="280" y="177"/>
                  </a:lnTo>
                  <a:lnTo>
                    <a:pt x="280" y="182"/>
                  </a:lnTo>
                  <a:lnTo>
                    <a:pt x="280" y="187"/>
                  </a:lnTo>
                  <a:lnTo>
                    <a:pt x="285" y="187"/>
                  </a:lnTo>
                  <a:lnTo>
                    <a:pt x="285" y="195"/>
                  </a:lnTo>
                  <a:lnTo>
                    <a:pt x="293" y="195"/>
                  </a:lnTo>
                  <a:lnTo>
                    <a:pt x="285" y="200"/>
                  </a:lnTo>
                  <a:lnTo>
                    <a:pt x="280" y="195"/>
                  </a:lnTo>
                  <a:lnTo>
                    <a:pt x="275" y="195"/>
                  </a:lnTo>
                  <a:lnTo>
                    <a:pt x="270" y="187"/>
                  </a:lnTo>
                  <a:lnTo>
                    <a:pt x="263" y="187"/>
                  </a:lnTo>
                  <a:lnTo>
                    <a:pt x="258" y="195"/>
                  </a:lnTo>
                  <a:lnTo>
                    <a:pt x="258" y="187"/>
                  </a:lnTo>
                  <a:lnTo>
                    <a:pt x="250" y="187"/>
                  </a:lnTo>
                  <a:lnTo>
                    <a:pt x="245" y="187"/>
                  </a:lnTo>
                  <a:lnTo>
                    <a:pt x="233" y="187"/>
                  </a:lnTo>
                  <a:lnTo>
                    <a:pt x="233" y="182"/>
                  </a:lnTo>
                  <a:lnTo>
                    <a:pt x="228" y="182"/>
                  </a:lnTo>
                  <a:lnTo>
                    <a:pt x="215" y="187"/>
                  </a:lnTo>
                  <a:lnTo>
                    <a:pt x="210" y="187"/>
                  </a:lnTo>
                  <a:lnTo>
                    <a:pt x="205" y="187"/>
                  </a:lnTo>
                  <a:lnTo>
                    <a:pt x="198" y="187"/>
                  </a:lnTo>
                  <a:lnTo>
                    <a:pt x="198" y="182"/>
                  </a:lnTo>
                  <a:lnTo>
                    <a:pt x="198" y="177"/>
                  </a:lnTo>
                  <a:lnTo>
                    <a:pt x="193" y="177"/>
                  </a:lnTo>
                  <a:lnTo>
                    <a:pt x="188" y="177"/>
                  </a:lnTo>
                  <a:lnTo>
                    <a:pt x="180" y="177"/>
                  </a:lnTo>
                  <a:lnTo>
                    <a:pt x="175" y="182"/>
                  </a:lnTo>
                  <a:lnTo>
                    <a:pt x="175" y="187"/>
                  </a:lnTo>
                  <a:lnTo>
                    <a:pt x="175" y="195"/>
                  </a:lnTo>
                  <a:lnTo>
                    <a:pt x="175" y="200"/>
                  </a:lnTo>
                  <a:lnTo>
                    <a:pt x="175" y="207"/>
                  </a:lnTo>
                  <a:lnTo>
                    <a:pt x="170" y="212"/>
                  </a:lnTo>
                  <a:lnTo>
                    <a:pt x="163" y="212"/>
                  </a:lnTo>
                  <a:lnTo>
                    <a:pt x="158" y="217"/>
                  </a:lnTo>
                  <a:lnTo>
                    <a:pt x="153" y="217"/>
                  </a:lnTo>
                  <a:lnTo>
                    <a:pt x="145" y="217"/>
                  </a:lnTo>
                  <a:lnTo>
                    <a:pt x="145" y="225"/>
                  </a:lnTo>
                  <a:lnTo>
                    <a:pt x="140" y="225"/>
                  </a:lnTo>
                  <a:lnTo>
                    <a:pt x="140" y="230"/>
                  </a:lnTo>
                  <a:lnTo>
                    <a:pt x="140" y="235"/>
                  </a:lnTo>
                  <a:lnTo>
                    <a:pt x="140" y="240"/>
                  </a:lnTo>
                  <a:lnTo>
                    <a:pt x="140" y="247"/>
                  </a:lnTo>
                  <a:lnTo>
                    <a:pt x="135" y="240"/>
                  </a:lnTo>
                  <a:lnTo>
                    <a:pt x="123" y="240"/>
                  </a:lnTo>
                  <a:lnTo>
                    <a:pt x="115" y="235"/>
                  </a:lnTo>
                  <a:lnTo>
                    <a:pt x="110" y="235"/>
                  </a:lnTo>
                  <a:lnTo>
                    <a:pt x="105" y="235"/>
                  </a:lnTo>
                  <a:lnTo>
                    <a:pt x="98" y="235"/>
                  </a:lnTo>
                  <a:lnTo>
                    <a:pt x="98" y="230"/>
                  </a:lnTo>
                  <a:lnTo>
                    <a:pt x="93" y="230"/>
                  </a:lnTo>
                  <a:lnTo>
                    <a:pt x="83" y="230"/>
                  </a:lnTo>
                  <a:lnTo>
                    <a:pt x="83" y="225"/>
                  </a:lnTo>
                  <a:lnTo>
                    <a:pt x="75" y="225"/>
                  </a:lnTo>
                  <a:lnTo>
                    <a:pt x="70" y="217"/>
                  </a:lnTo>
                  <a:lnTo>
                    <a:pt x="63" y="217"/>
                  </a:lnTo>
                  <a:lnTo>
                    <a:pt x="58" y="217"/>
                  </a:lnTo>
                  <a:lnTo>
                    <a:pt x="45" y="212"/>
                  </a:lnTo>
                  <a:lnTo>
                    <a:pt x="40" y="212"/>
                  </a:lnTo>
                  <a:lnTo>
                    <a:pt x="35" y="207"/>
                  </a:lnTo>
                  <a:lnTo>
                    <a:pt x="28" y="207"/>
                  </a:lnTo>
                  <a:lnTo>
                    <a:pt x="23" y="200"/>
                  </a:lnTo>
                  <a:lnTo>
                    <a:pt x="23" y="195"/>
                  </a:lnTo>
                  <a:lnTo>
                    <a:pt x="18" y="187"/>
                  </a:lnTo>
                  <a:lnTo>
                    <a:pt x="10" y="182"/>
                  </a:lnTo>
                  <a:lnTo>
                    <a:pt x="5" y="182"/>
                  </a:lnTo>
                  <a:lnTo>
                    <a:pt x="5" y="177"/>
                  </a:lnTo>
                  <a:lnTo>
                    <a:pt x="5" y="170"/>
                  </a:lnTo>
                  <a:lnTo>
                    <a:pt x="0" y="165"/>
                  </a:lnTo>
                  <a:lnTo>
                    <a:pt x="5" y="165"/>
                  </a:lnTo>
                  <a:lnTo>
                    <a:pt x="5" y="160"/>
                  </a:lnTo>
                  <a:lnTo>
                    <a:pt x="10" y="152"/>
                  </a:lnTo>
                  <a:lnTo>
                    <a:pt x="10" y="147"/>
                  </a:lnTo>
                  <a:lnTo>
                    <a:pt x="18" y="147"/>
                  </a:lnTo>
                  <a:lnTo>
                    <a:pt x="23" y="147"/>
                  </a:lnTo>
                  <a:lnTo>
                    <a:pt x="23" y="142"/>
                  </a:lnTo>
                  <a:lnTo>
                    <a:pt x="23" y="135"/>
                  </a:lnTo>
                  <a:lnTo>
                    <a:pt x="23" y="130"/>
                  </a:lnTo>
                  <a:lnTo>
                    <a:pt x="28" y="135"/>
                  </a:lnTo>
                  <a:lnTo>
                    <a:pt x="28" y="142"/>
                  </a:lnTo>
                  <a:lnTo>
                    <a:pt x="35" y="142"/>
                  </a:lnTo>
                  <a:lnTo>
                    <a:pt x="40" y="135"/>
                  </a:lnTo>
                  <a:lnTo>
                    <a:pt x="45" y="135"/>
                  </a:lnTo>
                  <a:lnTo>
                    <a:pt x="45" y="142"/>
                  </a:lnTo>
                  <a:lnTo>
                    <a:pt x="53" y="142"/>
                  </a:lnTo>
                  <a:lnTo>
                    <a:pt x="53" y="135"/>
                  </a:lnTo>
                  <a:lnTo>
                    <a:pt x="58" y="135"/>
                  </a:lnTo>
                  <a:lnTo>
                    <a:pt x="63" y="130"/>
                  </a:lnTo>
                  <a:lnTo>
                    <a:pt x="75" y="125"/>
                  </a:lnTo>
                  <a:lnTo>
                    <a:pt x="83" y="117"/>
                  </a:lnTo>
                  <a:lnTo>
                    <a:pt x="83" y="112"/>
                  </a:lnTo>
                  <a:lnTo>
                    <a:pt x="88" y="112"/>
                  </a:lnTo>
                  <a:lnTo>
                    <a:pt x="98" y="112"/>
                  </a:lnTo>
                  <a:lnTo>
                    <a:pt x="105" y="107"/>
                  </a:lnTo>
                  <a:lnTo>
                    <a:pt x="105" y="100"/>
                  </a:lnTo>
                  <a:lnTo>
                    <a:pt x="110" y="95"/>
                  </a:lnTo>
                  <a:lnTo>
                    <a:pt x="110" y="90"/>
                  </a:lnTo>
                  <a:lnTo>
                    <a:pt x="105" y="90"/>
                  </a:lnTo>
                  <a:lnTo>
                    <a:pt x="98" y="90"/>
                  </a:lnTo>
                  <a:lnTo>
                    <a:pt x="98" y="82"/>
                  </a:lnTo>
                  <a:lnTo>
                    <a:pt x="98" y="77"/>
                  </a:lnTo>
                  <a:lnTo>
                    <a:pt x="98" y="72"/>
                  </a:lnTo>
                  <a:lnTo>
                    <a:pt x="93" y="72"/>
                  </a:lnTo>
                  <a:lnTo>
                    <a:pt x="88" y="65"/>
                  </a:lnTo>
                  <a:lnTo>
                    <a:pt x="93" y="60"/>
                  </a:lnTo>
                  <a:lnTo>
                    <a:pt x="98" y="52"/>
                  </a:lnTo>
                  <a:lnTo>
                    <a:pt x="93" y="52"/>
                  </a:lnTo>
                  <a:lnTo>
                    <a:pt x="93" y="47"/>
                  </a:lnTo>
                  <a:lnTo>
                    <a:pt x="88" y="47"/>
                  </a:lnTo>
                  <a:lnTo>
                    <a:pt x="83" y="42"/>
                  </a:lnTo>
                  <a:lnTo>
                    <a:pt x="75" y="37"/>
                  </a:lnTo>
                  <a:lnTo>
                    <a:pt x="70" y="42"/>
                  </a:lnTo>
                  <a:lnTo>
                    <a:pt x="63" y="42"/>
                  </a:lnTo>
                  <a:lnTo>
                    <a:pt x="63" y="37"/>
                  </a:lnTo>
                  <a:lnTo>
                    <a:pt x="63" y="30"/>
                  </a:lnTo>
                  <a:lnTo>
                    <a:pt x="70" y="20"/>
                  </a:lnTo>
                  <a:lnTo>
                    <a:pt x="75" y="20"/>
                  </a:lnTo>
                  <a:lnTo>
                    <a:pt x="83" y="20"/>
                  </a:lnTo>
                  <a:lnTo>
                    <a:pt x="88" y="20"/>
                  </a:lnTo>
                  <a:lnTo>
                    <a:pt x="93" y="12"/>
                  </a:lnTo>
                  <a:lnTo>
                    <a:pt x="98" y="12"/>
                  </a:lnTo>
                  <a:lnTo>
                    <a:pt x="105" y="12"/>
                  </a:lnTo>
                  <a:lnTo>
                    <a:pt x="110" y="12"/>
                  </a:lnTo>
                  <a:lnTo>
                    <a:pt x="115" y="7"/>
                  </a:lnTo>
                  <a:lnTo>
                    <a:pt x="123" y="7"/>
                  </a:lnTo>
                  <a:lnTo>
                    <a:pt x="135" y="0"/>
                  </a:lnTo>
                  <a:lnTo>
                    <a:pt x="140" y="0"/>
                  </a:lnTo>
                  <a:lnTo>
                    <a:pt x="145" y="0"/>
                  </a:lnTo>
                  <a:lnTo>
                    <a:pt x="153" y="0"/>
                  </a:lnTo>
                  <a:lnTo>
                    <a:pt x="158" y="0"/>
                  </a:lnTo>
                  <a:lnTo>
                    <a:pt x="163" y="7"/>
                  </a:lnTo>
                  <a:lnTo>
                    <a:pt x="170" y="7"/>
                  </a:lnTo>
                  <a:lnTo>
                    <a:pt x="170" y="12"/>
                  </a:lnTo>
                  <a:lnTo>
                    <a:pt x="175" y="20"/>
                  </a:lnTo>
                  <a:lnTo>
                    <a:pt x="180" y="20"/>
                  </a:lnTo>
                  <a:lnTo>
                    <a:pt x="188" y="20"/>
                  </a:lnTo>
                  <a:lnTo>
                    <a:pt x="193" y="20"/>
                  </a:lnTo>
                  <a:lnTo>
                    <a:pt x="198" y="12"/>
                  </a:lnTo>
                  <a:lnTo>
                    <a:pt x="198" y="7"/>
                  </a:lnTo>
                  <a:lnTo>
                    <a:pt x="205" y="7"/>
                  </a:lnTo>
                  <a:lnTo>
                    <a:pt x="210" y="7"/>
                  </a:lnTo>
                  <a:lnTo>
                    <a:pt x="215" y="12"/>
                  </a:lnTo>
                  <a:lnTo>
                    <a:pt x="215" y="20"/>
                  </a:lnTo>
                  <a:lnTo>
                    <a:pt x="215" y="25"/>
                  </a:lnTo>
                  <a:lnTo>
                    <a:pt x="215" y="30"/>
                  </a:lnTo>
                  <a:lnTo>
                    <a:pt x="215" y="37"/>
                  </a:lnTo>
                  <a:lnTo>
                    <a:pt x="223" y="37"/>
                  </a:lnTo>
                  <a:lnTo>
                    <a:pt x="233" y="37"/>
                  </a:lnTo>
                  <a:lnTo>
                    <a:pt x="240" y="37"/>
                  </a:lnTo>
                  <a:lnTo>
                    <a:pt x="250" y="37"/>
                  </a:lnTo>
                  <a:lnTo>
                    <a:pt x="263" y="37"/>
                  </a:lnTo>
                  <a:lnTo>
                    <a:pt x="270" y="37"/>
                  </a:lnTo>
                  <a:lnTo>
                    <a:pt x="270" y="42"/>
                  </a:lnTo>
                  <a:lnTo>
                    <a:pt x="275" y="47"/>
                  </a:lnTo>
                  <a:lnTo>
                    <a:pt x="285" y="47"/>
                  </a:lnTo>
                  <a:lnTo>
                    <a:pt x="293" y="42"/>
                  </a:lnTo>
                  <a:lnTo>
                    <a:pt x="298" y="42"/>
                  </a:lnTo>
                  <a:lnTo>
                    <a:pt x="310" y="42"/>
                  </a:lnTo>
                  <a:lnTo>
                    <a:pt x="310" y="37"/>
                  </a:lnTo>
                  <a:lnTo>
                    <a:pt x="315" y="30"/>
                  </a:lnTo>
                  <a:lnTo>
                    <a:pt x="315" y="25"/>
                  </a:lnTo>
                  <a:lnTo>
                    <a:pt x="315" y="20"/>
                  </a:lnTo>
                  <a:lnTo>
                    <a:pt x="315" y="12"/>
                  </a:lnTo>
                  <a:lnTo>
                    <a:pt x="315" y="7"/>
                  </a:lnTo>
                  <a:lnTo>
                    <a:pt x="315" y="12"/>
                  </a:lnTo>
                  <a:lnTo>
                    <a:pt x="322" y="12"/>
                  </a:lnTo>
                  <a:lnTo>
                    <a:pt x="327" y="12"/>
                  </a:lnTo>
                  <a:lnTo>
                    <a:pt x="327" y="20"/>
                  </a:lnTo>
                  <a:lnTo>
                    <a:pt x="332" y="25"/>
                  </a:lnTo>
                  <a:lnTo>
                    <a:pt x="332" y="30"/>
                  </a:lnTo>
                  <a:close/>
                </a:path>
              </a:pathLst>
            </a:custGeom>
            <a:solidFill>
              <a:srgbClr val="FF7C50"/>
            </a:solidFill>
            <a:ln w="7938">
              <a:solidFill>
                <a:srgbClr val="000000"/>
              </a:solidFill>
              <a:prstDash val="solid"/>
              <a:round/>
              <a:headEnd/>
              <a:tailEnd/>
            </a:ln>
          </p:spPr>
          <p:txBody>
            <a:bodyPr/>
            <a:lstStyle/>
            <a:p>
              <a:endParaRPr lang="en-GB"/>
            </a:p>
          </p:txBody>
        </p:sp>
        <p:sp>
          <p:nvSpPr>
            <p:cNvPr id="407575" name="Freeform 23"/>
            <p:cNvSpPr>
              <a:spLocks/>
            </p:cNvSpPr>
            <p:nvPr/>
          </p:nvSpPr>
          <p:spPr bwMode="auto">
            <a:xfrm>
              <a:off x="2894" y="1054"/>
              <a:ext cx="504" cy="696"/>
            </a:xfrm>
            <a:custGeom>
              <a:avLst/>
              <a:gdLst>
                <a:gd name="T0" fmla="*/ 88 w 382"/>
                <a:gd name="T1" fmla="*/ 82 h 527"/>
                <a:gd name="T2" fmla="*/ 108 w 382"/>
                <a:gd name="T3" fmla="*/ 57 h 527"/>
                <a:gd name="T4" fmla="*/ 113 w 382"/>
                <a:gd name="T5" fmla="*/ 22 h 527"/>
                <a:gd name="T6" fmla="*/ 135 w 382"/>
                <a:gd name="T7" fmla="*/ 5 h 527"/>
                <a:gd name="T8" fmla="*/ 165 w 382"/>
                <a:gd name="T9" fmla="*/ 0 h 527"/>
                <a:gd name="T10" fmla="*/ 195 w 382"/>
                <a:gd name="T11" fmla="*/ 5 h 527"/>
                <a:gd name="T12" fmla="*/ 230 w 382"/>
                <a:gd name="T13" fmla="*/ 5 h 527"/>
                <a:gd name="T14" fmla="*/ 248 w 382"/>
                <a:gd name="T15" fmla="*/ 22 h 527"/>
                <a:gd name="T16" fmla="*/ 270 w 382"/>
                <a:gd name="T17" fmla="*/ 40 h 527"/>
                <a:gd name="T18" fmla="*/ 295 w 382"/>
                <a:gd name="T19" fmla="*/ 57 h 527"/>
                <a:gd name="T20" fmla="*/ 305 w 382"/>
                <a:gd name="T21" fmla="*/ 82 h 527"/>
                <a:gd name="T22" fmla="*/ 318 w 382"/>
                <a:gd name="T23" fmla="*/ 110 h 527"/>
                <a:gd name="T24" fmla="*/ 335 w 382"/>
                <a:gd name="T25" fmla="*/ 135 h 527"/>
                <a:gd name="T26" fmla="*/ 352 w 382"/>
                <a:gd name="T27" fmla="*/ 165 h 527"/>
                <a:gd name="T28" fmla="*/ 375 w 382"/>
                <a:gd name="T29" fmla="*/ 187 h 527"/>
                <a:gd name="T30" fmla="*/ 382 w 382"/>
                <a:gd name="T31" fmla="*/ 210 h 527"/>
                <a:gd name="T32" fmla="*/ 357 w 382"/>
                <a:gd name="T33" fmla="*/ 210 h 527"/>
                <a:gd name="T34" fmla="*/ 335 w 382"/>
                <a:gd name="T35" fmla="*/ 222 h 527"/>
                <a:gd name="T36" fmla="*/ 323 w 382"/>
                <a:gd name="T37" fmla="*/ 245 h 527"/>
                <a:gd name="T38" fmla="*/ 295 w 382"/>
                <a:gd name="T39" fmla="*/ 269 h 527"/>
                <a:gd name="T40" fmla="*/ 318 w 382"/>
                <a:gd name="T41" fmla="*/ 274 h 527"/>
                <a:gd name="T42" fmla="*/ 318 w 382"/>
                <a:gd name="T43" fmla="*/ 304 h 527"/>
                <a:gd name="T44" fmla="*/ 300 w 382"/>
                <a:gd name="T45" fmla="*/ 309 h 527"/>
                <a:gd name="T46" fmla="*/ 270 w 382"/>
                <a:gd name="T47" fmla="*/ 334 h 527"/>
                <a:gd name="T48" fmla="*/ 270 w 382"/>
                <a:gd name="T49" fmla="*/ 357 h 527"/>
                <a:gd name="T50" fmla="*/ 288 w 382"/>
                <a:gd name="T51" fmla="*/ 374 h 527"/>
                <a:gd name="T52" fmla="*/ 300 w 382"/>
                <a:gd name="T53" fmla="*/ 404 h 527"/>
                <a:gd name="T54" fmla="*/ 318 w 382"/>
                <a:gd name="T55" fmla="*/ 427 h 527"/>
                <a:gd name="T56" fmla="*/ 323 w 382"/>
                <a:gd name="T57" fmla="*/ 444 h 527"/>
                <a:gd name="T58" fmla="*/ 347 w 382"/>
                <a:gd name="T59" fmla="*/ 449 h 527"/>
                <a:gd name="T60" fmla="*/ 340 w 382"/>
                <a:gd name="T61" fmla="*/ 462 h 527"/>
                <a:gd name="T62" fmla="*/ 310 w 382"/>
                <a:gd name="T63" fmla="*/ 457 h 527"/>
                <a:gd name="T64" fmla="*/ 300 w 382"/>
                <a:gd name="T65" fmla="*/ 479 h 527"/>
                <a:gd name="T66" fmla="*/ 300 w 382"/>
                <a:gd name="T67" fmla="*/ 502 h 527"/>
                <a:gd name="T68" fmla="*/ 305 w 382"/>
                <a:gd name="T69" fmla="*/ 527 h 527"/>
                <a:gd name="T70" fmla="*/ 270 w 382"/>
                <a:gd name="T71" fmla="*/ 522 h 527"/>
                <a:gd name="T72" fmla="*/ 248 w 382"/>
                <a:gd name="T73" fmla="*/ 502 h 527"/>
                <a:gd name="T74" fmla="*/ 223 w 382"/>
                <a:gd name="T75" fmla="*/ 502 h 527"/>
                <a:gd name="T76" fmla="*/ 213 w 382"/>
                <a:gd name="T77" fmla="*/ 492 h 527"/>
                <a:gd name="T78" fmla="*/ 170 w 382"/>
                <a:gd name="T79" fmla="*/ 469 h 527"/>
                <a:gd name="T80" fmla="*/ 123 w 382"/>
                <a:gd name="T81" fmla="*/ 474 h 527"/>
                <a:gd name="T82" fmla="*/ 113 w 382"/>
                <a:gd name="T83" fmla="*/ 502 h 527"/>
                <a:gd name="T84" fmla="*/ 95 w 382"/>
                <a:gd name="T85" fmla="*/ 502 h 527"/>
                <a:gd name="T86" fmla="*/ 70 w 382"/>
                <a:gd name="T87" fmla="*/ 492 h 527"/>
                <a:gd name="T88" fmla="*/ 53 w 382"/>
                <a:gd name="T89" fmla="*/ 469 h 527"/>
                <a:gd name="T90" fmla="*/ 60 w 382"/>
                <a:gd name="T91" fmla="*/ 444 h 527"/>
                <a:gd name="T92" fmla="*/ 60 w 382"/>
                <a:gd name="T93" fmla="*/ 427 h 527"/>
                <a:gd name="T94" fmla="*/ 65 w 382"/>
                <a:gd name="T95" fmla="*/ 397 h 527"/>
                <a:gd name="T96" fmla="*/ 65 w 382"/>
                <a:gd name="T97" fmla="*/ 362 h 527"/>
                <a:gd name="T98" fmla="*/ 53 w 382"/>
                <a:gd name="T99" fmla="*/ 334 h 527"/>
                <a:gd name="T100" fmla="*/ 35 w 382"/>
                <a:gd name="T101" fmla="*/ 31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2" h="527">
                  <a:moveTo>
                    <a:pt x="65" y="87"/>
                  </a:moveTo>
                  <a:lnTo>
                    <a:pt x="70" y="87"/>
                  </a:lnTo>
                  <a:lnTo>
                    <a:pt x="78" y="87"/>
                  </a:lnTo>
                  <a:lnTo>
                    <a:pt x="88" y="87"/>
                  </a:lnTo>
                  <a:lnTo>
                    <a:pt x="88" y="82"/>
                  </a:lnTo>
                  <a:lnTo>
                    <a:pt x="88" y="75"/>
                  </a:lnTo>
                  <a:lnTo>
                    <a:pt x="95" y="70"/>
                  </a:lnTo>
                  <a:lnTo>
                    <a:pt x="95" y="65"/>
                  </a:lnTo>
                  <a:lnTo>
                    <a:pt x="100" y="65"/>
                  </a:lnTo>
                  <a:lnTo>
                    <a:pt x="108" y="57"/>
                  </a:lnTo>
                  <a:lnTo>
                    <a:pt x="108" y="52"/>
                  </a:lnTo>
                  <a:lnTo>
                    <a:pt x="108" y="47"/>
                  </a:lnTo>
                  <a:lnTo>
                    <a:pt x="113" y="40"/>
                  </a:lnTo>
                  <a:lnTo>
                    <a:pt x="113" y="30"/>
                  </a:lnTo>
                  <a:lnTo>
                    <a:pt x="113" y="22"/>
                  </a:lnTo>
                  <a:lnTo>
                    <a:pt x="118" y="17"/>
                  </a:lnTo>
                  <a:lnTo>
                    <a:pt x="123" y="12"/>
                  </a:lnTo>
                  <a:lnTo>
                    <a:pt x="130" y="12"/>
                  </a:lnTo>
                  <a:lnTo>
                    <a:pt x="135" y="12"/>
                  </a:lnTo>
                  <a:lnTo>
                    <a:pt x="135" y="5"/>
                  </a:lnTo>
                  <a:lnTo>
                    <a:pt x="140" y="5"/>
                  </a:lnTo>
                  <a:lnTo>
                    <a:pt x="148" y="5"/>
                  </a:lnTo>
                  <a:lnTo>
                    <a:pt x="153" y="0"/>
                  </a:lnTo>
                  <a:lnTo>
                    <a:pt x="160" y="0"/>
                  </a:lnTo>
                  <a:lnTo>
                    <a:pt x="165" y="0"/>
                  </a:lnTo>
                  <a:lnTo>
                    <a:pt x="170" y="5"/>
                  </a:lnTo>
                  <a:lnTo>
                    <a:pt x="178" y="5"/>
                  </a:lnTo>
                  <a:lnTo>
                    <a:pt x="183" y="5"/>
                  </a:lnTo>
                  <a:lnTo>
                    <a:pt x="188" y="5"/>
                  </a:lnTo>
                  <a:lnTo>
                    <a:pt x="195" y="5"/>
                  </a:lnTo>
                  <a:lnTo>
                    <a:pt x="200" y="5"/>
                  </a:lnTo>
                  <a:lnTo>
                    <a:pt x="213" y="5"/>
                  </a:lnTo>
                  <a:lnTo>
                    <a:pt x="218" y="5"/>
                  </a:lnTo>
                  <a:lnTo>
                    <a:pt x="223" y="5"/>
                  </a:lnTo>
                  <a:lnTo>
                    <a:pt x="230" y="5"/>
                  </a:lnTo>
                  <a:lnTo>
                    <a:pt x="235" y="5"/>
                  </a:lnTo>
                  <a:lnTo>
                    <a:pt x="235" y="12"/>
                  </a:lnTo>
                  <a:lnTo>
                    <a:pt x="240" y="17"/>
                  </a:lnTo>
                  <a:lnTo>
                    <a:pt x="248" y="17"/>
                  </a:lnTo>
                  <a:lnTo>
                    <a:pt x="248" y="22"/>
                  </a:lnTo>
                  <a:lnTo>
                    <a:pt x="253" y="22"/>
                  </a:lnTo>
                  <a:lnTo>
                    <a:pt x="253" y="30"/>
                  </a:lnTo>
                  <a:lnTo>
                    <a:pt x="258" y="35"/>
                  </a:lnTo>
                  <a:lnTo>
                    <a:pt x="265" y="40"/>
                  </a:lnTo>
                  <a:lnTo>
                    <a:pt x="270" y="40"/>
                  </a:lnTo>
                  <a:lnTo>
                    <a:pt x="275" y="40"/>
                  </a:lnTo>
                  <a:lnTo>
                    <a:pt x="275" y="47"/>
                  </a:lnTo>
                  <a:lnTo>
                    <a:pt x="283" y="52"/>
                  </a:lnTo>
                  <a:lnTo>
                    <a:pt x="288" y="57"/>
                  </a:lnTo>
                  <a:lnTo>
                    <a:pt x="295" y="57"/>
                  </a:lnTo>
                  <a:lnTo>
                    <a:pt x="295" y="65"/>
                  </a:lnTo>
                  <a:lnTo>
                    <a:pt x="295" y="70"/>
                  </a:lnTo>
                  <a:lnTo>
                    <a:pt x="300" y="75"/>
                  </a:lnTo>
                  <a:lnTo>
                    <a:pt x="305" y="75"/>
                  </a:lnTo>
                  <a:lnTo>
                    <a:pt x="305" y="82"/>
                  </a:lnTo>
                  <a:lnTo>
                    <a:pt x="310" y="87"/>
                  </a:lnTo>
                  <a:lnTo>
                    <a:pt x="310" y="95"/>
                  </a:lnTo>
                  <a:lnTo>
                    <a:pt x="318" y="100"/>
                  </a:lnTo>
                  <a:lnTo>
                    <a:pt x="318" y="105"/>
                  </a:lnTo>
                  <a:lnTo>
                    <a:pt x="318" y="110"/>
                  </a:lnTo>
                  <a:lnTo>
                    <a:pt x="323" y="110"/>
                  </a:lnTo>
                  <a:lnTo>
                    <a:pt x="323" y="117"/>
                  </a:lnTo>
                  <a:lnTo>
                    <a:pt x="328" y="117"/>
                  </a:lnTo>
                  <a:lnTo>
                    <a:pt x="335" y="127"/>
                  </a:lnTo>
                  <a:lnTo>
                    <a:pt x="335" y="135"/>
                  </a:lnTo>
                  <a:lnTo>
                    <a:pt x="335" y="140"/>
                  </a:lnTo>
                  <a:lnTo>
                    <a:pt x="335" y="152"/>
                  </a:lnTo>
                  <a:lnTo>
                    <a:pt x="340" y="152"/>
                  </a:lnTo>
                  <a:lnTo>
                    <a:pt x="347" y="157"/>
                  </a:lnTo>
                  <a:lnTo>
                    <a:pt x="352" y="165"/>
                  </a:lnTo>
                  <a:lnTo>
                    <a:pt x="357" y="170"/>
                  </a:lnTo>
                  <a:lnTo>
                    <a:pt x="365" y="175"/>
                  </a:lnTo>
                  <a:lnTo>
                    <a:pt x="370" y="182"/>
                  </a:lnTo>
                  <a:lnTo>
                    <a:pt x="370" y="187"/>
                  </a:lnTo>
                  <a:lnTo>
                    <a:pt x="375" y="187"/>
                  </a:lnTo>
                  <a:lnTo>
                    <a:pt x="375" y="192"/>
                  </a:lnTo>
                  <a:lnTo>
                    <a:pt x="375" y="200"/>
                  </a:lnTo>
                  <a:lnTo>
                    <a:pt x="382" y="200"/>
                  </a:lnTo>
                  <a:lnTo>
                    <a:pt x="382" y="205"/>
                  </a:lnTo>
                  <a:lnTo>
                    <a:pt x="382" y="210"/>
                  </a:lnTo>
                  <a:lnTo>
                    <a:pt x="375" y="210"/>
                  </a:lnTo>
                  <a:lnTo>
                    <a:pt x="370" y="217"/>
                  </a:lnTo>
                  <a:lnTo>
                    <a:pt x="365" y="217"/>
                  </a:lnTo>
                  <a:lnTo>
                    <a:pt x="365" y="210"/>
                  </a:lnTo>
                  <a:lnTo>
                    <a:pt x="357" y="210"/>
                  </a:lnTo>
                  <a:lnTo>
                    <a:pt x="357" y="205"/>
                  </a:lnTo>
                  <a:lnTo>
                    <a:pt x="347" y="205"/>
                  </a:lnTo>
                  <a:lnTo>
                    <a:pt x="340" y="205"/>
                  </a:lnTo>
                  <a:lnTo>
                    <a:pt x="340" y="210"/>
                  </a:lnTo>
                  <a:lnTo>
                    <a:pt x="335" y="222"/>
                  </a:lnTo>
                  <a:lnTo>
                    <a:pt x="335" y="227"/>
                  </a:lnTo>
                  <a:lnTo>
                    <a:pt x="335" y="235"/>
                  </a:lnTo>
                  <a:lnTo>
                    <a:pt x="335" y="240"/>
                  </a:lnTo>
                  <a:lnTo>
                    <a:pt x="328" y="240"/>
                  </a:lnTo>
                  <a:lnTo>
                    <a:pt x="323" y="245"/>
                  </a:lnTo>
                  <a:lnTo>
                    <a:pt x="318" y="245"/>
                  </a:lnTo>
                  <a:lnTo>
                    <a:pt x="305" y="252"/>
                  </a:lnTo>
                  <a:lnTo>
                    <a:pt x="300" y="252"/>
                  </a:lnTo>
                  <a:lnTo>
                    <a:pt x="300" y="257"/>
                  </a:lnTo>
                  <a:lnTo>
                    <a:pt x="295" y="269"/>
                  </a:lnTo>
                  <a:lnTo>
                    <a:pt x="295" y="274"/>
                  </a:lnTo>
                  <a:lnTo>
                    <a:pt x="300" y="274"/>
                  </a:lnTo>
                  <a:lnTo>
                    <a:pt x="305" y="269"/>
                  </a:lnTo>
                  <a:lnTo>
                    <a:pt x="310" y="274"/>
                  </a:lnTo>
                  <a:lnTo>
                    <a:pt x="318" y="274"/>
                  </a:lnTo>
                  <a:lnTo>
                    <a:pt x="318" y="282"/>
                  </a:lnTo>
                  <a:lnTo>
                    <a:pt x="323" y="287"/>
                  </a:lnTo>
                  <a:lnTo>
                    <a:pt x="323" y="292"/>
                  </a:lnTo>
                  <a:lnTo>
                    <a:pt x="323" y="297"/>
                  </a:lnTo>
                  <a:lnTo>
                    <a:pt x="318" y="304"/>
                  </a:lnTo>
                  <a:lnTo>
                    <a:pt x="318" y="309"/>
                  </a:lnTo>
                  <a:lnTo>
                    <a:pt x="318" y="314"/>
                  </a:lnTo>
                  <a:lnTo>
                    <a:pt x="305" y="314"/>
                  </a:lnTo>
                  <a:lnTo>
                    <a:pt x="300" y="314"/>
                  </a:lnTo>
                  <a:lnTo>
                    <a:pt x="300" y="309"/>
                  </a:lnTo>
                  <a:lnTo>
                    <a:pt x="300" y="314"/>
                  </a:lnTo>
                  <a:lnTo>
                    <a:pt x="295" y="314"/>
                  </a:lnTo>
                  <a:lnTo>
                    <a:pt x="288" y="322"/>
                  </a:lnTo>
                  <a:lnTo>
                    <a:pt x="283" y="327"/>
                  </a:lnTo>
                  <a:lnTo>
                    <a:pt x="270" y="334"/>
                  </a:lnTo>
                  <a:lnTo>
                    <a:pt x="265" y="339"/>
                  </a:lnTo>
                  <a:lnTo>
                    <a:pt x="265" y="344"/>
                  </a:lnTo>
                  <a:lnTo>
                    <a:pt x="258" y="344"/>
                  </a:lnTo>
                  <a:lnTo>
                    <a:pt x="265" y="352"/>
                  </a:lnTo>
                  <a:lnTo>
                    <a:pt x="270" y="357"/>
                  </a:lnTo>
                  <a:lnTo>
                    <a:pt x="270" y="362"/>
                  </a:lnTo>
                  <a:lnTo>
                    <a:pt x="275" y="362"/>
                  </a:lnTo>
                  <a:lnTo>
                    <a:pt x="283" y="369"/>
                  </a:lnTo>
                  <a:lnTo>
                    <a:pt x="288" y="369"/>
                  </a:lnTo>
                  <a:lnTo>
                    <a:pt x="288" y="374"/>
                  </a:lnTo>
                  <a:lnTo>
                    <a:pt x="288" y="379"/>
                  </a:lnTo>
                  <a:lnTo>
                    <a:pt x="295" y="387"/>
                  </a:lnTo>
                  <a:lnTo>
                    <a:pt x="300" y="387"/>
                  </a:lnTo>
                  <a:lnTo>
                    <a:pt x="300" y="397"/>
                  </a:lnTo>
                  <a:lnTo>
                    <a:pt x="300" y="404"/>
                  </a:lnTo>
                  <a:lnTo>
                    <a:pt x="300" y="409"/>
                  </a:lnTo>
                  <a:lnTo>
                    <a:pt x="300" y="414"/>
                  </a:lnTo>
                  <a:lnTo>
                    <a:pt x="305" y="422"/>
                  </a:lnTo>
                  <a:lnTo>
                    <a:pt x="310" y="427"/>
                  </a:lnTo>
                  <a:lnTo>
                    <a:pt x="318" y="427"/>
                  </a:lnTo>
                  <a:lnTo>
                    <a:pt x="323" y="427"/>
                  </a:lnTo>
                  <a:lnTo>
                    <a:pt x="323" y="432"/>
                  </a:lnTo>
                  <a:lnTo>
                    <a:pt x="318" y="432"/>
                  </a:lnTo>
                  <a:lnTo>
                    <a:pt x="323" y="439"/>
                  </a:lnTo>
                  <a:lnTo>
                    <a:pt x="323" y="444"/>
                  </a:lnTo>
                  <a:lnTo>
                    <a:pt x="328" y="444"/>
                  </a:lnTo>
                  <a:lnTo>
                    <a:pt x="335" y="444"/>
                  </a:lnTo>
                  <a:lnTo>
                    <a:pt x="340" y="444"/>
                  </a:lnTo>
                  <a:lnTo>
                    <a:pt x="347" y="444"/>
                  </a:lnTo>
                  <a:lnTo>
                    <a:pt x="347" y="449"/>
                  </a:lnTo>
                  <a:lnTo>
                    <a:pt x="352" y="449"/>
                  </a:lnTo>
                  <a:lnTo>
                    <a:pt x="357" y="457"/>
                  </a:lnTo>
                  <a:lnTo>
                    <a:pt x="352" y="457"/>
                  </a:lnTo>
                  <a:lnTo>
                    <a:pt x="347" y="462"/>
                  </a:lnTo>
                  <a:lnTo>
                    <a:pt x="340" y="462"/>
                  </a:lnTo>
                  <a:lnTo>
                    <a:pt x="335" y="462"/>
                  </a:lnTo>
                  <a:lnTo>
                    <a:pt x="323" y="462"/>
                  </a:lnTo>
                  <a:lnTo>
                    <a:pt x="323" y="457"/>
                  </a:lnTo>
                  <a:lnTo>
                    <a:pt x="318" y="457"/>
                  </a:lnTo>
                  <a:lnTo>
                    <a:pt x="310" y="457"/>
                  </a:lnTo>
                  <a:lnTo>
                    <a:pt x="305" y="462"/>
                  </a:lnTo>
                  <a:lnTo>
                    <a:pt x="300" y="462"/>
                  </a:lnTo>
                  <a:lnTo>
                    <a:pt x="300" y="469"/>
                  </a:lnTo>
                  <a:lnTo>
                    <a:pt x="300" y="474"/>
                  </a:lnTo>
                  <a:lnTo>
                    <a:pt x="300" y="479"/>
                  </a:lnTo>
                  <a:lnTo>
                    <a:pt x="305" y="484"/>
                  </a:lnTo>
                  <a:lnTo>
                    <a:pt x="305" y="492"/>
                  </a:lnTo>
                  <a:lnTo>
                    <a:pt x="305" y="497"/>
                  </a:lnTo>
                  <a:lnTo>
                    <a:pt x="300" y="497"/>
                  </a:lnTo>
                  <a:lnTo>
                    <a:pt x="300" y="502"/>
                  </a:lnTo>
                  <a:lnTo>
                    <a:pt x="305" y="502"/>
                  </a:lnTo>
                  <a:lnTo>
                    <a:pt x="305" y="509"/>
                  </a:lnTo>
                  <a:lnTo>
                    <a:pt x="305" y="514"/>
                  </a:lnTo>
                  <a:lnTo>
                    <a:pt x="305" y="522"/>
                  </a:lnTo>
                  <a:lnTo>
                    <a:pt x="305" y="527"/>
                  </a:lnTo>
                  <a:lnTo>
                    <a:pt x="300" y="527"/>
                  </a:lnTo>
                  <a:lnTo>
                    <a:pt x="288" y="527"/>
                  </a:lnTo>
                  <a:lnTo>
                    <a:pt x="283" y="527"/>
                  </a:lnTo>
                  <a:lnTo>
                    <a:pt x="275" y="522"/>
                  </a:lnTo>
                  <a:lnTo>
                    <a:pt x="270" y="522"/>
                  </a:lnTo>
                  <a:lnTo>
                    <a:pt x="270" y="514"/>
                  </a:lnTo>
                  <a:lnTo>
                    <a:pt x="265" y="509"/>
                  </a:lnTo>
                  <a:lnTo>
                    <a:pt x="265" y="502"/>
                  </a:lnTo>
                  <a:lnTo>
                    <a:pt x="258" y="502"/>
                  </a:lnTo>
                  <a:lnTo>
                    <a:pt x="248" y="502"/>
                  </a:lnTo>
                  <a:lnTo>
                    <a:pt x="240" y="509"/>
                  </a:lnTo>
                  <a:lnTo>
                    <a:pt x="235" y="509"/>
                  </a:lnTo>
                  <a:lnTo>
                    <a:pt x="230" y="509"/>
                  </a:lnTo>
                  <a:lnTo>
                    <a:pt x="223" y="509"/>
                  </a:lnTo>
                  <a:lnTo>
                    <a:pt x="223" y="502"/>
                  </a:lnTo>
                  <a:lnTo>
                    <a:pt x="230" y="502"/>
                  </a:lnTo>
                  <a:lnTo>
                    <a:pt x="223" y="502"/>
                  </a:lnTo>
                  <a:lnTo>
                    <a:pt x="218" y="502"/>
                  </a:lnTo>
                  <a:lnTo>
                    <a:pt x="213" y="497"/>
                  </a:lnTo>
                  <a:lnTo>
                    <a:pt x="213" y="492"/>
                  </a:lnTo>
                  <a:lnTo>
                    <a:pt x="205" y="484"/>
                  </a:lnTo>
                  <a:lnTo>
                    <a:pt x="200" y="479"/>
                  </a:lnTo>
                  <a:lnTo>
                    <a:pt x="188" y="479"/>
                  </a:lnTo>
                  <a:lnTo>
                    <a:pt x="178" y="469"/>
                  </a:lnTo>
                  <a:lnTo>
                    <a:pt x="170" y="469"/>
                  </a:lnTo>
                  <a:lnTo>
                    <a:pt x="165" y="469"/>
                  </a:lnTo>
                  <a:lnTo>
                    <a:pt x="160" y="469"/>
                  </a:lnTo>
                  <a:lnTo>
                    <a:pt x="148" y="469"/>
                  </a:lnTo>
                  <a:lnTo>
                    <a:pt x="135" y="474"/>
                  </a:lnTo>
                  <a:lnTo>
                    <a:pt x="123" y="474"/>
                  </a:lnTo>
                  <a:lnTo>
                    <a:pt x="123" y="479"/>
                  </a:lnTo>
                  <a:lnTo>
                    <a:pt x="123" y="484"/>
                  </a:lnTo>
                  <a:lnTo>
                    <a:pt x="118" y="492"/>
                  </a:lnTo>
                  <a:lnTo>
                    <a:pt x="118" y="497"/>
                  </a:lnTo>
                  <a:lnTo>
                    <a:pt x="113" y="502"/>
                  </a:lnTo>
                  <a:lnTo>
                    <a:pt x="113" y="509"/>
                  </a:lnTo>
                  <a:lnTo>
                    <a:pt x="108" y="509"/>
                  </a:lnTo>
                  <a:lnTo>
                    <a:pt x="108" y="502"/>
                  </a:lnTo>
                  <a:lnTo>
                    <a:pt x="100" y="502"/>
                  </a:lnTo>
                  <a:lnTo>
                    <a:pt x="95" y="502"/>
                  </a:lnTo>
                  <a:lnTo>
                    <a:pt x="88" y="502"/>
                  </a:lnTo>
                  <a:lnTo>
                    <a:pt x="83" y="502"/>
                  </a:lnTo>
                  <a:lnTo>
                    <a:pt x="83" y="497"/>
                  </a:lnTo>
                  <a:lnTo>
                    <a:pt x="78" y="492"/>
                  </a:lnTo>
                  <a:lnTo>
                    <a:pt x="70" y="492"/>
                  </a:lnTo>
                  <a:lnTo>
                    <a:pt x="70" y="484"/>
                  </a:lnTo>
                  <a:lnTo>
                    <a:pt x="70" y="479"/>
                  </a:lnTo>
                  <a:lnTo>
                    <a:pt x="65" y="474"/>
                  </a:lnTo>
                  <a:lnTo>
                    <a:pt x="60" y="469"/>
                  </a:lnTo>
                  <a:lnTo>
                    <a:pt x="53" y="469"/>
                  </a:lnTo>
                  <a:lnTo>
                    <a:pt x="48" y="462"/>
                  </a:lnTo>
                  <a:lnTo>
                    <a:pt x="48" y="457"/>
                  </a:lnTo>
                  <a:lnTo>
                    <a:pt x="48" y="449"/>
                  </a:lnTo>
                  <a:lnTo>
                    <a:pt x="53" y="444"/>
                  </a:lnTo>
                  <a:lnTo>
                    <a:pt x="60" y="444"/>
                  </a:lnTo>
                  <a:lnTo>
                    <a:pt x="65" y="444"/>
                  </a:lnTo>
                  <a:lnTo>
                    <a:pt x="60" y="444"/>
                  </a:lnTo>
                  <a:lnTo>
                    <a:pt x="53" y="432"/>
                  </a:lnTo>
                  <a:lnTo>
                    <a:pt x="53" y="427"/>
                  </a:lnTo>
                  <a:lnTo>
                    <a:pt x="60" y="427"/>
                  </a:lnTo>
                  <a:lnTo>
                    <a:pt x="60" y="414"/>
                  </a:lnTo>
                  <a:lnTo>
                    <a:pt x="65" y="414"/>
                  </a:lnTo>
                  <a:lnTo>
                    <a:pt x="65" y="409"/>
                  </a:lnTo>
                  <a:lnTo>
                    <a:pt x="65" y="404"/>
                  </a:lnTo>
                  <a:lnTo>
                    <a:pt x="65" y="397"/>
                  </a:lnTo>
                  <a:lnTo>
                    <a:pt x="65" y="387"/>
                  </a:lnTo>
                  <a:lnTo>
                    <a:pt x="65" y="379"/>
                  </a:lnTo>
                  <a:lnTo>
                    <a:pt x="65" y="374"/>
                  </a:lnTo>
                  <a:lnTo>
                    <a:pt x="65" y="369"/>
                  </a:lnTo>
                  <a:lnTo>
                    <a:pt x="65" y="362"/>
                  </a:lnTo>
                  <a:lnTo>
                    <a:pt x="70" y="357"/>
                  </a:lnTo>
                  <a:lnTo>
                    <a:pt x="70" y="352"/>
                  </a:lnTo>
                  <a:lnTo>
                    <a:pt x="65" y="352"/>
                  </a:lnTo>
                  <a:lnTo>
                    <a:pt x="60" y="339"/>
                  </a:lnTo>
                  <a:lnTo>
                    <a:pt x="53" y="334"/>
                  </a:lnTo>
                  <a:lnTo>
                    <a:pt x="48" y="334"/>
                  </a:lnTo>
                  <a:lnTo>
                    <a:pt x="43" y="322"/>
                  </a:lnTo>
                  <a:lnTo>
                    <a:pt x="35" y="314"/>
                  </a:lnTo>
                  <a:lnTo>
                    <a:pt x="30" y="314"/>
                  </a:lnTo>
                  <a:lnTo>
                    <a:pt x="35" y="314"/>
                  </a:lnTo>
                  <a:lnTo>
                    <a:pt x="0" y="200"/>
                  </a:lnTo>
                  <a:lnTo>
                    <a:pt x="65" y="87"/>
                  </a:lnTo>
                  <a:close/>
                </a:path>
              </a:pathLst>
            </a:custGeom>
            <a:solidFill>
              <a:srgbClr val="FFECB0"/>
            </a:solidFill>
            <a:ln w="7938">
              <a:solidFill>
                <a:srgbClr val="000000"/>
              </a:solidFill>
              <a:prstDash val="solid"/>
              <a:round/>
              <a:headEnd/>
              <a:tailEnd/>
            </a:ln>
          </p:spPr>
          <p:txBody>
            <a:bodyPr/>
            <a:lstStyle/>
            <a:p>
              <a:endParaRPr lang="en-GB"/>
            </a:p>
          </p:txBody>
        </p:sp>
        <p:sp>
          <p:nvSpPr>
            <p:cNvPr id="407576" name="Freeform 24"/>
            <p:cNvSpPr>
              <a:spLocks/>
            </p:cNvSpPr>
            <p:nvPr/>
          </p:nvSpPr>
          <p:spPr bwMode="auto">
            <a:xfrm>
              <a:off x="3235" y="1325"/>
              <a:ext cx="326" cy="608"/>
            </a:xfrm>
            <a:custGeom>
              <a:avLst/>
              <a:gdLst>
                <a:gd name="T0" fmla="*/ 112 w 247"/>
                <a:gd name="T1" fmla="*/ 17 h 461"/>
                <a:gd name="T2" fmla="*/ 112 w 247"/>
                <a:gd name="T3" fmla="*/ 30 h 461"/>
                <a:gd name="T4" fmla="*/ 122 w 247"/>
                <a:gd name="T5" fmla="*/ 47 h 461"/>
                <a:gd name="T6" fmla="*/ 129 w 247"/>
                <a:gd name="T7" fmla="*/ 69 h 461"/>
                <a:gd name="T8" fmla="*/ 129 w 247"/>
                <a:gd name="T9" fmla="*/ 87 h 461"/>
                <a:gd name="T10" fmla="*/ 134 w 247"/>
                <a:gd name="T11" fmla="*/ 99 h 461"/>
                <a:gd name="T12" fmla="*/ 147 w 247"/>
                <a:gd name="T13" fmla="*/ 112 h 461"/>
                <a:gd name="T14" fmla="*/ 152 w 247"/>
                <a:gd name="T15" fmla="*/ 139 h 461"/>
                <a:gd name="T16" fmla="*/ 177 w 247"/>
                <a:gd name="T17" fmla="*/ 152 h 461"/>
                <a:gd name="T18" fmla="*/ 187 w 247"/>
                <a:gd name="T19" fmla="*/ 169 h 461"/>
                <a:gd name="T20" fmla="*/ 204 w 247"/>
                <a:gd name="T21" fmla="*/ 174 h 461"/>
                <a:gd name="T22" fmla="*/ 229 w 247"/>
                <a:gd name="T23" fmla="*/ 222 h 461"/>
                <a:gd name="T24" fmla="*/ 194 w 247"/>
                <a:gd name="T25" fmla="*/ 269 h 461"/>
                <a:gd name="T26" fmla="*/ 182 w 247"/>
                <a:gd name="T27" fmla="*/ 274 h 461"/>
                <a:gd name="T28" fmla="*/ 177 w 247"/>
                <a:gd name="T29" fmla="*/ 299 h 461"/>
                <a:gd name="T30" fmla="*/ 152 w 247"/>
                <a:gd name="T31" fmla="*/ 309 h 461"/>
                <a:gd name="T32" fmla="*/ 134 w 247"/>
                <a:gd name="T33" fmla="*/ 322 h 461"/>
                <a:gd name="T34" fmla="*/ 139 w 247"/>
                <a:gd name="T35" fmla="*/ 344 h 461"/>
                <a:gd name="T36" fmla="*/ 139 w 247"/>
                <a:gd name="T37" fmla="*/ 374 h 461"/>
                <a:gd name="T38" fmla="*/ 159 w 247"/>
                <a:gd name="T39" fmla="*/ 391 h 461"/>
                <a:gd name="T40" fmla="*/ 129 w 247"/>
                <a:gd name="T41" fmla="*/ 404 h 461"/>
                <a:gd name="T42" fmla="*/ 117 w 247"/>
                <a:gd name="T43" fmla="*/ 426 h 461"/>
                <a:gd name="T44" fmla="*/ 99 w 247"/>
                <a:gd name="T45" fmla="*/ 444 h 461"/>
                <a:gd name="T46" fmla="*/ 87 w 247"/>
                <a:gd name="T47" fmla="*/ 456 h 461"/>
                <a:gd name="T48" fmla="*/ 70 w 247"/>
                <a:gd name="T49" fmla="*/ 461 h 461"/>
                <a:gd name="T50" fmla="*/ 65 w 247"/>
                <a:gd name="T51" fmla="*/ 426 h 461"/>
                <a:gd name="T52" fmla="*/ 65 w 247"/>
                <a:gd name="T53" fmla="*/ 396 h 461"/>
                <a:gd name="T54" fmla="*/ 52 w 247"/>
                <a:gd name="T55" fmla="*/ 374 h 461"/>
                <a:gd name="T56" fmla="*/ 47 w 247"/>
                <a:gd name="T57" fmla="*/ 352 h 461"/>
                <a:gd name="T58" fmla="*/ 42 w 247"/>
                <a:gd name="T59" fmla="*/ 327 h 461"/>
                <a:gd name="T60" fmla="*/ 47 w 247"/>
                <a:gd name="T61" fmla="*/ 309 h 461"/>
                <a:gd name="T62" fmla="*/ 42 w 247"/>
                <a:gd name="T63" fmla="*/ 292 h 461"/>
                <a:gd name="T64" fmla="*/ 42 w 247"/>
                <a:gd name="T65" fmla="*/ 274 h 461"/>
                <a:gd name="T66" fmla="*/ 47 w 247"/>
                <a:gd name="T67" fmla="*/ 257 h 461"/>
                <a:gd name="T68" fmla="*/ 65 w 247"/>
                <a:gd name="T69" fmla="*/ 257 h 461"/>
                <a:gd name="T70" fmla="*/ 94 w 247"/>
                <a:gd name="T71" fmla="*/ 252 h 461"/>
                <a:gd name="T72" fmla="*/ 87 w 247"/>
                <a:gd name="T73" fmla="*/ 239 h 461"/>
                <a:gd name="T74" fmla="*/ 65 w 247"/>
                <a:gd name="T75" fmla="*/ 239 h 461"/>
                <a:gd name="T76" fmla="*/ 65 w 247"/>
                <a:gd name="T77" fmla="*/ 222 h 461"/>
                <a:gd name="T78" fmla="*/ 42 w 247"/>
                <a:gd name="T79" fmla="*/ 209 h 461"/>
                <a:gd name="T80" fmla="*/ 42 w 247"/>
                <a:gd name="T81" fmla="*/ 182 h 461"/>
                <a:gd name="T82" fmla="*/ 30 w 247"/>
                <a:gd name="T83" fmla="*/ 164 h 461"/>
                <a:gd name="T84" fmla="*/ 12 w 247"/>
                <a:gd name="T85" fmla="*/ 152 h 461"/>
                <a:gd name="T86" fmla="*/ 7 w 247"/>
                <a:gd name="T87" fmla="*/ 134 h 461"/>
                <a:gd name="T88" fmla="*/ 35 w 247"/>
                <a:gd name="T89" fmla="*/ 112 h 461"/>
                <a:gd name="T90" fmla="*/ 47 w 247"/>
                <a:gd name="T91" fmla="*/ 112 h 461"/>
                <a:gd name="T92" fmla="*/ 65 w 247"/>
                <a:gd name="T93" fmla="*/ 94 h 461"/>
                <a:gd name="T94" fmla="*/ 60 w 247"/>
                <a:gd name="T95" fmla="*/ 69 h 461"/>
                <a:gd name="T96" fmla="*/ 35 w 247"/>
                <a:gd name="T97" fmla="*/ 69 h 461"/>
                <a:gd name="T98" fmla="*/ 47 w 247"/>
                <a:gd name="T99" fmla="*/ 47 h 461"/>
                <a:gd name="T100" fmla="*/ 77 w 247"/>
                <a:gd name="T101" fmla="*/ 35 h 461"/>
                <a:gd name="T102" fmla="*/ 82 w 247"/>
                <a:gd name="T103" fmla="*/ 7 h 461"/>
                <a:gd name="T104" fmla="*/ 99 w 247"/>
                <a:gd name="T105" fmla="*/ 7 h 461"/>
                <a:gd name="T106" fmla="*/ 117 w 247"/>
                <a:gd name="T107" fmla="*/ 7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7" h="461">
                  <a:moveTo>
                    <a:pt x="122" y="7"/>
                  </a:moveTo>
                  <a:lnTo>
                    <a:pt x="122" y="12"/>
                  </a:lnTo>
                  <a:lnTo>
                    <a:pt x="117" y="12"/>
                  </a:lnTo>
                  <a:lnTo>
                    <a:pt x="112" y="17"/>
                  </a:lnTo>
                  <a:lnTo>
                    <a:pt x="112" y="22"/>
                  </a:lnTo>
                  <a:lnTo>
                    <a:pt x="107" y="22"/>
                  </a:lnTo>
                  <a:lnTo>
                    <a:pt x="107" y="30"/>
                  </a:lnTo>
                  <a:lnTo>
                    <a:pt x="112" y="30"/>
                  </a:lnTo>
                  <a:lnTo>
                    <a:pt x="122" y="30"/>
                  </a:lnTo>
                  <a:lnTo>
                    <a:pt x="122" y="35"/>
                  </a:lnTo>
                  <a:lnTo>
                    <a:pt x="122" y="40"/>
                  </a:lnTo>
                  <a:lnTo>
                    <a:pt x="122" y="47"/>
                  </a:lnTo>
                  <a:lnTo>
                    <a:pt x="122" y="52"/>
                  </a:lnTo>
                  <a:lnTo>
                    <a:pt x="129" y="52"/>
                  </a:lnTo>
                  <a:lnTo>
                    <a:pt x="129" y="64"/>
                  </a:lnTo>
                  <a:lnTo>
                    <a:pt x="129" y="69"/>
                  </a:lnTo>
                  <a:lnTo>
                    <a:pt x="129" y="77"/>
                  </a:lnTo>
                  <a:lnTo>
                    <a:pt x="129" y="82"/>
                  </a:lnTo>
                  <a:lnTo>
                    <a:pt x="122" y="87"/>
                  </a:lnTo>
                  <a:lnTo>
                    <a:pt x="129" y="87"/>
                  </a:lnTo>
                  <a:lnTo>
                    <a:pt x="134" y="87"/>
                  </a:lnTo>
                  <a:lnTo>
                    <a:pt x="139" y="94"/>
                  </a:lnTo>
                  <a:lnTo>
                    <a:pt x="139" y="99"/>
                  </a:lnTo>
                  <a:lnTo>
                    <a:pt x="134" y="99"/>
                  </a:lnTo>
                  <a:lnTo>
                    <a:pt x="134" y="104"/>
                  </a:lnTo>
                  <a:lnTo>
                    <a:pt x="134" y="112"/>
                  </a:lnTo>
                  <a:lnTo>
                    <a:pt x="139" y="112"/>
                  </a:lnTo>
                  <a:lnTo>
                    <a:pt x="147" y="112"/>
                  </a:lnTo>
                  <a:lnTo>
                    <a:pt x="152" y="117"/>
                  </a:lnTo>
                  <a:lnTo>
                    <a:pt x="152" y="129"/>
                  </a:lnTo>
                  <a:lnTo>
                    <a:pt x="152" y="134"/>
                  </a:lnTo>
                  <a:lnTo>
                    <a:pt x="152" y="139"/>
                  </a:lnTo>
                  <a:lnTo>
                    <a:pt x="159" y="147"/>
                  </a:lnTo>
                  <a:lnTo>
                    <a:pt x="164" y="147"/>
                  </a:lnTo>
                  <a:lnTo>
                    <a:pt x="169" y="147"/>
                  </a:lnTo>
                  <a:lnTo>
                    <a:pt x="177" y="152"/>
                  </a:lnTo>
                  <a:lnTo>
                    <a:pt x="177" y="157"/>
                  </a:lnTo>
                  <a:lnTo>
                    <a:pt x="182" y="164"/>
                  </a:lnTo>
                  <a:lnTo>
                    <a:pt x="182" y="169"/>
                  </a:lnTo>
                  <a:lnTo>
                    <a:pt x="187" y="169"/>
                  </a:lnTo>
                  <a:lnTo>
                    <a:pt x="194" y="169"/>
                  </a:lnTo>
                  <a:lnTo>
                    <a:pt x="194" y="174"/>
                  </a:lnTo>
                  <a:lnTo>
                    <a:pt x="199" y="174"/>
                  </a:lnTo>
                  <a:lnTo>
                    <a:pt x="204" y="174"/>
                  </a:lnTo>
                  <a:lnTo>
                    <a:pt x="212" y="169"/>
                  </a:lnTo>
                  <a:lnTo>
                    <a:pt x="222" y="169"/>
                  </a:lnTo>
                  <a:lnTo>
                    <a:pt x="222" y="174"/>
                  </a:lnTo>
                  <a:lnTo>
                    <a:pt x="229" y="222"/>
                  </a:lnTo>
                  <a:lnTo>
                    <a:pt x="247" y="227"/>
                  </a:lnTo>
                  <a:lnTo>
                    <a:pt x="247" y="234"/>
                  </a:lnTo>
                  <a:lnTo>
                    <a:pt x="199" y="269"/>
                  </a:lnTo>
                  <a:lnTo>
                    <a:pt x="194" y="269"/>
                  </a:lnTo>
                  <a:lnTo>
                    <a:pt x="194" y="264"/>
                  </a:lnTo>
                  <a:lnTo>
                    <a:pt x="187" y="269"/>
                  </a:lnTo>
                  <a:lnTo>
                    <a:pt x="187" y="274"/>
                  </a:lnTo>
                  <a:lnTo>
                    <a:pt x="182" y="274"/>
                  </a:lnTo>
                  <a:lnTo>
                    <a:pt x="182" y="282"/>
                  </a:lnTo>
                  <a:lnTo>
                    <a:pt x="177" y="287"/>
                  </a:lnTo>
                  <a:lnTo>
                    <a:pt x="177" y="292"/>
                  </a:lnTo>
                  <a:lnTo>
                    <a:pt x="177" y="299"/>
                  </a:lnTo>
                  <a:lnTo>
                    <a:pt x="169" y="299"/>
                  </a:lnTo>
                  <a:lnTo>
                    <a:pt x="164" y="304"/>
                  </a:lnTo>
                  <a:lnTo>
                    <a:pt x="159" y="304"/>
                  </a:lnTo>
                  <a:lnTo>
                    <a:pt x="152" y="309"/>
                  </a:lnTo>
                  <a:lnTo>
                    <a:pt x="152" y="317"/>
                  </a:lnTo>
                  <a:lnTo>
                    <a:pt x="147" y="317"/>
                  </a:lnTo>
                  <a:lnTo>
                    <a:pt x="134" y="317"/>
                  </a:lnTo>
                  <a:lnTo>
                    <a:pt x="134" y="322"/>
                  </a:lnTo>
                  <a:lnTo>
                    <a:pt x="134" y="327"/>
                  </a:lnTo>
                  <a:lnTo>
                    <a:pt x="139" y="334"/>
                  </a:lnTo>
                  <a:lnTo>
                    <a:pt x="139" y="339"/>
                  </a:lnTo>
                  <a:lnTo>
                    <a:pt x="139" y="344"/>
                  </a:lnTo>
                  <a:lnTo>
                    <a:pt x="139" y="357"/>
                  </a:lnTo>
                  <a:lnTo>
                    <a:pt x="134" y="362"/>
                  </a:lnTo>
                  <a:lnTo>
                    <a:pt x="134" y="369"/>
                  </a:lnTo>
                  <a:lnTo>
                    <a:pt x="139" y="374"/>
                  </a:lnTo>
                  <a:lnTo>
                    <a:pt x="147" y="381"/>
                  </a:lnTo>
                  <a:lnTo>
                    <a:pt x="152" y="381"/>
                  </a:lnTo>
                  <a:lnTo>
                    <a:pt x="152" y="386"/>
                  </a:lnTo>
                  <a:lnTo>
                    <a:pt x="159" y="391"/>
                  </a:lnTo>
                  <a:lnTo>
                    <a:pt x="152" y="396"/>
                  </a:lnTo>
                  <a:lnTo>
                    <a:pt x="147" y="396"/>
                  </a:lnTo>
                  <a:lnTo>
                    <a:pt x="139" y="404"/>
                  </a:lnTo>
                  <a:lnTo>
                    <a:pt x="129" y="404"/>
                  </a:lnTo>
                  <a:lnTo>
                    <a:pt x="122" y="409"/>
                  </a:lnTo>
                  <a:lnTo>
                    <a:pt x="117" y="414"/>
                  </a:lnTo>
                  <a:lnTo>
                    <a:pt x="117" y="421"/>
                  </a:lnTo>
                  <a:lnTo>
                    <a:pt x="117" y="426"/>
                  </a:lnTo>
                  <a:lnTo>
                    <a:pt x="117" y="439"/>
                  </a:lnTo>
                  <a:lnTo>
                    <a:pt x="112" y="439"/>
                  </a:lnTo>
                  <a:lnTo>
                    <a:pt x="107" y="439"/>
                  </a:lnTo>
                  <a:lnTo>
                    <a:pt x="99" y="444"/>
                  </a:lnTo>
                  <a:lnTo>
                    <a:pt x="99" y="451"/>
                  </a:lnTo>
                  <a:lnTo>
                    <a:pt x="99" y="456"/>
                  </a:lnTo>
                  <a:lnTo>
                    <a:pt x="94" y="456"/>
                  </a:lnTo>
                  <a:lnTo>
                    <a:pt x="87" y="456"/>
                  </a:lnTo>
                  <a:lnTo>
                    <a:pt x="82" y="456"/>
                  </a:lnTo>
                  <a:lnTo>
                    <a:pt x="77" y="456"/>
                  </a:lnTo>
                  <a:lnTo>
                    <a:pt x="77" y="461"/>
                  </a:lnTo>
                  <a:lnTo>
                    <a:pt x="70" y="461"/>
                  </a:lnTo>
                  <a:lnTo>
                    <a:pt x="65" y="456"/>
                  </a:lnTo>
                  <a:lnTo>
                    <a:pt x="65" y="444"/>
                  </a:lnTo>
                  <a:lnTo>
                    <a:pt x="65" y="439"/>
                  </a:lnTo>
                  <a:lnTo>
                    <a:pt x="65" y="426"/>
                  </a:lnTo>
                  <a:lnTo>
                    <a:pt x="65" y="421"/>
                  </a:lnTo>
                  <a:lnTo>
                    <a:pt x="65" y="414"/>
                  </a:lnTo>
                  <a:lnTo>
                    <a:pt x="65" y="404"/>
                  </a:lnTo>
                  <a:lnTo>
                    <a:pt x="65" y="396"/>
                  </a:lnTo>
                  <a:lnTo>
                    <a:pt x="60" y="391"/>
                  </a:lnTo>
                  <a:lnTo>
                    <a:pt x="60" y="386"/>
                  </a:lnTo>
                  <a:lnTo>
                    <a:pt x="60" y="381"/>
                  </a:lnTo>
                  <a:lnTo>
                    <a:pt x="52" y="374"/>
                  </a:lnTo>
                  <a:lnTo>
                    <a:pt x="52" y="369"/>
                  </a:lnTo>
                  <a:lnTo>
                    <a:pt x="52" y="362"/>
                  </a:lnTo>
                  <a:lnTo>
                    <a:pt x="52" y="357"/>
                  </a:lnTo>
                  <a:lnTo>
                    <a:pt x="47" y="352"/>
                  </a:lnTo>
                  <a:lnTo>
                    <a:pt x="47" y="344"/>
                  </a:lnTo>
                  <a:lnTo>
                    <a:pt x="42" y="339"/>
                  </a:lnTo>
                  <a:lnTo>
                    <a:pt x="42" y="334"/>
                  </a:lnTo>
                  <a:lnTo>
                    <a:pt x="42" y="327"/>
                  </a:lnTo>
                  <a:lnTo>
                    <a:pt x="42" y="322"/>
                  </a:lnTo>
                  <a:lnTo>
                    <a:pt x="47" y="322"/>
                  </a:lnTo>
                  <a:lnTo>
                    <a:pt x="47" y="317"/>
                  </a:lnTo>
                  <a:lnTo>
                    <a:pt x="47" y="309"/>
                  </a:lnTo>
                  <a:lnTo>
                    <a:pt x="47" y="304"/>
                  </a:lnTo>
                  <a:lnTo>
                    <a:pt x="47" y="299"/>
                  </a:lnTo>
                  <a:lnTo>
                    <a:pt x="42" y="299"/>
                  </a:lnTo>
                  <a:lnTo>
                    <a:pt x="42" y="292"/>
                  </a:lnTo>
                  <a:lnTo>
                    <a:pt x="47" y="292"/>
                  </a:lnTo>
                  <a:lnTo>
                    <a:pt x="47" y="287"/>
                  </a:lnTo>
                  <a:lnTo>
                    <a:pt x="47" y="282"/>
                  </a:lnTo>
                  <a:lnTo>
                    <a:pt x="42" y="274"/>
                  </a:lnTo>
                  <a:lnTo>
                    <a:pt x="42" y="269"/>
                  </a:lnTo>
                  <a:lnTo>
                    <a:pt x="42" y="264"/>
                  </a:lnTo>
                  <a:lnTo>
                    <a:pt x="42" y="257"/>
                  </a:lnTo>
                  <a:lnTo>
                    <a:pt x="47" y="257"/>
                  </a:lnTo>
                  <a:lnTo>
                    <a:pt x="52" y="252"/>
                  </a:lnTo>
                  <a:lnTo>
                    <a:pt x="60" y="252"/>
                  </a:lnTo>
                  <a:lnTo>
                    <a:pt x="65" y="252"/>
                  </a:lnTo>
                  <a:lnTo>
                    <a:pt x="65" y="257"/>
                  </a:lnTo>
                  <a:lnTo>
                    <a:pt x="77" y="257"/>
                  </a:lnTo>
                  <a:lnTo>
                    <a:pt x="82" y="257"/>
                  </a:lnTo>
                  <a:lnTo>
                    <a:pt x="87" y="257"/>
                  </a:lnTo>
                  <a:lnTo>
                    <a:pt x="94" y="252"/>
                  </a:lnTo>
                  <a:lnTo>
                    <a:pt x="99" y="252"/>
                  </a:lnTo>
                  <a:lnTo>
                    <a:pt x="94" y="247"/>
                  </a:lnTo>
                  <a:lnTo>
                    <a:pt x="87" y="247"/>
                  </a:lnTo>
                  <a:lnTo>
                    <a:pt x="87" y="239"/>
                  </a:lnTo>
                  <a:lnTo>
                    <a:pt x="82" y="239"/>
                  </a:lnTo>
                  <a:lnTo>
                    <a:pt x="77" y="239"/>
                  </a:lnTo>
                  <a:lnTo>
                    <a:pt x="70" y="239"/>
                  </a:lnTo>
                  <a:lnTo>
                    <a:pt x="65" y="239"/>
                  </a:lnTo>
                  <a:lnTo>
                    <a:pt x="65" y="234"/>
                  </a:lnTo>
                  <a:lnTo>
                    <a:pt x="60" y="227"/>
                  </a:lnTo>
                  <a:lnTo>
                    <a:pt x="65" y="227"/>
                  </a:lnTo>
                  <a:lnTo>
                    <a:pt x="65" y="222"/>
                  </a:lnTo>
                  <a:lnTo>
                    <a:pt x="60" y="222"/>
                  </a:lnTo>
                  <a:lnTo>
                    <a:pt x="52" y="222"/>
                  </a:lnTo>
                  <a:lnTo>
                    <a:pt x="47" y="217"/>
                  </a:lnTo>
                  <a:lnTo>
                    <a:pt x="42" y="209"/>
                  </a:lnTo>
                  <a:lnTo>
                    <a:pt x="42" y="204"/>
                  </a:lnTo>
                  <a:lnTo>
                    <a:pt x="42" y="199"/>
                  </a:lnTo>
                  <a:lnTo>
                    <a:pt x="42" y="194"/>
                  </a:lnTo>
                  <a:lnTo>
                    <a:pt x="42" y="182"/>
                  </a:lnTo>
                  <a:lnTo>
                    <a:pt x="35" y="182"/>
                  </a:lnTo>
                  <a:lnTo>
                    <a:pt x="30" y="174"/>
                  </a:lnTo>
                  <a:lnTo>
                    <a:pt x="30" y="169"/>
                  </a:lnTo>
                  <a:lnTo>
                    <a:pt x="30" y="164"/>
                  </a:lnTo>
                  <a:lnTo>
                    <a:pt x="25" y="164"/>
                  </a:lnTo>
                  <a:lnTo>
                    <a:pt x="17" y="157"/>
                  </a:lnTo>
                  <a:lnTo>
                    <a:pt x="12" y="157"/>
                  </a:lnTo>
                  <a:lnTo>
                    <a:pt x="12" y="152"/>
                  </a:lnTo>
                  <a:lnTo>
                    <a:pt x="7" y="147"/>
                  </a:lnTo>
                  <a:lnTo>
                    <a:pt x="0" y="139"/>
                  </a:lnTo>
                  <a:lnTo>
                    <a:pt x="7" y="139"/>
                  </a:lnTo>
                  <a:lnTo>
                    <a:pt x="7" y="134"/>
                  </a:lnTo>
                  <a:lnTo>
                    <a:pt x="12" y="129"/>
                  </a:lnTo>
                  <a:lnTo>
                    <a:pt x="25" y="122"/>
                  </a:lnTo>
                  <a:lnTo>
                    <a:pt x="30" y="117"/>
                  </a:lnTo>
                  <a:lnTo>
                    <a:pt x="35" y="112"/>
                  </a:lnTo>
                  <a:lnTo>
                    <a:pt x="42" y="112"/>
                  </a:lnTo>
                  <a:lnTo>
                    <a:pt x="42" y="104"/>
                  </a:lnTo>
                  <a:lnTo>
                    <a:pt x="42" y="112"/>
                  </a:lnTo>
                  <a:lnTo>
                    <a:pt x="47" y="112"/>
                  </a:lnTo>
                  <a:lnTo>
                    <a:pt x="60" y="112"/>
                  </a:lnTo>
                  <a:lnTo>
                    <a:pt x="60" y="104"/>
                  </a:lnTo>
                  <a:lnTo>
                    <a:pt x="60" y="99"/>
                  </a:lnTo>
                  <a:lnTo>
                    <a:pt x="65" y="94"/>
                  </a:lnTo>
                  <a:lnTo>
                    <a:pt x="65" y="87"/>
                  </a:lnTo>
                  <a:lnTo>
                    <a:pt x="65" y="82"/>
                  </a:lnTo>
                  <a:lnTo>
                    <a:pt x="60" y="77"/>
                  </a:lnTo>
                  <a:lnTo>
                    <a:pt x="60" y="69"/>
                  </a:lnTo>
                  <a:lnTo>
                    <a:pt x="52" y="69"/>
                  </a:lnTo>
                  <a:lnTo>
                    <a:pt x="47" y="64"/>
                  </a:lnTo>
                  <a:lnTo>
                    <a:pt x="42" y="69"/>
                  </a:lnTo>
                  <a:lnTo>
                    <a:pt x="35" y="69"/>
                  </a:lnTo>
                  <a:lnTo>
                    <a:pt x="35" y="64"/>
                  </a:lnTo>
                  <a:lnTo>
                    <a:pt x="42" y="52"/>
                  </a:lnTo>
                  <a:lnTo>
                    <a:pt x="42" y="47"/>
                  </a:lnTo>
                  <a:lnTo>
                    <a:pt x="47" y="47"/>
                  </a:lnTo>
                  <a:lnTo>
                    <a:pt x="60" y="40"/>
                  </a:lnTo>
                  <a:lnTo>
                    <a:pt x="65" y="40"/>
                  </a:lnTo>
                  <a:lnTo>
                    <a:pt x="70" y="35"/>
                  </a:lnTo>
                  <a:lnTo>
                    <a:pt x="77" y="35"/>
                  </a:lnTo>
                  <a:lnTo>
                    <a:pt x="77" y="30"/>
                  </a:lnTo>
                  <a:lnTo>
                    <a:pt x="77" y="22"/>
                  </a:lnTo>
                  <a:lnTo>
                    <a:pt x="77" y="17"/>
                  </a:lnTo>
                  <a:lnTo>
                    <a:pt x="82" y="7"/>
                  </a:lnTo>
                  <a:lnTo>
                    <a:pt x="82" y="0"/>
                  </a:lnTo>
                  <a:lnTo>
                    <a:pt x="87" y="0"/>
                  </a:lnTo>
                  <a:lnTo>
                    <a:pt x="99" y="0"/>
                  </a:lnTo>
                  <a:lnTo>
                    <a:pt x="99" y="7"/>
                  </a:lnTo>
                  <a:lnTo>
                    <a:pt x="107" y="7"/>
                  </a:lnTo>
                  <a:lnTo>
                    <a:pt x="107" y="12"/>
                  </a:lnTo>
                  <a:lnTo>
                    <a:pt x="112" y="12"/>
                  </a:lnTo>
                  <a:lnTo>
                    <a:pt x="117" y="7"/>
                  </a:lnTo>
                  <a:lnTo>
                    <a:pt x="122" y="7"/>
                  </a:lnTo>
                  <a:close/>
                </a:path>
              </a:pathLst>
            </a:custGeom>
            <a:solidFill>
              <a:srgbClr val="FFFFD0"/>
            </a:solidFill>
            <a:ln w="7938">
              <a:solidFill>
                <a:srgbClr val="000000"/>
              </a:solidFill>
              <a:prstDash val="solid"/>
              <a:round/>
              <a:headEnd/>
              <a:tailEnd/>
            </a:ln>
          </p:spPr>
          <p:txBody>
            <a:bodyPr/>
            <a:lstStyle/>
            <a:p>
              <a:endParaRPr lang="en-GB"/>
            </a:p>
          </p:txBody>
        </p:sp>
        <p:sp>
          <p:nvSpPr>
            <p:cNvPr id="407577" name="Freeform 25"/>
            <p:cNvSpPr>
              <a:spLocks/>
            </p:cNvSpPr>
            <p:nvPr/>
          </p:nvSpPr>
          <p:spPr bwMode="auto">
            <a:xfrm>
              <a:off x="3033" y="2036"/>
              <a:ext cx="116" cy="99"/>
            </a:xfrm>
            <a:custGeom>
              <a:avLst/>
              <a:gdLst>
                <a:gd name="T0" fmla="*/ 88 w 88"/>
                <a:gd name="T1" fmla="*/ 47 h 75"/>
                <a:gd name="T2" fmla="*/ 88 w 88"/>
                <a:gd name="T3" fmla="*/ 52 h 75"/>
                <a:gd name="T4" fmla="*/ 83 w 88"/>
                <a:gd name="T5" fmla="*/ 52 h 75"/>
                <a:gd name="T6" fmla="*/ 78 w 88"/>
                <a:gd name="T7" fmla="*/ 52 h 75"/>
                <a:gd name="T8" fmla="*/ 73 w 88"/>
                <a:gd name="T9" fmla="*/ 57 h 75"/>
                <a:gd name="T10" fmla="*/ 73 w 88"/>
                <a:gd name="T11" fmla="*/ 62 h 75"/>
                <a:gd name="T12" fmla="*/ 65 w 88"/>
                <a:gd name="T13" fmla="*/ 70 h 75"/>
                <a:gd name="T14" fmla="*/ 60 w 88"/>
                <a:gd name="T15" fmla="*/ 70 h 75"/>
                <a:gd name="T16" fmla="*/ 53 w 88"/>
                <a:gd name="T17" fmla="*/ 75 h 75"/>
                <a:gd name="T18" fmla="*/ 48 w 88"/>
                <a:gd name="T19" fmla="*/ 75 h 75"/>
                <a:gd name="T20" fmla="*/ 43 w 88"/>
                <a:gd name="T21" fmla="*/ 75 h 75"/>
                <a:gd name="T22" fmla="*/ 35 w 88"/>
                <a:gd name="T23" fmla="*/ 70 h 75"/>
                <a:gd name="T24" fmla="*/ 30 w 88"/>
                <a:gd name="T25" fmla="*/ 70 h 75"/>
                <a:gd name="T26" fmla="*/ 25 w 88"/>
                <a:gd name="T27" fmla="*/ 62 h 75"/>
                <a:gd name="T28" fmla="*/ 18 w 88"/>
                <a:gd name="T29" fmla="*/ 62 h 75"/>
                <a:gd name="T30" fmla="*/ 13 w 88"/>
                <a:gd name="T31" fmla="*/ 62 h 75"/>
                <a:gd name="T32" fmla="*/ 8 w 88"/>
                <a:gd name="T33" fmla="*/ 62 h 75"/>
                <a:gd name="T34" fmla="*/ 0 w 88"/>
                <a:gd name="T35" fmla="*/ 62 h 75"/>
                <a:gd name="T36" fmla="*/ 0 w 88"/>
                <a:gd name="T37" fmla="*/ 57 h 75"/>
                <a:gd name="T38" fmla="*/ 0 w 88"/>
                <a:gd name="T39" fmla="*/ 52 h 75"/>
                <a:gd name="T40" fmla="*/ 8 w 88"/>
                <a:gd name="T41" fmla="*/ 47 h 75"/>
                <a:gd name="T42" fmla="*/ 13 w 88"/>
                <a:gd name="T43" fmla="*/ 40 h 75"/>
                <a:gd name="T44" fmla="*/ 13 w 88"/>
                <a:gd name="T45" fmla="*/ 35 h 75"/>
                <a:gd name="T46" fmla="*/ 18 w 88"/>
                <a:gd name="T47" fmla="*/ 27 h 75"/>
                <a:gd name="T48" fmla="*/ 18 w 88"/>
                <a:gd name="T49" fmla="*/ 22 h 75"/>
                <a:gd name="T50" fmla="*/ 25 w 88"/>
                <a:gd name="T51" fmla="*/ 17 h 75"/>
                <a:gd name="T52" fmla="*/ 25 w 88"/>
                <a:gd name="T53" fmla="*/ 10 h 75"/>
                <a:gd name="T54" fmla="*/ 30 w 88"/>
                <a:gd name="T55" fmla="*/ 17 h 75"/>
                <a:gd name="T56" fmla="*/ 35 w 88"/>
                <a:gd name="T57" fmla="*/ 10 h 75"/>
                <a:gd name="T58" fmla="*/ 35 w 88"/>
                <a:gd name="T59" fmla="*/ 5 h 75"/>
                <a:gd name="T60" fmla="*/ 48 w 88"/>
                <a:gd name="T61" fmla="*/ 5 h 75"/>
                <a:gd name="T62" fmla="*/ 53 w 88"/>
                <a:gd name="T63" fmla="*/ 0 h 75"/>
                <a:gd name="T64" fmla="*/ 60 w 88"/>
                <a:gd name="T65" fmla="*/ 5 h 75"/>
                <a:gd name="T66" fmla="*/ 65 w 88"/>
                <a:gd name="T67" fmla="*/ 5 h 75"/>
                <a:gd name="T68" fmla="*/ 65 w 88"/>
                <a:gd name="T69" fmla="*/ 10 h 75"/>
                <a:gd name="T70" fmla="*/ 73 w 88"/>
                <a:gd name="T71" fmla="*/ 17 h 75"/>
                <a:gd name="T72" fmla="*/ 78 w 88"/>
                <a:gd name="T73" fmla="*/ 22 h 75"/>
                <a:gd name="T74" fmla="*/ 83 w 88"/>
                <a:gd name="T75" fmla="*/ 22 h 75"/>
                <a:gd name="T76" fmla="*/ 78 w 88"/>
                <a:gd name="T77" fmla="*/ 27 h 75"/>
                <a:gd name="T78" fmla="*/ 83 w 88"/>
                <a:gd name="T79" fmla="*/ 27 h 75"/>
                <a:gd name="T80" fmla="*/ 88 w 88"/>
                <a:gd name="T81" fmla="*/ 40 h 75"/>
                <a:gd name="T82" fmla="*/ 88 w 88"/>
                <a:gd name="T83"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75">
                  <a:moveTo>
                    <a:pt x="88" y="47"/>
                  </a:moveTo>
                  <a:lnTo>
                    <a:pt x="88" y="52"/>
                  </a:lnTo>
                  <a:lnTo>
                    <a:pt x="83" y="52"/>
                  </a:lnTo>
                  <a:lnTo>
                    <a:pt x="78" y="52"/>
                  </a:lnTo>
                  <a:lnTo>
                    <a:pt x="73" y="57"/>
                  </a:lnTo>
                  <a:lnTo>
                    <a:pt x="73" y="62"/>
                  </a:lnTo>
                  <a:lnTo>
                    <a:pt x="65" y="70"/>
                  </a:lnTo>
                  <a:lnTo>
                    <a:pt x="60" y="70"/>
                  </a:lnTo>
                  <a:lnTo>
                    <a:pt x="53" y="75"/>
                  </a:lnTo>
                  <a:lnTo>
                    <a:pt x="48" y="75"/>
                  </a:lnTo>
                  <a:lnTo>
                    <a:pt x="43" y="75"/>
                  </a:lnTo>
                  <a:lnTo>
                    <a:pt x="35" y="70"/>
                  </a:lnTo>
                  <a:lnTo>
                    <a:pt x="30" y="70"/>
                  </a:lnTo>
                  <a:lnTo>
                    <a:pt x="25" y="62"/>
                  </a:lnTo>
                  <a:lnTo>
                    <a:pt x="18" y="62"/>
                  </a:lnTo>
                  <a:lnTo>
                    <a:pt x="13" y="62"/>
                  </a:lnTo>
                  <a:lnTo>
                    <a:pt x="8" y="62"/>
                  </a:lnTo>
                  <a:lnTo>
                    <a:pt x="0" y="62"/>
                  </a:lnTo>
                  <a:lnTo>
                    <a:pt x="0" y="57"/>
                  </a:lnTo>
                  <a:lnTo>
                    <a:pt x="0" y="52"/>
                  </a:lnTo>
                  <a:lnTo>
                    <a:pt x="8" y="47"/>
                  </a:lnTo>
                  <a:lnTo>
                    <a:pt x="13" y="40"/>
                  </a:lnTo>
                  <a:lnTo>
                    <a:pt x="13" y="35"/>
                  </a:lnTo>
                  <a:lnTo>
                    <a:pt x="18" y="27"/>
                  </a:lnTo>
                  <a:lnTo>
                    <a:pt x="18" y="22"/>
                  </a:lnTo>
                  <a:lnTo>
                    <a:pt x="25" y="17"/>
                  </a:lnTo>
                  <a:lnTo>
                    <a:pt x="25" y="10"/>
                  </a:lnTo>
                  <a:lnTo>
                    <a:pt x="30" y="17"/>
                  </a:lnTo>
                  <a:lnTo>
                    <a:pt x="35" y="10"/>
                  </a:lnTo>
                  <a:lnTo>
                    <a:pt x="35" y="5"/>
                  </a:lnTo>
                  <a:lnTo>
                    <a:pt x="48" y="5"/>
                  </a:lnTo>
                  <a:lnTo>
                    <a:pt x="53" y="0"/>
                  </a:lnTo>
                  <a:lnTo>
                    <a:pt x="60" y="5"/>
                  </a:lnTo>
                  <a:lnTo>
                    <a:pt x="65" y="5"/>
                  </a:lnTo>
                  <a:lnTo>
                    <a:pt x="65" y="10"/>
                  </a:lnTo>
                  <a:lnTo>
                    <a:pt x="73" y="17"/>
                  </a:lnTo>
                  <a:lnTo>
                    <a:pt x="78" y="22"/>
                  </a:lnTo>
                  <a:lnTo>
                    <a:pt x="83" y="22"/>
                  </a:lnTo>
                  <a:lnTo>
                    <a:pt x="78" y="27"/>
                  </a:lnTo>
                  <a:lnTo>
                    <a:pt x="83" y="27"/>
                  </a:lnTo>
                  <a:lnTo>
                    <a:pt x="88" y="40"/>
                  </a:lnTo>
                  <a:lnTo>
                    <a:pt x="88" y="47"/>
                  </a:lnTo>
                  <a:close/>
                </a:path>
              </a:pathLst>
            </a:custGeom>
            <a:solidFill>
              <a:srgbClr val="FFC080"/>
            </a:solidFill>
            <a:ln w="7938">
              <a:solidFill>
                <a:srgbClr val="000000"/>
              </a:solidFill>
              <a:prstDash val="solid"/>
              <a:round/>
              <a:headEnd/>
              <a:tailEnd/>
            </a:ln>
          </p:spPr>
          <p:txBody>
            <a:bodyPr/>
            <a:lstStyle/>
            <a:p>
              <a:endParaRPr lang="en-GB"/>
            </a:p>
          </p:txBody>
        </p:sp>
        <p:sp>
          <p:nvSpPr>
            <p:cNvPr id="407578" name="Freeform 26"/>
            <p:cNvSpPr>
              <a:spLocks/>
            </p:cNvSpPr>
            <p:nvPr/>
          </p:nvSpPr>
          <p:spPr bwMode="auto">
            <a:xfrm>
              <a:off x="3103" y="1750"/>
              <a:ext cx="480" cy="440"/>
            </a:xfrm>
            <a:custGeom>
              <a:avLst/>
              <a:gdLst>
                <a:gd name="T0" fmla="*/ 357 w 364"/>
                <a:gd name="T1" fmla="*/ 222 h 334"/>
                <a:gd name="T2" fmla="*/ 364 w 364"/>
                <a:gd name="T3" fmla="*/ 239 h 334"/>
                <a:gd name="T4" fmla="*/ 347 w 364"/>
                <a:gd name="T5" fmla="*/ 257 h 334"/>
                <a:gd name="T6" fmla="*/ 357 w 364"/>
                <a:gd name="T7" fmla="*/ 274 h 334"/>
                <a:gd name="T8" fmla="*/ 339 w 364"/>
                <a:gd name="T9" fmla="*/ 292 h 334"/>
                <a:gd name="T10" fmla="*/ 347 w 364"/>
                <a:gd name="T11" fmla="*/ 309 h 334"/>
                <a:gd name="T12" fmla="*/ 339 w 364"/>
                <a:gd name="T13" fmla="*/ 322 h 334"/>
                <a:gd name="T14" fmla="*/ 322 w 364"/>
                <a:gd name="T15" fmla="*/ 334 h 334"/>
                <a:gd name="T16" fmla="*/ 304 w 364"/>
                <a:gd name="T17" fmla="*/ 327 h 334"/>
                <a:gd name="T18" fmla="*/ 287 w 364"/>
                <a:gd name="T19" fmla="*/ 304 h 334"/>
                <a:gd name="T20" fmla="*/ 282 w 364"/>
                <a:gd name="T21" fmla="*/ 299 h 334"/>
                <a:gd name="T22" fmla="*/ 264 w 364"/>
                <a:gd name="T23" fmla="*/ 309 h 334"/>
                <a:gd name="T24" fmla="*/ 247 w 364"/>
                <a:gd name="T25" fmla="*/ 304 h 334"/>
                <a:gd name="T26" fmla="*/ 234 w 364"/>
                <a:gd name="T27" fmla="*/ 309 h 334"/>
                <a:gd name="T28" fmla="*/ 199 w 364"/>
                <a:gd name="T29" fmla="*/ 299 h 334"/>
                <a:gd name="T30" fmla="*/ 170 w 364"/>
                <a:gd name="T31" fmla="*/ 292 h 334"/>
                <a:gd name="T32" fmla="*/ 152 w 364"/>
                <a:gd name="T33" fmla="*/ 309 h 334"/>
                <a:gd name="T34" fmla="*/ 130 w 364"/>
                <a:gd name="T35" fmla="*/ 292 h 334"/>
                <a:gd name="T36" fmla="*/ 95 w 364"/>
                <a:gd name="T37" fmla="*/ 282 h 334"/>
                <a:gd name="T38" fmla="*/ 77 w 364"/>
                <a:gd name="T39" fmla="*/ 274 h 334"/>
                <a:gd name="T40" fmla="*/ 90 w 364"/>
                <a:gd name="T41" fmla="*/ 257 h 334"/>
                <a:gd name="T42" fmla="*/ 90 w 364"/>
                <a:gd name="T43" fmla="*/ 234 h 334"/>
                <a:gd name="T44" fmla="*/ 90 w 364"/>
                <a:gd name="T45" fmla="*/ 204 h 334"/>
                <a:gd name="T46" fmla="*/ 65 w 364"/>
                <a:gd name="T47" fmla="*/ 204 h 334"/>
                <a:gd name="T48" fmla="*/ 47 w 364"/>
                <a:gd name="T49" fmla="*/ 217 h 334"/>
                <a:gd name="T50" fmla="*/ 30 w 364"/>
                <a:gd name="T51" fmla="*/ 192 h 334"/>
                <a:gd name="T52" fmla="*/ 12 w 364"/>
                <a:gd name="T53" fmla="*/ 174 h 334"/>
                <a:gd name="T54" fmla="*/ 7 w 364"/>
                <a:gd name="T55" fmla="*/ 152 h 334"/>
                <a:gd name="T56" fmla="*/ 0 w 364"/>
                <a:gd name="T57" fmla="*/ 134 h 334"/>
                <a:gd name="T58" fmla="*/ 25 w 364"/>
                <a:gd name="T59" fmla="*/ 122 h 334"/>
                <a:gd name="T60" fmla="*/ 47 w 364"/>
                <a:gd name="T61" fmla="*/ 99 h 334"/>
                <a:gd name="T62" fmla="*/ 65 w 364"/>
                <a:gd name="T63" fmla="*/ 82 h 334"/>
                <a:gd name="T64" fmla="*/ 95 w 364"/>
                <a:gd name="T65" fmla="*/ 59 h 334"/>
                <a:gd name="T66" fmla="*/ 117 w 364"/>
                <a:gd name="T67" fmla="*/ 30 h 334"/>
                <a:gd name="T68" fmla="*/ 130 w 364"/>
                <a:gd name="T69" fmla="*/ 12 h 334"/>
                <a:gd name="T70" fmla="*/ 142 w 364"/>
                <a:gd name="T71" fmla="*/ 5 h 334"/>
                <a:gd name="T72" fmla="*/ 147 w 364"/>
                <a:gd name="T73" fmla="*/ 30 h 334"/>
                <a:gd name="T74" fmla="*/ 152 w 364"/>
                <a:gd name="T75" fmla="*/ 52 h 334"/>
                <a:gd name="T76" fmla="*/ 165 w 364"/>
                <a:gd name="T77" fmla="*/ 74 h 334"/>
                <a:gd name="T78" fmla="*/ 165 w 364"/>
                <a:gd name="T79" fmla="*/ 104 h 334"/>
                <a:gd name="T80" fmla="*/ 170 w 364"/>
                <a:gd name="T81" fmla="*/ 139 h 334"/>
                <a:gd name="T82" fmla="*/ 187 w 364"/>
                <a:gd name="T83" fmla="*/ 134 h 334"/>
                <a:gd name="T84" fmla="*/ 207 w 364"/>
                <a:gd name="T85" fmla="*/ 139 h 334"/>
                <a:gd name="T86" fmla="*/ 222 w 364"/>
                <a:gd name="T87" fmla="*/ 157 h 334"/>
                <a:gd name="T88" fmla="*/ 207 w 364"/>
                <a:gd name="T89" fmla="*/ 174 h 334"/>
                <a:gd name="T90" fmla="*/ 222 w 364"/>
                <a:gd name="T91" fmla="*/ 187 h 334"/>
                <a:gd name="T92" fmla="*/ 247 w 364"/>
                <a:gd name="T93" fmla="*/ 192 h 334"/>
                <a:gd name="T94" fmla="*/ 259 w 364"/>
                <a:gd name="T95" fmla="*/ 187 h 334"/>
                <a:gd name="T96" fmla="*/ 277 w 364"/>
                <a:gd name="T97" fmla="*/ 199 h 334"/>
                <a:gd name="T98" fmla="*/ 287 w 364"/>
                <a:gd name="T99" fmla="*/ 217 h 334"/>
                <a:gd name="T100" fmla="*/ 317 w 364"/>
                <a:gd name="T101" fmla="*/ 21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4" h="334">
                  <a:moveTo>
                    <a:pt x="339" y="209"/>
                  </a:moveTo>
                  <a:lnTo>
                    <a:pt x="339" y="217"/>
                  </a:lnTo>
                  <a:lnTo>
                    <a:pt x="347" y="222"/>
                  </a:lnTo>
                  <a:lnTo>
                    <a:pt x="357" y="222"/>
                  </a:lnTo>
                  <a:lnTo>
                    <a:pt x="357" y="227"/>
                  </a:lnTo>
                  <a:lnTo>
                    <a:pt x="364" y="227"/>
                  </a:lnTo>
                  <a:lnTo>
                    <a:pt x="364" y="234"/>
                  </a:lnTo>
                  <a:lnTo>
                    <a:pt x="364" y="239"/>
                  </a:lnTo>
                  <a:lnTo>
                    <a:pt x="357" y="247"/>
                  </a:lnTo>
                  <a:lnTo>
                    <a:pt x="357" y="252"/>
                  </a:lnTo>
                  <a:lnTo>
                    <a:pt x="352" y="257"/>
                  </a:lnTo>
                  <a:lnTo>
                    <a:pt x="347" y="257"/>
                  </a:lnTo>
                  <a:lnTo>
                    <a:pt x="347" y="269"/>
                  </a:lnTo>
                  <a:lnTo>
                    <a:pt x="352" y="269"/>
                  </a:lnTo>
                  <a:lnTo>
                    <a:pt x="357" y="269"/>
                  </a:lnTo>
                  <a:lnTo>
                    <a:pt x="357" y="274"/>
                  </a:lnTo>
                  <a:lnTo>
                    <a:pt x="352" y="282"/>
                  </a:lnTo>
                  <a:lnTo>
                    <a:pt x="347" y="287"/>
                  </a:lnTo>
                  <a:lnTo>
                    <a:pt x="339" y="287"/>
                  </a:lnTo>
                  <a:lnTo>
                    <a:pt x="339" y="292"/>
                  </a:lnTo>
                  <a:lnTo>
                    <a:pt x="339" y="299"/>
                  </a:lnTo>
                  <a:lnTo>
                    <a:pt x="347" y="299"/>
                  </a:lnTo>
                  <a:lnTo>
                    <a:pt x="347" y="304"/>
                  </a:lnTo>
                  <a:lnTo>
                    <a:pt x="347" y="309"/>
                  </a:lnTo>
                  <a:lnTo>
                    <a:pt x="352" y="309"/>
                  </a:lnTo>
                  <a:lnTo>
                    <a:pt x="352" y="317"/>
                  </a:lnTo>
                  <a:lnTo>
                    <a:pt x="347" y="317"/>
                  </a:lnTo>
                  <a:lnTo>
                    <a:pt x="339" y="322"/>
                  </a:lnTo>
                  <a:lnTo>
                    <a:pt x="339" y="327"/>
                  </a:lnTo>
                  <a:lnTo>
                    <a:pt x="334" y="334"/>
                  </a:lnTo>
                  <a:lnTo>
                    <a:pt x="329" y="334"/>
                  </a:lnTo>
                  <a:lnTo>
                    <a:pt x="322" y="334"/>
                  </a:lnTo>
                  <a:lnTo>
                    <a:pt x="317" y="334"/>
                  </a:lnTo>
                  <a:lnTo>
                    <a:pt x="317" y="327"/>
                  </a:lnTo>
                  <a:lnTo>
                    <a:pt x="312" y="327"/>
                  </a:lnTo>
                  <a:lnTo>
                    <a:pt x="304" y="327"/>
                  </a:lnTo>
                  <a:lnTo>
                    <a:pt x="299" y="322"/>
                  </a:lnTo>
                  <a:lnTo>
                    <a:pt x="294" y="317"/>
                  </a:lnTo>
                  <a:lnTo>
                    <a:pt x="294" y="309"/>
                  </a:lnTo>
                  <a:lnTo>
                    <a:pt x="287" y="304"/>
                  </a:lnTo>
                  <a:lnTo>
                    <a:pt x="287" y="299"/>
                  </a:lnTo>
                  <a:lnTo>
                    <a:pt x="287" y="292"/>
                  </a:lnTo>
                  <a:lnTo>
                    <a:pt x="282" y="292"/>
                  </a:lnTo>
                  <a:lnTo>
                    <a:pt x="282" y="299"/>
                  </a:lnTo>
                  <a:lnTo>
                    <a:pt x="277" y="304"/>
                  </a:lnTo>
                  <a:lnTo>
                    <a:pt x="269" y="304"/>
                  </a:lnTo>
                  <a:lnTo>
                    <a:pt x="269" y="309"/>
                  </a:lnTo>
                  <a:lnTo>
                    <a:pt x="264" y="309"/>
                  </a:lnTo>
                  <a:lnTo>
                    <a:pt x="259" y="317"/>
                  </a:lnTo>
                  <a:lnTo>
                    <a:pt x="252" y="309"/>
                  </a:lnTo>
                  <a:lnTo>
                    <a:pt x="247" y="309"/>
                  </a:lnTo>
                  <a:lnTo>
                    <a:pt x="247" y="304"/>
                  </a:lnTo>
                  <a:lnTo>
                    <a:pt x="247" y="299"/>
                  </a:lnTo>
                  <a:lnTo>
                    <a:pt x="239" y="299"/>
                  </a:lnTo>
                  <a:lnTo>
                    <a:pt x="234" y="304"/>
                  </a:lnTo>
                  <a:lnTo>
                    <a:pt x="234" y="309"/>
                  </a:lnTo>
                  <a:lnTo>
                    <a:pt x="229" y="309"/>
                  </a:lnTo>
                  <a:lnTo>
                    <a:pt x="217" y="309"/>
                  </a:lnTo>
                  <a:lnTo>
                    <a:pt x="212" y="304"/>
                  </a:lnTo>
                  <a:lnTo>
                    <a:pt x="199" y="299"/>
                  </a:lnTo>
                  <a:lnTo>
                    <a:pt x="194" y="292"/>
                  </a:lnTo>
                  <a:lnTo>
                    <a:pt x="187" y="292"/>
                  </a:lnTo>
                  <a:lnTo>
                    <a:pt x="182" y="292"/>
                  </a:lnTo>
                  <a:lnTo>
                    <a:pt x="170" y="292"/>
                  </a:lnTo>
                  <a:lnTo>
                    <a:pt x="170" y="299"/>
                  </a:lnTo>
                  <a:lnTo>
                    <a:pt x="165" y="304"/>
                  </a:lnTo>
                  <a:lnTo>
                    <a:pt x="165" y="309"/>
                  </a:lnTo>
                  <a:lnTo>
                    <a:pt x="152" y="309"/>
                  </a:lnTo>
                  <a:lnTo>
                    <a:pt x="152" y="304"/>
                  </a:lnTo>
                  <a:lnTo>
                    <a:pt x="147" y="304"/>
                  </a:lnTo>
                  <a:lnTo>
                    <a:pt x="135" y="299"/>
                  </a:lnTo>
                  <a:lnTo>
                    <a:pt x="130" y="292"/>
                  </a:lnTo>
                  <a:lnTo>
                    <a:pt x="125" y="287"/>
                  </a:lnTo>
                  <a:lnTo>
                    <a:pt x="112" y="282"/>
                  </a:lnTo>
                  <a:lnTo>
                    <a:pt x="100" y="282"/>
                  </a:lnTo>
                  <a:lnTo>
                    <a:pt x="95" y="282"/>
                  </a:lnTo>
                  <a:lnTo>
                    <a:pt x="95" y="274"/>
                  </a:lnTo>
                  <a:lnTo>
                    <a:pt x="90" y="274"/>
                  </a:lnTo>
                  <a:lnTo>
                    <a:pt x="82" y="274"/>
                  </a:lnTo>
                  <a:lnTo>
                    <a:pt x="77" y="274"/>
                  </a:lnTo>
                  <a:lnTo>
                    <a:pt x="77" y="269"/>
                  </a:lnTo>
                  <a:lnTo>
                    <a:pt x="77" y="264"/>
                  </a:lnTo>
                  <a:lnTo>
                    <a:pt x="82" y="257"/>
                  </a:lnTo>
                  <a:lnTo>
                    <a:pt x="90" y="257"/>
                  </a:lnTo>
                  <a:lnTo>
                    <a:pt x="90" y="252"/>
                  </a:lnTo>
                  <a:lnTo>
                    <a:pt x="90" y="247"/>
                  </a:lnTo>
                  <a:lnTo>
                    <a:pt x="90" y="239"/>
                  </a:lnTo>
                  <a:lnTo>
                    <a:pt x="90" y="234"/>
                  </a:lnTo>
                  <a:lnTo>
                    <a:pt x="90" y="222"/>
                  </a:lnTo>
                  <a:lnTo>
                    <a:pt x="90" y="217"/>
                  </a:lnTo>
                  <a:lnTo>
                    <a:pt x="95" y="209"/>
                  </a:lnTo>
                  <a:lnTo>
                    <a:pt x="90" y="204"/>
                  </a:lnTo>
                  <a:lnTo>
                    <a:pt x="82" y="199"/>
                  </a:lnTo>
                  <a:lnTo>
                    <a:pt x="77" y="199"/>
                  </a:lnTo>
                  <a:lnTo>
                    <a:pt x="72" y="199"/>
                  </a:lnTo>
                  <a:lnTo>
                    <a:pt x="65" y="204"/>
                  </a:lnTo>
                  <a:lnTo>
                    <a:pt x="60" y="204"/>
                  </a:lnTo>
                  <a:lnTo>
                    <a:pt x="52" y="209"/>
                  </a:lnTo>
                  <a:lnTo>
                    <a:pt x="52" y="217"/>
                  </a:lnTo>
                  <a:lnTo>
                    <a:pt x="47" y="217"/>
                  </a:lnTo>
                  <a:lnTo>
                    <a:pt x="42" y="209"/>
                  </a:lnTo>
                  <a:lnTo>
                    <a:pt x="42" y="204"/>
                  </a:lnTo>
                  <a:lnTo>
                    <a:pt x="35" y="199"/>
                  </a:lnTo>
                  <a:lnTo>
                    <a:pt x="30" y="192"/>
                  </a:lnTo>
                  <a:lnTo>
                    <a:pt x="25" y="187"/>
                  </a:lnTo>
                  <a:lnTo>
                    <a:pt x="20" y="187"/>
                  </a:lnTo>
                  <a:lnTo>
                    <a:pt x="12" y="182"/>
                  </a:lnTo>
                  <a:lnTo>
                    <a:pt x="12" y="174"/>
                  </a:lnTo>
                  <a:lnTo>
                    <a:pt x="7" y="169"/>
                  </a:lnTo>
                  <a:lnTo>
                    <a:pt x="0" y="164"/>
                  </a:lnTo>
                  <a:lnTo>
                    <a:pt x="0" y="157"/>
                  </a:lnTo>
                  <a:lnTo>
                    <a:pt x="7" y="152"/>
                  </a:lnTo>
                  <a:lnTo>
                    <a:pt x="7" y="147"/>
                  </a:lnTo>
                  <a:lnTo>
                    <a:pt x="7" y="139"/>
                  </a:lnTo>
                  <a:lnTo>
                    <a:pt x="0" y="139"/>
                  </a:lnTo>
                  <a:lnTo>
                    <a:pt x="0" y="134"/>
                  </a:lnTo>
                  <a:lnTo>
                    <a:pt x="0" y="129"/>
                  </a:lnTo>
                  <a:lnTo>
                    <a:pt x="7" y="122"/>
                  </a:lnTo>
                  <a:lnTo>
                    <a:pt x="12" y="122"/>
                  </a:lnTo>
                  <a:lnTo>
                    <a:pt x="25" y="122"/>
                  </a:lnTo>
                  <a:lnTo>
                    <a:pt x="30" y="117"/>
                  </a:lnTo>
                  <a:lnTo>
                    <a:pt x="42" y="112"/>
                  </a:lnTo>
                  <a:lnTo>
                    <a:pt x="42" y="104"/>
                  </a:lnTo>
                  <a:lnTo>
                    <a:pt x="47" y="99"/>
                  </a:lnTo>
                  <a:lnTo>
                    <a:pt x="52" y="94"/>
                  </a:lnTo>
                  <a:lnTo>
                    <a:pt x="60" y="94"/>
                  </a:lnTo>
                  <a:lnTo>
                    <a:pt x="65" y="87"/>
                  </a:lnTo>
                  <a:lnTo>
                    <a:pt x="65" y="82"/>
                  </a:lnTo>
                  <a:lnTo>
                    <a:pt x="72" y="82"/>
                  </a:lnTo>
                  <a:lnTo>
                    <a:pt x="82" y="69"/>
                  </a:lnTo>
                  <a:lnTo>
                    <a:pt x="82" y="64"/>
                  </a:lnTo>
                  <a:lnTo>
                    <a:pt x="95" y="59"/>
                  </a:lnTo>
                  <a:lnTo>
                    <a:pt x="100" y="47"/>
                  </a:lnTo>
                  <a:lnTo>
                    <a:pt x="107" y="40"/>
                  </a:lnTo>
                  <a:lnTo>
                    <a:pt x="112" y="35"/>
                  </a:lnTo>
                  <a:lnTo>
                    <a:pt x="117" y="30"/>
                  </a:lnTo>
                  <a:lnTo>
                    <a:pt x="117" y="22"/>
                  </a:lnTo>
                  <a:lnTo>
                    <a:pt x="125" y="22"/>
                  </a:lnTo>
                  <a:lnTo>
                    <a:pt x="130" y="17"/>
                  </a:lnTo>
                  <a:lnTo>
                    <a:pt x="130" y="12"/>
                  </a:lnTo>
                  <a:lnTo>
                    <a:pt x="142" y="0"/>
                  </a:lnTo>
                  <a:lnTo>
                    <a:pt x="147" y="0"/>
                  </a:lnTo>
                  <a:lnTo>
                    <a:pt x="142" y="0"/>
                  </a:lnTo>
                  <a:lnTo>
                    <a:pt x="142" y="5"/>
                  </a:lnTo>
                  <a:lnTo>
                    <a:pt x="142" y="12"/>
                  </a:lnTo>
                  <a:lnTo>
                    <a:pt x="142" y="17"/>
                  </a:lnTo>
                  <a:lnTo>
                    <a:pt x="147" y="22"/>
                  </a:lnTo>
                  <a:lnTo>
                    <a:pt x="147" y="30"/>
                  </a:lnTo>
                  <a:lnTo>
                    <a:pt x="152" y="35"/>
                  </a:lnTo>
                  <a:lnTo>
                    <a:pt x="152" y="40"/>
                  </a:lnTo>
                  <a:lnTo>
                    <a:pt x="152" y="47"/>
                  </a:lnTo>
                  <a:lnTo>
                    <a:pt x="152" y="52"/>
                  </a:lnTo>
                  <a:lnTo>
                    <a:pt x="160" y="59"/>
                  </a:lnTo>
                  <a:lnTo>
                    <a:pt x="160" y="64"/>
                  </a:lnTo>
                  <a:lnTo>
                    <a:pt x="160" y="69"/>
                  </a:lnTo>
                  <a:lnTo>
                    <a:pt x="165" y="74"/>
                  </a:lnTo>
                  <a:lnTo>
                    <a:pt x="165" y="82"/>
                  </a:lnTo>
                  <a:lnTo>
                    <a:pt x="165" y="94"/>
                  </a:lnTo>
                  <a:lnTo>
                    <a:pt x="165" y="99"/>
                  </a:lnTo>
                  <a:lnTo>
                    <a:pt x="165" y="104"/>
                  </a:lnTo>
                  <a:lnTo>
                    <a:pt x="165" y="117"/>
                  </a:lnTo>
                  <a:lnTo>
                    <a:pt x="165" y="122"/>
                  </a:lnTo>
                  <a:lnTo>
                    <a:pt x="165" y="134"/>
                  </a:lnTo>
                  <a:lnTo>
                    <a:pt x="170" y="139"/>
                  </a:lnTo>
                  <a:lnTo>
                    <a:pt x="177" y="139"/>
                  </a:lnTo>
                  <a:lnTo>
                    <a:pt x="177" y="134"/>
                  </a:lnTo>
                  <a:lnTo>
                    <a:pt x="182" y="134"/>
                  </a:lnTo>
                  <a:lnTo>
                    <a:pt x="187" y="134"/>
                  </a:lnTo>
                  <a:lnTo>
                    <a:pt x="194" y="134"/>
                  </a:lnTo>
                  <a:lnTo>
                    <a:pt x="199" y="134"/>
                  </a:lnTo>
                  <a:lnTo>
                    <a:pt x="199" y="139"/>
                  </a:lnTo>
                  <a:lnTo>
                    <a:pt x="207" y="139"/>
                  </a:lnTo>
                  <a:lnTo>
                    <a:pt x="212" y="147"/>
                  </a:lnTo>
                  <a:lnTo>
                    <a:pt x="212" y="152"/>
                  </a:lnTo>
                  <a:lnTo>
                    <a:pt x="217" y="152"/>
                  </a:lnTo>
                  <a:lnTo>
                    <a:pt x="222" y="157"/>
                  </a:lnTo>
                  <a:lnTo>
                    <a:pt x="217" y="157"/>
                  </a:lnTo>
                  <a:lnTo>
                    <a:pt x="217" y="164"/>
                  </a:lnTo>
                  <a:lnTo>
                    <a:pt x="212" y="169"/>
                  </a:lnTo>
                  <a:lnTo>
                    <a:pt x="207" y="174"/>
                  </a:lnTo>
                  <a:lnTo>
                    <a:pt x="212" y="174"/>
                  </a:lnTo>
                  <a:lnTo>
                    <a:pt x="217" y="182"/>
                  </a:lnTo>
                  <a:lnTo>
                    <a:pt x="222" y="182"/>
                  </a:lnTo>
                  <a:lnTo>
                    <a:pt x="222" y="187"/>
                  </a:lnTo>
                  <a:lnTo>
                    <a:pt x="229" y="187"/>
                  </a:lnTo>
                  <a:lnTo>
                    <a:pt x="239" y="187"/>
                  </a:lnTo>
                  <a:lnTo>
                    <a:pt x="247" y="187"/>
                  </a:lnTo>
                  <a:lnTo>
                    <a:pt x="247" y="192"/>
                  </a:lnTo>
                  <a:lnTo>
                    <a:pt x="252" y="192"/>
                  </a:lnTo>
                  <a:lnTo>
                    <a:pt x="252" y="187"/>
                  </a:lnTo>
                  <a:lnTo>
                    <a:pt x="252" y="182"/>
                  </a:lnTo>
                  <a:lnTo>
                    <a:pt x="259" y="187"/>
                  </a:lnTo>
                  <a:lnTo>
                    <a:pt x="264" y="187"/>
                  </a:lnTo>
                  <a:lnTo>
                    <a:pt x="269" y="192"/>
                  </a:lnTo>
                  <a:lnTo>
                    <a:pt x="277" y="192"/>
                  </a:lnTo>
                  <a:lnTo>
                    <a:pt x="277" y="199"/>
                  </a:lnTo>
                  <a:lnTo>
                    <a:pt x="282" y="204"/>
                  </a:lnTo>
                  <a:lnTo>
                    <a:pt x="282" y="209"/>
                  </a:lnTo>
                  <a:lnTo>
                    <a:pt x="287" y="209"/>
                  </a:lnTo>
                  <a:lnTo>
                    <a:pt x="287" y="217"/>
                  </a:lnTo>
                  <a:lnTo>
                    <a:pt x="299" y="217"/>
                  </a:lnTo>
                  <a:lnTo>
                    <a:pt x="304" y="217"/>
                  </a:lnTo>
                  <a:lnTo>
                    <a:pt x="312" y="217"/>
                  </a:lnTo>
                  <a:lnTo>
                    <a:pt x="317" y="217"/>
                  </a:lnTo>
                  <a:lnTo>
                    <a:pt x="329" y="217"/>
                  </a:lnTo>
                  <a:lnTo>
                    <a:pt x="329" y="209"/>
                  </a:lnTo>
                  <a:lnTo>
                    <a:pt x="339" y="209"/>
                  </a:lnTo>
                  <a:close/>
                </a:path>
              </a:pathLst>
            </a:custGeom>
            <a:solidFill>
              <a:srgbClr val="FF7C50"/>
            </a:solidFill>
            <a:ln w="7938">
              <a:solidFill>
                <a:srgbClr val="000000"/>
              </a:solidFill>
              <a:prstDash val="solid"/>
              <a:round/>
              <a:headEnd/>
              <a:tailEnd/>
            </a:ln>
          </p:spPr>
          <p:txBody>
            <a:bodyPr/>
            <a:lstStyle/>
            <a:p>
              <a:endParaRPr lang="en-GB"/>
            </a:p>
          </p:txBody>
        </p:sp>
        <p:sp>
          <p:nvSpPr>
            <p:cNvPr id="407579" name="Freeform 27"/>
            <p:cNvSpPr>
              <a:spLocks/>
            </p:cNvSpPr>
            <p:nvPr/>
          </p:nvSpPr>
          <p:spPr bwMode="auto">
            <a:xfrm>
              <a:off x="3376" y="1341"/>
              <a:ext cx="167" cy="362"/>
            </a:xfrm>
            <a:custGeom>
              <a:avLst/>
              <a:gdLst>
                <a:gd name="T0" fmla="*/ 22 w 127"/>
                <a:gd name="T1" fmla="*/ 0 h 275"/>
                <a:gd name="T2" fmla="*/ 35 w 127"/>
                <a:gd name="T3" fmla="*/ 10 h 275"/>
                <a:gd name="T4" fmla="*/ 40 w 127"/>
                <a:gd name="T5" fmla="*/ 18 h 275"/>
                <a:gd name="T6" fmla="*/ 40 w 127"/>
                <a:gd name="T7" fmla="*/ 35 h 275"/>
                <a:gd name="T8" fmla="*/ 45 w 127"/>
                <a:gd name="T9" fmla="*/ 47 h 275"/>
                <a:gd name="T10" fmla="*/ 45 w 127"/>
                <a:gd name="T11" fmla="*/ 57 h 275"/>
                <a:gd name="T12" fmla="*/ 52 w 127"/>
                <a:gd name="T13" fmla="*/ 65 h 275"/>
                <a:gd name="T14" fmla="*/ 57 w 127"/>
                <a:gd name="T15" fmla="*/ 75 h 275"/>
                <a:gd name="T16" fmla="*/ 62 w 127"/>
                <a:gd name="T17" fmla="*/ 87 h 275"/>
                <a:gd name="T18" fmla="*/ 70 w 127"/>
                <a:gd name="T19" fmla="*/ 100 h 275"/>
                <a:gd name="T20" fmla="*/ 75 w 127"/>
                <a:gd name="T21" fmla="*/ 110 h 275"/>
                <a:gd name="T22" fmla="*/ 75 w 127"/>
                <a:gd name="T23" fmla="*/ 122 h 275"/>
                <a:gd name="T24" fmla="*/ 87 w 127"/>
                <a:gd name="T25" fmla="*/ 127 h 275"/>
                <a:gd name="T26" fmla="*/ 97 w 127"/>
                <a:gd name="T27" fmla="*/ 127 h 275"/>
                <a:gd name="T28" fmla="*/ 105 w 127"/>
                <a:gd name="T29" fmla="*/ 135 h 275"/>
                <a:gd name="T30" fmla="*/ 115 w 127"/>
                <a:gd name="T31" fmla="*/ 140 h 275"/>
                <a:gd name="T32" fmla="*/ 127 w 127"/>
                <a:gd name="T33" fmla="*/ 145 h 275"/>
                <a:gd name="T34" fmla="*/ 70 w 127"/>
                <a:gd name="T35" fmla="*/ 275 h 275"/>
                <a:gd name="T36" fmla="*/ 75 w 127"/>
                <a:gd name="T37" fmla="*/ 262 h 275"/>
                <a:gd name="T38" fmla="*/ 80 w 127"/>
                <a:gd name="T39" fmla="*/ 257 h 275"/>
                <a:gd name="T40" fmla="*/ 87 w 127"/>
                <a:gd name="T41" fmla="*/ 257 h 275"/>
                <a:gd name="T42" fmla="*/ 127 w 127"/>
                <a:gd name="T43" fmla="*/ 235 h 275"/>
                <a:gd name="T44" fmla="*/ 122 w 127"/>
                <a:gd name="T45" fmla="*/ 210 h 275"/>
                <a:gd name="T46" fmla="*/ 115 w 127"/>
                <a:gd name="T47" fmla="*/ 157 h 275"/>
                <a:gd name="T48" fmla="*/ 97 w 127"/>
                <a:gd name="T49" fmla="*/ 162 h 275"/>
                <a:gd name="T50" fmla="*/ 87 w 127"/>
                <a:gd name="T51" fmla="*/ 162 h 275"/>
                <a:gd name="T52" fmla="*/ 80 w 127"/>
                <a:gd name="T53" fmla="*/ 157 h 275"/>
                <a:gd name="T54" fmla="*/ 75 w 127"/>
                <a:gd name="T55" fmla="*/ 152 h 275"/>
                <a:gd name="T56" fmla="*/ 70 w 127"/>
                <a:gd name="T57" fmla="*/ 140 h 275"/>
                <a:gd name="T58" fmla="*/ 57 w 127"/>
                <a:gd name="T59" fmla="*/ 135 h 275"/>
                <a:gd name="T60" fmla="*/ 45 w 127"/>
                <a:gd name="T61" fmla="*/ 127 h 275"/>
                <a:gd name="T62" fmla="*/ 45 w 127"/>
                <a:gd name="T63" fmla="*/ 117 h 275"/>
                <a:gd name="T64" fmla="*/ 40 w 127"/>
                <a:gd name="T65" fmla="*/ 100 h 275"/>
                <a:gd name="T66" fmla="*/ 27 w 127"/>
                <a:gd name="T67" fmla="*/ 100 h 275"/>
                <a:gd name="T68" fmla="*/ 27 w 127"/>
                <a:gd name="T69" fmla="*/ 87 h 275"/>
                <a:gd name="T70" fmla="*/ 35 w 127"/>
                <a:gd name="T71" fmla="*/ 82 h 275"/>
                <a:gd name="T72" fmla="*/ 22 w 127"/>
                <a:gd name="T73" fmla="*/ 75 h 275"/>
                <a:gd name="T74" fmla="*/ 22 w 127"/>
                <a:gd name="T75" fmla="*/ 70 h 275"/>
                <a:gd name="T76" fmla="*/ 22 w 127"/>
                <a:gd name="T77" fmla="*/ 57 h 275"/>
                <a:gd name="T78" fmla="*/ 22 w 127"/>
                <a:gd name="T79" fmla="*/ 40 h 275"/>
                <a:gd name="T80" fmla="*/ 15 w 127"/>
                <a:gd name="T81" fmla="*/ 35 h 275"/>
                <a:gd name="T82" fmla="*/ 15 w 127"/>
                <a:gd name="T83" fmla="*/ 23 h 275"/>
                <a:gd name="T84" fmla="*/ 5 w 127"/>
                <a:gd name="T85" fmla="*/ 18 h 275"/>
                <a:gd name="T86" fmla="*/ 0 w 127"/>
                <a:gd name="T87" fmla="*/ 10 h 275"/>
                <a:gd name="T88" fmla="*/ 5 w 127"/>
                <a:gd name="T89" fmla="*/ 5 h 275"/>
                <a:gd name="T90" fmla="*/ 15 w 127"/>
                <a:gd name="T91"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7" h="275">
                  <a:moveTo>
                    <a:pt x="15" y="0"/>
                  </a:moveTo>
                  <a:lnTo>
                    <a:pt x="22" y="0"/>
                  </a:lnTo>
                  <a:lnTo>
                    <a:pt x="27" y="5"/>
                  </a:lnTo>
                  <a:lnTo>
                    <a:pt x="35" y="10"/>
                  </a:lnTo>
                  <a:lnTo>
                    <a:pt x="35" y="18"/>
                  </a:lnTo>
                  <a:lnTo>
                    <a:pt x="40" y="18"/>
                  </a:lnTo>
                  <a:lnTo>
                    <a:pt x="40" y="23"/>
                  </a:lnTo>
                  <a:lnTo>
                    <a:pt x="40" y="35"/>
                  </a:lnTo>
                  <a:lnTo>
                    <a:pt x="40" y="40"/>
                  </a:lnTo>
                  <a:lnTo>
                    <a:pt x="45" y="47"/>
                  </a:lnTo>
                  <a:lnTo>
                    <a:pt x="45" y="52"/>
                  </a:lnTo>
                  <a:lnTo>
                    <a:pt x="45" y="57"/>
                  </a:lnTo>
                  <a:lnTo>
                    <a:pt x="45" y="65"/>
                  </a:lnTo>
                  <a:lnTo>
                    <a:pt x="52" y="65"/>
                  </a:lnTo>
                  <a:lnTo>
                    <a:pt x="52" y="70"/>
                  </a:lnTo>
                  <a:lnTo>
                    <a:pt x="57" y="75"/>
                  </a:lnTo>
                  <a:lnTo>
                    <a:pt x="57" y="82"/>
                  </a:lnTo>
                  <a:lnTo>
                    <a:pt x="62" y="87"/>
                  </a:lnTo>
                  <a:lnTo>
                    <a:pt x="62" y="92"/>
                  </a:lnTo>
                  <a:lnTo>
                    <a:pt x="70" y="100"/>
                  </a:lnTo>
                  <a:lnTo>
                    <a:pt x="70" y="110"/>
                  </a:lnTo>
                  <a:lnTo>
                    <a:pt x="75" y="110"/>
                  </a:lnTo>
                  <a:lnTo>
                    <a:pt x="75" y="117"/>
                  </a:lnTo>
                  <a:lnTo>
                    <a:pt x="75" y="122"/>
                  </a:lnTo>
                  <a:lnTo>
                    <a:pt x="80" y="127"/>
                  </a:lnTo>
                  <a:lnTo>
                    <a:pt x="87" y="127"/>
                  </a:lnTo>
                  <a:lnTo>
                    <a:pt x="92" y="127"/>
                  </a:lnTo>
                  <a:lnTo>
                    <a:pt x="97" y="127"/>
                  </a:lnTo>
                  <a:lnTo>
                    <a:pt x="105" y="127"/>
                  </a:lnTo>
                  <a:lnTo>
                    <a:pt x="105" y="135"/>
                  </a:lnTo>
                  <a:lnTo>
                    <a:pt x="110" y="135"/>
                  </a:lnTo>
                  <a:lnTo>
                    <a:pt x="115" y="140"/>
                  </a:lnTo>
                  <a:lnTo>
                    <a:pt x="122" y="140"/>
                  </a:lnTo>
                  <a:lnTo>
                    <a:pt x="127" y="145"/>
                  </a:lnTo>
                  <a:lnTo>
                    <a:pt x="127" y="275"/>
                  </a:lnTo>
                  <a:lnTo>
                    <a:pt x="70" y="275"/>
                  </a:lnTo>
                  <a:lnTo>
                    <a:pt x="75" y="270"/>
                  </a:lnTo>
                  <a:lnTo>
                    <a:pt x="75" y="262"/>
                  </a:lnTo>
                  <a:lnTo>
                    <a:pt x="80" y="262"/>
                  </a:lnTo>
                  <a:lnTo>
                    <a:pt x="80" y="257"/>
                  </a:lnTo>
                  <a:lnTo>
                    <a:pt x="87" y="252"/>
                  </a:lnTo>
                  <a:lnTo>
                    <a:pt x="87" y="257"/>
                  </a:lnTo>
                  <a:lnTo>
                    <a:pt x="92" y="257"/>
                  </a:lnTo>
                  <a:lnTo>
                    <a:pt x="127" y="235"/>
                  </a:lnTo>
                  <a:lnTo>
                    <a:pt x="127" y="210"/>
                  </a:lnTo>
                  <a:lnTo>
                    <a:pt x="122" y="210"/>
                  </a:lnTo>
                  <a:lnTo>
                    <a:pt x="115" y="162"/>
                  </a:lnTo>
                  <a:lnTo>
                    <a:pt x="115" y="157"/>
                  </a:lnTo>
                  <a:lnTo>
                    <a:pt x="105" y="157"/>
                  </a:lnTo>
                  <a:lnTo>
                    <a:pt x="97" y="162"/>
                  </a:lnTo>
                  <a:lnTo>
                    <a:pt x="92" y="162"/>
                  </a:lnTo>
                  <a:lnTo>
                    <a:pt x="87" y="162"/>
                  </a:lnTo>
                  <a:lnTo>
                    <a:pt x="87" y="157"/>
                  </a:lnTo>
                  <a:lnTo>
                    <a:pt x="80" y="157"/>
                  </a:lnTo>
                  <a:lnTo>
                    <a:pt x="75" y="157"/>
                  </a:lnTo>
                  <a:lnTo>
                    <a:pt x="75" y="152"/>
                  </a:lnTo>
                  <a:lnTo>
                    <a:pt x="70" y="145"/>
                  </a:lnTo>
                  <a:lnTo>
                    <a:pt x="70" y="140"/>
                  </a:lnTo>
                  <a:lnTo>
                    <a:pt x="62" y="135"/>
                  </a:lnTo>
                  <a:lnTo>
                    <a:pt x="57" y="135"/>
                  </a:lnTo>
                  <a:lnTo>
                    <a:pt x="52" y="135"/>
                  </a:lnTo>
                  <a:lnTo>
                    <a:pt x="45" y="127"/>
                  </a:lnTo>
                  <a:lnTo>
                    <a:pt x="45" y="122"/>
                  </a:lnTo>
                  <a:lnTo>
                    <a:pt x="45" y="117"/>
                  </a:lnTo>
                  <a:lnTo>
                    <a:pt x="45" y="105"/>
                  </a:lnTo>
                  <a:lnTo>
                    <a:pt x="40" y="100"/>
                  </a:lnTo>
                  <a:lnTo>
                    <a:pt x="35" y="100"/>
                  </a:lnTo>
                  <a:lnTo>
                    <a:pt x="27" y="100"/>
                  </a:lnTo>
                  <a:lnTo>
                    <a:pt x="27" y="92"/>
                  </a:lnTo>
                  <a:lnTo>
                    <a:pt x="27" y="87"/>
                  </a:lnTo>
                  <a:lnTo>
                    <a:pt x="35" y="87"/>
                  </a:lnTo>
                  <a:lnTo>
                    <a:pt x="35" y="82"/>
                  </a:lnTo>
                  <a:lnTo>
                    <a:pt x="27" y="75"/>
                  </a:lnTo>
                  <a:lnTo>
                    <a:pt x="22" y="75"/>
                  </a:lnTo>
                  <a:lnTo>
                    <a:pt x="15" y="75"/>
                  </a:lnTo>
                  <a:lnTo>
                    <a:pt x="22" y="70"/>
                  </a:lnTo>
                  <a:lnTo>
                    <a:pt x="22" y="65"/>
                  </a:lnTo>
                  <a:lnTo>
                    <a:pt x="22" y="57"/>
                  </a:lnTo>
                  <a:lnTo>
                    <a:pt x="22" y="52"/>
                  </a:lnTo>
                  <a:lnTo>
                    <a:pt x="22" y="40"/>
                  </a:lnTo>
                  <a:lnTo>
                    <a:pt x="15" y="40"/>
                  </a:lnTo>
                  <a:lnTo>
                    <a:pt x="15" y="35"/>
                  </a:lnTo>
                  <a:lnTo>
                    <a:pt x="15" y="28"/>
                  </a:lnTo>
                  <a:lnTo>
                    <a:pt x="15" y="23"/>
                  </a:lnTo>
                  <a:lnTo>
                    <a:pt x="15" y="18"/>
                  </a:lnTo>
                  <a:lnTo>
                    <a:pt x="5" y="18"/>
                  </a:lnTo>
                  <a:lnTo>
                    <a:pt x="0" y="18"/>
                  </a:lnTo>
                  <a:lnTo>
                    <a:pt x="0" y="10"/>
                  </a:lnTo>
                  <a:lnTo>
                    <a:pt x="5" y="10"/>
                  </a:lnTo>
                  <a:lnTo>
                    <a:pt x="5" y="5"/>
                  </a:lnTo>
                  <a:lnTo>
                    <a:pt x="10" y="0"/>
                  </a:lnTo>
                  <a:lnTo>
                    <a:pt x="15"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80" name="Freeform 28"/>
            <p:cNvSpPr>
              <a:spLocks/>
            </p:cNvSpPr>
            <p:nvPr/>
          </p:nvSpPr>
          <p:spPr bwMode="auto">
            <a:xfrm>
              <a:off x="3365" y="1686"/>
              <a:ext cx="178" cy="350"/>
            </a:xfrm>
            <a:custGeom>
              <a:avLst/>
              <a:gdLst>
                <a:gd name="T0" fmla="*/ 135 w 135"/>
                <a:gd name="T1" fmla="*/ 257 h 265"/>
                <a:gd name="T2" fmla="*/ 130 w 135"/>
                <a:gd name="T3" fmla="*/ 265 h 265"/>
                <a:gd name="T4" fmla="*/ 113 w 135"/>
                <a:gd name="T5" fmla="*/ 265 h 265"/>
                <a:gd name="T6" fmla="*/ 100 w 135"/>
                <a:gd name="T7" fmla="*/ 265 h 265"/>
                <a:gd name="T8" fmla="*/ 88 w 135"/>
                <a:gd name="T9" fmla="*/ 257 h 265"/>
                <a:gd name="T10" fmla="*/ 83 w 135"/>
                <a:gd name="T11" fmla="*/ 252 h 265"/>
                <a:gd name="T12" fmla="*/ 78 w 135"/>
                <a:gd name="T13" fmla="*/ 240 h 265"/>
                <a:gd name="T14" fmla="*/ 65 w 135"/>
                <a:gd name="T15" fmla="*/ 235 h 265"/>
                <a:gd name="T16" fmla="*/ 53 w 135"/>
                <a:gd name="T17" fmla="*/ 230 h 265"/>
                <a:gd name="T18" fmla="*/ 53 w 135"/>
                <a:gd name="T19" fmla="*/ 240 h 265"/>
                <a:gd name="T20" fmla="*/ 48 w 135"/>
                <a:gd name="T21" fmla="*/ 235 h 265"/>
                <a:gd name="T22" fmla="*/ 30 w 135"/>
                <a:gd name="T23" fmla="*/ 235 h 265"/>
                <a:gd name="T24" fmla="*/ 23 w 135"/>
                <a:gd name="T25" fmla="*/ 230 h 265"/>
                <a:gd name="T26" fmla="*/ 13 w 135"/>
                <a:gd name="T27" fmla="*/ 222 h 265"/>
                <a:gd name="T28" fmla="*/ 13 w 135"/>
                <a:gd name="T29" fmla="*/ 217 h 265"/>
                <a:gd name="T30" fmla="*/ 18 w 135"/>
                <a:gd name="T31" fmla="*/ 205 h 265"/>
                <a:gd name="T32" fmla="*/ 18 w 135"/>
                <a:gd name="T33" fmla="*/ 200 h 265"/>
                <a:gd name="T34" fmla="*/ 13 w 135"/>
                <a:gd name="T35" fmla="*/ 195 h 265"/>
                <a:gd name="T36" fmla="*/ 0 w 135"/>
                <a:gd name="T37" fmla="*/ 187 h 265"/>
                <a:gd name="T38" fmla="*/ 0 w 135"/>
                <a:gd name="T39" fmla="*/ 177 h 265"/>
                <a:gd name="T40" fmla="*/ 8 w 135"/>
                <a:gd name="T41" fmla="*/ 165 h 265"/>
                <a:gd name="T42" fmla="*/ 18 w 135"/>
                <a:gd name="T43" fmla="*/ 165 h 265"/>
                <a:gd name="T44" fmla="*/ 18 w 135"/>
                <a:gd name="T45" fmla="*/ 147 h 265"/>
                <a:gd name="T46" fmla="*/ 23 w 135"/>
                <a:gd name="T47" fmla="*/ 135 h 265"/>
                <a:gd name="T48" fmla="*/ 40 w 135"/>
                <a:gd name="T49" fmla="*/ 130 h 265"/>
                <a:gd name="T50" fmla="*/ 53 w 135"/>
                <a:gd name="T51" fmla="*/ 122 h 265"/>
                <a:gd name="T52" fmla="*/ 53 w 135"/>
                <a:gd name="T53" fmla="*/ 112 h 265"/>
                <a:gd name="T54" fmla="*/ 48 w 135"/>
                <a:gd name="T55" fmla="*/ 107 h 265"/>
                <a:gd name="T56" fmla="*/ 35 w 135"/>
                <a:gd name="T57" fmla="*/ 95 h 265"/>
                <a:gd name="T58" fmla="*/ 40 w 135"/>
                <a:gd name="T59" fmla="*/ 83 h 265"/>
                <a:gd name="T60" fmla="*/ 40 w 135"/>
                <a:gd name="T61" fmla="*/ 65 h 265"/>
                <a:gd name="T62" fmla="*/ 35 w 135"/>
                <a:gd name="T63" fmla="*/ 53 h 265"/>
                <a:gd name="T64" fmla="*/ 35 w 135"/>
                <a:gd name="T65" fmla="*/ 43 h 265"/>
                <a:gd name="T66" fmla="*/ 53 w 135"/>
                <a:gd name="T67" fmla="*/ 43 h 265"/>
                <a:gd name="T68" fmla="*/ 60 w 135"/>
                <a:gd name="T69" fmla="*/ 30 h 265"/>
                <a:gd name="T70" fmla="*/ 70 w 135"/>
                <a:gd name="T71" fmla="*/ 25 h 265"/>
                <a:gd name="T72" fmla="*/ 78 w 135"/>
                <a:gd name="T73" fmla="*/ 18 h 265"/>
                <a:gd name="T74" fmla="*/ 83 w 135"/>
                <a:gd name="T75" fmla="*/ 8 h 265"/>
                <a:gd name="T76" fmla="*/ 88 w 135"/>
                <a:gd name="T77"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5" h="265">
                  <a:moveTo>
                    <a:pt x="135" y="0"/>
                  </a:moveTo>
                  <a:lnTo>
                    <a:pt x="135" y="257"/>
                  </a:lnTo>
                  <a:lnTo>
                    <a:pt x="130" y="257"/>
                  </a:lnTo>
                  <a:lnTo>
                    <a:pt x="130" y="265"/>
                  </a:lnTo>
                  <a:lnTo>
                    <a:pt x="118" y="265"/>
                  </a:lnTo>
                  <a:lnTo>
                    <a:pt x="113" y="265"/>
                  </a:lnTo>
                  <a:lnTo>
                    <a:pt x="105" y="265"/>
                  </a:lnTo>
                  <a:lnTo>
                    <a:pt x="100" y="265"/>
                  </a:lnTo>
                  <a:lnTo>
                    <a:pt x="88" y="265"/>
                  </a:lnTo>
                  <a:lnTo>
                    <a:pt x="88" y="257"/>
                  </a:lnTo>
                  <a:lnTo>
                    <a:pt x="83" y="257"/>
                  </a:lnTo>
                  <a:lnTo>
                    <a:pt x="83" y="252"/>
                  </a:lnTo>
                  <a:lnTo>
                    <a:pt x="78" y="247"/>
                  </a:lnTo>
                  <a:lnTo>
                    <a:pt x="78" y="240"/>
                  </a:lnTo>
                  <a:lnTo>
                    <a:pt x="70" y="240"/>
                  </a:lnTo>
                  <a:lnTo>
                    <a:pt x="65" y="235"/>
                  </a:lnTo>
                  <a:lnTo>
                    <a:pt x="60" y="235"/>
                  </a:lnTo>
                  <a:lnTo>
                    <a:pt x="53" y="230"/>
                  </a:lnTo>
                  <a:lnTo>
                    <a:pt x="53" y="235"/>
                  </a:lnTo>
                  <a:lnTo>
                    <a:pt x="53" y="240"/>
                  </a:lnTo>
                  <a:lnTo>
                    <a:pt x="48" y="240"/>
                  </a:lnTo>
                  <a:lnTo>
                    <a:pt x="48" y="235"/>
                  </a:lnTo>
                  <a:lnTo>
                    <a:pt x="40" y="235"/>
                  </a:lnTo>
                  <a:lnTo>
                    <a:pt x="30" y="235"/>
                  </a:lnTo>
                  <a:lnTo>
                    <a:pt x="23" y="235"/>
                  </a:lnTo>
                  <a:lnTo>
                    <a:pt x="23" y="230"/>
                  </a:lnTo>
                  <a:lnTo>
                    <a:pt x="18" y="230"/>
                  </a:lnTo>
                  <a:lnTo>
                    <a:pt x="13" y="222"/>
                  </a:lnTo>
                  <a:lnTo>
                    <a:pt x="8" y="222"/>
                  </a:lnTo>
                  <a:lnTo>
                    <a:pt x="13" y="217"/>
                  </a:lnTo>
                  <a:lnTo>
                    <a:pt x="18" y="212"/>
                  </a:lnTo>
                  <a:lnTo>
                    <a:pt x="18" y="205"/>
                  </a:lnTo>
                  <a:lnTo>
                    <a:pt x="23" y="205"/>
                  </a:lnTo>
                  <a:lnTo>
                    <a:pt x="18" y="200"/>
                  </a:lnTo>
                  <a:lnTo>
                    <a:pt x="13" y="200"/>
                  </a:lnTo>
                  <a:lnTo>
                    <a:pt x="13" y="195"/>
                  </a:lnTo>
                  <a:lnTo>
                    <a:pt x="8" y="187"/>
                  </a:lnTo>
                  <a:lnTo>
                    <a:pt x="0" y="187"/>
                  </a:lnTo>
                  <a:lnTo>
                    <a:pt x="0" y="182"/>
                  </a:lnTo>
                  <a:lnTo>
                    <a:pt x="0" y="177"/>
                  </a:lnTo>
                  <a:lnTo>
                    <a:pt x="0" y="170"/>
                  </a:lnTo>
                  <a:lnTo>
                    <a:pt x="8" y="165"/>
                  </a:lnTo>
                  <a:lnTo>
                    <a:pt x="13" y="165"/>
                  </a:lnTo>
                  <a:lnTo>
                    <a:pt x="18" y="165"/>
                  </a:lnTo>
                  <a:lnTo>
                    <a:pt x="18" y="152"/>
                  </a:lnTo>
                  <a:lnTo>
                    <a:pt x="18" y="147"/>
                  </a:lnTo>
                  <a:lnTo>
                    <a:pt x="18" y="140"/>
                  </a:lnTo>
                  <a:lnTo>
                    <a:pt x="23" y="135"/>
                  </a:lnTo>
                  <a:lnTo>
                    <a:pt x="30" y="130"/>
                  </a:lnTo>
                  <a:lnTo>
                    <a:pt x="40" y="130"/>
                  </a:lnTo>
                  <a:lnTo>
                    <a:pt x="48" y="122"/>
                  </a:lnTo>
                  <a:lnTo>
                    <a:pt x="53" y="122"/>
                  </a:lnTo>
                  <a:lnTo>
                    <a:pt x="60" y="117"/>
                  </a:lnTo>
                  <a:lnTo>
                    <a:pt x="53" y="112"/>
                  </a:lnTo>
                  <a:lnTo>
                    <a:pt x="53" y="107"/>
                  </a:lnTo>
                  <a:lnTo>
                    <a:pt x="48" y="107"/>
                  </a:lnTo>
                  <a:lnTo>
                    <a:pt x="40" y="100"/>
                  </a:lnTo>
                  <a:lnTo>
                    <a:pt x="35" y="95"/>
                  </a:lnTo>
                  <a:lnTo>
                    <a:pt x="35" y="88"/>
                  </a:lnTo>
                  <a:lnTo>
                    <a:pt x="40" y="83"/>
                  </a:lnTo>
                  <a:lnTo>
                    <a:pt x="40" y="70"/>
                  </a:lnTo>
                  <a:lnTo>
                    <a:pt x="40" y="65"/>
                  </a:lnTo>
                  <a:lnTo>
                    <a:pt x="40" y="60"/>
                  </a:lnTo>
                  <a:lnTo>
                    <a:pt x="35" y="53"/>
                  </a:lnTo>
                  <a:lnTo>
                    <a:pt x="35" y="48"/>
                  </a:lnTo>
                  <a:lnTo>
                    <a:pt x="35" y="43"/>
                  </a:lnTo>
                  <a:lnTo>
                    <a:pt x="48" y="43"/>
                  </a:lnTo>
                  <a:lnTo>
                    <a:pt x="53" y="43"/>
                  </a:lnTo>
                  <a:lnTo>
                    <a:pt x="53" y="35"/>
                  </a:lnTo>
                  <a:lnTo>
                    <a:pt x="60" y="30"/>
                  </a:lnTo>
                  <a:lnTo>
                    <a:pt x="65" y="30"/>
                  </a:lnTo>
                  <a:lnTo>
                    <a:pt x="70" y="25"/>
                  </a:lnTo>
                  <a:lnTo>
                    <a:pt x="78" y="25"/>
                  </a:lnTo>
                  <a:lnTo>
                    <a:pt x="78" y="18"/>
                  </a:lnTo>
                  <a:lnTo>
                    <a:pt x="78" y="13"/>
                  </a:lnTo>
                  <a:lnTo>
                    <a:pt x="83" y="8"/>
                  </a:lnTo>
                  <a:lnTo>
                    <a:pt x="83" y="0"/>
                  </a:lnTo>
                  <a:lnTo>
                    <a:pt x="88" y="0"/>
                  </a:lnTo>
                  <a:lnTo>
                    <a:pt x="135"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81" name="Freeform 29"/>
            <p:cNvSpPr>
              <a:spLocks/>
            </p:cNvSpPr>
            <p:nvPr/>
          </p:nvSpPr>
          <p:spPr bwMode="auto">
            <a:xfrm>
              <a:off x="3528" y="1525"/>
              <a:ext cx="178" cy="178"/>
            </a:xfrm>
            <a:custGeom>
              <a:avLst/>
              <a:gdLst>
                <a:gd name="T0" fmla="*/ 7 w 135"/>
                <a:gd name="T1" fmla="*/ 0 h 135"/>
                <a:gd name="T2" fmla="*/ 17 w 135"/>
                <a:gd name="T3" fmla="*/ 5 h 135"/>
                <a:gd name="T4" fmla="*/ 25 w 135"/>
                <a:gd name="T5" fmla="*/ 12 h 135"/>
                <a:gd name="T6" fmla="*/ 35 w 135"/>
                <a:gd name="T7" fmla="*/ 12 h 135"/>
                <a:gd name="T8" fmla="*/ 42 w 135"/>
                <a:gd name="T9" fmla="*/ 17 h 135"/>
                <a:gd name="T10" fmla="*/ 52 w 135"/>
                <a:gd name="T11" fmla="*/ 17 h 135"/>
                <a:gd name="T12" fmla="*/ 60 w 135"/>
                <a:gd name="T13" fmla="*/ 12 h 135"/>
                <a:gd name="T14" fmla="*/ 72 w 135"/>
                <a:gd name="T15" fmla="*/ 17 h 135"/>
                <a:gd name="T16" fmla="*/ 87 w 135"/>
                <a:gd name="T17" fmla="*/ 22 h 135"/>
                <a:gd name="T18" fmla="*/ 100 w 135"/>
                <a:gd name="T19" fmla="*/ 22 h 135"/>
                <a:gd name="T20" fmla="*/ 107 w 135"/>
                <a:gd name="T21" fmla="*/ 30 h 135"/>
                <a:gd name="T22" fmla="*/ 112 w 135"/>
                <a:gd name="T23" fmla="*/ 35 h 135"/>
                <a:gd name="T24" fmla="*/ 125 w 135"/>
                <a:gd name="T25" fmla="*/ 22 h 135"/>
                <a:gd name="T26" fmla="*/ 135 w 135"/>
                <a:gd name="T27" fmla="*/ 30 h 135"/>
                <a:gd name="T28" fmla="*/ 135 w 135"/>
                <a:gd name="T29" fmla="*/ 40 h 135"/>
                <a:gd name="T30" fmla="*/ 130 w 135"/>
                <a:gd name="T31" fmla="*/ 47 h 135"/>
                <a:gd name="T32" fmla="*/ 130 w 135"/>
                <a:gd name="T33" fmla="*/ 57 h 135"/>
                <a:gd name="T34" fmla="*/ 135 w 135"/>
                <a:gd name="T35" fmla="*/ 57 h 135"/>
                <a:gd name="T36" fmla="*/ 130 w 135"/>
                <a:gd name="T37" fmla="*/ 70 h 135"/>
                <a:gd name="T38" fmla="*/ 125 w 135"/>
                <a:gd name="T39" fmla="*/ 82 h 135"/>
                <a:gd name="T40" fmla="*/ 117 w 135"/>
                <a:gd name="T41" fmla="*/ 100 h 135"/>
                <a:gd name="T42" fmla="*/ 112 w 135"/>
                <a:gd name="T43" fmla="*/ 112 h 135"/>
                <a:gd name="T44" fmla="*/ 107 w 135"/>
                <a:gd name="T45" fmla="*/ 112 h 135"/>
                <a:gd name="T46" fmla="*/ 112 w 135"/>
                <a:gd name="T47" fmla="*/ 100 h 135"/>
                <a:gd name="T48" fmla="*/ 117 w 135"/>
                <a:gd name="T49" fmla="*/ 87 h 135"/>
                <a:gd name="T50" fmla="*/ 117 w 135"/>
                <a:gd name="T51" fmla="*/ 75 h 135"/>
                <a:gd name="T52" fmla="*/ 112 w 135"/>
                <a:gd name="T53" fmla="*/ 75 h 135"/>
                <a:gd name="T54" fmla="*/ 100 w 135"/>
                <a:gd name="T55" fmla="*/ 75 h 135"/>
                <a:gd name="T56" fmla="*/ 107 w 135"/>
                <a:gd name="T57" fmla="*/ 82 h 135"/>
                <a:gd name="T58" fmla="*/ 107 w 135"/>
                <a:gd name="T59" fmla="*/ 95 h 135"/>
                <a:gd name="T60" fmla="*/ 95 w 135"/>
                <a:gd name="T61" fmla="*/ 87 h 135"/>
                <a:gd name="T62" fmla="*/ 87 w 135"/>
                <a:gd name="T63" fmla="*/ 82 h 135"/>
                <a:gd name="T64" fmla="*/ 87 w 135"/>
                <a:gd name="T65" fmla="*/ 95 h 135"/>
                <a:gd name="T66" fmla="*/ 82 w 135"/>
                <a:gd name="T67" fmla="*/ 100 h 135"/>
                <a:gd name="T68" fmla="*/ 87 w 135"/>
                <a:gd name="T69" fmla="*/ 112 h 135"/>
                <a:gd name="T70" fmla="*/ 87 w 135"/>
                <a:gd name="T71" fmla="*/ 122 h 135"/>
                <a:gd name="T72" fmla="*/ 77 w 135"/>
                <a:gd name="T73" fmla="*/ 122 h 135"/>
                <a:gd name="T74" fmla="*/ 77 w 135"/>
                <a:gd name="T75" fmla="*/ 122 h 135"/>
                <a:gd name="T76" fmla="*/ 82 w 135"/>
                <a:gd name="T77" fmla="*/ 127 h 135"/>
                <a:gd name="T78" fmla="*/ 87 w 135"/>
                <a:gd name="T79" fmla="*/ 135 h 135"/>
                <a:gd name="T80" fmla="*/ 0 w 135"/>
                <a:gd name="T81" fmla="*/ 100 h 135"/>
                <a:gd name="T82" fmla="*/ 25 w 135"/>
                <a:gd name="T83" fmla="*/ 75 h 135"/>
                <a:gd name="T84" fmla="*/ 0 w 135"/>
                <a:gd name="T85" fmla="*/ 22 h 135"/>
                <a:gd name="T86" fmla="*/ 0 w 135"/>
                <a:gd name="T8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5" h="135">
                  <a:moveTo>
                    <a:pt x="0" y="0"/>
                  </a:moveTo>
                  <a:lnTo>
                    <a:pt x="7" y="0"/>
                  </a:lnTo>
                  <a:lnTo>
                    <a:pt x="12" y="5"/>
                  </a:lnTo>
                  <a:lnTo>
                    <a:pt x="17" y="5"/>
                  </a:lnTo>
                  <a:lnTo>
                    <a:pt x="25" y="5"/>
                  </a:lnTo>
                  <a:lnTo>
                    <a:pt x="25" y="12"/>
                  </a:lnTo>
                  <a:lnTo>
                    <a:pt x="30" y="12"/>
                  </a:lnTo>
                  <a:lnTo>
                    <a:pt x="35" y="12"/>
                  </a:lnTo>
                  <a:lnTo>
                    <a:pt x="42" y="12"/>
                  </a:lnTo>
                  <a:lnTo>
                    <a:pt x="42" y="17"/>
                  </a:lnTo>
                  <a:lnTo>
                    <a:pt x="47" y="17"/>
                  </a:lnTo>
                  <a:lnTo>
                    <a:pt x="52" y="17"/>
                  </a:lnTo>
                  <a:lnTo>
                    <a:pt x="60" y="17"/>
                  </a:lnTo>
                  <a:lnTo>
                    <a:pt x="60" y="12"/>
                  </a:lnTo>
                  <a:lnTo>
                    <a:pt x="65" y="17"/>
                  </a:lnTo>
                  <a:lnTo>
                    <a:pt x="72" y="17"/>
                  </a:lnTo>
                  <a:lnTo>
                    <a:pt x="82" y="17"/>
                  </a:lnTo>
                  <a:lnTo>
                    <a:pt x="87" y="22"/>
                  </a:lnTo>
                  <a:lnTo>
                    <a:pt x="95" y="22"/>
                  </a:lnTo>
                  <a:lnTo>
                    <a:pt x="100" y="22"/>
                  </a:lnTo>
                  <a:lnTo>
                    <a:pt x="100" y="30"/>
                  </a:lnTo>
                  <a:lnTo>
                    <a:pt x="107" y="30"/>
                  </a:lnTo>
                  <a:lnTo>
                    <a:pt x="107" y="35"/>
                  </a:lnTo>
                  <a:lnTo>
                    <a:pt x="112" y="35"/>
                  </a:lnTo>
                  <a:lnTo>
                    <a:pt x="117" y="30"/>
                  </a:lnTo>
                  <a:lnTo>
                    <a:pt x="125" y="22"/>
                  </a:lnTo>
                  <a:lnTo>
                    <a:pt x="135" y="22"/>
                  </a:lnTo>
                  <a:lnTo>
                    <a:pt x="135" y="30"/>
                  </a:lnTo>
                  <a:lnTo>
                    <a:pt x="135" y="35"/>
                  </a:lnTo>
                  <a:lnTo>
                    <a:pt x="135" y="40"/>
                  </a:lnTo>
                  <a:lnTo>
                    <a:pt x="135" y="47"/>
                  </a:lnTo>
                  <a:lnTo>
                    <a:pt x="130" y="47"/>
                  </a:lnTo>
                  <a:lnTo>
                    <a:pt x="125" y="57"/>
                  </a:lnTo>
                  <a:lnTo>
                    <a:pt x="130" y="57"/>
                  </a:lnTo>
                  <a:lnTo>
                    <a:pt x="130" y="52"/>
                  </a:lnTo>
                  <a:lnTo>
                    <a:pt x="135" y="57"/>
                  </a:lnTo>
                  <a:lnTo>
                    <a:pt x="130" y="65"/>
                  </a:lnTo>
                  <a:lnTo>
                    <a:pt x="130" y="70"/>
                  </a:lnTo>
                  <a:lnTo>
                    <a:pt x="125" y="70"/>
                  </a:lnTo>
                  <a:lnTo>
                    <a:pt x="125" y="82"/>
                  </a:lnTo>
                  <a:lnTo>
                    <a:pt x="117" y="95"/>
                  </a:lnTo>
                  <a:lnTo>
                    <a:pt x="117" y="100"/>
                  </a:lnTo>
                  <a:lnTo>
                    <a:pt x="112" y="100"/>
                  </a:lnTo>
                  <a:lnTo>
                    <a:pt x="112" y="112"/>
                  </a:lnTo>
                  <a:lnTo>
                    <a:pt x="107" y="117"/>
                  </a:lnTo>
                  <a:lnTo>
                    <a:pt x="107" y="112"/>
                  </a:lnTo>
                  <a:lnTo>
                    <a:pt x="112" y="105"/>
                  </a:lnTo>
                  <a:lnTo>
                    <a:pt x="112" y="100"/>
                  </a:lnTo>
                  <a:lnTo>
                    <a:pt x="117" y="95"/>
                  </a:lnTo>
                  <a:lnTo>
                    <a:pt x="117" y="87"/>
                  </a:lnTo>
                  <a:lnTo>
                    <a:pt x="117" y="82"/>
                  </a:lnTo>
                  <a:lnTo>
                    <a:pt x="117" y="75"/>
                  </a:lnTo>
                  <a:lnTo>
                    <a:pt x="112" y="70"/>
                  </a:lnTo>
                  <a:lnTo>
                    <a:pt x="112" y="75"/>
                  </a:lnTo>
                  <a:lnTo>
                    <a:pt x="107" y="75"/>
                  </a:lnTo>
                  <a:lnTo>
                    <a:pt x="100" y="75"/>
                  </a:lnTo>
                  <a:lnTo>
                    <a:pt x="100" y="82"/>
                  </a:lnTo>
                  <a:lnTo>
                    <a:pt x="107" y="82"/>
                  </a:lnTo>
                  <a:lnTo>
                    <a:pt x="107" y="87"/>
                  </a:lnTo>
                  <a:lnTo>
                    <a:pt x="107" y="95"/>
                  </a:lnTo>
                  <a:lnTo>
                    <a:pt x="100" y="87"/>
                  </a:lnTo>
                  <a:lnTo>
                    <a:pt x="95" y="87"/>
                  </a:lnTo>
                  <a:lnTo>
                    <a:pt x="95" y="82"/>
                  </a:lnTo>
                  <a:lnTo>
                    <a:pt x="87" y="82"/>
                  </a:lnTo>
                  <a:lnTo>
                    <a:pt x="87" y="87"/>
                  </a:lnTo>
                  <a:lnTo>
                    <a:pt x="87" y="95"/>
                  </a:lnTo>
                  <a:lnTo>
                    <a:pt x="87" y="100"/>
                  </a:lnTo>
                  <a:lnTo>
                    <a:pt x="82" y="100"/>
                  </a:lnTo>
                  <a:lnTo>
                    <a:pt x="87" y="105"/>
                  </a:lnTo>
                  <a:lnTo>
                    <a:pt x="87" y="112"/>
                  </a:lnTo>
                  <a:lnTo>
                    <a:pt x="87" y="117"/>
                  </a:lnTo>
                  <a:lnTo>
                    <a:pt x="87" y="122"/>
                  </a:lnTo>
                  <a:lnTo>
                    <a:pt x="82" y="122"/>
                  </a:lnTo>
                  <a:lnTo>
                    <a:pt x="77" y="122"/>
                  </a:lnTo>
                  <a:lnTo>
                    <a:pt x="72" y="122"/>
                  </a:lnTo>
                  <a:lnTo>
                    <a:pt x="77" y="122"/>
                  </a:lnTo>
                  <a:lnTo>
                    <a:pt x="77" y="127"/>
                  </a:lnTo>
                  <a:lnTo>
                    <a:pt x="82" y="127"/>
                  </a:lnTo>
                  <a:lnTo>
                    <a:pt x="87" y="127"/>
                  </a:lnTo>
                  <a:lnTo>
                    <a:pt x="87" y="135"/>
                  </a:lnTo>
                  <a:lnTo>
                    <a:pt x="0" y="135"/>
                  </a:lnTo>
                  <a:lnTo>
                    <a:pt x="0" y="100"/>
                  </a:lnTo>
                  <a:lnTo>
                    <a:pt x="25" y="82"/>
                  </a:lnTo>
                  <a:lnTo>
                    <a:pt x="25" y="75"/>
                  </a:lnTo>
                  <a:lnTo>
                    <a:pt x="7" y="70"/>
                  </a:lnTo>
                  <a:lnTo>
                    <a:pt x="0" y="22"/>
                  </a:lnTo>
                  <a:lnTo>
                    <a:pt x="0" y="17"/>
                  </a:lnTo>
                  <a:lnTo>
                    <a:pt x="0"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82" name="Freeform 30"/>
            <p:cNvSpPr>
              <a:spLocks/>
            </p:cNvSpPr>
            <p:nvPr/>
          </p:nvSpPr>
          <p:spPr bwMode="auto">
            <a:xfrm>
              <a:off x="3528" y="1686"/>
              <a:ext cx="125" cy="363"/>
            </a:xfrm>
            <a:custGeom>
              <a:avLst/>
              <a:gdLst>
                <a:gd name="T0" fmla="*/ 82 w 95"/>
                <a:gd name="T1" fmla="*/ 0 h 275"/>
                <a:gd name="T2" fmla="*/ 72 w 95"/>
                <a:gd name="T3" fmla="*/ 0 h 275"/>
                <a:gd name="T4" fmla="*/ 77 w 95"/>
                <a:gd name="T5" fmla="*/ 8 h 275"/>
                <a:gd name="T6" fmla="*/ 87 w 95"/>
                <a:gd name="T7" fmla="*/ 8 h 275"/>
                <a:gd name="T8" fmla="*/ 87 w 95"/>
                <a:gd name="T9" fmla="*/ 18 h 275"/>
                <a:gd name="T10" fmla="*/ 87 w 95"/>
                <a:gd name="T11" fmla="*/ 30 h 275"/>
                <a:gd name="T12" fmla="*/ 87 w 95"/>
                <a:gd name="T13" fmla="*/ 43 h 275"/>
                <a:gd name="T14" fmla="*/ 82 w 95"/>
                <a:gd name="T15" fmla="*/ 43 h 275"/>
                <a:gd name="T16" fmla="*/ 82 w 95"/>
                <a:gd name="T17" fmla="*/ 53 h 275"/>
                <a:gd name="T18" fmla="*/ 82 w 95"/>
                <a:gd name="T19" fmla="*/ 65 h 275"/>
                <a:gd name="T20" fmla="*/ 87 w 95"/>
                <a:gd name="T21" fmla="*/ 60 h 275"/>
                <a:gd name="T22" fmla="*/ 87 w 95"/>
                <a:gd name="T23" fmla="*/ 70 h 275"/>
                <a:gd name="T24" fmla="*/ 87 w 95"/>
                <a:gd name="T25" fmla="*/ 88 h 275"/>
                <a:gd name="T26" fmla="*/ 87 w 95"/>
                <a:gd name="T27" fmla="*/ 100 h 275"/>
                <a:gd name="T28" fmla="*/ 87 w 95"/>
                <a:gd name="T29" fmla="*/ 112 h 275"/>
                <a:gd name="T30" fmla="*/ 82 w 95"/>
                <a:gd name="T31" fmla="*/ 117 h 275"/>
                <a:gd name="T32" fmla="*/ 87 w 95"/>
                <a:gd name="T33" fmla="*/ 122 h 275"/>
                <a:gd name="T34" fmla="*/ 87 w 95"/>
                <a:gd name="T35" fmla="*/ 140 h 275"/>
                <a:gd name="T36" fmla="*/ 95 w 95"/>
                <a:gd name="T37" fmla="*/ 152 h 275"/>
                <a:gd name="T38" fmla="*/ 95 w 95"/>
                <a:gd name="T39" fmla="*/ 177 h 275"/>
                <a:gd name="T40" fmla="*/ 95 w 95"/>
                <a:gd name="T41" fmla="*/ 195 h 275"/>
                <a:gd name="T42" fmla="*/ 95 w 95"/>
                <a:gd name="T43" fmla="*/ 212 h 275"/>
                <a:gd name="T44" fmla="*/ 87 w 95"/>
                <a:gd name="T45" fmla="*/ 222 h 275"/>
                <a:gd name="T46" fmla="*/ 82 w 95"/>
                <a:gd name="T47" fmla="*/ 235 h 275"/>
                <a:gd name="T48" fmla="*/ 87 w 95"/>
                <a:gd name="T49" fmla="*/ 247 h 275"/>
                <a:gd name="T50" fmla="*/ 87 w 95"/>
                <a:gd name="T51" fmla="*/ 257 h 275"/>
                <a:gd name="T52" fmla="*/ 95 w 95"/>
                <a:gd name="T53" fmla="*/ 270 h 275"/>
                <a:gd name="T54" fmla="*/ 87 w 95"/>
                <a:gd name="T55" fmla="*/ 275 h 275"/>
                <a:gd name="T56" fmla="*/ 77 w 95"/>
                <a:gd name="T57" fmla="*/ 270 h 275"/>
                <a:gd name="T58" fmla="*/ 72 w 95"/>
                <a:gd name="T59" fmla="*/ 265 h 275"/>
                <a:gd name="T60" fmla="*/ 60 w 95"/>
                <a:gd name="T61" fmla="*/ 265 h 275"/>
                <a:gd name="T62" fmla="*/ 52 w 95"/>
                <a:gd name="T63" fmla="*/ 252 h 275"/>
                <a:gd name="T64" fmla="*/ 47 w 95"/>
                <a:gd name="T65" fmla="*/ 257 h 275"/>
                <a:gd name="T66" fmla="*/ 35 w 95"/>
                <a:gd name="T67" fmla="*/ 257 h 275"/>
                <a:gd name="T68" fmla="*/ 17 w 95"/>
                <a:gd name="T69" fmla="*/ 257 h 275"/>
                <a:gd name="T70" fmla="*/ 7 w 95"/>
                <a:gd name="T71" fmla="*/ 265 h 275"/>
                <a:gd name="T72" fmla="*/ 0 w 95"/>
                <a:gd name="T73"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5" h="275">
                  <a:moveTo>
                    <a:pt x="87" y="0"/>
                  </a:moveTo>
                  <a:lnTo>
                    <a:pt x="82" y="0"/>
                  </a:lnTo>
                  <a:lnTo>
                    <a:pt x="77" y="0"/>
                  </a:lnTo>
                  <a:lnTo>
                    <a:pt x="72" y="0"/>
                  </a:lnTo>
                  <a:lnTo>
                    <a:pt x="77" y="0"/>
                  </a:lnTo>
                  <a:lnTo>
                    <a:pt x="77" y="8"/>
                  </a:lnTo>
                  <a:lnTo>
                    <a:pt x="82" y="8"/>
                  </a:lnTo>
                  <a:lnTo>
                    <a:pt x="87" y="8"/>
                  </a:lnTo>
                  <a:lnTo>
                    <a:pt x="87" y="13"/>
                  </a:lnTo>
                  <a:lnTo>
                    <a:pt x="87" y="18"/>
                  </a:lnTo>
                  <a:lnTo>
                    <a:pt x="87" y="25"/>
                  </a:lnTo>
                  <a:lnTo>
                    <a:pt x="87" y="30"/>
                  </a:lnTo>
                  <a:lnTo>
                    <a:pt x="87" y="35"/>
                  </a:lnTo>
                  <a:lnTo>
                    <a:pt x="87" y="43"/>
                  </a:lnTo>
                  <a:lnTo>
                    <a:pt x="87" y="48"/>
                  </a:lnTo>
                  <a:lnTo>
                    <a:pt x="82" y="43"/>
                  </a:lnTo>
                  <a:lnTo>
                    <a:pt x="77" y="48"/>
                  </a:lnTo>
                  <a:lnTo>
                    <a:pt x="82" y="53"/>
                  </a:lnTo>
                  <a:lnTo>
                    <a:pt x="82" y="60"/>
                  </a:lnTo>
                  <a:lnTo>
                    <a:pt x="82" y="65"/>
                  </a:lnTo>
                  <a:lnTo>
                    <a:pt x="87" y="65"/>
                  </a:lnTo>
                  <a:lnTo>
                    <a:pt x="87" y="60"/>
                  </a:lnTo>
                  <a:lnTo>
                    <a:pt x="87" y="65"/>
                  </a:lnTo>
                  <a:lnTo>
                    <a:pt x="87" y="70"/>
                  </a:lnTo>
                  <a:lnTo>
                    <a:pt x="87" y="78"/>
                  </a:lnTo>
                  <a:lnTo>
                    <a:pt x="87" y="88"/>
                  </a:lnTo>
                  <a:lnTo>
                    <a:pt x="87" y="95"/>
                  </a:lnTo>
                  <a:lnTo>
                    <a:pt x="87" y="100"/>
                  </a:lnTo>
                  <a:lnTo>
                    <a:pt x="87" y="107"/>
                  </a:lnTo>
                  <a:lnTo>
                    <a:pt x="87" y="112"/>
                  </a:lnTo>
                  <a:lnTo>
                    <a:pt x="87" y="117"/>
                  </a:lnTo>
                  <a:lnTo>
                    <a:pt x="82" y="117"/>
                  </a:lnTo>
                  <a:lnTo>
                    <a:pt x="87" y="117"/>
                  </a:lnTo>
                  <a:lnTo>
                    <a:pt x="87" y="122"/>
                  </a:lnTo>
                  <a:lnTo>
                    <a:pt x="87" y="135"/>
                  </a:lnTo>
                  <a:lnTo>
                    <a:pt x="87" y="140"/>
                  </a:lnTo>
                  <a:lnTo>
                    <a:pt x="87" y="147"/>
                  </a:lnTo>
                  <a:lnTo>
                    <a:pt x="95" y="152"/>
                  </a:lnTo>
                  <a:lnTo>
                    <a:pt x="95" y="165"/>
                  </a:lnTo>
                  <a:lnTo>
                    <a:pt x="95" y="177"/>
                  </a:lnTo>
                  <a:lnTo>
                    <a:pt x="95" y="187"/>
                  </a:lnTo>
                  <a:lnTo>
                    <a:pt x="95" y="195"/>
                  </a:lnTo>
                  <a:lnTo>
                    <a:pt x="95" y="200"/>
                  </a:lnTo>
                  <a:lnTo>
                    <a:pt x="95" y="212"/>
                  </a:lnTo>
                  <a:lnTo>
                    <a:pt x="95" y="217"/>
                  </a:lnTo>
                  <a:lnTo>
                    <a:pt x="87" y="222"/>
                  </a:lnTo>
                  <a:lnTo>
                    <a:pt x="82" y="230"/>
                  </a:lnTo>
                  <a:lnTo>
                    <a:pt x="82" y="235"/>
                  </a:lnTo>
                  <a:lnTo>
                    <a:pt x="82" y="240"/>
                  </a:lnTo>
                  <a:lnTo>
                    <a:pt x="87" y="247"/>
                  </a:lnTo>
                  <a:lnTo>
                    <a:pt x="87" y="252"/>
                  </a:lnTo>
                  <a:lnTo>
                    <a:pt x="87" y="257"/>
                  </a:lnTo>
                  <a:lnTo>
                    <a:pt x="87" y="265"/>
                  </a:lnTo>
                  <a:lnTo>
                    <a:pt x="95" y="270"/>
                  </a:lnTo>
                  <a:lnTo>
                    <a:pt x="95" y="275"/>
                  </a:lnTo>
                  <a:lnTo>
                    <a:pt x="87" y="275"/>
                  </a:lnTo>
                  <a:lnTo>
                    <a:pt x="82" y="275"/>
                  </a:lnTo>
                  <a:lnTo>
                    <a:pt x="77" y="270"/>
                  </a:lnTo>
                  <a:lnTo>
                    <a:pt x="77" y="265"/>
                  </a:lnTo>
                  <a:lnTo>
                    <a:pt x="72" y="265"/>
                  </a:lnTo>
                  <a:lnTo>
                    <a:pt x="65" y="265"/>
                  </a:lnTo>
                  <a:lnTo>
                    <a:pt x="60" y="265"/>
                  </a:lnTo>
                  <a:lnTo>
                    <a:pt x="60" y="257"/>
                  </a:lnTo>
                  <a:lnTo>
                    <a:pt x="52" y="252"/>
                  </a:lnTo>
                  <a:lnTo>
                    <a:pt x="47" y="252"/>
                  </a:lnTo>
                  <a:lnTo>
                    <a:pt x="47" y="257"/>
                  </a:lnTo>
                  <a:lnTo>
                    <a:pt x="42" y="257"/>
                  </a:lnTo>
                  <a:lnTo>
                    <a:pt x="35" y="257"/>
                  </a:lnTo>
                  <a:lnTo>
                    <a:pt x="25" y="257"/>
                  </a:lnTo>
                  <a:lnTo>
                    <a:pt x="17" y="257"/>
                  </a:lnTo>
                  <a:lnTo>
                    <a:pt x="7" y="257"/>
                  </a:lnTo>
                  <a:lnTo>
                    <a:pt x="7" y="265"/>
                  </a:lnTo>
                  <a:lnTo>
                    <a:pt x="0" y="265"/>
                  </a:lnTo>
                  <a:lnTo>
                    <a:pt x="0" y="0"/>
                  </a:lnTo>
                  <a:lnTo>
                    <a:pt x="87"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83" name="Freeform 31"/>
            <p:cNvSpPr>
              <a:spLocks/>
            </p:cNvSpPr>
            <p:nvPr/>
          </p:nvSpPr>
          <p:spPr bwMode="auto">
            <a:xfrm>
              <a:off x="3365" y="1341"/>
              <a:ext cx="341" cy="708"/>
            </a:xfrm>
            <a:custGeom>
              <a:avLst/>
              <a:gdLst>
                <a:gd name="T0" fmla="*/ 40 w 258"/>
                <a:gd name="T1" fmla="*/ 18 h 537"/>
                <a:gd name="T2" fmla="*/ 53 w 258"/>
                <a:gd name="T3" fmla="*/ 47 h 537"/>
                <a:gd name="T4" fmla="*/ 60 w 258"/>
                <a:gd name="T5" fmla="*/ 70 h 537"/>
                <a:gd name="T6" fmla="*/ 78 w 258"/>
                <a:gd name="T7" fmla="*/ 100 h 537"/>
                <a:gd name="T8" fmla="*/ 88 w 258"/>
                <a:gd name="T9" fmla="*/ 127 h 537"/>
                <a:gd name="T10" fmla="*/ 113 w 258"/>
                <a:gd name="T11" fmla="*/ 135 h 537"/>
                <a:gd name="T12" fmla="*/ 140 w 258"/>
                <a:gd name="T13" fmla="*/ 145 h 537"/>
                <a:gd name="T14" fmla="*/ 165 w 258"/>
                <a:gd name="T15" fmla="*/ 152 h 537"/>
                <a:gd name="T16" fmla="*/ 183 w 258"/>
                <a:gd name="T17" fmla="*/ 152 h 537"/>
                <a:gd name="T18" fmla="*/ 218 w 258"/>
                <a:gd name="T19" fmla="*/ 162 h 537"/>
                <a:gd name="T20" fmla="*/ 235 w 258"/>
                <a:gd name="T21" fmla="*/ 175 h 537"/>
                <a:gd name="T22" fmla="*/ 258 w 258"/>
                <a:gd name="T23" fmla="*/ 175 h 537"/>
                <a:gd name="T24" fmla="*/ 253 w 258"/>
                <a:gd name="T25" fmla="*/ 197 h 537"/>
                <a:gd name="T26" fmla="*/ 248 w 258"/>
                <a:gd name="T27" fmla="*/ 210 h 537"/>
                <a:gd name="T28" fmla="*/ 235 w 258"/>
                <a:gd name="T29" fmla="*/ 252 h 537"/>
                <a:gd name="T30" fmla="*/ 240 w 258"/>
                <a:gd name="T31" fmla="*/ 235 h 537"/>
                <a:gd name="T32" fmla="*/ 235 w 258"/>
                <a:gd name="T33" fmla="*/ 215 h 537"/>
                <a:gd name="T34" fmla="*/ 228 w 258"/>
                <a:gd name="T35" fmla="*/ 227 h 537"/>
                <a:gd name="T36" fmla="*/ 210 w 258"/>
                <a:gd name="T37" fmla="*/ 222 h 537"/>
                <a:gd name="T38" fmla="*/ 210 w 258"/>
                <a:gd name="T39" fmla="*/ 245 h 537"/>
                <a:gd name="T40" fmla="*/ 200 w 258"/>
                <a:gd name="T41" fmla="*/ 262 h 537"/>
                <a:gd name="T42" fmla="*/ 210 w 258"/>
                <a:gd name="T43" fmla="*/ 270 h 537"/>
                <a:gd name="T44" fmla="*/ 210 w 258"/>
                <a:gd name="T45" fmla="*/ 297 h 537"/>
                <a:gd name="T46" fmla="*/ 205 w 258"/>
                <a:gd name="T47" fmla="*/ 315 h 537"/>
                <a:gd name="T48" fmla="*/ 210 w 258"/>
                <a:gd name="T49" fmla="*/ 327 h 537"/>
                <a:gd name="T50" fmla="*/ 210 w 258"/>
                <a:gd name="T51" fmla="*/ 362 h 537"/>
                <a:gd name="T52" fmla="*/ 210 w 258"/>
                <a:gd name="T53" fmla="*/ 379 h 537"/>
                <a:gd name="T54" fmla="*/ 218 w 258"/>
                <a:gd name="T55" fmla="*/ 414 h 537"/>
                <a:gd name="T56" fmla="*/ 218 w 258"/>
                <a:gd name="T57" fmla="*/ 462 h 537"/>
                <a:gd name="T58" fmla="*/ 205 w 258"/>
                <a:gd name="T59" fmla="*/ 497 h 537"/>
                <a:gd name="T60" fmla="*/ 210 w 258"/>
                <a:gd name="T61" fmla="*/ 527 h 537"/>
                <a:gd name="T62" fmla="*/ 200 w 258"/>
                <a:gd name="T63" fmla="*/ 532 h 537"/>
                <a:gd name="T64" fmla="*/ 183 w 258"/>
                <a:gd name="T65" fmla="*/ 519 h 537"/>
                <a:gd name="T66" fmla="*/ 158 w 258"/>
                <a:gd name="T67" fmla="*/ 519 h 537"/>
                <a:gd name="T68" fmla="*/ 118 w 258"/>
                <a:gd name="T69" fmla="*/ 527 h 537"/>
                <a:gd name="T70" fmla="*/ 88 w 258"/>
                <a:gd name="T71" fmla="*/ 519 h 537"/>
                <a:gd name="T72" fmla="*/ 70 w 258"/>
                <a:gd name="T73" fmla="*/ 502 h 537"/>
                <a:gd name="T74" fmla="*/ 53 w 258"/>
                <a:gd name="T75" fmla="*/ 502 h 537"/>
                <a:gd name="T76" fmla="*/ 23 w 258"/>
                <a:gd name="T77" fmla="*/ 497 h 537"/>
                <a:gd name="T78" fmla="*/ 13 w 258"/>
                <a:gd name="T79" fmla="*/ 479 h 537"/>
                <a:gd name="T80" fmla="*/ 13 w 258"/>
                <a:gd name="T81" fmla="*/ 462 h 537"/>
                <a:gd name="T82" fmla="*/ 0 w 258"/>
                <a:gd name="T83" fmla="*/ 439 h 537"/>
                <a:gd name="T84" fmla="*/ 18 w 258"/>
                <a:gd name="T85" fmla="*/ 414 h 537"/>
                <a:gd name="T86" fmla="*/ 40 w 258"/>
                <a:gd name="T87" fmla="*/ 392 h 537"/>
                <a:gd name="T88" fmla="*/ 53 w 258"/>
                <a:gd name="T89" fmla="*/ 369 h 537"/>
                <a:gd name="T90" fmla="*/ 40 w 258"/>
                <a:gd name="T91" fmla="*/ 345 h 537"/>
                <a:gd name="T92" fmla="*/ 35 w 258"/>
                <a:gd name="T93" fmla="*/ 310 h 537"/>
                <a:gd name="T94" fmla="*/ 60 w 258"/>
                <a:gd name="T95" fmla="*/ 292 h 537"/>
                <a:gd name="T96" fmla="*/ 78 w 258"/>
                <a:gd name="T97" fmla="*/ 275 h 537"/>
                <a:gd name="T98" fmla="*/ 95 w 258"/>
                <a:gd name="T99" fmla="*/ 252 h 537"/>
                <a:gd name="T100" fmla="*/ 130 w 258"/>
                <a:gd name="T101" fmla="*/ 210 h 537"/>
                <a:gd name="T102" fmla="*/ 100 w 258"/>
                <a:gd name="T103" fmla="*/ 162 h 537"/>
                <a:gd name="T104" fmla="*/ 83 w 258"/>
                <a:gd name="T105" fmla="*/ 152 h 537"/>
                <a:gd name="T106" fmla="*/ 60 w 258"/>
                <a:gd name="T107" fmla="*/ 135 h 537"/>
                <a:gd name="T108" fmla="*/ 48 w 258"/>
                <a:gd name="T109" fmla="*/ 100 h 537"/>
                <a:gd name="T110" fmla="*/ 40 w 258"/>
                <a:gd name="T111" fmla="*/ 87 h 537"/>
                <a:gd name="T112" fmla="*/ 30 w 258"/>
                <a:gd name="T113" fmla="*/ 70 h 537"/>
                <a:gd name="T114" fmla="*/ 23 w 258"/>
                <a:gd name="T115" fmla="*/ 40 h 537"/>
                <a:gd name="T116" fmla="*/ 13 w 258"/>
                <a:gd name="T117" fmla="*/ 18 h 537"/>
                <a:gd name="T118" fmla="*/ 18 w 258"/>
                <a:gd name="T119" fmla="*/ 0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 h="537">
                  <a:moveTo>
                    <a:pt x="23" y="0"/>
                  </a:moveTo>
                  <a:lnTo>
                    <a:pt x="30" y="0"/>
                  </a:lnTo>
                  <a:lnTo>
                    <a:pt x="35" y="5"/>
                  </a:lnTo>
                  <a:lnTo>
                    <a:pt x="40" y="10"/>
                  </a:lnTo>
                  <a:lnTo>
                    <a:pt x="40" y="18"/>
                  </a:lnTo>
                  <a:lnTo>
                    <a:pt x="48" y="18"/>
                  </a:lnTo>
                  <a:lnTo>
                    <a:pt x="48" y="23"/>
                  </a:lnTo>
                  <a:lnTo>
                    <a:pt x="48" y="35"/>
                  </a:lnTo>
                  <a:lnTo>
                    <a:pt x="48" y="40"/>
                  </a:lnTo>
                  <a:lnTo>
                    <a:pt x="53" y="47"/>
                  </a:lnTo>
                  <a:lnTo>
                    <a:pt x="53" y="52"/>
                  </a:lnTo>
                  <a:lnTo>
                    <a:pt x="53" y="57"/>
                  </a:lnTo>
                  <a:lnTo>
                    <a:pt x="53" y="65"/>
                  </a:lnTo>
                  <a:lnTo>
                    <a:pt x="60" y="65"/>
                  </a:lnTo>
                  <a:lnTo>
                    <a:pt x="60" y="70"/>
                  </a:lnTo>
                  <a:lnTo>
                    <a:pt x="65" y="75"/>
                  </a:lnTo>
                  <a:lnTo>
                    <a:pt x="65" y="82"/>
                  </a:lnTo>
                  <a:lnTo>
                    <a:pt x="70" y="87"/>
                  </a:lnTo>
                  <a:lnTo>
                    <a:pt x="70" y="92"/>
                  </a:lnTo>
                  <a:lnTo>
                    <a:pt x="78" y="100"/>
                  </a:lnTo>
                  <a:lnTo>
                    <a:pt x="78" y="110"/>
                  </a:lnTo>
                  <a:lnTo>
                    <a:pt x="83" y="110"/>
                  </a:lnTo>
                  <a:lnTo>
                    <a:pt x="83" y="117"/>
                  </a:lnTo>
                  <a:lnTo>
                    <a:pt x="83" y="122"/>
                  </a:lnTo>
                  <a:lnTo>
                    <a:pt x="88" y="127"/>
                  </a:lnTo>
                  <a:lnTo>
                    <a:pt x="95" y="127"/>
                  </a:lnTo>
                  <a:lnTo>
                    <a:pt x="100" y="127"/>
                  </a:lnTo>
                  <a:lnTo>
                    <a:pt x="105" y="127"/>
                  </a:lnTo>
                  <a:lnTo>
                    <a:pt x="113" y="127"/>
                  </a:lnTo>
                  <a:lnTo>
                    <a:pt x="113" y="135"/>
                  </a:lnTo>
                  <a:lnTo>
                    <a:pt x="118" y="135"/>
                  </a:lnTo>
                  <a:lnTo>
                    <a:pt x="123" y="140"/>
                  </a:lnTo>
                  <a:lnTo>
                    <a:pt x="130" y="140"/>
                  </a:lnTo>
                  <a:lnTo>
                    <a:pt x="135" y="145"/>
                  </a:lnTo>
                  <a:lnTo>
                    <a:pt x="140" y="145"/>
                  </a:lnTo>
                  <a:lnTo>
                    <a:pt x="148" y="145"/>
                  </a:lnTo>
                  <a:lnTo>
                    <a:pt x="148" y="152"/>
                  </a:lnTo>
                  <a:lnTo>
                    <a:pt x="153" y="152"/>
                  </a:lnTo>
                  <a:lnTo>
                    <a:pt x="158" y="152"/>
                  </a:lnTo>
                  <a:lnTo>
                    <a:pt x="165" y="152"/>
                  </a:lnTo>
                  <a:lnTo>
                    <a:pt x="165" y="157"/>
                  </a:lnTo>
                  <a:lnTo>
                    <a:pt x="170" y="157"/>
                  </a:lnTo>
                  <a:lnTo>
                    <a:pt x="175" y="157"/>
                  </a:lnTo>
                  <a:lnTo>
                    <a:pt x="183" y="157"/>
                  </a:lnTo>
                  <a:lnTo>
                    <a:pt x="183" y="152"/>
                  </a:lnTo>
                  <a:lnTo>
                    <a:pt x="188" y="157"/>
                  </a:lnTo>
                  <a:lnTo>
                    <a:pt x="195" y="157"/>
                  </a:lnTo>
                  <a:lnTo>
                    <a:pt x="205" y="157"/>
                  </a:lnTo>
                  <a:lnTo>
                    <a:pt x="210" y="162"/>
                  </a:lnTo>
                  <a:lnTo>
                    <a:pt x="218" y="162"/>
                  </a:lnTo>
                  <a:lnTo>
                    <a:pt x="223" y="162"/>
                  </a:lnTo>
                  <a:lnTo>
                    <a:pt x="223" y="170"/>
                  </a:lnTo>
                  <a:lnTo>
                    <a:pt x="228" y="170"/>
                  </a:lnTo>
                  <a:lnTo>
                    <a:pt x="228" y="175"/>
                  </a:lnTo>
                  <a:lnTo>
                    <a:pt x="235" y="175"/>
                  </a:lnTo>
                  <a:lnTo>
                    <a:pt x="240" y="170"/>
                  </a:lnTo>
                  <a:lnTo>
                    <a:pt x="248" y="162"/>
                  </a:lnTo>
                  <a:lnTo>
                    <a:pt x="258" y="162"/>
                  </a:lnTo>
                  <a:lnTo>
                    <a:pt x="258" y="170"/>
                  </a:lnTo>
                  <a:lnTo>
                    <a:pt x="258" y="175"/>
                  </a:lnTo>
                  <a:lnTo>
                    <a:pt x="258" y="182"/>
                  </a:lnTo>
                  <a:lnTo>
                    <a:pt x="258" y="187"/>
                  </a:lnTo>
                  <a:lnTo>
                    <a:pt x="253" y="187"/>
                  </a:lnTo>
                  <a:lnTo>
                    <a:pt x="248" y="197"/>
                  </a:lnTo>
                  <a:lnTo>
                    <a:pt x="253" y="197"/>
                  </a:lnTo>
                  <a:lnTo>
                    <a:pt x="253" y="192"/>
                  </a:lnTo>
                  <a:lnTo>
                    <a:pt x="258" y="197"/>
                  </a:lnTo>
                  <a:lnTo>
                    <a:pt x="253" y="205"/>
                  </a:lnTo>
                  <a:lnTo>
                    <a:pt x="253" y="210"/>
                  </a:lnTo>
                  <a:lnTo>
                    <a:pt x="248" y="210"/>
                  </a:lnTo>
                  <a:lnTo>
                    <a:pt x="248" y="222"/>
                  </a:lnTo>
                  <a:lnTo>
                    <a:pt x="240" y="235"/>
                  </a:lnTo>
                  <a:lnTo>
                    <a:pt x="240" y="240"/>
                  </a:lnTo>
                  <a:lnTo>
                    <a:pt x="235" y="240"/>
                  </a:lnTo>
                  <a:lnTo>
                    <a:pt x="235" y="252"/>
                  </a:lnTo>
                  <a:lnTo>
                    <a:pt x="228" y="257"/>
                  </a:lnTo>
                  <a:lnTo>
                    <a:pt x="228" y="252"/>
                  </a:lnTo>
                  <a:lnTo>
                    <a:pt x="235" y="245"/>
                  </a:lnTo>
                  <a:lnTo>
                    <a:pt x="235" y="240"/>
                  </a:lnTo>
                  <a:lnTo>
                    <a:pt x="240" y="235"/>
                  </a:lnTo>
                  <a:lnTo>
                    <a:pt x="240" y="227"/>
                  </a:lnTo>
                  <a:lnTo>
                    <a:pt x="240" y="222"/>
                  </a:lnTo>
                  <a:lnTo>
                    <a:pt x="240" y="215"/>
                  </a:lnTo>
                  <a:lnTo>
                    <a:pt x="235" y="210"/>
                  </a:lnTo>
                  <a:lnTo>
                    <a:pt x="235" y="215"/>
                  </a:lnTo>
                  <a:lnTo>
                    <a:pt x="228" y="215"/>
                  </a:lnTo>
                  <a:lnTo>
                    <a:pt x="223" y="215"/>
                  </a:lnTo>
                  <a:lnTo>
                    <a:pt x="223" y="222"/>
                  </a:lnTo>
                  <a:lnTo>
                    <a:pt x="228" y="222"/>
                  </a:lnTo>
                  <a:lnTo>
                    <a:pt x="228" y="227"/>
                  </a:lnTo>
                  <a:lnTo>
                    <a:pt x="228" y="235"/>
                  </a:lnTo>
                  <a:lnTo>
                    <a:pt x="223" y="227"/>
                  </a:lnTo>
                  <a:lnTo>
                    <a:pt x="218" y="227"/>
                  </a:lnTo>
                  <a:lnTo>
                    <a:pt x="218" y="222"/>
                  </a:lnTo>
                  <a:lnTo>
                    <a:pt x="210" y="222"/>
                  </a:lnTo>
                  <a:lnTo>
                    <a:pt x="210" y="227"/>
                  </a:lnTo>
                  <a:lnTo>
                    <a:pt x="210" y="235"/>
                  </a:lnTo>
                  <a:lnTo>
                    <a:pt x="210" y="240"/>
                  </a:lnTo>
                  <a:lnTo>
                    <a:pt x="205" y="240"/>
                  </a:lnTo>
                  <a:lnTo>
                    <a:pt x="210" y="245"/>
                  </a:lnTo>
                  <a:lnTo>
                    <a:pt x="210" y="252"/>
                  </a:lnTo>
                  <a:lnTo>
                    <a:pt x="210" y="257"/>
                  </a:lnTo>
                  <a:lnTo>
                    <a:pt x="210" y="262"/>
                  </a:lnTo>
                  <a:lnTo>
                    <a:pt x="205" y="262"/>
                  </a:lnTo>
                  <a:lnTo>
                    <a:pt x="200" y="262"/>
                  </a:lnTo>
                  <a:lnTo>
                    <a:pt x="195" y="262"/>
                  </a:lnTo>
                  <a:lnTo>
                    <a:pt x="200" y="262"/>
                  </a:lnTo>
                  <a:lnTo>
                    <a:pt x="200" y="270"/>
                  </a:lnTo>
                  <a:lnTo>
                    <a:pt x="205" y="270"/>
                  </a:lnTo>
                  <a:lnTo>
                    <a:pt x="210" y="270"/>
                  </a:lnTo>
                  <a:lnTo>
                    <a:pt x="210" y="275"/>
                  </a:lnTo>
                  <a:lnTo>
                    <a:pt x="210" y="280"/>
                  </a:lnTo>
                  <a:lnTo>
                    <a:pt x="210" y="287"/>
                  </a:lnTo>
                  <a:lnTo>
                    <a:pt x="210" y="292"/>
                  </a:lnTo>
                  <a:lnTo>
                    <a:pt x="210" y="297"/>
                  </a:lnTo>
                  <a:lnTo>
                    <a:pt x="210" y="305"/>
                  </a:lnTo>
                  <a:lnTo>
                    <a:pt x="210" y="310"/>
                  </a:lnTo>
                  <a:lnTo>
                    <a:pt x="205" y="305"/>
                  </a:lnTo>
                  <a:lnTo>
                    <a:pt x="200" y="310"/>
                  </a:lnTo>
                  <a:lnTo>
                    <a:pt x="205" y="315"/>
                  </a:lnTo>
                  <a:lnTo>
                    <a:pt x="205" y="322"/>
                  </a:lnTo>
                  <a:lnTo>
                    <a:pt x="205" y="327"/>
                  </a:lnTo>
                  <a:lnTo>
                    <a:pt x="210" y="327"/>
                  </a:lnTo>
                  <a:lnTo>
                    <a:pt x="210" y="322"/>
                  </a:lnTo>
                  <a:lnTo>
                    <a:pt x="210" y="327"/>
                  </a:lnTo>
                  <a:lnTo>
                    <a:pt x="210" y="332"/>
                  </a:lnTo>
                  <a:lnTo>
                    <a:pt x="210" y="340"/>
                  </a:lnTo>
                  <a:lnTo>
                    <a:pt x="210" y="350"/>
                  </a:lnTo>
                  <a:lnTo>
                    <a:pt x="210" y="357"/>
                  </a:lnTo>
                  <a:lnTo>
                    <a:pt x="210" y="362"/>
                  </a:lnTo>
                  <a:lnTo>
                    <a:pt x="210" y="369"/>
                  </a:lnTo>
                  <a:lnTo>
                    <a:pt x="210" y="374"/>
                  </a:lnTo>
                  <a:lnTo>
                    <a:pt x="210" y="379"/>
                  </a:lnTo>
                  <a:lnTo>
                    <a:pt x="205" y="379"/>
                  </a:lnTo>
                  <a:lnTo>
                    <a:pt x="210" y="379"/>
                  </a:lnTo>
                  <a:lnTo>
                    <a:pt x="210" y="384"/>
                  </a:lnTo>
                  <a:lnTo>
                    <a:pt x="210" y="397"/>
                  </a:lnTo>
                  <a:lnTo>
                    <a:pt x="210" y="402"/>
                  </a:lnTo>
                  <a:lnTo>
                    <a:pt x="210" y="409"/>
                  </a:lnTo>
                  <a:lnTo>
                    <a:pt x="218" y="414"/>
                  </a:lnTo>
                  <a:lnTo>
                    <a:pt x="218" y="427"/>
                  </a:lnTo>
                  <a:lnTo>
                    <a:pt x="218" y="439"/>
                  </a:lnTo>
                  <a:lnTo>
                    <a:pt x="218" y="449"/>
                  </a:lnTo>
                  <a:lnTo>
                    <a:pt x="218" y="457"/>
                  </a:lnTo>
                  <a:lnTo>
                    <a:pt x="218" y="462"/>
                  </a:lnTo>
                  <a:lnTo>
                    <a:pt x="218" y="474"/>
                  </a:lnTo>
                  <a:lnTo>
                    <a:pt x="218" y="479"/>
                  </a:lnTo>
                  <a:lnTo>
                    <a:pt x="210" y="484"/>
                  </a:lnTo>
                  <a:lnTo>
                    <a:pt x="205" y="492"/>
                  </a:lnTo>
                  <a:lnTo>
                    <a:pt x="205" y="497"/>
                  </a:lnTo>
                  <a:lnTo>
                    <a:pt x="205" y="502"/>
                  </a:lnTo>
                  <a:lnTo>
                    <a:pt x="210" y="509"/>
                  </a:lnTo>
                  <a:lnTo>
                    <a:pt x="210" y="514"/>
                  </a:lnTo>
                  <a:lnTo>
                    <a:pt x="210" y="519"/>
                  </a:lnTo>
                  <a:lnTo>
                    <a:pt x="210" y="527"/>
                  </a:lnTo>
                  <a:lnTo>
                    <a:pt x="218" y="532"/>
                  </a:lnTo>
                  <a:lnTo>
                    <a:pt x="218" y="537"/>
                  </a:lnTo>
                  <a:lnTo>
                    <a:pt x="210" y="537"/>
                  </a:lnTo>
                  <a:lnTo>
                    <a:pt x="205" y="537"/>
                  </a:lnTo>
                  <a:lnTo>
                    <a:pt x="200" y="532"/>
                  </a:lnTo>
                  <a:lnTo>
                    <a:pt x="200" y="527"/>
                  </a:lnTo>
                  <a:lnTo>
                    <a:pt x="195" y="527"/>
                  </a:lnTo>
                  <a:lnTo>
                    <a:pt x="188" y="527"/>
                  </a:lnTo>
                  <a:lnTo>
                    <a:pt x="183" y="527"/>
                  </a:lnTo>
                  <a:lnTo>
                    <a:pt x="183" y="519"/>
                  </a:lnTo>
                  <a:lnTo>
                    <a:pt x="175" y="514"/>
                  </a:lnTo>
                  <a:lnTo>
                    <a:pt x="170" y="514"/>
                  </a:lnTo>
                  <a:lnTo>
                    <a:pt x="170" y="519"/>
                  </a:lnTo>
                  <a:lnTo>
                    <a:pt x="165" y="519"/>
                  </a:lnTo>
                  <a:lnTo>
                    <a:pt x="158" y="519"/>
                  </a:lnTo>
                  <a:lnTo>
                    <a:pt x="148" y="519"/>
                  </a:lnTo>
                  <a:lnTo>
                    <a:pt x="140" y="519"/>
                  </a:lnTo>
                  <a:lnTo>
                    <a:pt x="130" y="519"/>
                  </a:lnTo>
                  <a:lnTo>
                    <a:pt x="130" y="527"/>
                  </a:lnTo>
                  <a:lnTo>
                    <a:pt x="118" y="527"/>
                  </a:lnTo>
                  <a:lnTo>
                    <a:pt x="113" y="527"/>
                  </a:lnTo>
                  <a:lnTo>
                    <a:pt x="105" y="527"/>
                  </a:lnTo>
                  <a:lnTo>
                    <a:pt x="100" y="527"/>
                  </a:lnTo>
                  <a:lnTo>
                    <a:pt x="88" y="527"/>
                  </a:lnTo>
                  <a:lnTo>
                    <a:pt x="88" y="519"/>
                  </a:lnTo>
                  <a:lnTo>
                    <a:pt x="83" y="519"/>
                  </a:lnTo>
                  <a:lnTo>
                    <a:pt x="83" y="514"/>
                  </a:lnTo>
                  <a:lnTo>
                    <a:pt x="78" y="509"/>
                  </a:lnTo>
                  <a:lnTo>
                    <a:pt x="78" y="502"/>
                  </a:lnTo>
                  <a:lnTo>
                    <a:pt x="70" y="502"/>
                  </a:lnTo>
                  <a:lnTo>
                    <a:pt x="65" y="497"/>
                  </a:lnTo>
                  <a:lnTo>
                    <a:pt x="60" y="497"/>
                  </a:lnTo>
                  <a:lnTo>
                    <a:pt x="53" y="492"/>
                  </a:lnTo>
                  <a:lnTo>
                    <a:pt x="53" y="497"/>
                  </a:lnTo>
                  <a:lnTo>
                    <a:pt x="53" y="502"/>
                  </a:lnTo>
                  <a:lnTo>
                    <a:pt x="48" y="502"/>
                  </a:lnTo>
                  <a:lnTo>
                    <a:pt x="48" y="497"/>
                  </a:lnTo>
                  <a:lnTo>
                    <a:pt x="40" y="497"/>
                  </a:lnTo>
                  <a:lnTo>
                    <a:pt x="30" y="497"/>
                  </a:lnTo>
                  <a:lnTo>
                    <a:pt x="23" y="497"/>
                  </a:lnTo>
                  <a:lnTo>
                    <a:pt x="23" y="492"/>
                  </a:lnTo>
                  <a:lnTo>
                    <a:pt x="18" y="492"/>
                  </a:lnTo>
                  <a:lnTo>
                    <a:pt x="13" y="484"/>
                  </a:lnTo>
                  <a:lnTo>
                    <a:pt x="8" y="484"/>
                  </a:lnTo>
                  <a:lnTo>
                    <a:pt x="13" y="479"/>
                  </a:lnTo>
                  <a:lnTo>
                    <a:pt x="18" y="474"/>
                  </a:lnTo>
                  <a:lnTo>
                    <a:pt x="18" y="467"/>
                  </a:lnTo>
                  <a:lnTo>
                    <a:pt x="23" y="467"/>
                  </a:lnTo>
                  <a:lnTo>
                    <a:pt x="18" y="462"/>
                  </a:lnTo>
                  <a:lnTo>
                    <a:pt x="13" y="462"/>
                  </a:lnTo>
                  <a:lnTo>
                    <a:pt x="13" y="457"/>
                  </a:lnTo>
                  <a:lnTo>
                    <a:pt x="8" y="449"/>
                  </a:lnTo>
                  <a:lnTo>
                    <a:pt x="0" y="449"/>
                  </a:lnTo>
                  <a:lnTo>
                    <a:pt x="0" y="444"/>
                  </a:lnTo>
                  <a:lnTo>
                    <a:pt x="0" y="439"/>
                  </a:lnTo>
                  <a:lnTo>
                    <a:pt x="0" y="432"/>
                  </a:lnTo>
                  <a:lnTo>
                    <a:pt x="8" y="427"/>
                  </a:lnTo>
                  <a:lnTo>
                    <a:pt x="13" y="427"/>
                  </a:lnTo>
                  <a:lnTo>
                    <a:pt x="18" y="427"/>
                  </a:lnTo>
                  <a:lnTo>
                    <a:pt x="18" y="414"/>
                  </a:lnTo>
                  <a:lnTo>
                    <a:pt x="18" y="409"/>
                  </a:lnTo>
                  <a:lnTo>
                    <a:pt x="18" y="402"/>
                  </a:lnTo>
                  <a:lnTo>
                    <a:pt x="23" y="397"/>
                  </a:lnTo>
                  <a:lnTo>
                    <a:pt x="30" y="392"/>
                  </a:lnTo>
                  <a:lnTo>
                    <a:pt x="40" y="392"/>
                  </a:lnTo>
                  <a:lnTo>
                    <a:pt x="48" y="384"/>
                  </a:lnTo>
                  <a:lnTo>
                    <a:pt x="53" y="384"/>
                  </a:lnTo>
                  <a:lnTo>
                    <a:pt x="60" y="379"/>
                  </a:lnTo>
                  <a:lnTo>
                    <a:pt x="53" y="374"/>
                  </a:lnTo>
                  <a:lnTo>
                    <a:pt x="53" y="369"/>
                  </a:lnTo>
                  <a:lnTo>
                    <a:pt x="48" y="369"/>
                  </a:lnTo>
                  <a:lnTo>
                    <a:pt x="40" y="362"/>
                  </a:lnTo>
                  <a:lnTo>
                    <a:pt x="35" y="357"/>
                  </a:lnTo>
                  <a:lnTo>
                    <a:pt x="35" y="350"/>
                  </a:lnTo>
                  <a:lnTo>
                    <a:pt x="40" y="345"/>
                  </a:lnTo>
                  <a:lnTo>
                    <a:pt x="40" y="332"/>
                  </a:lnTo>
                  <a:lnTo>
                    <a:pt x="40" y="327"/>
                  </a:lnTo>
                  <a:lnTo>
                    <a:pt x="40" y="322"/>
                  </a:lnTo>
                  <a:lnTo>
                    <a:pt x="35" y="315"/>
                  </a:lnTo>
                  <a:lnTo>
                    <a:pt x="35" y="310"/>
                  </a:lnTo>
                  <a:lnTo>
                    <a:pt x="35" y="305"/>
                  </a:lnTo>
                  <a:lnTo>
                    <a:pt x="48" y="305"/>
                  </a:lnTo>
                  <a:lnTo>
                    <a:pt x="53" y="305"/>
                  </a:lnTo>
                  <a:lnTo>
                    <a:pt x="53" y="297"/>
                  </a:lnTo>
                  <a:lnTo>
                    <a:pt x="60" y="292"/>
                  </a:lnTo>
                  <a:lnTo>
                    <a:pt x="65" y="292"/>
                  </a:lnTo>
                  <a:lnTo>
                    <a:pt x="70" y="287"/>
                  </a:lnTo>
                  <a:lnTo>
                    <a:pt x="78" y="287"/>
                  </a:lnTo>
                  <a:lnTo>
                    <a:pt x="78" y="280"/>
                  </a:lnTo>
                  <a:lnTo>
                    <a:pt x="78" y="275"/>
                  </a:lnTo>
                  <a:lnTo>
                    <a:pt x="83" y="270"/>
                  </a:lnTo>
                  <a:lnTo>
                    <a:pt x="83" y="262"/>
                  </a:lnTo>
                  <a:lnTo>
                    <a:pt x="88" y="262"/>
                  </a:lnTo>
                  <a:lnTo>
                    <a:pt x="88" y="257"/>
                  </a:lnTo>
                  <a:lnTo>
                    <a:pt x="95" y="252"/>
                  </a:lnTo>
                  <a:lnTo>
                    <a:pt x="95" y="257"/>
                  </a:lnTo>
                  <a:lnTo>
                    <a:pt x="100" y="257"/>
                  </a:lnTo>
                  <a:lnTo>
                    <a:pt x="148" y="222"/>
                  </a:lnTo>
                  <a:lnTo>
                    <a:pt x="148" y="215"/>
                  </a:lnTo>
                  <a:lnTo>
                    <a:pt x="130" y="210"/>
                  </a:lnTo>
                  <a:lnTo>
                    <a:pt x="123" y="162"/>
                  </a:lnTo>
                  <a:lnTo>
                    <a:pt x="123" y="157"/>
                  </a:lnTo>
                  <a:lnTo>
                    <a:pt x="113" y="157"/>
                  </a:lnTo>
                  <a:lnTo>
                    <a:pt x="105" y="162"/>
                  </a:lnTo>
                  <a:lnTo>
                    <a:pt x="100" y="162"/>
                  </a:lnTo>
                  <a:lnTo>
                    <a:pt x="95" y="162"/>
                  </a:lnTo>
                  <a:lnTo>
                    <a:pt x="95" y="157"/>
                  </a:lnTo>
                  <a:lnTo>
                    <a:pt x="88" y="157"/>
                  </a:lnTo>
                  <a:lnTo>
                    <a:pt x="83" y="157"/>
                  </a:lnTo>
                  <a:lnTo>
                    <a:pt x="83" y="152"/>
                  </a:lnTo>
                  <a:lnTo>
                    <a:pt x="78" y="145"/>
                  </a:lnTo>
                  <a:lnTo>
                    <a:pt x="78" y="140"/>
                  </a:lnTo>
                  <a:lnTo>
                    <a:pt x="70" y="135"/>
                  </a:lnTo>
                  <a:lnTo>
                    <a:pt x="65" y="135"/>
                  </a:lnTo>
                  <a:lnTo>
                    <a:pt x="60" y="135"/>
                  </a:lnTo>
                  <a:lnTo>
                    <a:pt x="53" y="127"/>
                  </a:lnTo>
                  <a:lnTo>
                    <a:pt x="53" y="122"/>
                  </a:lnTo>
                  <a:lnTo>
                    <a:pt x="53" y="117"/>
                  </a:lnTo>
                  <a:lnTo>
                    <a:pt x="53" y="105"/>
                  </a:lnTo>
                  <a:lnTo>
                    <a:pt x="48" y="100"/>
                  </a:lnTo>
                  <a:lnTo>
                    <a:pt x="40" y="100"/>
                  </a:lnTo>
                  <a:lnTo>
                    <a:pt x="35" y="100"/>
                  </a:lnTo>
                  <a:lnTo>
                    <a:pt x="35" y="92"/>
                  </a:lnTo>
                  <a:lnTo>
                    <a:pt x="35" y="87"/>
                  </a:lnTo>
                  <a:lnTo>
                    <a:pt x="40" y="87"/>
                  </a:lnTo>
                  <a:lnTo>
                    <a:pt x="40" y="82"/>
                  </a:lnTo>
                  <a:lnTo>
                    <a:pt x="35" y="75"/>
                  </a:lnTo>
                  <a:lnTo>
                    <a:pt x="30" y="75"/>
                  </a:lnTo>
                  <a:lnTo>
                    <a:pt x="23" y="75"/>
                  </a:lnTo>
                  <a:lnTo>
                    <a:pt x="30" y="70"/>
                  </a:lnTo>
                  <a:lnTo>
                    <a:pt x="30" y="65"/>
                  </a:lnTo>
                  <a:lnTo>
                    <a:pt x="30" y="57"/>
                  </a:lnTo>
                  <a:lnTo>
                    <a:pt x="30" y="52"/>
                  </a:lnTo>
                  <a:lnTo>
                    <a:pt x="30" y="40"/>
                  </a:lnTo>
                  <a:lnTo>
                    <a:pt x="23" y="40"/>
                  </a:lnTo>
                  <a:lnTo>
                    <a:pt x="23" y="35"/>
                  </a:lnTo>
                  <a:lnTo>
                    <a:pt x="23" y="28"/>
                  </a:lnTo>
                  <a:lnTo>
                    <a:pt x="23" y="23"/>
                  </a:lnTo>
                  <a:lnTo>
                    <a:pt x="23" y="18"/>
                  </a:lnTo>
                  <a:lnTo>
                    <a:pt x="13" y="18"/>
                  </a:lnTo>
                  <a:lnTo>
                    <a:pt x="8" y="18"/>
                  </a:lnTo>
                  <a:lnTo>
                    <a:pt x="8" y="10"/>
                  </a:lnTo>
                  <a:lnTo>
                    <a:pt x="13" y="10"/>
                  </a:lnTo>
                  <a:lnTo>
                    <a:pt x="13" y="5"/>
                  </a:lnTo>
                  <a:lnTo>
                    <a:pt x="18" y="0"/>
                  </a:lnTo>
                  <a:lnTo>
                    <a:pt x="23"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584" name="Freeform 32"/>
            <p:cNvSpPr>
              <a:spLocks/>
            </p:cNvSpPr>
            <p:nvPr/>
          </p:nvSpPr>
          <p:spPr bwMode="auto">
            <a:xfrm>
              <a:off x="2856" y="1673"/>
              <a:ext cx="441" cy="541"/>
            </a:xfrm>
            <a:custGeom>
              <a:avLst/>
              <a:gdLst>
                <a:gd name="T0" fmla="*/ 239 w 334"/>
                <a:gd name="T1" fmla="*/ 322 h 410"/>
                <a:gd name="T2" fmla="*/ 222 w 334"/>
                <a:gd name="T3" fmla="*/ 315 h 410"/>
                <a:gd name="T4" fmla="*/ 207 w 334"/>
                <a:gd name="T5" fmla="*/ 292 h 410"/>
                <a:gd name="T6" fmla="*/ 182 w 334"/>
                <a:gd name="T7" fmla="*/ 280 h 410"/>
                <a:gd name="T8" fmla="*/ 159 w 334"/>
                <a:gd name="T9" fmla="*/ 292 h 410"/>
                <a:gd name="T10" fmla="*/ 142 w 334"/>
                <a:gd name="T11" fmla="*/ 322 h 410"/>
                <a:gd name="T12" fmla="*/ 147 w 334"/>
                <a:gd name="T13" fmla="*/ 337 h 410"/>
                <a:gd name="T14" fmla="*/ 159 w 334"/>
                <a:gd name="T15" fmla="*/ 362 h 410"/>
                <a:gd name="T16" fmla="*/ 147 w 334"/>
                <a:gd name="T17" fmla="*/ 380 h 410"/>
                <a:gd name="T18" fmla="*/ 124 w 334"/>
                <a:gd name="T19" fmla="*/ 392 h 410"/>
                <a:gd name="T20" fmla="*/ 99 w 334"/>
                <a:gd name="T21" fmla="*/ 410 h 410"/>
                <a:gd name="T22" fmla="*/ 64 w 334"/>
                <a:gd name="T23" fmla="*/ 397 h 410"/>
                <a:gd name="T24" fmla="*/ 52 w 334"/>
                <a:gd name="T25" fmla="*/ 380 h 410"/>
                <a:gd name="T26" fmla="*/ 64 w 334"/>
                <a:gd name="T27" fmla="*/ 362 h 410"/>
                <a:gd name="T28" fmla="*/ 77 w 334"/>
                <a:gd name="T29" fmla="*/ 337 h 410"/>
                <a:gd name="T30" fmla="*/ 99 w 334"/>
                <a:gd name="T31" fmla="*/ 322 h 410"/>
                <a:gd name="T32" fmla="*/ 117 w 334"/>
                <a:gd name="T33" fmla="*/ 297 h 410"/>
                <a:gd name="T34" fmla="*/ 99 w 334"/>
                <a:gd name="T35" fmla="*/ 275 h 410"/>
                <a:gd name="T36" fmla="*/ 89 w 334"/>
                <a:gd name="T37" fmla="*/ 292 h 410"/>
                <a:gd name="T38" fmla="*/ 64 w 334"/>
                <a:gd name="T39" fmla="*/ 302 h 410"/>
                <a:gd name="T40" fmla="*/ 64 w 334"/>
                <a:gd name="T41" fmla="*/ 275 h 410"/>
                <a:gd name="T42" fmla="*/ 52 w 334"/>
                <a:gd name="T43" fmla="*/ 267 h 410"/>
                <a:gd name="T44" fmla="*/ 47 w 334"/>
                <a:gd name="T45" fmla="*/ 297 h 410"/>
                <a:gd name="T46" fmla="*/ 42 w 334"/>
                <a:gd name="T47" fmla="*/ 267 h 410"/>
                <a:gd name="T48" fmla="*/ 47 w 334"/>
                <a:gd name="T49" fmla="*/ 250 h 410"/>
                <a:gd name="T50" fmla="*/ 29 w 334"/>
                <a:gd name="T51" fmla="*/ 262 h 410"/>
                <a:gd name="T52" fmla="*/ 29 w 334"/>
                <a:gd name="T53" fmla="*/ 280 h 410"/>
                <a:gd name="T54" fmla="*/ 7 w 334"/>
                <a:gd name="T55" fmla="*/ 250 h 410"/>
                <a:gd name="T56" fmla="*/ 19 w 334"/>
                <a:gd name="T57" fmla="*/ 227 h 410"/>
                <a:gd name="T58" fmla="*/ 19 w 334"/>
                <a:gd name="T59" fmla="*/ 197 h 410"/>
                <a:gd name="T60" fmla="*/ 24 w 334"/>
                <a:gd name="T61" fmla="*/ 170 h 410"/>
                <a:gd name="T62" fmla="*/ 42 w 334"/>
                <a:gd name="T63" fmla="*/ 145 h 410"/>
                <a:gd name="T64" fmla="*/ 42 w 334"/>
                <a:gd name="T65" fmla="*/ 122 h 410"/>
                <a:gd name="T66" fmla="*/ 59 w 334"/>
                <a:gd name="T67" fmla="*/ 98 h 410"/>
                <a:gd name="T68" fmla="*/ 82 w 334"/>
                <a:gd name="T69" fmla="*/ 80 h 410"/>
                <a:gd name="T70" fmla="*/ 117 w 334"/>
                <a:gd name="T71" fmla="*/ 75 h 410"/>
                <a:gd name="T72" fmla="*/ 152 w 334"/>
                <a:gd name="T73" fmla="*/ 75 h 410"/>
                <a:gd name="T74" fmla="*/ 152 w 334"/>
                <a:gd name="T75" fmla="*/ 5 h 410"/>
                <a:gd name="T76" fmla="*/ 199 w 334"/>
                <a:gd name="T77" fmla="*/ 0 h 410"/>
                <a:gd name="T78" fmla="*/ 239 w 334"/>
                <a:gd name="T79" fmla="*/ 23 h 410"/>
                <a:gd name="T80" fmla="*/ 252 w 334"/>
                <a:gd name="T81" fmla="*/ 35 h 410"/>
                <a:gd name="T82" fmla="*/ 277 w 334"/>
                <a:gd name="T83" fmla="*/ 35 h 410"/>
                <a:gd name="T84" fmla="*/ 299 w 334"/>
                <a:gd name="T85" fmla="*/ 53 h 410"/>
                <a:gd name="T86" fmla="*/ 334 w 334"/>
                <a:gd name="T87" fmla="*/ 58 h 410"/>
                <a:gd name="T88" fmla="*/ 304 w 334"/>
                <a:gd name="T89" fmla="*/ 80 h 410"/>
                <a:gd name="T90" fmla="*/ 282 w 334"/>
                <a:gd name="T91" fmla="*/ 115 h 410"/>
                <a:gd name="T92" fmla="*/ 252 w 334"/>
                <a:gd name="T93" fmla="*/ 145 h 410"/>
                <a:gd name="T94" fmla="*/ 229 w 334"/>
                <a:gd name="T95" fmla="*/ 170 h 410"/>
                <a:gd name="T96" fmla="*/ 187 w 334"/>
                <a:gd name="T97" fmla="*/ 187 h 410"/>
                <a:gd name="T98" fmla="*/ 194 w 334"/>
                <a:gd name="T99" fmla="*/ 210 h 410"/>
                <a:gd name="T100" fmla="*/ 199 w 334"/>
                <a:gd name="T101" fmla="*/ 240 h 410"/>
                <a:gd name="T102" fmla="*/ 229 w 334"/>
                <a:gd name="T103" fmla="*/ 262 h 410"/>
                <a:gd name="T104" fmla="*/ 247 w 334"/>
                <a:gd name="T105" fmla="*/ 262 h 410"/>
                <a:gd name="T106" fmla="*/ 277 w 334"/>
                <a:gd name="T107" fmla="*/ 262 h 410"/>
                <a:gd name="T108" fmla="*/ 277 w 334"/>
                <a:gd name="T109" fmla="*/ 297 h 410"/>
                <a:gd name="T110" fmla="*/ 264 w 334"/>
                <a:gd name="T111" fmla="*/ 322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4" h="410">
                  <a:moveTo>
                    <a:pt x="264" y="327"/>
                  </a:moveTo>
                  <a:lnTo>
                    <a:pt x="259" y="327"/>
                  </a:lnTo>
                  <a:lnTo>
                    <a:pt x="252" y="327"/>
                  </a:lnTo>
                  <a:lnTo>
                    <a:pt x="247" y="327"/>
                  </a:lnTo>
                  <a:lnTo>
                    <a:pt x="239" y="322"/>
                  </a:lnTo>
                  <a:lnTo>
                    <a:pt x="239" y="315"/>
                  </a:lnTo>
                  <a:lnTo>
                    <a:pt x="234" y="315"/>
                  </a:lnTo>
                  <a:lnTo>
                    <a:pt x="229" y="315"/>
                  </a:lnTo>
                  <a:lnTo>
                    <a:pt x="222" y="322"/>
                  </a:lnTo>
                  <a:lnTo>
                    <a:pt x="222" y="315"/>
                  </a:lnTo>
                  <a:lnTo>
                    <a:pt x="217" y="302"/>
                  </a:lnTo>
                  <a:lnTo>
                    <a:pt x="212" y="302"/>
                  </a:lnTo>
                  <a:lnTo>
                    <a:pt x="217" y="297"/>
                  </a:lnTo>
                  <a:lnTo>
                    <a:pt x="212" y="297"/>
                  </a:lnTo>
                  <a:lnTo>
                    <a:pt x="207" y="292"/>
                  </a:lnTo>
                  <a:lnTo>
                    <a:pt x="199" y="285"/>
                  </a:lnTo>
                  <a:lnTo>
                    <a:pt x="199" y="280"/>
                  </a:lnTo>
                  <a:lnTo>
                    <a:pt x="194" y="280"/>
                  </a:lnTo>
                  <a:lnTo>
                    <a:pt x="187" y="275"/>
                  </a:lnTo>
                  <a:lnTo>
                    <a:pt x="182" y="280"/>
                  </a:lnTo>
                  <a:lnTo>
                    <a:pt x="169" y="280"/>
                  </a:lnTo>
                  <a:lnTo>
                    <a:pt x="169" y="285"/>
                  </a:lnTo>
                  <a:lnTo>
                    <a:pt x="164" y="292"/>
                  </a:lnTo>
                  <a:lnTo>
                    <a:pt x="159" y="285"/>
                  </a:lnTo>
                  <a:lnTo>
                    <a:pt x="159" y="292"/>
                  </a:lnTo>
                  <a:lnTo>
                    <a:pt x="152" y="297"/>
                  </a:lnTo>
                  <a:lnTo>
                    <a:pt x="152" y="302"/>
                  </a:lnTo>
                  <a:lnTo>
                    <a:pt x="147" y="310"/>
                  </a:lnTo>
                  <a:lnTo>
                    <a:pt x="147" y="315"/>
                  </a:lnTo>
                  <a:lnTo>
                    <a:pt x="142" y="322"/>
                  </a:lnTo>
                  <a:lnTo>
                    <a:pt x="134" y="327"/>
                  </a:lnTo>
                  <a:lnTo>
                    <a:pt x="134" y="332"/>
                  </a:lnTo>
                  <a:lnTo>
                    <a:pt x="134" y="337"/>
                  </a:lnTo>
                  <a:lnTo>
                    <a:pt x="142" y="337"/>
                  </a:lnTo>
                  <a:lnTo>
                    <a:pt x="147" y="337"/>
                  </a:lnTo>
                  <a:lnTo>
                    <a:pt x="147" y="345"/>
                  </a:lnTo>
                  <a:lnTo>
                    <a:pt x="147" y="350"/>
                  </a:lnTo>
                  <a:lnTo>
                    <a:pt x="147" y="357"/>
                  </a:lnTo>
                  <a:lnTo>
                    <a:pt x="152" y="362"/>
                  </a:lnTo>
                  <a:lnTo>
                    <a:pt x="159" y="362"/>
                  </a:lnTo>
                  <a:lnTo>
                    <a:pt x="159" y="367"/>
                  </a:lnTo>
                  <a:lnTo>
                    <a:pt x="159" y="375"/>
                  </a:lnTo>
                  <a:lnTo>
                    <a:pt x="152" y="375"/>
                  </a:lnTo>
                  <a:lnTo>
                    <a:pt x="152" y="380"/>
                  </a:lnTo>
                  <a:lnTo>
                    <a:pt x="147" y="380"/>
                  </a:lnTo>
                  <a:lnTo>
                    <a:pt x="147" y="385"/>
                  </a:lnTo>
                  <a:lnTo>
                    <a:pt x="142" y="385"/>
                  </a:lnTo>
                  <a:lnTo>
                    <a:pt x="134" y="392"/>
                  </a:lnTo>
                  <a:lnTo>
                    <a:pt x="129" y="392"/>
                  </a:lnTo>
                  <a:lnTo>
                    <a:pt x="124" y="392"/>
                  </a:lnTo>
                  <a:lnTo>
                    <a:pt x="117" y="392"/>
                  </a:lnTo>
                  <a:lnTo>
                    <a:pt x="112" y="397"/>
                  </a:lnTo>
                  <a:lnTo>
                    <a:pt x="112" y="402"/>
                  </a:lnTo>
                  <a:lnTo>
                    <a:pt x="107" y="410"/>
                  </a:lnTo>
                  <a:lnTo>
                    <a:pt x="99" y="410"/>
                  </a:lnTo>
                  <a:lnTo>
                    <a:pt x="94" y="410"/>
                  </a:lnTo>
                  <a:lnTo>
                    <a:pt x="89" y="402"/>
                  </a:lnTo>
                  <a:lnTo>
                    <a:pt x="82" y="402"/>
                  </a:lnTo>
                  <a:lnTo>
                    <a:pt x="72" y="402"/>
                  </a:lnTo>
                  <a:lnTo>
                    <a:pt x="64" y="397"/>
                  </a:lnTo>
                  <a:lnTo>
                    <a:pt x="59" y="397"/>
                  </a:lnTo>
                  <a:lnTo>
                    <a:pt x="52" y="397"/>
                  </a:lnTo>
                  <a:lnTo>
                    <a:pt x="52" y="392"/>
                  </a:lnTo>
                  <a:lnTo>
                    <a:pt x="52" y="385"/>
                  </a:lnTo>
                  <a:lnTo>
                    <a:pt x="52" y="380"/>
                  </a:lnTo>
                  <a:lnTo>
                    <a:pt x="52" y="375"/>
                  </a:lnTo>
                  <a:lnTo>
                    <a:pt x="52" y="367"/>
                  </a:lnTo>
                  <a:lnTo>
                    <a:pt x="59" y="362"/>
                  </a:lnTo>
                  <a:lnTo>
                    <a:pt x="64" y="367"/>
                  </a:lnTo>
                  <a:lnTo>
                    <a:pt x="64" y="362"/>
                  </a:lnTo>
                  <a:lnTo>
                    <a:pt x="72" y="362"/>
                  </a:lnTo>
                  <a:lnTo>
                    <a:pt x="72" y="357"/>
                  </a:lnTo>
                  <a:lnTo>
                    <a:pt x="72" y="350"/>
                  </a:lnTo>
                  <a:lnTo>
                    <a:pt x="72" y="345"/>
                  </a:lnTo>
                  <a:lnTo>
                    <a:pt x="77" y="337"/>
                  </a:lnTo>
                  <a:lnTo>
                    <a:pt x="77" y="332"/>
                  </a:lnTo>
                  <a:lnTo>
                    <a:pt x="82" y="332"/>
                  </a:lnTo>
                  <a:lnTo>
                    <a:pt x="82" y="327"/>
                  </a:lnTo>
                  <a:lnTo>
                    <a:pt x="89" y="322"/>
                  </a:lnTo>
                  <a:lnTo>
                    <a:pt x="99" y="322"/>
                  </a:lnTo>
                  <a:lnTo>
                    <a:pt x="107" y="322"/>
                  </a:lnTo>
                  <a:lnTo>
                    <a:pt x="112" y="315"/>
                  </a:lnTo>
                  <a:lnTo>
                    <a:pt x="112" y="310"/>
                  </a:lnTo>
                  <a:lnTo>
                    <a:pt x="112" y="302"/>
                  </a:lnTo>
                  <a:lnTo>
                    <a:pt x="117" y="297"/>
                  </a:lnTo>
                  <a:lnTo>
                    <a:pt x="117" y="292"/>
                  </a:lnTo>
                  <a:lnTo>
                    <a:pt x="112" y="285"/>
                  </a:lnTo>
                  <a:lnTo>
                    <a:pt x="107" y="285"/>
                  </a:lnTo>
                  <a:lnTo>
                    <a:pt x="107" y="280"/>
                  </a:lnTo>
                  <a:lnTo>
                    <a:pt x="99" y="275"/>
                  </a:lnTo>
                  <a:lnTo>
                    <a:pt x="94" y="275"/>
                  </a:lnTo>
                  <a:lnTo>
                    <a:pt x="89" y="267"/>
                  </a:lnTo>
                  <a:lnTo>
                    <a:pt x="89" y="275"/>
                  </a:lnTo>
                  <a:lnTo>
                    <a:pt x="82" y="280"/>
                  </a:lnTo>
                  <a:lnTo>
                    <a:pt x="89" y="292"/>
                  </a:lnTo>
                  <a:lnTo>
                    <a:pt x="89" y="297"/>
                  </a:lnTo>
                  <a:lnTo>
                    <a:pt x="82" y="302"/>
                  </a:lnTo>
                  <a:lnTo>
                    <a:pt x="77" y="302"/>
                  </a:lnTo>
                  <a:lnTo>
                    <a:pt x="72" y="302"/>
                  </a:lnTo>
                  <a:lnTo>
                    <a:pt x="64" y="302"/>
                  </a:lnTo>
                  <a:lnTo>
                    <a:pt x="64" y="297"/>
                  </a:lnTo>
                  <a:lnTo>
                    <a:pt x="64" y="292"/>
                  </a:lnTo>
                  <a:lnTo>
                    <a:pt x="64" y="285"/>
                  </a:lnTo>
                  <a:lnTo>
                    <a:pt x="64" y="280"/>
                  </a:lnTo>
                  <a:lnTo>
                    <a:pt x="64" y="275"/>
                  </a:lnTo>
                  <a:lnTo>
                    <a:pt x="64" y="267"/>
                  </a:lnTo>
                  <a:lnTo>
                    <a:pt x="64" y="262"/>
                  </a:lnTo>
                  <a:lnTo>
                    <a:pt x="59" y="262"/>
                  </a:lnTo>
                  <a:lnTo>
                    <a:pt x="52" y="262"/>
                  </a:lnTo>
                  <a:lnTo>
                    <a:pt x="52" y="267"/>
                  </a:lnTo>
                  <a:lnTo>
                    <a:pt x="52" y="275"/>
                  </a:lnTo>
                  <a:lnTo>
                    <a:pt x="47" y="280"/>
                  </a:lnTo>
                  <a:lnTo>
                    <a:pt x="47" y="285"/>
                  </a:lnTo>
                  <a:lnTo>
                    <a:pt x="47" y="292"/>
                  </a:lnTo>
                  <a:lnTo>
                    <a:pt x="47" y="297"/>
                  </a:lnTo>
                  <a:lnTo>
                    <a:pt x="42" y="292"/>
                  </a:lnTo>
                  <a:lnTo>
                    <a:pt x="42" y="285"/>
                  </a:lnTo>
                  <a:lnTo>
                    <a:pt x="42" y="280"/>
                  </a:lnTo>
                  <a:lnTo>
                    <a:pt x="42" y="275"/>
                  </a:lnTo>
                  <a:lnTo>
                    <a:pt x="42" y="267"/>
                  </a:lnTo>
                  <a:lnTo>
                    <a:pt x="47" y="262"/>
                  </a:lnTo>
                  <a:lnTo>
                    <a:pt x="47" y="257"/>
                  </a:lnTo>
                  <a:lnTo>
                    <a:pt x="52" y="257"/>
                  </a:lnTo>
                  <a:lnTo>
                    <a:pt x="52" y="250"/>
                  </a:lnTo>
                  <a:lnTo>
                    <a:pt x="47" y="250"/>
                  </a:lnTo>
                  <a:lnTo>
                    <a:pt x="42" y="245"/>
                  </a:lnTo>
                  <a:lnTo>
                    <a:pt x="34" y="245"/>
                  </a:lnTo>
                  <a:lnTo>
                    <a:pt x="29" y="245"/>
                  </a:lnTo>
                  <a:lnTo>
                    <a:pt x="29" y="257"/>
                  </a:lnTo>
                  <a:lnTo>
                    <a:pt x="29" y="262"/>
                  </a:lnTo>
                  <a:lnTo>
                    <a:pt x="29" y="267"/>
                  </a:lnTo>
                  <a:lnTo>
                    <a:pt x="34" y="267"/>
                  </a:lnTo>
                  <a:lnTo>
                    <a:pt x="34" y="275"/>
                  </a:lnTo>
                  <a:lnTo>
                    <a:pt x="34" y="280"/>
                  </a:lnTo>
                  <a:lnTo>
                    <a:pt x="29" y="280"/>
                  </a:lnTo>
                  <a:lnTo>
                    <a:pt x="24" y="285"/>
                  </a:lnTo>
                  <a:lnTo>
                    <a:pt x="7" y="275"/>
                  </a:lnTo>
                  <a:lnTo>
                    <a:pt x="0" y="275"/>
                  </a:lnTo>
                  <a:lnTo>
                    <a:pt x="7" y="257"/>
                  </a:lnTo>
                  <a:lnTo>
                    <a:pt x="7" y="250"/>
                  </a:lnTo>
                  <a:lnTo>
                    <a:pt x="12" y="245"/>
                  </a:lnTo>
                  <a:lnTo>
                    <a:pt x="12" y="240"/>
                  </a:lnTo>
                  <a:lnTo>
                    <a:pt x="19" y="240"/>
                  </a:lnTo>
                  <a:lnTo>
                    <a:pt x="19" y="232"/>
                  </a:lnTo>
                  <a:lnTo>
                    <a:pt x="19" y="227"/>
                  </a:lnTo>
                  <a:lnTo>
                    <a:pt x="19" y="222"/>
                  </a:lnTo>
                  <a:lnTo>
                    <a:pt x="19" y="215"/>
                  </a:lnTo>
                  <a:lnTo>
                    <a:pt x="19" y="210"/>
                  </a:lnTo>
                  <a:lnTo>
                    <a:pt x="19" y="202"/>
                  </a:lnTo>
                  <a:lnTo>
                    <a:pt x="19" y="197"/>
                  </a:lnTo>
                  <a:lnTo>
                    <a:pt x="19" y="192"/>
                  </a:lnTo>
                  <a:lnTo>
                    <a:pt x="19" y="187"/>
                  </a:lnTo>
                  <a:lnTo>
                    <a:pt x="19" y="180"/>
                  </a:lnTo>
                  <a:lnTo>
                    <a:pt x="24" y="175"/>
                  </a:lnTo>
                  <a:lnTo>
                    <a:pt x="24" y="170"/>
                  </a:lnTo>
                  <a:lnTo>
                    <a:pt x="29" y="162"/>
                  </a:lnTo>
                  <a:lnTo>
                    <a:pt x="29" y="157"/>
                  </a:lnTo>
                  <a:lnTo>
                    <a:pt x="34" y="157"/>
                  </a:lnTo>
                  <a:lnTo>
                    <a:pt x="34" y="150"/>
                  </a:lnTo>
                  <a:lnTo>
                    <a:pt x="42" y="145"/>
                  </a:lnTo>
                  <a:lnTo>
                    <a:pt x="47" y="145"/>
                  </a:lnTo>
                  <a:lnTo>
                    <a:pt x="47" y="140"/>
                  </a:lnTo>
                  <a:lnTo>
                    <a:pt x="42" y="132"/>
                  </a:lnTo>
                  <a:lnTo>
                    <a:pt x="42" y="127"/>
                  </a:lnTo>
                  <a:lnTo>
                    <a:pt x="42" y="122"/>
                  </a:lnTo>
                  <a:lnTo>
                    <a:pt x="42" y="115"/>
                  </a:lnTo>
                  <a:lnTo>
                    <a:pt x="47" y="110"/>
                  </a:lnTo>
                  <a:lnTo>
                    <a:pt x="52" y="105"/>
                  </a:lnTo>
                  <a:lnTo>
                    <a:pt x="59" y="105"/>
                  </a:lnTo>
                  <a:lnTo>
                    <a:pt x="59" y="98"/>
                  </a:lnTo>
                  <a:lnTo>
                    <a:pt x="64" y="98"/>
                  </a:lnTo>
                  <a:lnTo>
                    <a:pt x="72" y="93"/>
                  </a:lnTo>
                  <a:lnTo>
                    <a:pt x="77" y="88"/>
                  </a:lnTo>
                  <a:lnTo>
                    <a:pt x="77" y="80"/>
                  </a:lnTo>
                  <a:lnTo>
                    <a:pt x="82" y="80"/>
                  </a:lnTo>
                  <a:lnTo>
                    <a:pt x="89" y="75"/>
                  </a:lnTo>
                  <a:lnTo>
                    <a:pt x="89" y="70"/>
                  </a:lnTo>
                  <a:lnTo>
                    <a:pt x="94" y="70"/>
                  </a:lnTo>
                  <a:lnTo>
                    <a:pt x="107" y="70"/>
                  </a:lnTo>
                  <a:lnTo>
                    <a:pt x="117" y="75"/>
                  </a:lnTo>
                  <a:lnTo>
                    <a:pt x="124" y="75"/>
                  </a:lnTo>
                  <a:lnTo>
                    <a:pt x="129" y="75"/>
                  </a:lnTo>
                  <a:lnTo>
                    <a:pt x="134" y="75"/>
                  </a:lnTo>
                  <a:lnTo>
                    <a:pt x="142" y="75"/>
                  </a:lnTo>
                  <a:lnTo>
                    <a:pt x="152" y="75"/>
                  </a:lnTo>
                  <a:lnTo>
                    <a:pt x="159" y="70"/>
                  </a:lnTo>
                  <a:lnTo>
                    <a:pt x="164" y="70"/>
                  </a:lnTo>
                  <a:lnTo>
                    <a:pt x="169" y="70"/>
                  </a:lnTo>
                  <a:lnTo>
                    <a:pt x="169" y="35"/>
                  </a:lnTo>
                  <a:lnTo>
                    <a:pt x="152" y="5"/>
                  </a:lnTo>
                  <a:lnTo>
                    <a:pt x="164" y="5"/>
                  </a:lnTo>
                  <a:lnTo>
                    <a:pt x="177" y="0"/>
                  </a:lnTo>
                  <a:lnTo>
                    <a:pt x="187" y="0"/>
                  </a:lnTo>
                  <a:lnTo>
                    <a:pt x="194" y="0"/>
                  </a:lnTo>
                  <a:lnTo>
                    <a:pt x="199" y="0"/>
                  </a:lnTo>
                  <a:lnTo>
                    <a:pt x="207" y="0"/>
                  </a:lnTo>
                  <a:lnTo>
                    <a:pt x="217" y="10"/>
                  </a:lnTo>
                  <a:lnTo>
                    <a:pt x="229" y="10"/>
                  </a:lnTo>
                  <a:lnTo>
                    <a:pt x="234" y="15"/>
                  </a:lnTo>
                  <a:lnTo>
                    <a:pt x="239" y="23"/>
                  </a:lnTo>
                  <a:lnTo>
                    <a:pt x="239" y="28"/>
                  </a:lnTo>
                  <a:lnTo>
                    <a:pt x="247" y="35"/>
                  </a:lnTo>
                  <a:lnTo>
                    <a:pt x="252" y="35"/>
                  </a:lnTo>
                  <a:lnTo>
                    <a:pt x="259" y="35"/>
                  </a:lnTo>
                  <a:lnTo>
                    <a:pt x="252" y="35"/>
                  </a:lnTo>
                  <a:lnTo>
                    <a:pt x="252" y="40"/>
                  </a:lnTo>
                  <a:lnTo>
                    <a:pt x="259" y="40"/>
                  </a:lnTo>
                  <a:lnTo>
                    <a:pt x="264" y="40"/>
                  </a:lnTo>
                  <a:lnTo>
                    <a:pt x="269" y="40"/>
                  </a:lnTo>
                  <a:lnTo>
                    <a:pt x="277" y="35"/>
                  </a:lnTo>
                  <a:lnTo>
                    <a:pt x="287" y="35"/>
                  </a:lnTo>
                  <a:lnTo>
                    <a:pt x="294" y="35"/>
                  </a:lnTo>
                  <a:lnTo>
                    <a:pt x="294" y="40"/>
                  </a:lnTo>
                  <a:lnTo>
                    <a:pt x="299" y="45"/>
                  </a:lnTo>
                  <a:lnTo>
                    <a:pt x="299" y="53"/>
                  </a:lnTo>
                  <a:lnTo>
                    <a:pt x="304" y="53"/>
                  </a:lnTo>
                  <a:lnTo>
                    <a:pt x="312" y="58"/>
                  </a:lnTo>
                  <a:lnTo>
                    <a:pt x="317" y="58"/>
                  </a:lnTo>
                  <a:lnTo>
                    <a:pt x="329" y="58"/>
                  </a:lnTo>
                  <a:lnTo>
                    <a:pt x="334" y="58"/>
                  </a:lnTo>
                  <a:lnTo>
                    <a:pt x="329" y="58"/>
                  </a:lnTo>
                  <a:lnTo>
                    <a:pt x="317" y="70"/>
                  </a:lnTo>
                  <a:lnTo>
                    <a:pt x="317" y="75"/>
                  </a:lnTo>
                  <a:lnTo>
                    <a:pt x="312" y="80"/>
                  </a:lnTo>
                  <a:lnTo>
                    <a:pt x="304" y="80"/>
                  </a:lnTo>
                  <a:lnTo>
                    <a:pt x="304" y="88"/>
                  </a:lnTo>
                  <a:lnTo>
                    <a:pt x="299" y="93"/>
                  </a:lnTo>
                  <a:lnTo>
                    <a:pt x="294" y="98"/>
                  </a:lnTo>
                  <a:lnTo>
                    <a:pt x="287" y="105"/>
                  </a:lnTo>
                  <a:lnTo>
                    <a:pt x="282" y="115"/>
                  </a:lnTo>
                  <a:lnTo>
                    <a:pt x="269" y="122"/>
                  </a:lnTo>
                  <a:lnTo>
                    <a:pt x="269" y="127"/>
                  </a:lnTo>
                  <a:lnTo>
                    <a:pt x="259" y="140"/>
                  </a:lnTo>
                  <a:lnTo>
                    <a:pt x="252" y="140"/>
                  </a:lnTo>
                  <a:lnTo>
                    <a:pt x="252" y="145"/>
                  </a:lnTo>
                  <a:lnTo>
                    <a:pt x="247" y="150"/>
                  </a:lnTo>
                  <a:lnTo>
                    <a:pt x="239" y="150"/>
                  </a:lnTo>
                  <a:lnTo>
                    <a:pt x="234" y="157"/>
                  </a:lnTo>
                  <a:lnTo>
                    <a:pt x="229" y="162"/>
                  </a:lnTo>
                  <a:lnTo>
                    <a:pt x="229" y="170"/>
                  </a:lnTo>
                  <a:lnTo>
                    <a:pt x="217" y="175"/>
                  </a:lnTo>
                  <a:lnTo>
                    <a:pt x="212" y="180"/>
                  </a:lnTo>
                  <a:lnTo>
                    <a:pt x="199" y="180"/>
                  </a:lnTo>
                  <a:lnTo>
                    <a:pt x="194" y="180"/>
                  </a:lnTo>
                  <a:lnTo>
                    <a:pt x="187" y="187"/>
                  </a:lnTo>
                  <a:lnTo>
                    <a:pt x="187" y="192"/>
                  </a:lnTo>
                  <a:lnTo>
                    <a:pt x="187" y="197"/>
                  </a:lnTo>
                  <a:lnTo>
                    <a:pt x="194" y="197"/>
                  </a:lnTo>
                  <a:lnTo>
                    <a:pt x="194" y="202"/>
                  </a:lnTo>
                  <a:lnTo>
                    <a:pt x="194" y="210"/>
                  </a:lnTo>
                  <a:lnTo>
                    <a:pt x="187" y="215"/>
                  </a:lnTo>
                  <a:lnTo>
                    <a:pt x="187" y="222"/>
                  </a:lnTo>
                  <a:lnTo>
                    <a:pt x="194" y="227"/>
                  </a:lnTo>
                  <a:lnTo>
                    <a:pt x="199" y="232"/>
                  </a:lnTo>
                  <a:lnTo>
                    <a:pt x="199" y="240"/>
                  </a:lnTo>
                  <a:lnTo>
                    <a:pt x="207" y="245"/>
                  </a:lnTo>
                  <a:lnTo>
                    <a:pt x="212" y="245"/>
                  </a:lnTo>
                  <a:lnTo>
                    <a:pt x="217" y="250"/>
                  </a:lnTo>
                  <a:lnTo>
                    <a:pt x="222" y="257"/>
                  </a:lnTo>
                  <a:lnTo>
                    <a:pt x="229" y="262"/>
                  </a:lnTo>
                  <a:lnTo>
                    <a:pt x="229" y="267"/>
                  </a:lnTo>
                  <a:lnTo>
                    <a:pt x="234" y="275"/>
                  </a:lnTo>
                  <a:lnTo>
                    <a:pt x="239" y="275"/>
                  </a:lnTo>
                  <a:lnTo>
                    <a:pt x="239" y="267"/>
                  </a:lnTo>
                  <a:lnTo>
                    <a:pt x="247" y="262"/>
                  </a:lnTo>
                  <a:lnTo>
                    <a:pt x="252" y="262"/>
                  </a:lnTo>
                  <a:lnTo>
                    <a:pt x="259" y="257"/>
                  </a:lnTo>
                  <a:lnTo>
                    <a:pt x="264" y="257"/>
                  </a:lnTo>
                  <a:lnTo>
                    <a:pt x="269" y="257"/>
                  </a:lnTo>
                  <a:lnTo>
                    <a:pt x="277" y="262"/>
                  </a:lnTo>
                  <a:lnTo>
                    <a:pt x="282" y="267"/>
                  </a:lnTo>
                  <a:lnTo>
                    <a:pt x="277" y="275"/>
                  </a:lnTo>
                  <a:lnTo>
                    <a:pt x="277" y="280"/>
                  </a:lnTo>
                  <a:lnTo>
                    <a:pt x="277" y="292"/>
                  </a:lnTo>
                  <a:lnTo>
                    <a:pt x="277" y="297"/>
                  </a:lnTo>
                  <a:lnTo>
                    <a:pt x="277" y="302"/>
                  </a:lnTo>
                  <a:lnTo>
                    <a:pt x="277" y="310"/>
                  </a:lnTo>
                  <a:lnTo>
                    <a:pt x="277" y="315"/>
                  </a:lnTo>
                  <a:lnTo>
                    <a:pt x="269" y="315"/>
                  </a:lnTo>
                  <a:lnTo>
                    <a:pt x="264" y="322"/>
                  </a:lnTo>
                  <a:lnTo>
                    <a:pt x="264" y="327"/>
                  </a:lnTo>
                  <a:close/>
                </a:path>
              </a:pathLst>
            </a:custGeom>
            <a:solidFill>
              <a:srgbClr val="FF7C50"/>
            </a:solidFill>
            <a:ln w="7938">
              <a:solidFill>
                <a:srgbClr val="000000"/>
              </a:solidFill>
              <a:prstDash val="solid"/>
              <a:round/>
              <a:headEnd/>
              <a:tailEnd/>
            </a:ln>
          </p:spPr>
          <p:txBody>
            <a:bodyPr/>
            <a:lstStyle/>
            <a:p>
              <a:endParaRPr lang="en-GB"/>
            </a:p>
          </p:txBody>
        </p:sp>
        <p:sp>
          <p:nvSpPr>
            <p:cNvPr id="407585" name="Freeform 33"/>
            <p:cNvSpPr>
              <a:spLocks/>
            </p:cNvSpPr>
            <p:nvPr/>
          </p:nvSpPr>
          <p:spPr bwMode="auto">
            <a:xfrm>
              <a:off x="3112" y="2490"/>
              <a:ext cx="511" cy="339"/>
            </a:xfrm>
            <a:custGeom>
              <a:avLst/>
              <a:gdLst>
                <a:gd name="T0" fmla="*/ 257 w 387"/>
                <a:gd name="T1" fmla="*/ 30 h 257"/>
                <a:gd name="T2" fmla="*/ 270 w 387"/>
                <a:gd name="T3" fmla="*/ 40 h 257"/>
                <a:gd name="T4" fmla="*/ 287 w 387"/>
                <a:gd name="T5" fmla="*/ 40 h 257"/>
                <a:gd name="T6" fmla="*/ 292 w 387"/>
                <a:gd name="T7" fmla="*/ 65 h 257"/>
                <a:gd name="T8" fmla="*/ 315 w 387"/>
                <a:gd name="T9" fmla="*/ 78 h 257"/>
                <a:gd name="T10" fmla="*/ 332 w 387"/>
                <a:gd name="T11" fmla="*/ 95 h 257"/>
                <a:gd name="T12" fmla="*/ 350 w 387"/>
                <a:gd name="T13" fmla="*/ 100 h 257"/>
                <a:gd name="T14" fmla="*/ 357 w 387"/>
                <a:gd name="T15" fmla="*/ 118 h 257"/>
                <a:gd name="T16" fmla="*/ 362 w 387"/>
                <a:gd name="T17" fmla="*/ 135 h 257"/>
                <a:gd name="T18" fmla="*/ 362 w 387"/>
                <a:gd name="T19" fmla="*/ 157 h 257"/>
                <a:gd name="T20" fmla="*/ 375 w 387"/>
                <a:gd name="T21" fmla="*/ 175 h 257"/>
                <a:gd name="T22" fmla="*/ 387 w 387"/>
                <a:gd name="T23" fmla="*/ 182 h 257"/>
                <a:gd name="T24" fmla="*/ 387 w 387"/>
                <a:gd name="T25" fmla="*/ 205 h 257"/>
                <a:gd name="T26" fmla="*/ 380 w 387"/>
                <a:gd name="T27" fmla="*/ 222 h 257"/>
                <a:gd name="T28" fmla="*/ 362 w 387"/>
                <a:gd name="T29" fmla="*/ 235 h 257"/>
                <a:gd name="T30" fmla="*/ 357 w 387"/>
                <a:gd name="T31" fmla="*/ 252 h 257"/>
                <a:gd name="T32" fmla="*/ 340 w 387"/>
                <a:gd name="T33" fmla="*/ 252 h 257"/>
                <a:gd name="T34" fmla="*/ 327 w 387"/>
                <a:gd name="T35" fmla="*/ 235 h 257"/>
                <a:gd name="T36" fmla="*/ 305 w 387"/>
                <a:gd name="T37" fmla="*/ 235 h 257"/>
                <a:gd name="T38" fmla="*/ 287 w 387"/>
                <a:gd name="T39" fmla="*/ 227 h 257"/>
                <a:gd name="T40" fmla="*/ 270 w 387"/>
                <a:gd name="T41" fmla="*/ 222 h 257"/>
                <a:gd name="T42" fmla="*/ 245 w 387"/>
                <a:gd name="T43" fmla="*/ 222 h 257"/>
                <a:gd name="T44" fmla="*/ 227 w 387"/>
                <a:gd name="T45" fmla="*/ 217 h 257"/>
                <a:gd name="T46" fmla="*/ 210 w 387"/>
                <a:gd name="T47" fmla="*/ 200 h 257"/>
                <a:gd name="T48" fmla="*/ 192 w 387"/>
                <a:gd name="T49" fmla="*/ 195 h 257"/>
                <a:gd name="T50" fmla="*/ 170 w 387"/>
                <a:gd name="T51" fmla="*/ 187 h 257"/>
                <a:gd name="T52" fmla="*/ 140 w 387"/>
                <a:gd name="T53" fmla="*/ 175 h 257"/>
                <a:gd name="T54" fmla="*/ 110 w 387"/>
                <a:gd name="T55" fmla="*/ 165 h 257"/>
                <a:gd name="T56" fmla="*/ 88 w 387"/>
                <a:gd name="T57" fmla="*/ 148 h 257"/>
                <a:gd name="T58" fmla="*/ 70 w 387"/>
                <a:gd name="T59" fmla="*/ 130 h 257"/>
                <a:gd name="T60" fmla="*/ 53 w 387"/>
                <a:gd name="T61" fmla="*/ 118 h 257"/>
                <a:gd name="T62" fmla="*/ 28 w 387"/>
                <a:gd name="T63" fmla="*/ 100 h 257"/>
                <a:gd name="T64" fmla="*/ 5 w 387"/>
                <a:gd name="T65" fmla="*/ 100 h 257"/>
                <a:gd name="T66" fmla="*/ 0 w 387"/>
                <a:gd name="T67" fmla="*/ 83 h 257"/>
                <a:gd name="T68" fmla="*/ 13 w 387"/>
                <a:gd name="T69" fmla="*/ 70 h 257"/>
                <a:gd name="T70" fmla="*/ 35 w 387"/>
                <a:gd name="T71" fmla="*/ 60 h 257"/>
                <a:gd name="T72" fmla="*/ 35 w 387"/>
                <a:gd name="T73" fmla="*/ 35 h 257"/>
                <a:gd name="T74" fmla="*/ 58 w 387"/>
                <a:gd name="T75" fmla="*/ 30 h 257"/>
                <a:gd name="T76" fmla="*/ 70 w 387"/>
                <a:gd name="T77" fmla="*/ 40 h 257"/>
                <a:gd name="T78" fmla="*/ 93 w 387"/>
                <a:gd name="T79" fmla="*/ 40 h 257"/>
                <a:gd name="T80" fmla="*/ 118 w 387"/>
                <a:gd name="T81" fmla="*/ 48 h 257"/>
                <a:gd name="T82" fmla="*/ 140 w 387"/>
                <a:gd name="T83" fmla="*/ 48 h 257"/>
                <a:gd name="T84" fmla="*/ 145 w 387"/>
                <a:gd name="T85" fmla="*/ 40 h 257"/>
                <a:gd name="T86" fmla="*/ 135 w 387"/>
                <a:gd name="T87" fmla="*/ 23 h 257"/>
                <a:gd name="T88" fmla="*/ 135 w 387"/>
                <a:gd name="T89" fmla="*/ 8 h 257"/>
                <a:gd name="T90" fmla="*/ 153 w 387"/>
                <a:gd name="T91" fmla="*/ 0 h 257"/>
                <a:gd name="T92" fmla="*/ 163 w 387"/>
                <a:gd name="T93" fmla="*/ 13 h 257"/>
                <a:gd name="T94" fmla="*/ 170 w 387"/>
                <a:gd name="T95" fmla="*/ 35 h 257"/>
                <a:gd name="T96" fmla="*/ 187 w 387"/>
                <a:gd name="T97" fmla="*/ 40 h 257"/>
                <a:gd name="T98" fmla="*/ 205 w 387"/>
                <a:gd name="T99" fmla="*/ 30 h 257"/>
                <a:gd name="T100" fmla="*/ 227 w 387"/>
                <a:gd name="T101" fmla="*/ 23 h 257"/>
                <a:gd name="T102" fmla="*/ 240 w 387"/>
                <a:gd name="T103" fmla="*/ 1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7" h="257">
                  <a:moveTo>
                    <a:pt x="252" y="18"/>
                  </a:moveTo>
                  <a:lnTo>
                    <a:pt x="252" y="23"/>
                  </a:lnTo>
                  <a:lnTo>
                    <a:pt x="252" y="30"/>
                  </a:lnTo>
                  <a:lnTo>
                    <a:pt x="257" y="30"/>
                  </a:lnTo>
                  <a:lnTo>
                    <a:pt x="257" y="35"/>
                  </a:lnTo>
                  <a:lnTo>
                    <a:pt x="262" y="35"/>
                  </a:lnTo>
                  <a:lnTo>
                    <a:pt x="262" y="40"/>
                  </a:lnTo>
                  <a:lnTo>
                    <a:pt x="270" y="40"/>
                  </a:lnTo>
                  <a:lnTo>
                    <a:pt x="275" y="40"/>
                  </a:lnTo>
                  <a:lnTo>
                    <a:pt x="280" y="35"/>
                  </a:lnTo>
                  <a:lnTo>
                    <a:pt x="280" y="40"/>
                  </a:lnTo>
                  <a:lnTo>
                    <a:pt x="287" y="40"/>
                  </a:lnTo>
                  <a:lnTo>
                    <a:pt x="287" y="48"/>
                  </a:lnTo>
                  <a:lnTo>
                    <a:pt x="292" y="53"/>
                  </a:lnTo>
                  <a:lnTo>
                    <a:pt x="292" y="60"/>
                  </a:lnTo>
                  <a:lnTo>
                    <a:pt x="292" y="65"/>
                  </a:lnTo>
                  <a:lnTo>
                    <a:pt x="297" y="65"/>
                  </a:lnTo>
                  <a:lnTo>
                    <a:pt x="305" y="70"/>
                  </a:lnTo>
                  <a:lnTo>
                    <a:pt x="310" y="78"/>
                  </a:lnTo>
                  <a:lnTo>
                    <a:pt x="315" y="78"/>
                  </a:lnTo>
                  <a:lnTo>
                    <a:pt x="315" y="83"/>
                  </a:lnTo>
                  <a:lnTo>
                    <a:pt x="322" y="88"/>
                  </a:lnTo>
                  <a:lnTo>
                    <a:pt x="327" y="88"/>
                  </a:lnTo>
                  <a:lnTo>
                    <a:pt x="332" y="95"/>
                  </a:lnTo>
                  <a:lnTo>
                    <a:pt x="340" y="95"/>
                  </a:lnTo>
                  <a:lnTo>
                    <a:pt x="345" y="95"/>
                  </a:lnTo>
                  <a:lnTo>
                    <a:pt x="350" y="95"/>
                  </a:lnTo>
                  <a:lnTo>
                    <a:pt x="350" y="100"/>
                  </a:lnTo>
                  <a:lnTo>
                    <a:pt x="357" y="100"/>
                  </a:lnTo>
                  <a:lnTo>
                    <a:pt x="357" y="105"/>
                  </a:lnTo>
                  <a:lnTo>
                    <a:pt x="357" y="113"/>
                  </a:lnTo>
                  <a:lnTo>
                    <a:pt x="357" y="118"/>
                  </a:lnTo>
                  <a:lnTo>
                    <a:pt x="357" y="123"/>
                  </a:lnTo>
                  <a:lnTo>
                    <a:pt x="357" y="130"/>
                  </a:lnTo>
                  <a:lnTo>
                    <a:pt x="357" y="135"/>
                  </a:lnTo>
                  <a:lnTo>
                    <a:pt x="362" y="135"/>
                  </a:lnTo>
                  <a:lnTo>
                    <a:pt x="362" y="140"/>
                  </a:lnTo>
                  <a:lnTo>
                    <a:pt x="362" y="148"/>
                  </a:lnTo>
                  <a:lnTo>
                    <a:pt x="362" y="152"/>
                  </a:lnTo>
                  <a:lnTo>
                    <a:pt x="362" y="157"/>
                  </a:lnTo>
                  <a:lnTo>
                    <a:pt x="362" y="165"/>
                  </a:lnTo>
                  <a:lnTo>
                    <a:pt x="370" y="170"/>
                  </a:lnTo>
                  <a:lnTo>
                    <a:pt x="375" y="170"/>
                  </a:lnTo>
                  <a:lnTo>
                    <a:pt x="375" y="175"/>
                  </a:lnTo>
                  <a:lnTo>
                    <a:pt x="375" y="182"/>
                  </a:lnTo>
                  <a:lnTo>
                    <a:pt x="375" y="175"/>
                  </a:lnTo>
                  <a:lnTo>
                    <a:pt x="380" y="182"/>
                  </a:lnTo>
                  <a:lnTo>
                    <a:pt x="387" y="182"/>
                  </a:lnTo>
                  <a:lnTo>
                    <a:pt x="387" y="187"/>
                  </a:lnTo>
                  <a:lnTo>
                    <a:pt x="387" y="195"/>
                  </a:lnTo>
                  <a:lnTo>
                    <a:pt x="387" y="200"/>
                  </a:lnTo>
                  <a:lnTo>
                    <a:pt x="387" y="205"/>
                  </a:lnTo>
                  <a:lnTo>
                    <a:pt x="387" y="210"/>
                  </a:lnTo>
                  <a:lnTo>
                    <a:pt x="387" y="217"/>
                  </a:lnTo>
                  <a:lnTo>
                    <a:pt x="380" y="217"/>
                  </a:lnTo>
                  <a:lnTo>
                    <a:pt x="380" y="222"/>
                  </a:lnTo>
                  <a:lnTo>
                    <a:pt x="375" y="227"/>
                  </a:lnTo>
                  <a:lnTo>
                    <a:pt x="375" y="235"/>
                  </a:lnTo>
                  <a:lnTo>
                    <a:pt x="370" y="235"/>
                  </a:lnTo>
                  <a:lnTo>
                    <a:pt x="362" y="235"/>
                  </a:lnTo>
                  <a:lnTo>
                    <a:pt x="357" y="235"/>
                  </a:lnTo>
                  <a:lnTo>
                    <a:pt x="357" y="240"/>
                  </a:lnTo>
                  <a:lnTo>
                    <a:pt x="357" y="247"/>
                  </a:lnTo>
                  <a:lnTo>
                    <a:pt x="357" y="252"/>
                  </a:lnTo>
                  <a:lnTo>
                    <a:pt x="350" y="252"/>
                  </a:lnTo>
                  <a:lnTo>
                    <a:pt x="350" y="257"/>
                  </a:lnTo>
                  <a:lnTo>
                    <a:pt x="340" y="257"/>
                  </a:lnTo>
                  <a:lnTo>
                    <a:pt x="340" y="252"/>
                  </a:lnTo>
                  <a:lnTo>
                    <a:pt x="332" y="252"/>
                  </a:lnTo>
                  <a:lnTo>
                    <a:pt x="332" y="247"/>
                  </a:lnTo>
                  <a:lnTo>
                    <a:pt x="327" y="240"/>
                  </a:lnTo>
                  <a:lnTo>
                    <a:pt x="327" y="235"/>
                  </a:lnTo>
                  <a:lnTo>
                    <a:pt x="322" y="235"/>
                  </a:lnTo>
                  <a:lnTo>
                    <a:pt x="315" y="235"/>
                  </a:lnTo>
                  <a:lnTo>
                    <a:pt x="310" y="235"/>
                  </a:lnTo>
                  <a:lnTo>
                    <a:pt x="305" y="235"/>
                  </a:lnTo>
                  <a:lnTo>
                    <a:pt x="297" y="235"/>
                  </a:lnTo>
                  <a:lnTo>
                    <a:pt x="292" y="235"/>
                  </a:lnTo>
                  <a:lnTo>
                    <a:pt x="292" y="227"/>
                  </a:lnTo>
                  <a:lnTo>
                    <a:pt x="287" y="227"/>
                  </a:lnTo>
                  <a:lnTo>
                    <a:pt x="280" y="227"/>
                  </a:lnTo>
                  <a:lnTo>
                    <a:pt x="275" y="227"/>
                  </a:lnTo>
                  <a:lnTo>
                    <a:pt x="275" y="222"/>
                  </a:lnTo>
                  <a:lnTo>
                    <a:pt x="270" y="222"/>
                  </a:lnTo>
                  <a:lnTo>
                    <a:pt x="262" y="222"/>
                  </a:lnTo>
                  <a:lnTo>
                    <a:pt x="257" y="222"/>
                  </a:lnTo>
                  <a:lnTo>
                    <a:pt x="252" y="222"/>
                  </a:lnTo>
                  <a:lnTo>
                    <a:pt x="245" y="222"/>
                  </a:lnTo>
                  <a:lnTo>
                    <a:pt x="240" y="222"/>
                  </a:lnTo>
                  <a:lnTo>
                    <a:pt x="240" y="217"/>
                  </a:lnTo>
                  <a:lnTo>
                    <a:pt x="235" y="217"/>
                  </a:lnTo>
                  <a:lnTo>
                    <a:pt x="227" y="217"/>
                  </a:lnTo>
                  <a:lnTo>
                    <a:pt x="222" y="210"/>
                  </a:lnTo>
                  <a:lnTo>
                    <a:pt x="222" y="205"/>
                  </a:lnTo>
                  <a:lnTo>
                    <a:pt x="215" y="205"/>
                  </a:lnTo>
                  <a:lnTo>
                    <a:pt x="210" y="200"/>
                  </a:lnTo>
                  <a:lnTo>
                    <a:pt x="205" y="200"/>
                  </a:lnTo>
                  <a:lnTo>
                    <a:pt x="200" y="200"/>
                  </a:lnTo>
                  <a:lnTo>
                    <a:pt x="200" y="195"/>
                  </a:lnTo>
                  <a:lnTo>
                    <a:pt x="192" y="195"/>
                  </a:lnTo>
                  <a:lnTo>
                    <a:pt x="187" y="195"/>
                  </a:lnTo>
                  <a:lnTo>
                    <a:pt x="182" y="187"/>
                  </a:lnTo>
                  <a:lnTo>
                    <a:pt x="175" y="187"/>
                  </a:lnTo>
                  <a:lnTo>
                    <a:pt x="170" y="187"/>
                  </a:lnTo>
                  <a:lnTo>
                    <a:pt x="163" y="182"/>
                  </a:lnTo>
                  <a:lnTo>
                    <a:pt x="153" y="182"/>
                  </a:lnTo>
                  <a:lnTo>
                    <a:pt x="145" y="175"/>
                  </a:lnTo>
                  <a:lnTo>
                    <a:pt x="140" y="175"/>
                  </a:lnTo>
                  <a:lnTo>
                    <a:pt x="135" y="175"/>
                  </a:lnTo>
                  <a:lnTo>
                    <a:pt x="128" y="170"/>
                  </a:lnTo>
                  <a:lnTo>
                    <a:pt x="118" y="170"/>
                  </a:lnTo>
                  <a:lnTo>
                    <a:pt x="110" y="165"/>
                  </a:lnTo>
                  <a:lnTo>
                    <a:pt x="105" y="157"/>
                  </a:lnTo>
                  <a:lnTo>
                    <a:pt x="100" y="157"/>
                  </a:lnTo>
                  <a:lnTo>
                    <a:pt x="93" y="152"/>
                  </a:lnTo>
                  <a:lnTo>
                    <a:pt x="88" y="148"/>
                  </a:lnTo>
                  <a:lnTo>
                    <a:pt x="88" y="140"/>
                  </a:lnTo>
                  <a:lnTo>
                    <a:pt x="75" y="140"/>
                  </a:lnTo>
                  <a:lnTo>
                    <a:pt x="70" y="135"/>
                  </a:lnTo>
                  <a:lnTo>
                    <a:pt x="70" y="130"/>
                  </a:lnTo>
                  <a:lnTo>
                    <a:pt x="65" y="130"/>
                  </a:lnTo>
                  <a:lnTo>
                    <a:pt x="58" y="130"/>
                  </a:lnTo>
                  <a:lnTo>
                    <a:pt x="53" y="123"/>
                  </a:lnTo>
                  <a:lnTo>
                    <a:pt x="53" y="118"/>
                  </a:lnTo>
                  <a:lnTo>
                    <a:pt x="48" y="113"/>
                  </a:lnTo>
                  <a:lnTo>
                    <a:pt x="40" y="105"/>
                  </a:lnTo>
                  <a:lnTo>
                    <a:pt x="35" y="100"/>
                  </a:lnTo>
                  <a:lnTo>
                    <a:pt x="28" y="100"/>
                  </a:lnTo>
                  <a:lnTo>
                    <a:pt x="23" y="95"/>
                  </a:lnTo>
                  <a:lnTo>
                    <a:pt x="18" y="95"/>
                  </a:lnTo>
                  <a:lnTo>
                    <a:pt x="13" y="95"/>
                  </a:lnTo>
                  <a:lnTo>
                    <a:pt x="5" y="100"/>
                  </a:lnTo>
                  <a:lnTo>
                    <a:pt x="0" y="100"/>
                  </a:lnTo>
                  <a:lnTo>
                    <a:pt x="0" y="95"/>
                  </a:lnTo>
                  <a:lnTo>
                    <a:pt x="0" y="88"/>
                  </a:lnTo>
                  <a:lnTo>
                    <a:pt x="0" y="83"/>
                  </a:lnTo>
                  <a:lnTo>
                    <a:pt x="0" y="78"/>
                  </a:lnTo>
                  <a:lnTo>
                    <a:pt x="5" y="78"/>
                  </a:lnTo>
                  <a:lnTo>
                    <a:pt x="5" y="70"/>
                  </a:lnTo>
                  <a:lnTo>
                    <a:pt x="13" y="70"/>
                  </a:lnTo>
                  <a:lnTo>
                    <a:pt x="18" y="70"/>
                  </a:lnTo>
                  <a:lnTo>
                    <a:pt x="23" y="65"/>
                  </a:lnTo>
                  <a:lnTo>
                    <a:pt x="28" y="65"/>
                  </a:lnTo>
                  <a:lnTo>
                    <a:pt x="35" y="60"/>
                  </a:lnTo>
                  <a:lnTo>
                    <a:pt x="35" y="53"/>
                  </a:lnTo>
                  <a:lnTo>
                    <a:pt x="35" y="48"/>
                  </a:lnTo>
                  <a:lnTo>
                    <a:pt x="35" y="40"/>
                  </a:lnTo>
                  <a:lnTo>
                    <a:pt x="35" y="35"/>
                  </a:lnTo>
                  <a:lnTo>
                    <a:pt x="40" y="30"/>
                  </a:lnTo>
                  <a:lnTo>
                    <a:pt x="48" y="30"/>
                  </a:lnTo>
                  <a:lnTo>
                    <a:pt x="53" y="30"/>
                  </a:lnTo>
                  <a:lnTo>
                    <a:pt x="58" y="30"/>
                  </a:lnTo>
                  <a:lnTo>
                    <a:pt x="58" y="35"/>
                  </a:lnTo>
                  <a:lnTo>
                    <a:pt x="58" y="40"/>
                  </a:lnTo>
                  <a:lnTo>
                    <a:pt x="65" y="40"/>
                  </a:lnTo>
                  <a:lnTo>
                    <a:pt x="70" y="40"/>
                  </a:lnTo>
                  <a:lnTo>
                    <a:pt x="75" y="40"/>
                  </a:lnTo>
                  <a:lnTo>
                    <a:pt x="88" y="35"/>
                  </a:lnTo>
                  <a:lnTo>
                    <a:pt x="93" y="35"/>
                  </a:lnTo>
                  <a:lnTo>
                    <a:pt x="93" y="40"/>
                  </a:lnTo>
                  <a:lnTo>
                    <a:pt x="105" y="40"/>
                  </a:lnTo>
                  <a:lnTo>
                    <a:pt x="110" y="40"/>
                  </a:lnTo>
                  <a:lnTo>
                    <a:pt x="118" y="40"/>
                  </a:lnTo>
                  <a:lnTo>
                    <a:pt x="118" y="48"/>
                  </a:lnTo>
                  <a:lnTo>
                    <a:pt x="123" y="40"/>
                  </a:lnTo>
                  <a:lnTo>
                    <a:pt x="128" y="40"/>
                  </a:lnTo>
                  <a:lnTo>
                    <a:pt x="135" y="48"/>
                  </a:lnTo>
                  <a:lnTo>
                    <a:pt x="140" y="48"/>
                  </a:lnTo>
                  <a:lnTo>
                    <a:pt x="145" y="53"/>
                  </a:lnTo>
                  <a:lnTo>
                    <a:pt x="153" y="48"/>
                  </a:lnTo>
                  <a:lnTo>
                    <a:pt x="145" y="48"/>
                  </a:lnTo>
                  <a:lnTo>
                    <a:pt x="145" y="40"/>
                  </a:lnTo>
                  <a:lnTo>
                    <a:pt x="140" y="40"/>
                  </a:lnTo>
                  <a:lnTo>
                    <a:pt x="140" y="35"/>
                  </a:lnTo>
                  <a:lnTo>
                    <a:pt x="140" y="30"/>
                  </a:lnTo>
                  <a:lnTo>
                    <a:pt x="135" y="23"/>
                  </a:lnTo>
                  <a:lnTo>
                    <a:pt x="135" y="18"/>
                  </a:lnTo>
                  <a:lnTo>
                    <a:pt x="128" y="18"/>
                  </a:lnTo>
                  <a:lnTo>
                    <a:pt x="128" y="13"/>
                  </a:lnTo>
                  <a:lnTo>
                    <a:pt x="135" y="8"/>
                  </a:lnTo>
                  <a:lnTo>
                    <a:pt x="140" y="8"/>
                  </a:lnTo>
                  <a:lnTo>
                    <a:pt x="145" y="8"/>
                  </a:lnTo>
                  <a:lnTo>
                    <a:pt x="145" y="0"/>
                  </a:lnTo>
                  <a:lnTo>
                    <a:pt x="153" y="0"/>
                  </a:lnTo>
                  <a:lnTo>
                    <a:pt x="158" y="0"/>
                  </a:lnTo>
                  <a:lnTo>
                    <a:pt x="163" y="0"/>
                  </a:lnTo>
                  <a:lnTo>
                    <a:pt x="163" y="8"/>
                  </a:lnTo>
                  <a:lnTo>
                    <a:pt x="163" y="13"/>
                  </a:lnTo>
                  <a:lnTo>
                    <a:pt x="170" y="18"/>
                  </a:lnTo>
                  <a:lnTo>
                    <a:pt x="170" y="23"/>
                  </a:lnTo>
                  <a:lnTo>
                    <a:pt x="170" y="30"/>
                  </a:lnTo>
                  <a:lnTo>
                    <a:pt x="170" y="35"/>
                  </a:lnTo>
                  <a:lnTo>
                    <a:pt x="175" y="40"/>
                  </a:lnTo>
                  <a:lnTo>
                    <a:pt x="182" y="48"/>
                  </a:lnTo>
                  <a:lnTo>
                    <a:pt x="187" y="48"/>
                  </a:lnTo>
                  <a:lnTo>
                    <a:pt x="187" y="40"/>
                  </a:lnTo>
                  <a:lnTo>
                    <a:pt x="192" y="40"/>
                  </a:lnTo>
                  <a:lnTo>
                    <a:pt x="200" y="35"/>
                  </a:lnTo>
                  <a:lnTo>
                    <a:pt x="200" y="30"/>
                  </a:lnTo>
                  <a:lnTo>
                    <a:pt x="205" y="30"/>
                  </a:lnTo>
                  <a:lnTo>
                    <a:pt x="210" y="23"/>
                  </a:lnTo>
                  <a:lnTo>
                    <a:pt x="215" y="23"/>
                  </a:lnTo>
                  <a:lnTo>
                    <a:pt x="222" y="23"/>
                  </a:lnTo>
                  <a:lnTo>
                    <a:pt x="227" y="23"/>
                  </a:lnTo>
                  <a:lnTo>
                    <a:pt x="227" y="18"/>
                  </a:lnTo>
                  <a:lnTo>
                    <a:pt x="235" y="18"/>
                  </a:lnTo>
                  <a:lnTo>
                    <a:pt x="240" y="18"/>
                  </a:lnTo>
                  <a:lnTo>
                    <a:pt x="240" y="13"/>
                  </a:lnTo>
                  <a:lnTo>
                    <a:pt x="245" y="13"/>
                  </a:lnTo>
                  <a:lnTo>
                    <a:pt x="245" y="18"/>
                  </a:lnTo>
                  <a:lnTo>
                    <a:pt x="252" y="18"/>
                  </a:lnTo>
                  <a:close/>
                </a:path>
              </a:pathLst>
            </a:custGeom>
            <a:solidFill>
              <a:srgbClr val="FF4040"/>
            </a:solidFill>
            <a:ln w="7938">
              <a:solidFill>
                <a:srgbClr val="000000"/>
              </a:solidFill>
              <a:prstDash val="solid"/>
              <a:round/>
              <a:headEnd/>
              <a:tailEnd/>
            </a:ln>
          </p:spPr>
          <p:txBody>
            <a:bodyPr/>
            <a:lstStyle/>
            <a:p>
              <a:endParaRPr lang="en-GB"/>
            </a:p>
          </p:txBody>
        </p:sp>
        <p:sp>
          <p:nvSpPr>
            <p:cNvPr id="407586" name="Freeform 34"/>
            <p:cNvSpPr>
              <a:spLocks/>
            </p:cNvSpPr>
            <p:nvPr/>
          </p:nvSpPr>
          <p:spPr bwMode="auto">
            <a:xfrm>
              <a:off x="3444" y="2467"/>
              <a:ext cx="106" cy="93"/>
            </a:xfrm>
            <a:custGeom>
              <a:avLst/>
              <a:gdLst>
                <a:gd name="T0" fmla="*/ 80 w 80"/>
                <a:gd name="T1" fmla="*/ 5 h 70"/>
                <a:gd name="T2" fmla="*/ 80 w 80"/>
                <a:gd name="T3" fmla="*/ 12 h 70"/>
                <a:gd name="T4" fmla="*/ 75 w 80"/>
                <a:gd name="T5" fmla="*/ 17 h 70"/>
                <a:gd name="T6" fmla="*/ 75 w 80"/>
                <a:gd name="T7" fmla="*/ 22 h 70"/>
                <a:gd name="T8" fmla="*/ 70 w 80"/>
                <a:gd name="T9" fmla="*/ 22 h 70"/>
                <a:gd name="T10" fmla="*/ 70 w 80"/>
                <a:gd name="T11" fmla="*/ 30 h 70"/>
                <a:gd name="T12" fmla="*/ 75 w 80"/>
                <a:gd name="T13" fmla="*/ 35 h 70"/>
                <a:gd name="T14" fmla="*/ 75 w 80"/>
                <a:gd name="T15" fmla="*/ 40 h 70"/>
                <a:gd name="T16" fmla="*/ 70 w 80"/>
                <a:gd name="T17" fmla="*/ 40 h 70"/>
                <a:gd name="T18" fmla="*/ 70 w 80"/>
                <a:gd name="T19" fmla="*/ 47 h 70"/>
                <a:gd name="T20" fmla="*/ 70 w 80"/>
                <a:gd name="T21" fmla="*/ 52 h 70"/>
                <a:gd name="T22" fmla="*/ 75 w 80"/>
                <a:gd name="T23" fmla="*/ 57 h 70"/>
                <a:gd name="T24" fmla="*/ 75 w 80"/>
                <a:gd name="T25" fmla="*/ 65 h 70"/>
                <a:gd name="T26" fmla="*/ 70 w 80"/>
                <a:gd name="T27" fmla="*/ 65 h 70"/>
                <a:gd name="T28" fmla="*/ 70 w 80"/>
                <a:gd name="T29" fmla="*/ 57 h 70"/>
                <a:gd name="T30" fmla="*/ 63 w 80"/>
                <a:gd name="T31" fmla="*/ 57 h 70"/>
                <a:gd name="T32" fmla="*/ 58 w 80"/>
                <a:gd name="T33" fmla="*/ 57 h 70"/>
                <a:gd name="T34" fmla="*/ 53 w 80"/>
                <a:gd name="T35" fmla="*/ 57 h 70"/>
                <a:gd name="T36" fmla="*/ 53 w 80"/>
                <a:gd name="T37" fmla="*/ 65 h 70"/>
                <a:gd name="T38" fmla="*/ 45 w 80"/>
                <a:gd name="T39" fmla="*/ 70 h 70"/>
                <a:gd name="T40" fmla="*/ 40 w 80"/>
                <a:gd name="T41" fmla="*/ 70 h 70"/>
                <a:gd name="T42" fmla="*/ 35 w 80"/>
                <a:gd name="T43" fmla="*/ 65 h 70"/>
                <a:gd name="T44" fmla="*/ 35 w 80"/>
                <a:gd name="T45" fmla="*/ 57 h 70"/>
                <a:gd name="T46" fmla="*/ 28 w 80"/>
                <a:gd name="T47" fmla="*/ 57 h 70"/>
                <a:gd name="T48" fmla="*/ 28 w 80"/>
                <a:gd name="T49" fmla="*/ 52 h 70"/>
                <a:gd name="T50" fmla="*/ 23 w 80"/>
                <a:gd name="T51" fmla="*/ 57 h 70"/>
                <a:gd name="T52" fmla="*/ 18 w 80"/>
                <a:gd name="T53" fmla="*/ 57 h 70"/>
                <a:gd name="T54" fmla="*/ 10 w 80"/>
                <a:gd name="T55" fmla="*/ 57 h 70"/>
                <a:gd name="T56" fmla="*/ 10 w 80"/>
                <a:gd name="T57" fmla="*/ 52 h 70"/>
                <a:gd name="T58" fmla="*/ 5 w 80"/>
                <a:gd name="T59" fmla="*/ 52 h 70"/>
                <a:gd name="T60" fmla="*/ 5 w 80"/>
                <a:gd name="T61" fmla="*/ 47 h 70"/>
                <a:gd name="T62" fmla="*/ 0 w 80"/>
                <a:gd name="T63" fmla="*/ 47 h 70"/>
                <a:gd name="T64" fmla="*/ 0 w 80"/>
                <a:gd name="T65" fmla="*/ 40 h 70"/>
                <a:gd name="T66" fmla="*/ 0 w 80"/>
                <a:gd name="T67" fmla="*/ 35 h 70"/>
                <a:gd name="T68" fmla="*/ 5 w 80"/>
                <a:gd name="T69" fmla="*/ 30 h 70"/>
                <a:gd name="T70" fmla="*/ 5 w 80"/>
                <a:gd name="T71" fmla="*/ 22 h 70"/>
                <a:gd name="T72" fmla="*/ 10 w 80"/>
                <a:gd name="T73" fmla="*/ 17 h 70"/>
                <a:gd name="T74" fmla="*/ 10 w 80"/>
                <a:gd name="T75" fmla="*/ 12 h 70"/>
                <a:gd name="T76" fmla="*/ 18 w 80"/>
                <a:gd name="T77" fmla="*/ 12 h 70"/>
                <a:gd name="T78" fmla="*/ 18 w 80"/>
                <a:gd name="T79" fmla="*/ 5 h 70"/>
                <a:gd name="T80" fmla="*/ 23 w 80"/>
                <a:gd name="T81" fmla="*/ 0 h 70"/>
                <a:gd name="T82" fmla="*/ 28 w 80"/>
                <a:gd name="T83" fmla="*/ 0 h 70"/>
                <a:gd name="T84" fmla="*/ 35 w 80"/>
                <a:gd name="T85" fmla="*/ 0 h 70"/>
                <a:gd name="T86" fmla="*/ 40 w 80"/>
                <a:gd name="T87" fmla="*/ 0 h 70"/>
                <a:gd name="T88" fmla="*/ 45 w 80"/>
                <a:gd name="T89" fmla="*/ 0 h 70"/>
                <a:gd name="T90" fmla="*/ 53 w 80"/>
                <a:gd name="T91" fmla="*/ 5 h 70"/>
                <a:gd name="T92" fmla="*/ 58 w 80"/>
                <a:gd name="T93" fmla="*/ 12 h 70"/>
                <a:gd name="T94" fmla="*/ 63 w 80"/>
                <a:gd name="T95" fmla="*/ 12 h 70"/>
                <a:gd name="T96" fmla="*/ 70 w 80"/>
                <a:gd name="T97" fmla="*/ 12 h 70"/>
                <a:gd name="T98" fmla="*/ 75 w 80"/>
                <a:gd name="T99" fmla="*/ 12 h 70"/>
                <a:gd name="T100" fmla="*/ 75 w 80"/>
                <a:gd name="T101" fmla="*/ 5 h 70"/>
                <a:gd name="T102" fmla="*/ 80 w 80"/>
                <a:gd name="T103" fmla="*/ 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 h="70">
                  <a:moveTo>
                    <a:pt x="80" y="5"/>
                  </a:moveTo>
                  <a:lnTo>
                    <a:pt x="80" y="12"/>
                  </a:lnTo>
                  <a:lnTo>
                    <a:pt x="75" y="17"/>
                  </a:lnTo>
                  <a:lnTo>
                    <a:pt x="75" y="22"/>
                  </a:lnTo>
                  <a:lnTo>
                    <a:pt x="70" y="22"/>
                  </a:lnTo>
                  <a:lnTo>
                    <a:pt x="70" y="30"/>
                  </a:lnTo>
                  <a:lnTo>
                    <a:pt x="75" y="35"/>
                  </a:lnTo>
                  <a:lnTo>
                    <a:pt x="75" y="40"/>
                  </a:lnTo>
                  <a:lnTo>
                    <a:pt x="70" y="40"/>
                  </a:lnTo>
                  <a:lnTo>
                    <a:pt x="70" y="47"/>
                  </a:lnTo>
                  <a:lnTo>
                    <a:pt x="70" y="52"/>
                  </a:lnTo>
                  <a:lnTo>
                    <a:pt x="75" y="57"/>
                  </a:lnTo>
                  <a:lnTo>
                    <a:pt x="75" y="65"/>
                  </a:lnTo>
                  <a:lnTo>
                    <a:pt x="70" y="65"/>
                  </a:lnTo>
                  <a:lnTo>
                    <a:pt x="70" y="57"/>
                  </a:lnTo>
                  <a:lnTo>
                    <a:pt x="63" y="57"/>
                  </a:lnTo>
                  <a:lnTo>
                    <a:pt x="58" y="57"/>
                  </a:lnTo>
                  <a:lnTo>
                    <a:pt x="53" y="57"/>
                  </a:lnTo>
                  <a:lnTo>
                    <a:pt x="53" y="65"/>
                  </a:lnTo>
                  <a:lnTo>
                    <a:pt x="45" y="70"/>
                  </a:lnTo>
                  <a:lnTo>
                    <a:pt x="40" y="70"/>
                  </a:lnTo>
                  <a:lnTo>
                    <a:pt x="35" y="65"/>
                  </a:lnTo>
                  <a:lnTo>
                    <a:pt x="35" y="57"/>
                  </a:lnTo>
                  <a:lnTo>
                    <a:pt x="28" y="57"/>
                  </a:lnTo>
                  <a:lnTo>
                    <a:pt x="28" y="52"/>
                  </a:lnTo>
                  <a:lnTo>
                    <a:pt x="23" y="57"/>
                  </a:lnTo>
                  <a:lnTo>
                    <a:pt x="18" y="57"/>
                  </a:lnTo>
                  <a:lnTo>
                    <a:pt x="10" y="57"/>
                  </a:lnTo>
                  <a:lnTo>
                    <a:pt x="10" y="52"/>
                  </a:lnTo>
                  <a:lnTo>
                    <a:pt x="5" y="52"/>
                  </a:lnTo>
                  <a:lnTo>
                    <a:pt x="5" y="47"/>
                  </a:lnTo>
                  <a:lnTo>
                    <a:pt x="0" y="47"/>
                  </a:lnTo>
                  <a:lnTo>
                    <a:pt x="0" y="40"/>
                  </a:lnTo>
                  <a:lnTo>
                    <a:pt x="0" y="35"/>
                  </a:lnTo>
                  <a:lnTo>
                    <a:pt x="5" y="30"/>
                  </a:lnTo>
                  <a:lnTo>
                    <a:pt x="5" y="22"/>
                  </a:lnTo>
                  <a:lnTo>
                    <a:pt x="10" y="17"/>
                  </a:lnTo>
                  <a:lnTo>
                    <a:pt x="10" y="12"/>
                  </a:lnTo>
                  <a:lnTo>
                    <a:pt x="18" y="12"/>
                  </a:lnTo>
                  <a:lnTo>
                    <a:pt x="18" y="5"/>
                  </a:lnTo>
                  <a:lnTo>
                    <a:pt x="23" y="0"/>
                  </a:lnTo>
                  <a:lnTo>
                    <a:pt x="28" y="0"/>
                  </a:lnTo>
                  <a:lnTo>
                    <a:pt x="35" y="0"/>
                  </a:lnTo>
                  <a:lnTo>
                    <a:pt x="40" y="0"/>
                  </a:lnTo>
                  <a:lnTo>
                    <a:pt x="45" y="0"/>
                  </a:lnTo>
                  <a:lnTo>
                    <a:pt x="53" y="5"/>
                  </a:lnTo>
                  <a:lnTo>
                    <a:pt x="58" y="12"/>
                  </a:lnTo>
                  <a:lnTo>
                    <a:pt x="63" y="12"/>
                  </a:lnTo>
                  <a:lnTo>
                    <a:pt x="70" y="12"/>
                  </a:lnTo>
                  <a:lnTo>
                    <a:pt x="75" y="12"/>
                  </a:lnTo>
                  <a:lnTo>
                    <a:pt x="75" y="5"/>
                  </a:lnTo>
                  <a:lnTo>
                    <a:pt x="80" y="5"/>
                  </a:lnTo>
                  <a:close/>
                </a:path>
              </a:pathLst>
            </a:custGeom>
            <a:solidFill>
              <a:srgbClr val="FFC080"/>
            </a:solidFill>
            <a:ln w="7938">
              <a:solidFill>
                <a:srgbClr val="000000"/>
              </a:solidFill>
              <a:prstDash val="solid"/>
              <a:round/>
              <a:headEnd/>
              <a:tailEnd/>
            </a:ln>
          </p:spPr>
          <p:txBody>
            <a:bodyPr/>
            <a:lstStyle/>
            <a:p>
              <a:endParaRPr lang="en-GB"/>
            </a:p>
          </p:txBody>
        </p:sp>
        <p:sp>
          <p:nvSpPr>
            <p:cNvPr id="407587" name="Freeform 35"/>
            <p:cNvSpPr>
              <a:spLocks/>
            </p:cNvSpPr>
            <p:nvPr/>
          </p:nvSpPr>
          <p:spPr bwMode="auto">
            <a:xfrm>
              <a:off x="3458" y="2398"/>
              <a:ext cx="46" cy="69"/>
            </a:xfrm>
            <a:custGeom>
              <a:avLst/>
              <a:gdLst>
                <a:gd name="T0" fmla="*/ 13 w 35"/>
                <a:gd name="T1" fmla="*/ 53 h 53"/>
                <a:gd name="T2" fmla="*/ 8 w 35"/>
                <a:gd name="T3" fmla="*/ 48 h 53"/>
                <a:gd name="T4" fmla="*/ 8 w 35"/>
                <a:gd name="T5" fmla="*/ 40 h 53"/>
                <a:gd name="T6" fmla="*/ 8 w 35"/>
                <a:gd name="T7" fmla="*/ 35 h 53"/>
                <a:gd name="T8" fmla="*/ 0 w 35"/>
                <a:gd name="T9" fmla="*/ 35 h 53"/>
                <a:gd name="T10" fmla="*/ 0 w 35"/>
                <a:gd name="T11" fmla="*/ 30 h 53"/>
                <a:gd name="T12" fmla="*/ 0 w 35"/>
                <a:gd name="T13" fmla="*/ 23 h 53"/>
                <a:gd name="T14" fmla="*/ 8 w 35"/>
                <a:gd name="T15" fmla="*/ 23 h 53"/>
                <a:gd name="T16" fmla="*/ 13 w 35"/>
                <a:gd name="T17" fmla="*/ 23 h 53"/>
                <a:gd name="T18" fmla="*/ 13 w 35"/>
                <a:gd name="T19" fmla="*/ 18 h 53"/>
                <a:gd name="T20" fmla="*/ 18 w 35"/>
                <a:gd name="T21" fmla="*/ 18 h 53"/>
                <a:gd name="T22" fmla="*/ 18 w 35"/>
                <a:gd name="T23" fmla="*/ 13 h 53"/>
                <a:gd name="T24" fmla="*/ 18 w 35"/>
                <a:gd name="T25" fmla="*/ 5 h 53"/>
                <a:gd name="T26" fmla="*/ 18 w 35"/>
                <a:gd name="T27" fmla="*/ 0 h 53"/>
                <a:gd name="T28" fmla="*/ 25 w 35"/>
                <a:gd name="T29" fmla="*/ 0 h 53"/>
                <a:gd name="T30" fmla="*/ 25 w 35"/>
                <a:gd name="T31" fmla="*/ 5 h 53"/>
                <a:gd name="T32" fmla="*/ 30 w 35"/>
                <a:gd name="T33" fmla="*/ 13 h 53"/>
                <a:gd name="T34" fmla="*/ 30 w 35"/>
                <a:gd name="T35" fmla="*/ 18 h 53"/>
                <a:gd name="T36" fmla="*/ 35 w 35"/>
                <a:gd name="T37" fmla="*/ 18 h 53"/>
                <a:gd name="T38" fmla="*/ 35 w 35"/>
                <a:gd name="T39" fmla="*/ 23 h 53"/>
                <a:gd name="T40" fmla="*/ 35 w 35"/>
                <a:gd name="T41" fmla="*/ 30 h 53"/>
                <a:gd name="T42" fmla="*/ 35 w 35"/>
                <a:gd name="T43" fmla="*/ 35 h 53"/>
                <a:gd name="T44" fmla="*/ 35 w 35"/>
                <a:gd name="T45" fmla="*/ 40 h 53"/>
                <a:gd name="T46" fmla="*/ 35 w 35"/>
                <a:gd name="T47" fmla="*/ 48 h 53"/>
                <a:gd name="T48" fmla="*/ 35 w 35"/>
                <a:gd name="T49" fmla="*/ 53 h 53"/>
                <a:gd name="T50" fmla="*/ 30 w 35"/>
                <a:gd name="T51" fmla="*/ 53 h 53"/>
                <a:gd name="T52" fmla="*/ 25 w 35"/>
                <a:gd name="T53" fmla="*/ 53 h 53"/>
                <a:gd name="T54" fmla="*/ 18 w 35"/>
                <a:gd name="T55" fmla="*/ 53 h 53"/>
                <a:gd name="T56" fmla="*/ 13 w 35"/>
                <a:gd name="T5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53">
                  <a:moveTo>
                    <a:pt x="13" y="53"/>
                  </a:moveTo>
                  <a:lnTo>
                    <a:pt x="8" y="48"/>
                  </a:lnTo>
                  <a:lnTo>
                    <a:pt x="8" y="40"/>
                  </a:lnTo>
                  <a:lnTo>
                    <a:pt x="8" y="35"/>
                  </a:lnTo>
                  <a:lnTo>
                    <a:pt x="0" y="35"/>
                  </a:lnTo>
                  <a:lnTo>
                    <a:pt x="0" y="30"/>
                  </a:lnTo>
                  <a:lnTo>
                    <a:pt x="0" y="23"/>
                  </a:lnTo>
                  <a:lnTo>
                    <a:pt x="8" y="23"/>
                  </a:lnTo>
                  <a:lnTo>
                    <a:pt x="13" y="23"/>
                  </a:lnTo>
                  <a:lnTo>
                    <a:pt x="13" y="18"/>
                  </a:lnTo>
                  <a:lnTo>
                    <a:pt x="18" y="18"/>
                  </a:lnTo>
                  <a:lnTo>
                    <a:pt x="18" y="13"/>
                  </a:lnTo>
                  <a:lnTo>
                    <a:pt x="18" y="5"/>
                  </a:lnTo>
                  <a:lnTo>
                    <a:pt x="18" y="0"/>
                  </a:lnTo>
                  <a:lnTo>
                    <a:pt x="25" y="0"/>
                  </a:lnTo>
                  <a:lnTo>
                    <a:pt x="25" y="5"/>
                  </a:lnTo>
                  <a:lnTo>
                    <a:pt x="30" y="13"/>
                  </a:lnTo>
                  <a:lnTo>
                    <a:pt x="30" y="18"/>
                  </a:lnTo>
                  <a:lnTo>
                    <a:pt x="35" y="18"/>
                  </a:lnTo>
                  <a:lnTo>
                    <a:pt x="35" y="23"/>
                  </a:lnTo>
                  <a:lnTo>
                    <a:pt x="35" y="30"/>
                  </a:lnTo>
                  <a:lnTo>
                    <a:pt x="35" y="35"/>
                  </a:lnTo>
                  <a:lnTo>
                    <a:pt x="35" y="40"/>
                  </a:lnTo>
                  <a:lnTo>
                    <a:pt x="35" y="48"/>
                  </a:lnTo>
                  <a:lnTo>
                    <a:pt x="35" y="53"/>
                  </a:lnTo>
                  <a:lnTo>
                    <a:pt x="30" y="53"/>
                  </a:lnTo>
                  <a:lnTo>
                    <a:pt x="25" y="53"/>
                  </a:lnTo>
                  <a:lnTo>
                    <a:pt x="18" y="53"/>
                  </a:lnTo>
                  <a:lnTo>
                    <a:pt x="13" y="53"/>
                  </a:lnTo>
                  <a:close/>
                </a:path>
              </a:pathLst>
            </a:custGeom>
            <a:solidFill>
              <a:srgbClr val="FFFFD0"/>
            </a:solidFill>
            <a:ln w="7938">
              <a:solidFill>
                <a:srgbClr val="000000"/>
              </a:solidFill>
              <a:prstDash val="solid"/>
              <a:round/>
              <a:headEnd/>
              <a:tailEnd/>
            </a:ln>
          </p:spPr>
          <p:txBody>
            <a:bodyPr/>
            <a:lstStyle/>
            <a:p>
              <a:endParaRPr lang="en-GB"/>
            </a:p>
          </p:txBody>
        </p:sp>
        <p:sp>
          <p:nvSpPr>
            <p:cNvPr id="407588" name="Freeform 36"/>
            <p:cNvSpPr>
              <a:spLocks/>
            </p:cNvSpPr>
            <p:nvPr/>
          </p:nvSpPr>
          <p:spPr bwMode="auto">
            <a:xfrm>
              <a:off x="3327" y="2312"/>
              <a:ext cx="240" cy="241"/>
            </a:xfrm>
            <a:custGeom>
              <a:avLst/>
              <a:gdLst>
                <a:gd name="T0" fmla="*/ 164 w 182"/>
                <a:gd name="T1" fmla="*/ 95 h 183"/>
                <a:gd name="T2" fmla="*/ 169 w 182"/>
                <a:gd name="T3" fmla="*/ 118 h 183"/>
                <a:gd name="T4" fmla="*/ 164 w 182"/>
                <a:gd name="T5" fmla="*/ 130 h 183"/>
                <a:gd name="T6" fmla="*/ 147 w 182"/>
                <a:gd name="T7" fmla="*/ 130 h 183"/>
                <a:gd name="T8" fmla="*/ 134 w 182"/>
                <a:gd name="T9" fmla="*/ 113 h 183"/>
                <a:gd name="T10" fmla="*/ 134 w 182"/>
                <a:gd name="T11" fmla="*/ 95 h 183"/>
                <a:gd name="T12" fmla="*/ 129 w 182"/>
                <a:gd name="T13" fmla="*/ 83 h 183"/>
                <a:gd name="T14" fmla="*/ 124 w 182"/>
                <a:gd name="T15" fmla="*/ 65 h 183"/>
                <a:gd name="T16" fmla="*/ 117 w 182"/>
                <a:gd name="T17" fmla="*/ 78 h 183"/>
                <a:gd name="T18" fmla="*/ 112 w 182"/>
                <a:gd name="T19" fmla="*/ 88 h 183"/>
                <a:gd name="T20" fmla="*/ 99 w 182"/>
                <a:gd name="T21" fmla="*/ 95 h 183"/>
                <a:gd name="T22" fmla="*/ 107 w 182"/>
                <a:gd name="T23" fmla="*/ 105 h 183"/>
                <a:gd name="T24" fmla="*/ 107 w 182"/>
                <a:gd name="T25" fmla="*/ 123 h 183"/>
                <a:gd name="T26" fmla="*/ 99 w 182"/>
                <a:gd name="T27" fmla="*/ 135 h 183"/>
                <a:gd name="T28" fmla="*/ 89 w 182"/>
                <a:gd name="T29" fmla="*/ 153 h 183"/>
                <a:gd name="T30" fmla="*/ 77 w 182"/>
                <a:gd name="T31" fmla="*/ 148 h 183"/>
                <a:gd name="T32" fmla="*/ 64 w 182"/>
                <a:gd name="T33" fmla="*/ 153 h 183"/>
                <a:gd name="T34" fmla="*/ 52 w 182"/>
                <a:gd name="T35" fmla="*/ 158 h 183"/>
                <a:gd name="T36" fmla="*/ 37 w 182"/>
                <a:gd name="T37" fmla="*/ 165 h 183"/>
                <a:gd name="T38" fmla="*/ 24 w 182"/>
                <a:gd name="T39" fmla="*/ 175 h 183"/>
                <a:gd name="T40" fmla="*/ 12 w 182"/>
                <a:gd name="T41" fmla="*/ 175 h 183"/>
                <a:gd name="T42" fmla="*/ 7 w 182"/>
                <a:gd name="T43" fmla="*/ 158 h 183"/>
                <a:gd name="T44" fmla="*/ 0 w 182"/>
                <a:gd name="T45" fmla="*/ 140 h 183"/>
                <a:gd name="T46" fmla="*/ 7 w 182"/>
                <a:gd name="T47" fmla="*/ 123 h 183"/>
                <a:gd name="T48" fmla="*/ 12 w 182"/>
                <a:gd name="T49" fmla="*/ 105 h 183"/>
                <a:gd name="T50" fmla="*/ 12 w 182"/>
                <a:gd name="T51" fmla="*/ 88 h 183"/>
                <a:gd name="T52" fmla="*/ 24 w 182"/>
                <a:gd name="T53" fmla="*/ 83 h 183"/>
                <a:gd name="T54" fmla="*/ 24 w 182"/>
                <a:gd name="T55" fmla="*/ 65 h 183"/>
                <a:gd name="T56" fmla="*/ 29 w 182"/>
                <a:gd name="T57" fmla="*/ 48 h 183"/>
                <a:gd name="T58" fmla="*/ 29 w 182"/>
                <a:gd name="T59" fmla="*/ 30 h 183"/>
                <a:gd name="T60" fmla="*/ 29 w 182"/>
                <a:gd name="T61" fmla="*/ 13 h 183"/>
                <a:gd name="T62" fmla="*/ 37 w 182"/>
                <a:gd name="T63" fmla="*/ 25 h 183"/>
                <a:gd name="T64" fmla="*/ 47 w 182"/>
                <a:gd name="T65" fmla="*/ 18 h 183"/>
                <a:gd name="T66" fmla="*/ 59 w 182"/>
                <a:gd name="T67" fmla="*/ 8 h 183"/>
                <a:gd name="T68" fmla="*/ 64 w 182"/>
                <a:gd name="T69" fmla="*/ 8 h 183"/>
                <a:gd name="T70" fmla="*/ 89 w 182"/>
                <a:gd name="T71" fmla="*/ 13 h 183"/>
                <a:gd name="T72" fmla="*/ 94 w 182"/>
                <a:gd name="T73" fmla="*/ 30 h 183"/>
                <a:gd name="T74" fmla="*/ 99 w 182"/>
                <a:gd name="T75" fmla="*/ 40 h 183"/>
                <a:gd name="T76" fmla="*/ 112 w 182"/>
                <a:gd name="T77" fmla="*/ 40 h 183"/>
                <a:gd name="T78" fmla="*/ 117 w 182"/>
                <a:gd name="T79" fmla="*/ 30 h 183"/>
                <a:gd name="T80" fmla="*/ 134 w 182"/>
                <a:gd name="T81" fmla="*/ 25 h 183"/>
                <a:gd name="T82" fmla="*/ 142 w 182"/>
                <a:gd name="T83" fmla="*/ 35 h 183"/>
                <a:gd name="T84" fmla="*/ 159 w 182"/>
                <a:gd name="T85" fmla="*/ 40 h 183"/>
                <a:gd name="T86" fmla="*/ 177 w 182"/>
                <a:gd name="T87" fmla="*/ 40 h 183"/>
                <a:gd name="T88" fmla="*/ 182 w 182"/>
                <a:gd name="T89" fmla="*/ 60 h 183"/>
                <a:gd name="T90" fmla="*/ 164 w 182"/>
                <a:gd name="T91" fmla="*/ 65 h 183"/>
                <a:gd name="T92" fmla="*/ 177 w 182"/>
                <a:gd name="T93" fmla="*/ 7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2" h="183">
                  <a:moveTo>
                    <a:pt x="169" y="78"/>
                  </a:moveTo>
                  <a:lnTo>
                    <a:pt x="169" y="83"/>
                  </a:lnTo>
                  <a:lnTo>
                    <a:pt x="164" y="95"/>
                  </a:lnTo>
                  <a:lnTo>
                    <a:pt x="169" y="100"/>
                  </a:lnTo>
                  <a:lnTo>
                    <a:pt x="169" y="105"/>
                  </a:lnTo>
                  <a:lnTo>
                    <a:pt x="169" y="118"/>
                  </a:lnTo>
                  <a:lnTo>
                    <a:pt x="169" y="123"/>
                  </a:lnTo>
                  <a:lnTo>
                    <a:pt x="164" y="123"/>
                  </a:lnTo>
                  <a:lnTo>
                    <a:pt x="164" y="130"/>
                  </a:lnTo>
                  <a:lnTo>
                    <a:pt x="159" y="130"/>
                  </a:lnTo>
                  <a:lnTo>
                    <a:pt x="152" y="130"/>
                  </a:lnTo>
                  <a:lnTo>
                    <a:pt x="147" y="130"/>
                  </a:lnTo>
                  <a:lnTo>
                    <a:pt x="142" y="123"/>
                  </a:lnTo>
                  <a:lnTo>
                    <a:pt x="134" y="118"/>
                  </a:lnTo>
                  <a:lnTo>
                    <a:pt x="134" y="113"/>
                  </a:lnTo>
                  <a:lnTo>
                    <a:pt x="134" y="105"/>
                  </a:lnTo>
                  <a:lnTo>
                    <a:pt x="134" y="100"/>
                  </a:lnTo>
                  <a:lnTo>
                    <a:pt x="134" y="95"/>
                  </a:lnTo>
                  <a:lnTo>
                    <a:pt x="134" y="88"/>
                  </a:lnTo>
                  <a:lnTo>
                    <a:pt x="134" y="83"/>
                  </a:lnTo>
                  <a:lnTo>
                    <a:pt x="129" y="83"/>
                  </a:lnTo>
                  <a:lnTo>
                    <a:pt x="129" y="78"/>
                  </a:lnTo>
                  <a:lnTo>
                    <a:pt x="124" y="70"/>
                  </a:lnTo>
                  <a:lnTo>
                    <a:pt x="124" y="65"/>
                  </a:lnTo>
                  <a:lnTo>
                    <a:pt x="117" y="65"/>
                  </a:lnTo>
                  <a:lnTo>
                    <a:pt x="117" y="70"/>
                  </a:lnTo>
                  <a:lnTo>
                    <a:pt x="117" y="78"/>
                  </a:lnTo>
                  <a:lnTo>
                    <a:pt x="117" y="83"/>
                  </a:lnTo>
                  <a:lnTo>
                    <a:pt x="112" y="83"/>
                  </a:lnTo>
                  <a:lnTo>
                    <a:pt x="112" y="88"/>
                  </a:lnTo>
                  <a:lnTo>
                    <a:pt x="107" y="88"/>
                  </a:lnTo>
                  <a:lnTo>
                    <a:pt x="99" y="88"/>
                  </a:lnTo>
                  <a:lnTo>
                    <a:pt x="99" y="95"/>
                  </a:lnTo>
                  <a:lnTo>
                    <a:pt x="99" y="100"/>
                  </a:lnTo>
                  <a:lnTo>
                    <a:pt x="107" y="100"/>
                  </a:lnTo>
                  <a:lnTo>
                    <a:pt x="107" y="105"/>
                  </a:lnTo>
                  <a:lnTo>
                    <a:pt x="107" y="113"/>
                  </a:lnTo>
                  <a:lnTo>
                    <a:pt x="112" y="118"/>
                  </a:lnTo>
                  <a:lnTo>
                    <a:pt x="107" y="123"/>
                  </a:lnTo>
                  <a:lnTo>
                    <a:pt x="107" y="130"/>
                  </a:lnTo>
                  <a:lnTo>
                    <a:pt x="99" y="130"/>
                  </a:lnTo>
                  <a:lnTo>
                    <a:pt x="99" y="135"/>
                  </a:lnTo>
                  <a:lnTo>
                    <a:pt x="94" y="140"/>
                  </a:lnTo>
                  <a:lnTo>
                    <a:pt x="94" y="148"/>
                  </a:lnTo>
                  <a:lnTo>
                    <a:pt x="89" y="153"/>
                  </a:lnTo>
                  <a:lnTo>
                    <a:pt x="82" y="153"/>
                  </a:lnTo>
                  <a:lnTo>
                    <a:pt x="82" y="148"/>
                  </a:lnTo>
                  <a:lnTo>
                    <a:pt x="77" y="148"/>
                  </a:lnTo>
                  <a:lnTo>
                    <a:pt x="77" y="153"/>
                  </a:lnTo>
                  <a:lnTo>
                    <a:pt x="72" y="153"/>
                  </a:lnTo>
                  <a:lnTo>
                    <a:pt x="64" y="153"/>
                  </a:lnTo>
                  <a:lnTo>
                    <a:pt x="64" y="158"/>
                  </a:lnTo>
                  <a:lnTo>
                    <a:pt x="59" y="158"/>
                  </a:lnTo>
                  <a:lnTo>
                    <a:pt x="52" y="158"/>
                  </a:lnTo>
                  <a:lnTo>
                    <a:pt x="47" y="158"/>
                  </a:lnTo>
                  <a:lnTo>
                    <a:pt x="42" y="165"/>
                  </a:lnTo>
                  <a:lnTo>
                    <a:pt x="37" y="165"/>
                  </a:lnTo>
                  <a:lnTo>
                    <a:pt x="37" y="170"/>
                  </a:lnTo>
                  <a:lnTo>
                    <a:pt x="29" y="175"/>
                  </a:lnTo>
                  <a:lnTo>
                    <a:pt x="24" y="175"/>
                  </a:lnTo>
                  <a:lnTo>
                    <a:pt x="24" y="183"/>
                  </a:lnTo>
                  <a:lnTo>
                    <a:pt x="19" y="183"/>
                  </a:lnTo>
                  <a:lnTo>
                    <a:pt x="12" y="175"/>
                  </a:lnTo>
                  <a:lnTo>
                    <a:pt x="7" y="170"/>
                  </a:lnTo>
                  <a:lnTo>
                    <a:pt x="7" y="165"/>
                  </a:lnTo>
                  <a:lnTo>
                    <a:pt x="7" y="158"/>
                  </a:lnTo>
                  <a:lnTo>
                    <a:pt x="7" y="153"/>
                  </a:lnTo>
                  <a:lnTo>
                    <a:pt x="0" y="148"/>
                  </a:lnTo>
                  <a:lnTo>
                    <a:pt x="0" y="140"/>
                  </a:lnTo>
                  <a:lnTo>
                    <a:pt x="0" y="135"/>
                  </a:lnTo>
                  <a:lnTo>
                    <a:pt x="7" y="130"/>
                  </a:lnTo>
                  <a:lnTo>
                    <a:pt x="7" y="123"/>
                  </a:lnTo>
                  <a:lnTo>
                    <a:pt x="7" y="118"/>
                  </a:lnTo>
                  <a:lnTo>
                    <a:pt x="7" y="113"/>
                  </a:lnTo>
                  <a:lnTo>
                    <a:pt x="12" y="105"/>
                  </a:lnTo>
                  <a:lnTo>
                    <a:pt x="12" y="100"/>
                  </a:lnTo>
                  <a:lnTo>
                    <a:pt x="12" y="95"/>
                  </a:lnTo>
                  <a:lnTo>
                    <a:pt x="12" y="88"/>
                  </a:lnTo>
                  <a:lnTo>
                    <a:pt x="19" y="88"/>
                  </a:lnTo>
                  <a:lnTo>
                    <a:pt x="19" y="83"/>
                  </a:lnTo>
                  <a:lnTo>
                    <a:pt x="24" y="83"/>
                  </a:lnTo>
                  <a:lnTo>
                    <a:pt x="24" y="78"/>
                  </a:lnTo>
                  <a:lnTo>
                    <a:pt x="24" y="70"/>
                  </a:lnTo>
                  <a:lnTo>
                    <a:pt x="24" y="65"/>
                  </a:lnTo>
                  <a:lnTo>
                    <a:pt x="24" y="60"/>
                  </a:lnTo>
                  <a:lnTo>
                    <a:pt x="24" y="53"/>
                  </a:lnTo>
                  <a:lnTo>
                    <a:pt x="29" y="48"/>
                  </a:lnTo>
                  <a:lnTo>
                    <a:pt x="29" y="40"/>
                  </a:lnTo>
                  <a:lnTo>
                    <a:pt x="29" y="35"/>
                  </a:lnTo>
                  <a:lnTo>
                    <a:pt x="29" y="30"/>
                  </a:lnTo>
                  <a:lnTo>
                    <a:pt x="29" y="25"/>
                  </a:lnTo>
                  <a:lnTo>
                    <a:pt x="29" y="18"/>
                  </a:lnTo>
                  <a:lnTo>
                    <a:pt x="29" y="13"/>
                  </a:lnTo>
                  <a:lnTo>
                    <a:pt x="29" y="18"/>
                  </a:lnTo>
                  <a:lnTo>
                    <a:pt x="37" y="18"/>
                  </a:lnTo>
                  <a:lnTo>
                    <a:pt x="37" y="25"/>
                  </a:lnTo>
                  <a:lnTo>
                    <a:pt x="42" y="25"/>
                  </a:lnTo>
                  <a:lnTo>
                    <a:pt x="42" y="18"/>
                  </a:lnTo>
                  <a:lnTo>
                    <a:pt x="47" y="18"/>
                  </a:lnTo>
                  <a:lnTo>
                    <a:pt x="47" y="13"/>
                  </a:lnTo>
                  <a:lnTo>
                    <a:pt x="52" y="13"/>
                  </a:lnTo>
                  <a:lnTo>
                    <a:pt x="59" y="8"/>
                  </a:lnTo>
                  <a:lnTo>
                    <a:pt x="59" y="0"/>
                  </a:lnTo>
                  <a:lnTo>
                    <a:pt x="64" y="0"/>
                  </a:lnTo>
                  <a:lnTo>
                    <a:pt x="64" y="8"/>
                  </a:lnTo>
                  <a:lnTo>
                    <a:pt x="77" y="8"/>
                  </a:lnTo>
                  <a:lnTo>
                    <a:pt x="82" y="13"/>
                  </a:lnTo>
                  <a:lnTo>
                    <a:pt x="89" y="13"/>
                  </a:lnTo>
                  <a:lnTo>
                    <a:pt x="94" y="18"/>
                  </a:lnTo>
                  <a:lnTo>
                    <a:pt x="94" y="25"/>
                  </a:lnTo>
                  <a:lnTo>
                    <a:pt x="94" y="30"/>
                  </a:lnTo>
                  <a:lnTo>
                    <a:pt x="94" y="35"/>
                  </a:lnTo>
                  <a:lnTo>
                    <a:pt x="99" y="35"/>
                  </a:lnTo>
                  <a:lnTo>
                    <a:pt x="99" y="40"/>
                  </a:lnTo>
                  <a:lnTo>
                    <a:pt x="107" y="48"/>
                  </a:lnTo>
                  <a:lnTo>
                    <a:pt x="107" y="40"/>
                  </a:lnTo>
                  <a:lnTo>
                    <a:pt x="112" y="40"/>
                  </a:lnTo>
                  <a:lnTo>
                    <a:pt x="117" y="40"/>
                  </a:lnTo>
                  <a:lnTo>
                    <a:pt x="117" y="35"/>
                  </a:lnTo>
                  <a:lnTo>
                    <a:pt x="117" y="30"/>
                  </a:lnTo>
                  <a:lnTo>
                    <a:pt x="124" y="30"/>
                  </a:lnTo>
                  <a:lnTo>
                    <a:pt x="129" y="25"/>
                  </a:lnTo>
                  <a:lnTo>
                    <a:pt x="134" y="25"/>
                  </a:lnTo>
                  <a:lnTo>
                    <a:pt x="142" y="25"/>
                  </a:lnTo>
                  <a:lnTo>
                    <a:pt x="142" y="30"/>
                  </a:lnTo>
                  <a:lnTo>
                    <a:pt x="142" y="35"/>
                  </a:lnTo>
                  <a:lnTo>
                    <a:pt x="142" y="40"/>
                  </a:lnTo>
                  <a:lnTo>
                    <a:pt x="147" y="40"/>
                  </a:lnTo>
                  <a:lnTo>
                    <a:pt x="159" y="40"/>
                  </a:lnTo>
                  <a:lnTo>
                    <a:pt x="164" y="40"/>
                  </a:lnTo>
                  <a:lnTo>
                    <a:pt x="169" y="40"/>
                  </a:lnTo>
                  <a:lnTo>
                    <a:pt x="177" y="40"/>
                  </a:lnTo>
                  <a:lnTo>
                    <a:pt x="177" y="48"/>
                  </a:lnTo>
                  <a:lnTo>
                    <a:pt x="182" y="53"/>
                  </a:lnTo>
                  <a:lnTo>
                    <a:pt x="182" y="60"/>
                  </a:lnTo>
                  <a:lnTo>
                    <a:pt x="177" y="65"/>
                  </a:lnTo>
                  <a:lnTo>
                    <a:pt x="169" y="65"/>
                  </a:lnTo>
                  <a:lnTo>
                    <a:pt x="164" y="65"/>
                  </a:lnTo>
                  <a:lnTo>
                    <a:pt x="169" y="70"/>
                  </a:lnTo>
                  <a:lnTo>
                    <a:pt x="177" y="78"/>
                  </a:lnTo>
                  <a:lnTo>
                    <a:pt x="177" y="70"/>
                  </a:lnTo>
                  <a:lnTo>
                    <a:pt x="169" y="78"/>
                  </a:lnTo>
                  <a:close/>
                </a:path>
              </a:pathLst>
            </a:custGeom>
            <a:solidFill>
              <a:srgbClr val="FF4040"/>
            </a:solidFill>
            <a:ln w="7938">
              <a:solidFill>
                <a:srgbClr val="000000"/>
              </a:solidFill>
              <a:prstDash val="solid"/>
              <a:round/>
              <a:headEnd/>
              <a:tailEnd/>
            </a:ln>
          </p:spPr>
          <p:txBody>
            <a:bodyPr/>
            <a:lstStyle/>
            <a:p>
              <a:endParaRPr lang="en-GB"/>
            </a:p>
          </p:txBody>
        </p:sp>
        <p:sp>
          <p:nvSpPr>
            <p:cNvPr id="407589" name="Freeform 37"/>
            <p:cNvSpPr>
              <a:spLocks/>
            </p:cNvSpPr>
            <p:nvPr/>
          </p:nvSpPr>
          <p:spPr bwMode="auto">
            <a:xfrm>
              <a:off x="3314" y="2135"/>
              <a:ext cx="190" cy="210"/>
            </a:xfrm>
            <a:custGeom>
              <a:avLst/>
              <a:gdLst>
                <a:gd name="T0" fmla="*/ 144 w 144"/>
                <a:gd name="T1" fmla="*/ 42 h 159"/>
                <a:gd name="T2" fmla="*/ 139 w 144"/>
                <a:gd name="T3" fmla="*/ 47 h 159"/>
                <a:gd name="T4" fmla="*/ 127 w 144"/>
                <a:gd name="T5" fmla="*/ 52 h 159"/>
                <a:gd name="T6" fmla="*/ 122 w 144"/>
                <a:gd name="T7" fmla="*/ 47 h 159"/>
                <a:gd name="T8" fmla="*/ 109 w 144"/>
                <a:gd name="T9" fmla="*/ 60 h 159"/>
                <a:gd name="T10" fmla="*/ 104 w 144"/>
                <a:gd name="T11" fmla="*/ 70 h 159"/>
                <a:gd name="T12" fmla="*/ 99 w 144"/>
                <a:gd name="T13" fmla="*/ 82 h 159"/>
                <a:gd name="T14" fmla="*/ 99 w 144"/>
                <a:gd name="T15" fmla="*/ 94 h 159"/>
                <a:gd name="T16" fmla="*/ 87 w 144"/>
                <a:gd name="T17" fmla="*/ 99 h 159"/>
                <a:gd name="T18" fmla="*/ 74 w 144"/>
                <a:gd name="T19" fmla="*/ 104 h 159"/>
                <a:gd name="T20" fmla="*/ 69 w 144"/>
                <a:gd name="T21" fmla="*/ 117 h 159"/>
                <a:gd name="T22" fmla="*/ 69 w 144"/>
                <a:gd name="T23" fmla="*/ 129 h 159"/>
                <a:gd name="T24" fmla="*/ 69 w 144"/>
                <a:gd name="T25" fmla="*/ 139 h 159"/>
                <a:gd name="T26" fmla="*/ 57 w 144"/>
                <a:gd name="T27" fmla="*/ 147 h 159"/>
                <a:gd name="T28" fmla="*/ 52 w 144"/>
                <a:gd name="T29" fmla="*/ 152 h 159"/>
                <a:gd name="T30" fmla="*/ 47 w 144"/>
                <a:gd name="T31" fmla="*/ 159 h 159"/>
                <a:gd name="T32" fmla="*/ 39 w 144"/>
                <a:gd name="T33" fmla="*/ 152 h 159"/>
                <a:gd name="T34" fmla="*/ 34 w 144"/>
                <a:gd name="T35" fmla="*/ 139 h 159"/>
                <a:gd name="T36" fmla="*/ 27 w 144"/>
                <a:gd name="T37" fmla="*/ 134 h 159"/>
                <a:gd name="T38" fmla="*/ 22 w 144"/>
                <a:gd name="T39" fmla="*/ 129 h 159"/>
                <a:gd name="T40" fmla="*/ 17 w 144"/>
                <a:gd name="T41" fmla="*/ 122 h 159"/>
                <a:gd name="T42" fmla="*/ 10 w 144"/>
                <a:gd name="T43" fmla="*/ 112 h 159"/>
                <a:gd name="T44" fmla="*/ 10 w 144"/>
                <a:gd name="T45" fmla="*/ 99 h 159"/>
                <a:gd name="T46" fmla="*/ 5 w 144"/>
                <a:gd name="T47" fmla="*/ 94 h 159"/>
                <a:gd name="T48" fmla="*/ 5 w 144"/>
                <a:gd name="T49" fmla="*/ 82 h 159"/>
                <a:gd name="T50" fmla="*/ 10 w 144"/>
                <a:gd name="T51" fmla="*/ 77 h 159"/>
                <a:gd name="T52" fmla="*/ 22 w 144"/>
                <a:gd name="T53" fmla="*/ 70 h 159"/>
                <a:gd name="T54" fmla="*/ 34 w 144"/>
                <a:gd name="T55" fmla="*/ 70 h 159"/>
                <a:gd name="T56" fmla="*/ 47 w 144"/>
                <a:gd name="T57" fmla="*/ 70 h 159"/>
                <a:gd name="T58" fmla="*/ 47 w 144"/>
                <a:gd name="T59" fmla="*/ 60 h 159"/>
                <a:gd name="T60" fmla="*/ 52 w 144"/>
                <a:gd name="T61" fmla="*/ 47 h 159"/>
                <a:gd name="T62" fmla="*/ 62 w 144"/>
                <a:gd name="T63" fmla="*/ 42 h 159"/>
                <a:gd name="T64" fmla="*/ 74 w 144"/>
                <a:gd name="T65" fmla="*/ 42 h 159"/>
                <a:gd name="T66" fmla="*/ 87 w 144"/>
                <a:gd name="T67" fmla="*/ 35 h 159"/>
                <a:gd name="T68" fmla="*/ 74 w 144"/>
                <a:gd name="T69" fmla="*/ 35 h 159"/>
                <a:gd name="T70" fmla="*/ 74 w 144"/>
                <a:gd name="T71" fmla="*/ 25 h 159"/>
                <a:gd name="T72" fmla="*/ 74 w 144"/>
                <a:gd name="T73" fmla="*/ 17 h 159"/>
                <a:gd name="T74" fmla="*/ 82 w 144"/>
                <a:gd name="T75" fmla="*/ 7 h 159"/>
                <a:gd name="T76" fmla="*/ 87 w 144"/>
                <a:gd name="T77" fmla="*/ 12 h 159"/>
                <a:gd name="T78" fmla="*/ 92 w 144"/>
                <a:gd name="T79" fmla="*/ 17 h 159"/>
                <a:gd name="T80" fmla="*/ 104 w 144"/>
                <a:gd name="T81" fmla="*/ 17 h 159"/>
                <a:gd name="T82" fmla="*/ 109 w 144"/>
                <a:gd name="T83" fmla="*/ 12 h 159"/>
                <a:gd name="T84" fmla="*/ 122 w 144"/>
                <a:gd name="T85" fmla="*/ 7 h 159"/>
                <a:gd name="T86" fmla="*/ 127 w 144"/>
                <a:gd name="T87" fmla="*/ 0 h 159"/>
                <a:gd name="T88" fmla="*/ 127 w 144"/>
                <a:gd name="T89" fmla="*/ 12 h 159"/>
                <a:gd name="T90" fmla="*/ 134 w 144"/>
                <a:gd name="T91" fmla="*/ 25 h 159"/>
                <a:gd name="T92" fmla="*/ 144 w 144"/>
                <a:gd name="T93" fmla="*/ 3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4" h="159">
                  <a:moveTo>
                    <a:pt x="144" y="35"/>
                  </a:moveTo>
                  <a:lnTo>
                    <a:pt x="144" y="42"/>
                  </a:lnTo>
                  <a:lnTo>
                    <a:pt x="139" y="42"/>
                  </a:lnTo>
                  <a:lnTo>
                    <a:pt x="139" y="47"/>
                  </a:lnTo>
                  <a:lnTo>
                    <a:pt x="134" y="47"/>
                  </a:lnTo>
                  <a:lnTo>
                    <a:pt x="127" y="52"/>
                  </a:lnTo>
                  <a:lnTo>
                    <a:pt x="122" y="52"/>
                  </a:lnTo>
                  <a:lnTo>
                    <a:pt x="122" y="47"/>
                  </a:lnTo>
                  <a:lnTo>
                    <a:pt x="109" y="52"/>
                  </a:lnTo>
                  <a:lnTo>
                    <a:pt x="109" y="60"/>
                  </a:lnTo>
                  <a:lnTo>
                    <a:pt x="109" y="65"/>
                  </a:lnTo>
                  <a:lnTo>
                    <a:pt x="104" y="70"/>
                  </a:lnTo>
                  <a:lnTo>
                    <a:pt x="104" y="77"/>
                  </a:lnTo>
                  <a:lnTo>
                    <a:pt x="99" y="82"/>
                  </a:lnTo>
                  <a:lnTo>
                    <a:pt x="99" y="87"/>
                  </a:lnTo>
                  <a:lnTo>
                    <a:pt x="99" y="94"/>
                  </a:lnTo>
                  <a:lnTo>
                    <a:pt x="92" y="99"/>
                  </a:lnTo>
                  <a:lnTo>
                    <a:pt x="87" y="99"/>
                  </a:lnTo>
                  <a:lnTo>
                    <a:pt x="82" y="104"/>
                  </a:lnTo>
                  <a:lnTo>
                    <a:pt x="74" y="104"/>
                  </a:lnTo>
                  <a:lnTo>
                    <a:pt x="74" y="112"/>
                  </a:lnTo>
                  <a:lnTo>
                    <a:pt x="69" y="117"/>
                  </a:lnTo>
                  <a:lnTo>
                    <a:pt x="69" y="122"/>
                  </a:lnTo>
                  <a:lnTo>
                    <a:pt x="69" y="129"/>
                  </a:lnTo>
                  <a:lnTo>
                    <a:pt x="69" y="134"/>
                  </a:lnTo>
                  <a:lnTo>
                    <a:pt x="69" y="139"/>
                  </a:lnTo>
                  <a:lnTo>
                    <a:pt x="62" y="147"/>
                  </a:lnTo>
                  <a:lnTo>
                    <a:pt x="57" y="147"/>
                  </a:lnTo>
                  <a:lnTo>
                    <a:pt x="57" y="152"/>
                  </a:lnTo>
                  <a:lnTo>
                    <a:pt x="52" y="152"/>
                  </a:lnTo>
                  <a:lnTo>
                    <a:pt x="52" y="159"/>
                  </a:lnTo>
                  <a:lnTo>
                    <a:pt x="47" y="159"/>
                  </a:lnTo>
                  <a:lnTo>
                    <a:pt x="47" y="152"/>
                  </a:lnTo>
                  <a:lnTo>
                    <a:pt x="39" y="152"/>
                  </a:lnTo>
                  <a:lnTo>
                    <a:pt x="39" y="147"/>
                  </a:lnTo>
                  <a:lnTo>
                    <a:pt x="34" y="139"/>
                  </a:lnTo>
                  <a:lnTo>
                    <a:pt x="34" y="134"/>
                  </a:lnTo>
                  <a:lnTo>
                    <a:pt x="27" y="134"/>
                  </a:lnTo>
                  <a:lnTo>
                    <a:pt x="22" y="134"/>
                  </a:lnTo>
                  <a:lnTo>
                    <a:pt x="22" y="129"/>
                  </a:lnTo>
                  <a:lnTo>
                    <a:pt x="17" y="129"/>
                  </a:lnTo>
                  <a:lnTo>
                    <a:pt x="17" y="122"/>
                  </a:lnTo>
                  <a:lnTo>
                    <a:pt x="10" y="117"/>
                  </a:lnTo>
                  <a:lnTo>
                    <a:pt x="10" y="112"/>
                  </a:lnTo>
                  <a:lnTo>
                    <a:pt x="10" y="104"/>
                  </a:lnTo>
                  <a:lnTo>
                    <a:pt x="10" y="99"/>
                  </a:lnTo>
                  <a:lnTo>
                    <a:pt x="5" y="99"/>
                  </a:lnTo>
                  <a:lnTo>
                    <a:pt x="5" y="94"/>
                  </a:lnTo>
                  <a:lnTo>
                    <a:pt x="0" y="94"/>
                  </a:lnTo>
                  <a:lnTo>
                    <a:pt x="5" y="82"/>
                  </a:lnTo>
                  <a:lnTo>
                    <a:pt x="5" y="77"/>
                  </a:lnTo>
                  <a:lnTo>
                    <a:pt x="10" y="77"/>
                  </a:lnTo>
                  <a:lnTo>
                    <a:pt x="17" y="77"/>
                  </a:lnTo>
                  <a:lnTo>
                    <a:pt x="22" y="70"/>
                  </a:lnTo>
                  <a:lnTo>
                    <a:pt x="27" y="70"/>
                  </a:lnTo>
                  <a:lnTo>
                    <a:pt x="34" y="70"/>
                  </a:lnTo>
                  <a:lnTo>
                    <a:pt x="39" y="70"/>
                  </a:lnTo>
                  <a:lnTo>
                    <a:pt x="47" y="70"/>
                  </a:lnTo>
                  <a:lnTo>
                    <a:pt x="47" y="65"/>
                  </a:lnTo>
                  <a:lnTo>
                    <a:pt x="47" y="60"/>
                  </a:lnTo>
                  <a:lnTo>
                    <a:pt x="52" y="52"/>
                  </a:lnTo>
                  <a:lnTo>
                    <a:pt x="52" y="47"/>
                  </a:lnTo>
                  <a:lnTo>
                    <a:pt x="57" y="42"/>
                  </a:lnTo>
                  <a:lnTo>
                    <a:pt x="62" y="42"/>
                  </a:lnTo>
                  <a:lnTo>
                    <a:pt x="69" y="47"/>
                  </a:lnTo>
                  <a:lnTo>
                    <a:pt x="74" y="42"/>
                  </a:lnTo>
                  <a:lnTo>
                    <a:pt x="82" y="42"/>
                  </a:lnTo>
                  <a:lnTo>
                    <a:pt x="87" y="35"/>
                  </a:lnTo>
                  <a:lnTo>
                    <a:pt x="82" y="35"/>
                  </a:lnTo>
                  <a:lnTo>
                    <a:pt x="74" y="35"/>
                  </a:lnTo>
                  <a:lnTo>
                    <a:pt x="69" y="30"/>
                  </a:lnTo>
                  <a:lnTo>
                    <a:pt x="74" y="25"/>
                  </a:lnTo>
                  <a:lnTo>
                    <a:pt x="69" y="17"/>
                  </a:lnTo>
                  <a:lnTo>
                    <a:pt x="74" y="17"/>
                  </a:lnTo>
                  <a:lnTo>
                    <a:pt x="74" y="12"/>
                  </a:lnTo>
                  <a:lnTo>
                    <a:pt x="82" y="7"/>
                  </a:lnTo>
                  <a:lnTo>
                    <a:pt x="87" y="7"/>
                  </a:lnTo>
                  <a:lnTo>
                    <a:pt x="87" y="12"/>
                  </a:lnTo>
                  <a:lnTo>
                    <a:pt x="87" y="17"/>
                  </a:lnTo>
                  <a:lnTo>
                    <a:pt x="92" y="17"/>
                  </a:lnTo>
                  <a:lnTo>
                    <a:pt x="99" y="25"/>
                  </a:lnTo>
                  <a:lnTo>
                    <a:pt x="104" y="17"/>
                  </a:lnTo>
                  <a:lnTo>
                    <a:pt x="109" y="17"/>
                  </a:lnTo>
                  <a:lnTo>
                    <a:pt x="109" y="12"/>
                  </a:lnTo>
                  <a:lnTo>
                    <a:pt x="117" y="12"/>
                  </a:lnTo>
                  <a:lnTo>
                    <a:pt x="122" y="7"/>
                  </a:lnTo>
                  <a:lnTo>
                    <a:pt x="122" y="0"/>
                  </a:lnTo>
                  <a:lnTo>
                    <a:pt x="127" y="0"/>
                  </a:lnTo>
                  <a:lnTo>
                    <a:pt x="127" y="7"/>
                  </a:lnTo>
                  <a:lnTo>
                    <a:pt x="127" y="12"/>
                  </a:lnTo>
                  <a:lnTo>
                    <a:pt x="134" y="17"/>
                  </a:lnTo>
                  <a:lnTo>
                    <a:pt x="134" y="25"/>
                  </a:lnTo>
                  <a:lnTo>
                    <a:pt x="139" y="30"/>
                  </a:lnTo>
                  <a:lnTo>
                    <a:pt x="144" y="35"/>
                  </a:lnTo>
                  <a:close/>
                </a:path>
              </a:pathLst>
            </a:custGeom>
            <a:solidFill>
              <a:srgbClr val="FF7C50"/>
            </a:solidFill>
            <a:ln w="7938">
              <a:solidFill>
                <a:srgbClr val="000000"/>
              </a:solidFill>
              <a:prstDash val="solid"/>
              <a:round/>
              <a:headEnd/>
              <a:tailEnd/>
            </a:ln>
          </p:spPr>
          <p:txBody>
            <a:bodyPr/>
            <a:lstStyle/>
            <a:p>
              <a:endParaRPr lang="en-GB"/>
            </a:p>
          </p:txBody>
        </p:sp>
        <p:sp>
          <p:nvSpPr>
            <p:cNvPr id="407590" name="Freeform 38"/>
            <p:cNvSpPr>
              <a:spLocks/>
            </p:cNvSpPr>
            <p:nvPr/>
          </p:nvSpPr>
          <p:spPr bwMode="auto">
            <a:xfrm>
              <a:off x="3405" y="2168"/>
              <a:ext cx="231" cy="223"/>
            </a:xfrm>
            <a:custGeom>
              <a:avLst/>
              <a:gdLst>
                <a:gd name="T0" fmla="*/ 123 w 175"/>
                <a:gd name="T1" fmla="*/ 10 h 169"/>
                <a:gd name="T2" fmla="*/ 140 w 175"/>
                <a:gd name="T3" fmla="*/ 17 h 169"/>
                <a:gd name="T4" fmla="*/ 153 w 175"/>
                <a:gd name="T5" fmla="*/ 22 h 169"/>
                <a:gd name="T6" fmla="*/ 153 w 175"/>
                <a:gd name="T7" fmla="*/ 40 h 169"/>
                <a:gd name="T8" fmla="*/ 153 w 175"/>
                <a:gd name="T9" fmla="*/ 52 h 169"/>
                <a:gd name="T10" fmla="*/ 135 w 175"/>
                <a:gd name="T11" fmla="*/ 52 h 169"/>
                <a:gd name="T12" fmla="*/ 118 w 175"/>
                <a:gd name="T13" fmla="*/ 62 h 169"/>
                <a:gd name="T14" fmla="*/ 123 w 175"/>
                <a:gd name="T15" fmla="*/ 62 h 169"/>
                <a:gd name="T16" fmla="*/ 128 w 175"/>
                <a:gd name="T17" fmla="*/ 69 h 169"/>
                <a:gd name="T18" fmla="*/ 118 w 175"/>
                <a:gd name="T19" fmla="*/ 79 h 169"/>
                <a:gd name="T20" fmla="*/ 123 w 175"/>
                <a:gd name="T21" fmla="*/ 92 h 169"/>
                <a:gd name="T22" fmla="*/ 135 w 175"/>
                <a:gd name="T23" fmla="*/ 97 h 169"/>
                <a:gd name="T24" fmla="*/ 148 w 175"/>
                <a:gd name="T25" fmla="*/ 87 h 169"/>
                <a:gd name="T26" fmla="*/ 165 w 175"/>
                <a:gd name="T27" fmla="*/ 69 h 169"/>
                <a:gd name="T28" fmla="*/ 175 w 175"/>
                <a:gd name="T29" fmla="*/ 79 h 169"/>
                <a:gd name="T30" fmla="*/ 165 w 175"/>
                <a:gd name="T31" fmla="*/ 92 h 169"/>
                <a:gd name="T32" fmla="*/ 148 w 175"/>
                <a:gd name="T33" fmla="*/ 104 h 169"/>
                <a:gd name="T34" fmla="*/ 148 w 175"/>
                <a:gd name="T35" fmla="*/ 109 h 169"/>
                <a:gd name="T36" fmla="*/ 158 w 175"/>
                <a:gd name="T37" fmla="*/ 114 h 169"/>
                <a:gd name="T38" fmla="*/ 158 w 175"/>
                <a:gd name="T39" fmla="*/ 139 h 169"/>
                <a:gd name="T40" fmla="*/ 153 w 175"/>
                <a:gd name="T41" fmla="*/ 162 h 169"/>
                <a:gd name="T42" fmla="*/ 148 w 175"/>
                <a:gd name="T43" fmla="*/ 162 h 169"/>
                <a:gd name="T44" fmla="*/ 128 w 175"/>
                <a:gd name="T45" fmla="*/ 169 h 169"/>
                <a:gd name="T46" fmla="*/ 118 w 175"/>
                <a:gd name="T47" fmla="*/ 157 h 169"/>
                <a:gd name="T48" fmla="*/ 105 w 175"/>
                <a:gd name="T49" fmla="*/ 149 h 169"/>
                <a:gd name="T50" fmla="*/ 83 w 175"/>
                <a:gd name="T51" fmla="*/ 149 h 169"/>
                <a:gd name="T52" fmla="*/ 83 w 175"/>
                <a:gd name="T53" fmla="*/ 134 h 169"/>
                <a:gd name="T54" fmla="*/ 65 w 175"/>
                <a:gd name="T55" fmla="*/ 139 h 169"/>
                <a:gd name="T56" fmla="*/ 58 w 175"/>
                <a:gd name="T57" fmla="*/ 149 h 169"/>
                <a:gd name="T58" fmla="*/ 48 w 175"/>
                <a:gd name="T59" fmla="*/ 157 h 169"/>
                <a:gd name="T60" fmla="*/ 35 w 175"/>
                <a:gd name="T61" fmla="*/ 144 h 169"/>
                <a:gd name="T62" fmla="*/ 35 w 175"/>
                <a:gd name="T63" fmla="*/ 127 h 169"/>
                <a:gd name="T64" fmla="*/ 18 w 175"/>
                <a:gd name="T65" fmla="*/ 114 h 169"/>
                <a:gd name="T66" fmla="*/ 0 w 175"/>
                <a:gd name="T67" fmla="*/ 109 h 169"/>
                <a:gd name="T68" fmla="*/ 0 w 175"/>
                <a:gd name="T69" fmla="*/ 92 h 169"/>
                <a:gd name="T70" fmla="*/ 13 w 175"/>
                <a:gd name="T71" fmla="*/ 79 h 169"/>
                <a:gd name="T72" fmla="*/ 30 w 175"/>
                <a:gd name="T73" fmla="*/ 69 h 169"/>
                <a:gd name="T74" fmla="*/ 35 w 175"/>
                <a:gd name="T75" fmla="*/ 52 h 169"/>
                <a:gd name="T76" fmla="*/ 40 w 175"/>
                <a:gd name="T77" fmla="*/ 35 h 169"/>
                <a:gd name="T78" fmla="*/ 53 w 175"/>
                <a:gd name="T79" fmla="*/ 27 h 169"/>
                <a:gd name="T80" fmla="*/ 70 w 175"/>
                <a:gd name="T81" fmla="*/ 22 h 169"/>
                <a:gd name="T82" fmla="*/ 75 w 175"/>
                <a:gd name="T83" fmla="*/ 10 h 169"/>
                <a:gd name="T84" fmla="*/ 88 w 175"/>
                <a:gd name="T85" fmla="*/ 17 h 169"/>
                <a:gd name="T86" fmla="*/ 105 w 175"/>
                <a:gd name="T87" fmla="*/ 17 h 169"/>
                <a:gd name="T88" fmla="*/ 118 w 175"/>
                <a:gd name="T89"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5" h="169">
                  <a:moveTo>
                    <a:pt x="123" y="0"/>
                  </a:moveTo>
                  <a:lnTo>
                    <a:pt x="123" y="5"/>
                  </a:lnTo>
                  <a:lnTo>
                    <a:pt x="123" y="10"/>
                  </a:lnTo>
                  <a:lnTo>
                    <a:pt x="128" y="17"/>
                  </a:lnTo>
                  <a:lnTo>
                    <a:pt x="135" y="22"/>
                  </a:lnTo>
                  <a:lnTo>
                    <a:pt x="140" y="17"/>
                  </a:lnTo>
                  <a:lnTo>
                    <a:pt x="148" y="17"/>
                  </a:lnTo>
                  <a:lnTo>
                    <a:pt x="148" y="22"/>
                  </a:lnTo>
                  <a:lnTo>
                    <a:pt x="153" y="22"/>
                  </a:lnTo>
                  <a:lnTo>
                    <a:pt x="158" y="27"/>
                  </a:lnTo>
                  <a:lnTo>
                    <a:pt x="153" y="35"/>
                  </a:lnTo>
                  <a:lnTo>
                    <a:pt x="153" y="40"/>
                  </a:lnTo>
                  <a:lnTo>
                    <a:pt x="148" y="45"/>
                  </a:lnTo>
                  <a:lnTo>
                    <a:pt x="148" y="52"/>
                  </a:lnTo>
                  <a:lnTo>
                    <a:pt x="153" y="52"/>
                  </a:lnTo>
                  <a:lnTo>
                    <a:pt x="148" y="52"/>
                  </a:lnTo>
                  <a:lnTo>
                    <a:pt x="140" y="52"/>
                  </a:lnTo>
                  <a:lnTo>
                    <a:pt x="135" y="52"/>
                  </a:lnTo>
                  <a:lnTo>
                    <a:pt x="128" y="57"/>
                  </a:lnTo>
                  <a:lnTo>
                    <a:pt x="123" y="62"/>
                  </a:lnTo>
                  <a:lnTo>
                    <a:pt x="118" y="62"/>
                  </a:lnTo>
                  <a:lnTo>
                    <a:pt x="118" y="69"/>
                  </a:lnTo>
                  <a:lnTo>
                    <a:pt x="123" y="69"/>
                  </a:lnTo>
                  <a:lnTo>
                    <a:pt x="123" y="62"/>
                  </a:lnTo>
                  <a:lnTo>
                    <a:pt x="128" y="62"/>
                  </a:lnTo>
                  <a:lnTo>
                    <a:pt x="135" y="62"/>
                  </a:lnTo>
                  <a:lnTo>
                    <a:pt x="128" y="69"/>
                  </a:lnTo>
                  <a:lnTo>
                    <a:pt x="123" y="74"/>
                  </a:lnTo>
                  <a:lnTo>
                    <a:pt x="123" y="79"/>
                  </a:lnTo>
                  <a:lnTo>
                    <a:pt x="118" y="79"/>
                  </a:lnTo>
                  <a:lnTo>
                    <a:pt x="118" y="87"/>
                  </a:lnTo>
                  <a:lnTo>
                    <a:pt x="118" y="92"/>
                  </a:lnTo>
                  <a:lnTo>
                    <a:pt x="123" y="92"/>
                  </a:lnTo>
                  <a:lnTo>
                    <a:pt x="123" y="97"/>
                  </a:lnTo>
                  <a:lnTo>
                    <a:pt x="128" y="97"/>
                  </a:lnTo>
                  <a:lnTo>
                    <a:pt x="135" y="97"/>
                  </a:lnTo>
                  <a:lnTo>
                    <a:pt x="135" y="92"/>
                  </a:lnTo>
                  <a:lnTo>
                    <a:pt x="140" y="92"/>
                  </a:lnTo>
                  <a:lnTo>
                    <a:pt x="148" y="87"/>
                  </a:lnTo>
                  <a:lnTo>
                    <a:pt x="153" y="79"/>
                  </a:lnTo>
                  <a:lnTo>
                    <a:pt x="158" y="74"/>
                  </a:lnTo>
                  <a:lnTo>
                    <a:pt x="165" y="69"/>
                  </a:lnTo>
                  <a:lnTo>
                    <a:pt x="170" y="69"/>
                  </a:lnTo>
                  <a:lnTo>
                    <a:pt x="175" y="74"/>
                  </a:lnTo>
                  <a:lnTo>
                    <a:pt x="175" y="79"/>
                  </a:lnTo>
                  <a:lnTo>
                    <a:pt x="175" y="87"/>
                  </a:lnTo>
                  <a:lnTo>
                    <a:pt x="170" y="87"/>
                  </a:lnTo>
                  <a:lnTo>
                    <a:pt x="165" y="92"/>
                  </a:lnTo>
                  <a:lnTo>
                    <a:pt x="158" y="97"/>
                  </a:lnTo>
                  <a:lnTo>
                    <a:pt x="153" y="104"/>
                  </a:lnTo>
                  <a:lnTo>
                    <a:pt x="148" y="104"/>
                  </a:lnTo>
                  <a:lnTo>
                    <a:pt x="140" y="104"/>
                  </a:lnTo>
                  <a:lnTo>
                    <a:pt x="140" y="109"/>
                  </a:lnTo>
                  <a:lnTo>
                    <a:pt x="148" y="109"/>
                  </a:lnTo>
                  <a:lnTo>
                    <a:pt x="153" y="109"/>
                  </a:lnTo>
                  <a:lnTo>
                    <a:pt x="158" y="109"/>
                  </a:lnTo>
                  <a:lnTo>
                    <a:pt x="158" y="114"/>
                  </a:lnTo>
                  <a:lnTo>
                    <a:pt x="158" y="127"/>
                  </a:lnTo>
                  <a:lnTo>
                    <a:pt x="158" y="134"/>
                  </a:lnTo>
                  <a:lnTo>
                    <a:pt x="158" y="139"/>
                  </a:lnTo>
                  <a:lnTo>
                    <a:pt x="153" y="144"/>
                  </a:lnTo>
                  <a:lnTo>
                    <a:pt x="153" y="157"/>
                  </a:lnTo>
                  <a:lnTo>
                    <a:pt x="153" y="162"/>
                  </a:lnTo>
                  <a:lnTo>
                    <a:pt x="158" y="162"/>
                  </a:lnTo>
                  <a:lnTo>
                    <a:pt x="153" y="162"/>
                  </a:lnTo>
                  <a:lnTo>
                    <a:pt x="148" y="162"/>
                  </a:lnTo>
                  <a:lnTo>
                    <a:pt x="140" y="169"/>
                  </a:lnTo>
                  <a:lnTo>
                    <a:pt x="135" y="169"/>
                  </a:lnTo>
                  <a:lnTo>
                    <a:pt x="128" y="169"/>
                  </a:lnTo>
                  <a:lnTo>
                    <a:pt x="123" y="169"/>
                  </a:lnTo>
                  <a:lnTo>
                    <a:pt x="123" y="162"/>
                  </a:lnTo>
                  <a:lnTo>
                    <a:pt x="118" y="157"/>
                  </a:lnTo>
                  <a:lnTo>
                    <a:pt x="118" y="149"/>
                  </a:lnTo>
                  <a:lnTo>
                    <a:pt x="110" y="149"/>
                  </a:lnTo>
                  <a:lnTo>
                    <a:pt x="105" y="149"/>
                  </a:lnTo>
                  <a:lnTo>
                    <a:pt x="100" y="149"/>
                  </a:lnTo>
                  <a:lnTo>
                    <a:pt x="88" y="149"/>
                  </a:lnTo>
                  <a:lnTo>
                    <a:pt x="83" y="149"/>
                  </a:lnTo>
                  <a:lnTo>
                    <a:pt x="83" y="144"/>
                  </a:lnTo>
                  <a:lnTo>
                    <a:pt x="83" y="139"/>
                  </a:lnTo>
                  <a:lnTo>
                    <a:pt x="83" y="134"/>
                  </a:lnTo>
                  <a:lnTo>
                    <a:pt x="75" y="134"/>
                  </a:lnTo>
                  <a:lnTo>
                    <a:pt x="70" y="134"/>
                  </a:lnTo>
                  <a:lnTo>
                    <a:pt x="65" y="139"/>
                  </a:lnTo>
                  <a:lnTo>
                    <a:pt x="58" y="139"/>
                  </a:lnTo>
                  <a:lnTo>
                    <a:pt x="58" y="144"/>
                  </a:lnTo>
                  <a:lnTo>
                    <a:pt x="58" y="149"/>
                  </a:lnTo>
                  <a:lnTo>
                    <a:pt x="53" y="149"/>
                  </a:lnTo>
                  <a:lnTo>
                    <a:pt x="48" y="149"/>
                  </a:lnTo>
                  <a:lnTo>
                    <a:pt x="48" y="157"/>
                  </a:lnTo>
                  <a:lnTo>
                    <a:pt x="40" y="149"/>
                  </a:lnTo>
                  <a:lnTo>
                    <a:pt x="40" y="144"/>
                  </a:lnTo>
                  <a:lnTo>
                    <a:pt x="35" y="144"/>
                  </a:lnTo>
                  <a:lnTo>
                    <a:pt x="35" y="139"/>
                  </a:lnTo>
                  <a:lnTo>
                    <a:pt x="35" y="134"/>
                  </a:lnTo>
                  <a:lnTo>
                    <a:pt x="35" y="127"/>
                  </a:lnTo>
                  <a:lnTo>
                    <a:pt x="30" y="122"/>
                  </a:lnTo>
                  <a:lnTo>
                    <a:pt x="23" y="122"/>
                  </a:lnTo>
                  <a:lnTo>
                    <a:pt x="18" y="114"/>
                  </a:lnTo>
                  <a:lnTo>
                    <a:pt x="5" y="114"/>
                  </a:lnTo>
                  <a:lnTo>
                    <a:pt x="5" y="109"/>
                  </a:lnTo>
                  <a:lnTo>
                    <a:pt x="0" y="109"/>
                  </a:lnTo>
                  <a:lnTo>
                    <a:pt x="0" y="104"/>
                  </a:lnTo>
                  <a:lnTo>
                    <a:pt x="0" y="97"/>
                  </a:lnTo>
                  <a:lnTo>
                    <a:pt x="0" y="92"/>
                  </a:lnTo>
                  <a:lnTo>
                    <a:pt x="5" y="87"/>
                  </a:lnTo>
                  <a:lnTo>
                    <a:pt x="5" y="79"/>
                  </a:lnTo>
                  <a:lnTo>
                    <a:pt x="13" y="79"/>
                  </a:lnTo>
                  <a:lnTo>
                    <a:pt x="18" y="74"/>
                  </a:lnTo>
                  <a:lnTo>
                    <a:pt x="23" y="74"/>
                  </a:lnTo>
                  <a:lnTo>
                    <a:pt x="30" y="69"/>
                  </a:lnTo>
                  <a:lnTo>
                    <a:pt x="30" y="62"/>
                  </a:lnTo>
                  <a:lnTo>
                    <a:pt x="30" y="57"/>
                  </a:lnTo>
                  <a:lnTo>
                    <a:pt x="35" y="52"/>
                  </a:lnTo>
                  <a:lnTo>
                    <a:pt x="35" y="45"/>
                  </a:lnTo>
                  <a:lnTo>
                    <a:pt x="40" y="40"/>
                  </a:lnTo>
                  <a:lnTo>
                    <a:pt x="40" y="35"/>
                  </a:lnTo>
                  <a:lnTo>
                    <a:pt x="40" y="27"/>
                  </a:lnTo>
                  <a:lnTo>
                    <a:pt x="53" y="22"/>
                  </a:lnTo>
                  <a:lnTo>
                    <a:pt x="53" y="27"/>
                  </a:lnTo>
                  <a:lnTo>
                    <a:pt x="58" y="27"/>
                  </a:lnTo>
                  <a:lnTo>
                    <a:pt x="65" y="22"/>
                  </a:lnTo>
                  <a:lnTo>
                    <a:pt x="70" y="22"/>
                  </a:lnTo>
                  <a:lnTo>
                    <a:pt x="70" y="17"/>
                  </a:lnTo>
                  <a:lnTo>
                    <a:pt x="75" y="17"/>
                  </a:lnTo>
                  <a:lnTo>
                    <a:pt x="75" y="10"/>
                  </a:lnTo>
                  <a:lnTo>
                    <a:pt x="83" y="10"/>
                  </a:lnTo>
                  <a:lnTo>
                    <a:pt x="88" y="10"/>
                  </a:lnTo>
                  <a:lnTo>
                    <a:pt x="88" y="17"/>
                  </a:lnTo>
                  <a:lnTo>
                    <a:pt x="95" y="17"/>
                  </a:lnTo>
                  <a:lnTo>
                    <a:pt x="100" y="17"/>
                  </a:lnTo>
                  <a:lnTo>
                    <a:pt x="105" y="17"/>
                  </a:lnTo>
                  <a:lnTo>
                    <a:pt x="110" y="10"/>
                  </a:lnTo>
                  <a:lnTo>
                    <a:pt x="110" y="5"/>
                  </a:lnTo>
                  <a:lnTo>
                    <a:pt x="118" y="0"/>
                  </a:lnTo>
                  <a:lnTo>
                    <a:pt x="123" y="0"/>
                  </a:lnTo>
                  <a:close/>
                </a:path>
              </a:pathLst>
            </a:custGeom>
            <a:solidFill>
              <a:srgbClr val="FF4040"/>
            </a:solidFill>
            <a:ln w="7938">
              <a:solidFill>
                <a:srgbClr val="000000"/>
              </a:solidFill>
              <a:prstDash val="solid"/>
              <a:round/>
              <a:headEnd/>
              <a:tailEnd/>
            </a:ln>
          </p:spPr>
          <p:txBody>
            <a:bodyPr/>
            <a:lstStyle/>
            <a:p>
              <a:endParaRPr lang="en-GB"/>
            </a:p>
          </p:txBody>
        </p:sp>
        <p:sp>
          <p:nvSpPr>
            <p:cNvPr id="407591" name="Freeform 39"/>
            <p:cNvSpPr>
              <a:spLocks/>
            </p:cNvSpPr>
            <p:nvPr/>
          </p:nvSpPr>
          <p:spPr bwMode="auto">
            <a:xfrm>
              <a:off x="3497" y="2237"/>
              <a:ext cx="288" cy="391"/>
            </a:xfrm>
            <a:custGeom>
              <a:avLst/>
              <a:gdLst>
                <a:gd name="T0" fmla="*/ 58 w 218"/>
                <a:gd name="T1" fmla="*/ 135 h 297"/>
                <a:gd name="T2" fmla="*/ 75 w 218"/>
                <a:gd name="T3" fmla="*/ 157 h 297"/>
                <a:gd name="T4" fmla="*/ 88 w 218"/>
                <a:gd name="T5" fmla="*/ 170 h 297"/>
                <a:gd name="T6" fmla="*/ 105 w 218"/>
                <a:gd name="T7" fmla="*/ 157 h 297"/>
                <a:gd name="T8" fmla="*/ 123 w 218"/>
                <a:gd name="T9" fmla="*/ 157 h 297"/>
                <a:gd name="T10" fmla="*/ 135 w 218"/>
                <a:gd name="T11" fmla="*/ 145 h 297"/>
                <a:gd name="T12" fmla="*/ 135 w 218"/>
                <a:gd name="T13" fmla="*/ 140 h 297"/>
                <a:gd name="T14" fmla="*/ 118 w 218"/>
                <a:gd name="T15" fmla="*/ 127 h 297"/>
                <a:gd name="T16" fmla="*/ 100 w 218"/>
                <a:gd name="T17" fmla="*/ 110 h 297"/>
                <a:gd name="T18" fmla="*/ 88 w 218"/>
                <a:gd name="T19" fmla="*/ 110 h 297"/>
                <a:gd name="T20" fmla="*/ 88 w 218"/>
                <a:gd name="T21" fmla="*/ 87 h 297"/>
                <a:gd name="T22" fmla="*/ 88 w 218"/>
                <a:gd name="T23" fmla="*/ 57 h 297"/>
                <a:gd name="T24" fmla="*/ 70 w 218"/>
                <a:gd name="T25" fmla="*/ 52 h 297"/>
                <a:gd name="T26" fmla="*/ 95 w 218"/>
                <a:gd name="T27" fmla="*/ 40 h 297"/>
                <a:gd name="T28" fmla="*/ 105 w 218"/>
                <a:gd name="T29" fmla="*/ 22 h 297"/>
                <a:gd name="T30" fmla="*/ 100 w 218"/>
                <a:gd name="T31" fmla="*/ 5 h 297"/>
                <a:gd name="T32" fmla="*/ 118 w 218"/>
                <a:gd name="T33" fmla="*/ 0 h 297"/>
                <a:gd name="T34" fmla="*/ 128 w 218"/>
                <a:gd name="T35" fmla="*/ 22 h 297"/>
                <a:gd name="T36" fmla="*/ 128 w 218"/>
                <a:gd name="T37" fmla="*/ 40 h 297"/>
                <a:gd name="T38" fmla="*/ 118 w 218"/>
                <a:gd name="T39" fmla="*/ 52 h 297"/>
                <a:gd name="T40" fmla="*/ 128 w 218"/>
                <a:gd name="T41" fmla="*/ 62 h 297"/>
                <a:gd name="T42" fmla="*/ 148 w 218"/>
                <a:gd name="T43" fmla="*/ 57 h 297"/>
                <a:gd name="T44" fmla="*/ 170 w 218"/>
                <a:gd name="T45" fmla="*/ 62 h 297"/>
                <a:gd name="T46" fmla="*/ 165 w 218"/>
                <a:gd name="T47" fmla="*/ 82 h 297"/>
                <a:gd name="T48" fmla="*/ 153 w 218"/>
                <a:gd name="T49" fmla="*/ 115 h 297"/>
                <a:gd name="T50" fmla="*/ 153 w 218"/>
                <a:gd name="T51" fmla="*/ 140 h 297"/>
                <a:gd name="T52" fmla="*/ 175 w 218"/>
                <a:gd name="T53" fmla="*/ 152 h 297"/>
                <a:gd name="T54" fmla="*/ 183 w 218"/>
                <a:gd name="T55" fmla="*/ 157 h 297"/>
                <a:gd name="T56" fmla="*/ 165 w 218"/>
                <a:gd name="T57" fmla="*/ 170 h 297"/>
                <a:gd name="T58" fmla="*/ 165 w 218"/>
                <a:gd name="T59" fmla="*/ 192 h 297"/>
                <a:gd name="T60" fmla="*/ 158 w 218"/>
                <a:gd name="T61" fmla="*/ 210 h 297"/>
                <a:gd name="T62" fmla="*/ 175 w 218"/>
                <a:gd name="T63" fmla="*/ 215 h 297"/>
                <a:gd name="T64" fmla="*/ 183 w 218"/>
                <a:gd name="T65" fmla="*/ 232 h 297"/>
                <a:gd name="T66" fmla="*/ 200 w 218"/>
                <a:gd name="T67" fmla="*/ 227 h 297"/>
                <a:gd name="T68" fmla="*/ 218 w 218"/>
                <a:gd name="T69" fmla="*/ 232 h 297"/>
                <a:gd name="T70" fmla="*/ 205 w 218"/>
                <a:gd name="T71" fmla="*/ 250 h 297"/>
                <a:gd name="T72" fmla="*/ 188 w 218"/>
                <a:gd name="T73" fmla="*/ 257 h 297"/>
                <a:gd name="T74" fmla="*/ 170 w 218"/>
                <a:gd name="T75" fmla="*/ 262 h 297"/>
                <a:gd name="T76" fmla="*/ 148 w 218"/>
                <a:gd name="T77" fmla="*/ 280 h 297"/>
                <a:gd name="T78" fmla="*/ 135 w 218"/>
                <a:gd name="T79" fmla="*/ 270 h 297"/>
                <a:gd name="T80" fmla="*/ 128 w 218"/>
                <a:gd name="T81" fmla="*/ 250 h 297"/>
                <a:gd name="T82" fmla="*/ 118 w 218"/>
                <a:gd name="T83" fmla="*/ 270 h 297"/>
                <a:gd name="T84" fmla="*/ 110 w 218"/>
                <a:gd name="T85" fmla="*/ 285 h 297"/>
                <a:gd name="T86" fmla="*/ 88 w 218"/>
                <a:gd name="T87" fmla="*/ 285 h 297"/>
                <a:gd name="T88" fmla="*/ 70 w 218"/>
                <a:gd name="T89" fmla="*/ 292 h 297"/>
                <a:gd name="T90" fmla="*/ 58 w 218"/>
                <a:gd name="T91" fmla="*/ 292 h 297"/>
                <a:gd name="T92" fmla="*/ 40 w 218"/>
                <a:gd name="T93" fmla="*/ 285 h 297"/>
                <a:gd name="T94" fmla="*/ 23 w 218"/>
                <a:gd name="T95" fmla="*/ 270 h 297"/>
                <a:gd name="T96" fmla="*/ 0 w 218"/>
                <a:gd name="T97" fmla="*/ 257 h 297"/>
                <a:gd name="T98" fmla="*/ 13 w 218"/>
                <a:gd name="T99" fmla="*/ 240 h 297"/>
                <a:gd name="T100" fmla="*/ 30 w 218"/>
                <a:gd name="T101" fmla="*/ 232 h 297"/>
                <a:gd name="T102" fmla="*/ 30 w 218"/>
                <a:gd name="T103" fmla="*/ 227 h 297"/>
                <a:gd name="T104" fmla="*/ 35 w 218"/>
                <a:gd name="T105" fmla="*/ 210 h 297"/>
                <a:gd name="T106" fmla="*/ 35 w 218"/>
                <a:gd name="T107" fmla="*/ 192 h 297"/>
                <a:gd name="T108" fmla="*/ 40 w 218"/>
                <a:gd name="T109" fmla="*/ 162 h 297"/>
                <a:gd name="T110" fmla="*/ 40 w 218"/>
                <a:gd name="T111" fmla="*/ 135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8" h="297">
                  <a:moveTo>
                    <a:pt x="40" y="135"/>
                  </a:moveTo>
                  <a:lnTo>
                    <a:pt x="48" y="127"/>
                  </a:lnTo>
                  <a:lnTo>
                    <a:pt x="53" y="135"/>
                  </a:lnTo>
                  <a:lnTo>
                    <a:pt x="58" y="135"/>
                  </a:lnTo>
                  <a:lnTo>
                    <a:pt x="58" y="140"/>
                  </a:lnTo>
                  <a:lnTo>
                    <a:pt x="65" y="145"/>
                  </a:lnTo>
                  <a:lnTo>
                    <a:pt x="70" y="152"/>
                  </a:lnTo>
                  <a:lnTo>
                    <a:pt x="75" y="157"/>
                  </a:lnTo>
                  <a:lnTo>
                    <a:pt x="75" y="162"/>
                  </a:lnTo>
                  <a:lnTo>
                    <a:pt x="83" y="162"/>
                  </a:lnTo>
                  <a:lnTo>
                    <a:pt x="83" y="170"/>
                  </a:lnTo>
                  <a:lnTo>
                    <a:pt x="88" y="170"/>
                  </a:lnTo>
                  <a:lnTo>
                    <a:pt x="95" y="170"/>
                  </a:lnTo>
                  <a:lnTo>
                    <a:pt x="95" y="162"/>
                  </a:lnTo>
                  <a:lnTo>
                    <a:pt x="100" y="162"/>
                  </a:lnTo>
                  <a:lnTo>
                    <a:pt x="105" y="157"/>
                  </a:lnTo>
                  <a:lnTo>
                    <a:pt x="110" y="162"/>
                  </a:lnTo>
                  <a:lnTo>
                    <a:pt x="118" y="162"/>
                  </a:lnTo>
                  <a:lnTo>
                    <a:pt x="123" y="162"/>
                  </a:lnTo>
                  <a:lnTo>
                    <a:pt x="123" y="157"/>
                  </a:lnTo>
                  <a:lnTo>
                    <a:pt x="123" y="152"/>
                  </a:lnTo>
                  <a:lnTo>
                    <a:pt x="128" y="152"/>
                  </a:lnTo>
                  <a:lnTo>
                    <a:pt x="128" y="145"/>
                  </a:lnTo>
                  <a:lnTo>
                    <a:pt x="135" y="145"/>
                  </a:lnTo>
                  <a:lnTo>
                    <a:pt x="140" y="145"/>
                  </a:lnTo>
                  <a:lnTo>
                    <a:pt x="148" y="145"/>
                  </a:lnTo>
                  <a:lnTo>
                    <a:pt x="140" y="140"/>
                  </a:lnTo>
                  <a:lnTo>
                    <a:pt x="135" y="140"/>
                  </a:lnTo>
                  <a:lnTo>
                    <a:pt x="128" y="135"/>
                  </a:lnTo>
                  <a:lnTo>
                    <a:pt x="128" y="127"/>
                  </a:lnTo>
                  <a:lnTo>
                    <a:pt x="123" y="127"/>
                  </a:lnTo>
                  <a:lnTo>
                    <a:pt x="118" y="127"/>
                  </a:lnTo>
                  <a:lnTo>
                    <a:pt x="118" y="122"/>
                  </a:lnTo>
                  <a:lnTo>
                    <a:pt x="110" y="115"/>
                  </a:lnTo>
                  <a:lnTo>
                    <a:pt x="105" y="110"/>
                  </a:lnTo>
                  <a:lnTo>
                    <a:pt x="100" y="110"/>
                  </a:lnTo>
                  <a:lnTo>
                    <a:pt x="95" y="110"/>
                  </a:lnTo>
                  <a:lnTo>
                    <a:pt x="88" y="110"/>
                  </a:lnTo>
                  <a:lnTo>
                    <a:pt x="83" y="110"/>
                  </a:lnTo>
                  <a:lnTo>
                    <a:pt x="88" y="110"/>
                  </a:lnTo>
                  <a:lnTo>
                    <a:pt x="83" y="110"/>
                  </a:lnTo>
                  <a:lnTo>
                    <a:pt x="83" y="105"/>
                  </a:lnTo>
                  <a:lnTo>
                    <a:pt x="83" y="92"/>
                  </a:lnTo>
                  <a:lnTo>
                    <a:pt x="88" y="87"/>
                  </a:lnTo>
                  <a:lnTo>
                    <a:pt x="88" y="82"/>
                  </a:lnTo>
                  <a:lnTo>
                    <a:pt x="88" y="75"/>
                  </a:lnTo>
                  <a:lnTo>
                    <a:pt x="88" y="62"/>
                  </a:lnTo>
                  <a:lnTo>
                    <a:pt x="88" y="57"/>
                  </a:lnTo>
                  <a:lnTo>
                    <a:pt x="83" y="57"/>
                  </a:lnTo>
                  <a:lnTo>
                    <a:pt x="75" y="57"/>
                  </a:lnTo>
                  <a:lnTo>
                    <a:pt x="70" y="57"/>
                  </a:lnTo>
                  <a:lnTo>
                    <a:pt x="70" y="52"/>
                  </a:lnTo>
                  <a:lnTo>
                    <a:pt x="75" y="52"/>
                  </a:lnTo>
                  <a:lnTo>
                    <a:pt x="83" y="52"/>
                  </a:lnTo>
                  <a:lnTo>
                    <a:pt x="88" y="45"/>
                  </a:lnTo>
                  <a:lnTo>
                    <a:pt x="95" y="40"/>
                  </a:lnTo>
                  <a:lnTo>
                    <a:pt x="100" y="35"/>
                  </a:lnTo>
                  <a:lnTo>
                    <a:pt x="105" y="35"/>
                  </a:lnTo>
                  <a:lnTo>
                    <a:pt x="105" y="27"/>
                  </a:lnTo>
                  <a:lnTo>
                    <a:pt x="105" y="22"/>
                  </a:lnTo>
                  <a:lnTo>
                    <a:pt x="100" y="22"/>
                  </a:lnTo>
                  <a:lnTo>
                    <a:pt x="100" y="17"/>
                  </a:lnTo>
                  <a:lnTo>
                    <a:pt x="100" y="10"/>
                  </a:lnTo>
                  <a:lnTo>
                    <a:pt x="100" y="5"/>
                  </a:lnTo>
                  <a:lnTo>
                    <a:pt x="105" y="5"/>
                  </a:lnTo>
                  <a:lnTo>
                    <a:pt x="105" y="0"/>
                  </a:lnTo>
                  <a:lnTo>
                    <a:pt x="110" y="0"/>
                  </a:lnTo>
                  <a:lnTo>
                    <a:pt x="118" y="0"/>
                  </a:lnTo>
                  <a:lnTo>
                    <a:pt x="123" y="5"/>
                  </a:lnTo>
                  <a:lnTo>
                    <a:pt x="123" y="10"/>
                  </a:lnTo>
                  <a:lnTo>
                    <a:pt x="123" y="17"/>
                  </a:lnTo>
                  <a:lnTo>
                    <a:pt x="128" y="22"/>
                  </a:lnTo>
                  <a:lnTo>
                    <a:pt x="135" y="27"/>
                  </a:lnTo>
                  <a:lnTo>
                    <a:pt x="135" y="35"/>
                  </a:lnTo>
                  <a:lnTo>
                    <a:pt x="128" y="35"/>
                  </a:lnTo>
                  <a:lnTo>
                    <a:pt x="128" y="40"/>
                  </a:lnTo>
                  <a:lnTo>
                    <a:pt x="123" y="40"/>
                  </a:lnTo>
                  <a:lnTo>
                    <a:pt x="118" y="40"/>
                  </a:lnTo>
                  <a:lnTo>
                    <a:pt x="118" y="45"/>
                  </a:lnTo>
                  <a:lnTo>
                    <a:pt x="118" y="52"/>
                  </a:lnTo>
                  <a:lnTo>
                    <a:pt x="118" y="57"/>
                  </a:lnTo>
                  <a:lnTo>
                    <a:pt x="118" y="62"/>
                  </a:lnTo>
                  <a:lnTo>
                    <a:pt x="123" y="62"/>
                  </a:lnTo>
                  <a:lnTo>
                    <a:pt x="128" y="62"/>
                  </a:lnTo>
                  <a:lnTo>
                    <a:pt x="135" y="70"/>
                  </a:lnTo>
                  <a:lnTo>
                    <a:pt x="140" y="70"/>
                  </a:lnTo>
                  <a:lnTo>
                    <a:pt x="140" y="62"/>
                  </a:lnTo>
                  <a:lnTo>
                    <a:pt x="148" y="57"/>
                  </a:lnTo>
                  <a:lnTo>
                    <a:pt x="153" y="57"/>
                  </a:lnTo>
                  <a:lnTo>
                    <a:pt x="158" y="57"/>
                  </a:lnTo>
                  <a:lnTo>
                    <a:pt x="165" y="57"/>
                  </a:lnTo>
                  <a:lnTo>
                    <a:pt x="170" y="62"/>
                  </a:lnTo>
                  <a:lnTo>
                    <a:pt x="175" y="62"/>
                  </a:lnTo>
                  <a:lnTo>
                    <a:pt x="175" y="70"/>
                  </a:lnTo>
                  <a:lnTo>
                    <a:pt x="170" y="75"/>
                  </a:lnTo>
                  <a:lnTo>
                    <a:pt x="165" y="82"/>
                  </a:lnTo>
                  <a:lnTo>
                    <a:pt x="165" y="92"/>
                  </a:lnTo>
                  <a:lnTo>
                    <a:pt x="158" y="97"/>
                  </a:lnTo>
                  <a:lnTo>
                    <a:pt x="158" y="110"/>
                  </a:lnTo>
                  <a:lnTo>
                    <a:pt x="153" y="115"/>
                  </a:lnTo>
                  <a:lnTo>
                    <a:pt x="153" y="122"/>
                  </a:lnTo>
                  <a:lnTo>
                    <a:pt x="153" y="127"/>
                  </a:lnTo>
                  <a:lnTo>
                    <a:pt x="153" y="135"/>
                  </a:lnTo>
                  <a:lnTo>
                    <a:pt x="153" y="140"/>
                  </a:lnTo>
                  <a:lnTo>
                    <a:pt x="158" y="145"/>
                  </a:lnTo>
                  <a:lnTo>
                    <a:pt x="165" y="152"/>
                  </a:lnTo>
                  <a:lnTo>
                    <a:pt x="170" y="152"/>
                  </a:lnTo>
                  <a:lnTo>
                    <a:pt x="175" y="152"/>
                  </a:lnTo>
                  <a:lnTo>
                    <a:pt x="183" y="152"/>
                  </a:lnTo>
                  <a:lnTo>
                    <a:pt x="188" y="152"/>
                  </a:lnTo>
                  <a:lnTo>
                    <a:pt x="188" y="157"/>
                  </a:lnTo>
                  <a:lnTo>
                    <a:pt x="183" y="157"/>
                  </a:lnTo>
                  <a:lnTo>
                    <a:pt x="175" y="162"/>
                  </a:lnTo>
                  <a:lnTo>
                    <a:pt x="170" y="162"/>
                  </a:lnTo>
                  <a:lnTo>
                    <a:pt x="165" y="162"/>
                  </a:lnTo>
                  <a:lnTo>
                    <a:pt x="165" y="170"/>
                  </a:lnTo>
                  <a:lnTo>
                    <a:pt x="165" y="175"/>
                  </a:lnTo>
                  <a:lnTo>
                    <a:pt x="165" y="180"/>
                  </a:lnTo>
                  <a:lnTo>
                    <a:pt x="165" y="187"/>
                  </a:lnTo>
                  <a:lnTo>
                    <a:pt x="165" y="192"/>
                  </a:lnTo>
                  <a:lnTo>
                    <a:pt x="158" y="192"/>
                  </a:lnTo>
                  <a:lnTo>
                    <a:pt x="158" y="197"/>
                  </a:lnTo>
                  <a:lnTo>
                    <a:pt x="158" y="205"/>
                  </a:lnTo>
                  <a:lnTo>
                    <a:pt x="158" y="210"/>
                  </a:lnTo>
                  <a:lnTo>
                    <a:pt x="158" y="215"/>
                  </a:lnTo>
                  <a:lnTo>
                    <a:pt x="165" y="215"/>
                  </a:lnTo>
                  <a:lnTo>
                    <a:pt x="170" y="215"/>
                  </a:lnTo>
                  <a:lnTo>
                    <a:pt x="175" y="215"/>
                  </a:lnTo>
                  <a:lnTo>
                    <a:pt x="175" y="222"/>
                  </a:lnTo>
                  <a:lnTo>
                    <a:pt x="175" y="227"/>
                  </a:lnTo>
                  <a:lnTo>
                    <a:pt x="183" y="227"/>
                  </a:lnTo>
                  <a:lnTo>
                    <a:pt x="183" y="232"/>
                  </a:lnTo>
                  <a:lnTo>
                    <a:pt x="188" y="232"/>
                  </a:lnTo>
                  <a:lnTo>
                    <a:pt x="193" y="232"/>
                  </a:lnTo>
                  <a:lnTo>
                    <a:pt x="193" y="227"/>
                  </a:lnTo>
                  <a:lnTo>
                    <a:pt x="200" y="227"/>
                  </a:lnTo>
                  <a:lnTo>
                    <a:pt x="205" y="227"/>
                  </a:lnTo>
                  <a:lnTo>
                    <a:pt x="210" y="227"/>
                  </a:lnTo>
                  <a:lnTo>
                    <a:pt x="210" y="232"/>
                  </a:lnTo>
                  <a:lnTo>
                    <a:pt x="218" y="232"/>
                  </a:lnTo>
                  <a:lnTo>
                    <a:pt x="218" y="240"/>
                  </a:lnTo>
                  <a:lnTo>
                    <a:pt x="210" y="245"/>
                  </a:lnTo>
                  <a:lnTo>
                    <a:pt x="205" y="245"/>
                  </a:lnTo>
                  <a:lnTo>
                    <a:pt x="205" y="250"/>
                  </a:lnTo>
                  <a:lnTo>
                    <a:pt x="200" y="250"/>
                  </a:lnTo>
                  <a:lnTo>
                    <a:pt x="200" y="257"/>
                  </a:lnTo>
                  <a:lnTo>
                    <a:pt x="193" y="257"/>
                  </a:lnTo>
                  <a:lnTo>
                    <a:pt x="188" y="257"/>
                  </a:lnTo>
                  <a:lnTo>
                    <a:pt x="188" y="262"/>
                  </a:lnTo>
                  <a:lnTo>
                    <a:pt x="175" y="270"/>
                  </a:lnTo>
                  <a:lnTo>
                    <a:pt x="175" y="262"/>
                  </a:lnTo>
                  <a:lnTo>
                    <a:pt x="170" y="262"/>
                  </a:lnTo>
                  <a:lnTo>
                    <a:pt x="165" y="262"/>
                  </a:lnTo>
                  <a:lnTo>
                    <a:pt x="158" y="270"/>
                  </a:lnTo>
                  <a:lnTo>
                    <a:pt x="153" y="275"/>
                  </a:lnTo>
                  <a:lnTo>
                    <a:pt x="148" y="280"/>
                  </a:lnTo>
                  <a:lnTo>
                    <a:pt x="148" y="285"/>
                  </a:lnTo>
                  <a:lnTo>
                    <a:pt x="140" y="280"/>
                  </a:lnTo>
                  <a:lnTo>
                    <a:pt x="140" y="275"/>
                  </a:lnTo>
                  <a:lnTo>
                    <a:pt x="135" y="270"/>
                  </a:lnTo>
                  <a:lnTo>
                    <a:pt x="135" y="262"/>
                  </a:lnTo>
                  <a:lnTo>
                    <a:pt x="135" y="257"/>
                  </a:lnTo>
                  <a:lnTo>
                    <a:pt x="135" y="250"/>
                  </a:lnTo>
                  <a:lnTo>
                    <a:pt x="128" y="250"/>
                  </a:lnTo>
                  <a:lnTo>
                    <a:pt x="123" y="250"/>
                  </a:lnTo>
                  <a:lnTo>
                    <a:pt x="118" y="257"/>
                  </a:lnTo>
                  <a:lnTo>
                    <a:pt x="118" y="262"/>
                  </a:lnTo>
                  <a:lnTo>
                    <a:pt x="118" y="270"/>
                  </a:lnTo>
                  <a:lnTo>
                    <a:pt x="118" y="275"/>
                  </a:lnTo>
                  <a:lnTo>
                    <a:pt x="118" y="280"/>
                  </a:lnTo>
                  <a:lnTo>
                    <a:pt x="118" y="285"/>
                  </a:lnTo>
                  <a:lnTo>
                    <a:pt x="110" y="285"/>
                  </a:lnTo>
                  <a:lnTo>
                    <a:pt x="105" y="285"/>
                  </a:lnTo>
                  <a:lnTo>
                    <a:pt x="100" y="285"/>
                  </a:lnTo>
                  <a:lnTo>
                    <a:pt x="95" y="280"/>
                  </a:lnTo>
                  <a:lnTo>
                    <a:pt x="88" y="285"/>
                  </a:lnTo>
                  <a:lnTo>
                    <a:pt x="83" y="285"/>
                  </a:lnTo>
                  <a:lnTo>
                    <a:pt x="75" y="285"/>
                  </a:lnTo>
                  <a:lnTo>
                    <a:pt x="75" y="292"/>
                  </a:lnTo>
                  <a:lnTo>
                    <a:pt x="70" y="292"/>
                  </a:lnTo>
                  <a:lnTo>
                    <a:pt x="65" y="292"/>
                  </a:lnTo>
                  <a:lnTo>
                    <a:pt x="65" y="297"/>
                  </a:lnTo>
                  <a:lnTo>
                    <a:pt x="65" y="292"/>
                  </a:lnTo>
                  <a:lnTo>
                    <a:pt x="58" y="292"/>
                  </a:lnTo>
                  <a:lnTo>
                    <a:pt x="58" y="285"/>
                  </a:lnTo>
                  <a:lnTo>
                    <a:pt x="53" y="285"/>
                  </a:lnTo>
                  <a:lnTo>
                    <a:pt x="48" y="285"/>
                  </a:lnTo>
                  <a:lnTo>
                    <a:pt x="40" y="285"/>
                  </a:lnTo>
                  <a:lnTo>
                    <a:pt x="35" y="280"/>
                  </a:lnTo>
                  <a:lnTo>
                    <a:pt x="30" y="280"/>
                  </a:lnTo>
                  <a:lnTo>
                    <a:pt x="23" y="275"/>
                  </a:lnTo>
                  <a:lnTo>
                    <a:pt x="23" y="270"/>
                  </a:lnTo>
                  <a:lnTo>
                    <a:pt x="18" y="270"/>
                  </a:lnTo>
                  <a:lnTo>
                    <a:pt x="13" y="262"/>
                  </a:lnTo>
                  <a:lnTo>
                    <a:pt x="5" y="257"/>
                  </a:lnTo>
                  <a:lnTo>
                    <a:pt x="0" y="257"/>
                  </a:lnTo>
                  <a:lnTo>
                    <a:pt x="0" y="250"/>
                  </a:lnTo>
                  <a:lnTo>
                    <a:pt x="0" y="245"/>
                  </a:lnTo>
                  <a:lnTo>
                    <a:pt x="5" y="245"/>
                  </a:lnTo>
                  <a:lnTo>
                    <a:pt x="13" y="240"/>
                  </a:lnTo>
                  <a:lnTo>
                    <a:pt x="13" y="232"/>
                  </a:lnTo>
                  <a:lnTo>
                    <a:pt x="18" y="232"/>
                  </a:lnTo>
                  <a:lnTo>
                    <a:pt x="23" y="232"/>
                  </a:lnTo>
                  <a:lnTo>
                    <a:pt x="30" y="232"/>
                  </a:lnTo>
                  <a:lnTo>
                    <a:pt x="30" y="240"/>
                  </a:lnTo>
                  <a:lnTo>
                    <a:pt x="35" y="240"/>
                  </a:lnTo>
                  <a:lnTo>
                    <a:pt x="35" y="232"/>
                  </a:lnTo>
                  <a:lnTo>
                    <a:pt x="30" y="227"/>
                  </a:lnTo>
                  <a:lnTo>
                    <a:pt x="30" y="222"/>
                  </a:lnTo>
                  <a:lnTo>
                    <a:pt x="30" y="215"/>
                  </a:lnTo>
                  <a:lnTo>
                    <a:pt x="35" y="215"/>
                  </a:lnTo>
                  <a:lnTo>
                    <a:pt x="35" y="210"/>
                  </a:lnTo>
                  <a:lnTo>
                    <a:pt x="30" y="205"/>
                  </a:lnTo>
                  <a:lnTo>
                    <a:pt x="30" y="197"/>
                  </a:lnTo>
                  <a:lnTo>
                    <a:pt x="35" y="197"/>
                  </a:lnTo>
                  <a:lnTo>
                    <a:pt x="35" y="192"/>
                  </a:lnTo>
                  <a:lnTo>
                    <a:pt x="40" y="187"/>
                  </a:lnTo>
                  <a:lnTo>
                    <a:pt x="40" y="180"/>
                  </a:lnTo>
                  <a:lnTo>
                    <a:pt x="40" y="175"/>
                  </a:lnTo>
                  <a:lnTo>
                    <a:pt x="40" y="162"/>
                  </a:lnTo>
                  <a:lnTo>
                    <a:pt x="40" y="157"/>
                  </a:lnTo>
                  <a:lnTo>
                    <a:pt x="35" y="152"/>
                  </a:lnTo>
                  <a:lnTo>
                    <a:pt x="40" y="140"/>
                  </a:lnTo>
                  <a:lnTo>
                    <a:pt x="40" y="135"/>
                  </a:lnTo>
                  <a:close/>
                </a:path>
              </a:pathLst>
            </a:custGeom>
            <a:solidFill>
              <a:srgbClr val="FF7C50"/>
            </a:solidFill>
            <a:ln w="7938">
              <a:solidFill>
                <a:srgbClr val="000000"/>
              </a:solidFill>
              <a:prstDash val="solid"/>
              <a:round/>
              <a:headEnd/>
              <a:tailEnd/>
            </a:ln>
          </p:spPr>
          <p:txBody>
            <a:bodyPr/>
            <a:lstStyle/>
            <a:p>
              <a:endParaRPr lang="en-GB"/>
            </a:p>
          </p:txBody>
        </p:sp>
        <p:sp>
          <p:nvSpPr>
            <p:cNvPr id="407592" name="Freeform 40"/>
            <p:cNvSpPr>
              <a:spLocks/>
            </p:cNvSpPr>
            <p:nvPr/>
          </p:nvSpPr>
          <p:spPr bwMode="auto">
            <a:xfrm>
              <a:off x="3543" y="2382"/>
              <a:ext cx="150" cy="79"/>
            </a:xfrm>
            <a:custGeom>
              <a:avLst/>
              <a:gdLst>
                <a:gd name="T0" fmla="*/ 53 w 113"/>
                <a:gd name="T1" fmla="*/ 0 h 60"/>
                <a:gd name="T2" fmla="*/ 60 w 113"/>
                <a:gd name="T3" fmla="*/ 0 h 60"/>
                <a:gd name="T4" fmla="*/ 65 w 113"/>
                <a:gd name="T5" fmla="*/ 0 h 60"/>
                <a:gd name="T6" fmla="*/ 70 w 113"/>
                <a:gd name="T7" fmla="*/ 0 h 60"/>
                <a:gd name="T8" fmla="*/ 75 w 113"/>
                <a:gd name="T9" fmla="*/ 7 h 60"/>
                <a:gd name="T10" fmla="*/ 83 w 113"/>
                <a:gd name="T11" fmla="*/ 12 h 60"/>
                <a:gd name="T12" fmla="*/ 83 w 113"/>
                <a:gd name="T13" fmla="*/ 17 h 60"/>
                <a:gd name="T14" fmla="*/ 88 w 113"/>
                <a:gd name="T15" fmla="*/ 17 h 60"/>
                <a:gd name="T16" fmla="*/ 95 w 113"/>
                <a:gd name="T17" fmla="*/ 17 h 60"/>
                <a:gd name="T18" fmla="*/ 95 w 113"/>
                <a:gd name="T19" fmla="*/ 25 h 60"/>
                <a:gd name="T20" fmla="*/ 100 w 113"/>
                <a:gd name="T21" fmla="*/ 30 h 60"/>
                <a:gd name="T22" fmla="*/ 105 w 113"/>
                <a:gd name="T23" fmla="*/ 30 h 60"/>
                <a:gd name="T24" fmla="*/ 113 w 113"/>
                <a:gd name="T25" fmla="*/ 35 h 60"/>
                <a:gd name="T26" fmla="*/ 105 w 113"/>
                <a:gd name="T27" fmla="*/ 35 h 60"/>
                <a:gd name="T28" fmla="*/ 100 w 113"/>
                <a:gd name="T29" fmla="*/ 35 h 60"/>
                <a:gd name="T30" fmla="*/ 95 w 113"/>
                <a:gd name="T31" fmla="*/ 35 h 60"/>
                <a:gd name="T32" fmla="*/ 95 w 113"/>
                <a:gd name="T33" fmla="*/ 42 h 60"/>
                <a:gd name="T34" fmla="*/ 88 w 113"/>
                <a:gd name="T35" fmla="*/ 42 h 60"/>
                <a:gd name="T36" fmla="*/ 88 w 113"/>
                <a:gd name="T37" fmla="*/ 47 h 60"/>
                <a:gd name="T38" fmla="*/ 88 w 113"/>
                <a:gd name="T39" fmla="*/ 52 h 60"/>
                <a:gd name="T40" fmla="*/ 83 w 113"/>
                <a:gd name="T41" fmla="*/ 52 h 60"/>
                <a:gd name="T42" fmla="*/ 75 w 113"/>
                <a:gd name="T43" fmla="*/ 52 h 60"/>
                <a:gd name="T44" fmla="*/ 70 w 113"/>
                <a:gd name="T45" fmla="*/ 47 h 60"/>
                <a:gd name="T46" fmla="*/ 65 w 113"/>
                <a:gd name="T47" fmla="*/ 52 h 60"/>
                <a:gd name="T48" fmla="*/ 60 w 113"/>
                <a:gd name="T49" fmla="*/ 52 h 60"/>
                <a:gd name="T50" fmla="*/ 60 w 113"/>
                <a:gd name="T51" fmla="*/ 60 h 60"/>
                <a:gd name="T52" fmla="*/ 53 w 113"/>
                <a:gd name="T53" fmla="*/ 60 h 60"/>
                <a:gd name="T54" fmla="*/ 48 w 113"/>
                <a:gd name="T55" fmla="*/ 60 h 60"/>
                <a:gd name="T56" fmla="*/ 48 w 113"/>
                <a:gd name="T57" fmla="*/ 52 h 60"/>
                <a:gd name="T58" fmla="*/ 40 w 113"/>
                <a:gd name="T59" fmla="*/ 52 h 60"/>
                <a:gd name="T60" fmla="*/ 40 w 113"/>
                <a:gd name="T61" fmla="*/ 47 h 60"/>
                <a:gd name="T62" fmla="*/ 35 w 113"/>
                <a:gd name="T63" fmla="*/ 42 h 60"/>
                <a:gd name="T64" fmla="*/ 30 w 113"/>
                <a:gd name="T65" fmla="*/ 35 h 60"/>
                <a:gd name="T66" fmla="*/ 23 w 113"/>
                <a:gd name="T67" fmla="*/ 30 h 60"/>
                <a:gd name="T68" fmla="*/ 23 w 113"/>
                <a:gd name="T69" fmla="*/ 25 h 60"/>
                <a:gd name="T70" fmla="*/ 18 w 113"/>
                <a:gd name="T71" fmla="*/ 25 h 60"/>
                <a:gd name="T72" fmla="*/ 13 w 113"/>
                <a:gd name="T73" fmla="*/ 17 h 60"/>
                <a:gd name="T74" fmla="*/ 13 w 113"/>
                <a:gd name="T75" fmla="*/ 25 h 60"/>
                <a:gd name="T76" fmla="*/ 5 w 113"/>
                <a:gd name="T77" fmla="*/ 17 h 60"/>
                <a:gd name="T78" fmla="*/ 0 w 113"/>
                <a:gd name="T79" fmla="*/ 12 h 60"/>
                <a:gd name="T80" fmla="*/ 5 w 113"/>
                <a:gd name="T81" fmla="*/ 12 h 60"/>
                <a:gd name="T82" fmla="*/ 13 w 113"/>
                <a:gd name="T83" fmla="*/ 12 h 60"/>
                <a:gd name="T84" fmla="*/ 18 w 113"/>
                <a:gd name="T85" fmla="*/ 7 h 60"/>
                <a:gd name="T86" fmla="*/ 23 w 113"/>
                <a:gd name="T87" fmla="*/ 7 h 60"/>
                <a:gd name="T88" fmla="*/ 30 w 113"/>
                <a:gd name="T89" fmla="*/ 7 h 60"/>
                <a:gd name="T90" fmla="*/ 35 w 113"/>
                <a:gd name="T91" fmla="*/ 7 h 60"/>
                <a:gd name="T92" fmla="*/ 40 w 113"/>
                <a:gd name="T93" fmla="*/ 0 h 60"/>
                <a:gd name="T94" fmla="*/ 48 w 113"/>
                <a:gd name="T95" fmla="*/ 0 h 60"/>
                <a:gd name="T96" fmla="*/ 53 w 113"/>
                <a:gd name="T9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 h="60">
                  <a:moveTo>
                    <a:pt x="53" y="0"/>
                  </a:moveTo>
                  <a:lnTo>
                    <a:pt x="60" y="0"/>
                  </a:lnTo>
                  <a:lnTo>
                    <a:pt x="65" y="0"/>
                  </a:lnTo>
                  <a:lnTo>
                    <a:pt x="70" y="0"/>
                  </a:lnTo>
                  <a:lnTo>
                    <a:pt x="75" y="7"/>
                  </a:lnTo>
                  <a:lnTo>
                    <a:pt x="83" y="12"/>
                  </a:lnTo>
                  <a:lnTo>
                    <a:pt x="83" y="17"/>
                  </a:lnTo>
                  <a:lnTo>
                    <a:pt x="88" y="17"/>
                  </a:lnTo>
                  <a:lnTo>
                    <a:pt x="95" y="17"/>
                  </a:lnTo>
                  <a:lnTo>
                    <a:pt x="95" y="25"/>
                  </a:lnTo>
                  <a:lnTo>
                    <a:pt x="100" y="30"/>
                  </a:lnTo>
                  <a:lnTo>
                    <a:pt x="105" y="30"/>
                  </a:lnTo>
                  <a:lnTo>
                    <a:pt x="113" y="35"/>
                  </a:lnTo>
                  <a:lnTo>
                    <a:pt x="105" y="35"/>
                  </a:lnTo>
                  <a:lnTo>
                    <a:pt x="100" y="35"/>
                  </a:lnTo>
                  <a:lnTo>
                    <a:pt x="95" y="35"/>
                  </a:lnTo>
                  <a:lnTo>
                    <a:pt x="95" y="42"/>
                  </a:lnTo>
                  <a:lnTo>
                    <a:pt x="88" y="42"/>
                  </a:lnTo>
                  <a:lnTo>
                    <a:pt x="88" y="47"/>
                  </a:lnTo>
                  <a:lnTo>
                    <a:pt x="88" y="52"/>
                  </a:lnTo>
                  <a:lnTo>
                    <a:pt x="83" y="52"/>
                  </a:lnTo>
                  <a:lnTo>
                    <a:pt x="75" y="52"/>
                  </a:lnTo>
                  <a:lnTo>
                    <a:pt x="70" y="47"/>
                  </a:lnTo>
                  <a:lnTo>
                    <a:pt x="65" y="52"/>
                  </a:lnTo>
                  <a:lnTo>
                    <a:pt x="60" y="52"/>
                  </a:lnTo>
                  <a:lnTo>
                    <a:pt x="60" y="60"/>
                  </a:lnTo>
                  <a:lnTo>
                    <a:pt x="53" y="60"/>
                  </a:lnTo>
                  <a:lnTo>
                    <a:pt x="48" y="60"/>
                  </a:lnTo>
                  <a:lnTo>
                    <a:pt x="48" y="52"/>
                  </a:lnTo>
                  <a:lnTo>
                    <a:pt x="40" y="52"/>
                  </a:lnTo>
                  <a:lnTo>
                    <a:pt x="40" y="47"/>
                  </a:lnTo>
                  <a:lnTo>
                    <a:pt x="35" y="42"/>
                  </a:lnTo>
                  <a:lnTo>
                    <a:pt x="30" y="35"/>
                  </a:lnTo>
                  <a:lnTo>
                    <a:pt x="23" y="30"/>
                  </a:lnTo>
                  <a:lnTo>
                    <a:pt x="23" y="25"/>
                  </a:lnTo>
                  <a:lnTo>
                    <a:pt x="18" y="25"/>
                  </a:lnTo>
                  <a:lnTo>
                    <a:pt x="13" y="17"/>
                  </a:lnTo>
                  <a:lnTo>
                    <a:pt x="13" y="25"/>
                  </a:lnTo>
                  <a:lnTo>
                    <a:pt x="5" y="17"/>
                  </a:lnTo>
                  <a:lnTo>
                    <a:pt x="0" y="12"/>
                  </a:lnTo>
                  <a:lnTo>
                    <a:pt x="5" y="12"/>
                  </a:lnTo>
                  <a:lnTo>
                    <a:pt x="13" y="12"/>
                  </a:lnTo>
                  <a:lnTo>
                    <a:pt x="18" y="7"/>
                  </a:lnTo>
                  <a:lnTo>
                    <a:pt x="23" y="7"/>
                  </a:lnTo>
                  <a:lnTo>
                    <a:pt x="30" y="7"/>
                  </a:lnTo>
                  <a:lnTo>
                    <a:pt x="35" y="7"/>
                  </a:lnTo>
                  <a:lnTo>
                    <a:pt x="40" y="0"/>
                  </a:lnTo>
                  <a:lnTo>
                    <a:pt x="48" y="0"/>
                  </a:lnTo>
                  <a:lnTo>
                    <a:pt x="53" y="0"/>
                  </a:lnTo>
                  <a:close/>
                </a:path>
              </a:pathLst>
            </a:custGeom>
            <a:solidFill>
              <a:srgbClr val="FF4040"/>
            </a:solidFill>
            <a:ln w="7938">
              <a:solidFill>
                <a:srgbClr val="000000"/>
              </a:solidFill>
              <a:prstDash val="solid"/>
              <a:round/>
              <a:headEnd/>
              <a:tailEnd/>
            </a:ln>
          </p:spPr>
          <p:txBody>
            <a:bodyPr/>
            <a:lstStyle/>
            <a:p>
              <a:endParaRPr lang="en-GB"/>
            </a:p>
          </p:txBody>
        </p:sp>
        <p:sp>
          <p:nvSpPr>
            <p:cNvPr id="407593" name="Freeform 41"/>
            <p:cNvSpPr>
              <a:spLocks/>
            </p:cNvSpPr>
            <p:nvPr/>
          </p:nvSpPr>
          <p:spPr bwMode="auto">
            <a:xfrm>
              <a:off x="3574" y="2520"/>
              <a:ext cx="550" cy="395"/>
            </a:xfrm>
            <a:custGeom>
              <a:avLst/>
              <a:gdLst>
                <a:gd name="T0" fmla="*/ 160 w 417"/>
                <a:gd name="T1" fmla="*/ 7 h 299"/>
                <a:gd name="T2" fmla="*/ 165 w 417"/>
                <a:gd name="T3" fmla="*/ 0 h 299"/>
                <a:gd name="T4" fmla="*/ 182 w 417"/>
                <a:gd name="T5" fmla="*/ 12 h 299"/>
                <a:gd name="T6" fmla="*/ 187 w 417"/>
                <a:gd name="T7" fmla="*/ 35 h 299"/>
                <a:gd name="T8" fmla="*/ 199 w 417"/>
                <a:gd name="T9" fmla="*/ 52 h 299"/>
                <a:gd name="T10" fmla="*/ 229 w 417"/>
                <a:gd name="T11" fmla="*/ 52 h 299"/>
                <a:gd name="T12" fmla="*/ 234 w 417"/>
                <a:gd name="T13" fmla="*/ 70 h 299"/>
                <a:gd name="T14" fmla="*/ 234 w 417"/>
                <a:gd name="T15" fmla="*/ 100 h 299"/>
                <a:gd name="T16" fmla="*/ 247 w 417"/>
                <a:gd name="T17" fmla="*/ 117 h 299"/>
                <a:gd name="T18" fmla="*/ 264 w 417"/>
                <a:gd name="T19" fmla="*/ 107 h 299"/>
                <a:gd name="T20" fmla="*/ 287 w 417"/>
                <a:gd name="T21" fmla="*/ 95 h 299"/>
                <a:gd name="T22" fmla="*/ 294 w 417"/>
                <a:gd name="T23" fmla="*/ 117 h 299"/>
                <a:gd name="T24" fmla="*/ 312 w 417"/>
                <a:gd name="T25" fmla="*/ 147 h 299"/>
                <a:gd name="T26" fmla="*/ 417 w 417"/>
                <a:gd name="T27" fmla="*/ 177 h 299"/>
                <a:gd name="T28" fmla="*/ 399 w 417"/>
                <a:gd name="T29" fmla="*/ 199 h 299"/>
                <a:gd name="T30" fmla="*/ 394 w 417"/>
                <a:gd name="T31" fmla="*/ 217 h 299"/>
                <a:gd name="T32" fmla="*/ 399 w 417"/>
                <a:gd name="T33" fmla="*/ 239 h 299"/>
                <a:gd name="T34" fmla="*/ 394 w 417"/>
                <a:gd name="T35" fmla="*/ 247 h 299"/>
                <a:gd name="T36" fmla="*/ 369 w 417"/>
                <a:gd name="T37" fmla="*/ 239 h 299"/>
                <a:gd name="T38" fmla="*/ 374 w 417"/>
                <a:gd name="T39" fmla="*/ 247 h 299"/>
                <a:gd name="T40" fmla="*/ 394 w 417"/>
                <a:gd name="T41" fmla="*/ 252 h 299"/>
                <a:gd name="T42" fmla="*/ 382 w 417"/>
                <a:gd name="T43" fmla="*/ 257 h 299"/>
                <a:gd name="T44" fmla="*/ 364 w 417"/>
                <a:gd name="T45" fmla="*/ 247 h 299"/>
                <a:gd name="T46" fmla="*/ 339 w 417"/>
                <a:gd name="T47" fmla="*/ 247 h 299"/>
                <a:gd name="T48" fmla="*/ 347 w 417"/>
                <a:gd name="T49" fmla="*/ 229 h 299"/>
                <a:gd name="T50" fmla="*/ 329 w 417"/>
                <a:gd name="T51" fmla="*/ 239 h 299"/>
                <a:gd name="T52" fmla="*/ 322 w 417"/>
                <a:gd name="T53" fmla="*/ 222 h 299"/>
                <a:gd name="T54" fmla="*/ 304 w 417"/>
                <a:gd name="T55" fmla="*/ 239 h 299"/>
                <a:gd name="T56" fmla="*/ 329 w 417"/>
                <a:gd name="T57" fmla="*/ 239 h 299"/>
                <a:gd name="T58" fmla="*/ 312 w 417"/>
                <a:gd name="T59" fmla="*/ 247 h 299"/>
                <a:gd name="T60" fmla="*/ 287 w 417"/>
                <a:gd name="T61" fmla="*/ 252 h 299"/>
                <a:gd name="T62" fmla="*/ 269 w 417"/>
                <a:gd name="T63" fmla="*/ 264 h 299"/>
                <a:gd name="T64" fmla="*/ 247 w 417"/>
                <a:gd name="T65" fmla="*/ 274 h 299"/>
                <a:gd name="T66" fmla="*/ 224 w 417"/>
                <a:gd name="T67" fmla="*/ 282 h 299"/>
                <a:gd name="T68" fmla="*/ 199 w 417"/>
                <a:gd name="T69" fmla="*/ 294 h 299"/>
                <a:gd name="T70" fmla="*/ 172 w 417"/>
                <a:gd name="T71" fmla="*/ 299 h 299"/>
                <a:gd name="T72" fmla="*/ 142 w 417"/>
                <a:gd name="T73" fmla="*/ 294 h 299"/>
                <a:gd name="T74" fmla="*/ 117 w 417"/>
                <a:gd name="T75" fmla="*/ 282 h 299"/>
                <a:gd name="T76" fmla="*/ 100 w 417"/>
                <a:gd name="T77" fmla="*/ 269 h 299"/>
                <a:gd name="T78" fmla="*/ 72 w 417"/>
                <a:gd name="T79" fmla="*/ 264 h 299"/>
                <a:gd name="T80" fmla="*/ 52 w 417"/>
                <a:gd name="T81" fmla="*/ 264 h 299"/>
                <a:gd name="T82" fmla="*/ 30 w 417"/>
                <a:gd name="T83" fmla="*/ 247 h 299"/>
                <a:gd name="T84" fmla="*/ 0 w 417"/>
                <a:gd name="T85" fmla="*/ 234 h 299"/>
                <a:gd name="T86" fmla="*/ 7 w 417"/>
                <a:gd name="T87" fmla="*/ 217 h 299"/>
                <a:gd name="T88" fmla="*/ 25 w 417"/>
                <a:gd name="T89" fmla="*/ 212 h 299"/>
                <a:gd name="T90" fmla="*/ 37 w 417"/>
                <a:gd name="T91" fmla="*/ 194 h 299"/>
                <a:gd name="T92" fmla="*/ 37 w 417"/>
                <a:gd name="T93" fmla="*/ 169 h 299"/>
                <a:gd name="T94" fmla="*/ 25 w 417"/>
                <a:gd name="T95" fmla="*/ 152 h 299"/>
                <a:gd name="T96" fmla="*/ 20 w 417"/>
                <a:gd name="T97" fmla="*/ 147 h 299"/>
                <a:gd name="T98" fmla="*/ 12 w 417"/>
                <a:gd name="T99" fmla="*/ 125 h 299"/>
                <a:gd name="T100" fmla="*/ 7 w 417"/>
                <a:gd name="T101" fmla="*/ 107 h 299"/>
                <a:gd name="T102" fmla="*/ 7 w 417"/>
                <a:gd name="T103" fmla="*/ 82 h 299"/>
                <a:gd name="T104" fmla="*/ 12 w 417"/>
                <a:gd name="T105" fmla="*/ 77 h 299"/>
                <a:gd name="T106" fmla="*/ 30 w 417"/>
                <a:gd name="T107" fmla="*/ 70 h 299"/>
                <a:gd name="T108" fmla="*/ 52 w 417"/>
                <a:gd name="T109" fmla="*/ 70 h 299"/>
                <a:gd name="T110" fmla="*/ 60 w 417"/>
                <a:gd name="T111" fmla="*/ 52 h 299"/>
                <a:gd name="T112" fmla="*/ 72 w 417"/>
                <a:gd name="T113" fmla="*/ 35 h 299"/>
                <a:gd name="T114" fmla="*/ 77 w 417"/>
                <a:gd name="T115" fmla="*/ 52 h 299"/>
                <a:gd name="T116" fmla="*/ 90 w 417"/>
                <a:gd name="T117" fmla="*/ 65 h 299"/>
                <a:gd name="T118" fmla="*/ 112 w 417"/>
                <a:gd name="T119" fmla="*/ 47 h 299"/>
                <a:gd name="T120" fmla="*/ 130 w 417"/>
                <a:gd name="T121" fmla="*/ 42 h 299"/>
                <a:gd name="T122" fmla="*/ 147 w 417"/>
                <a:gd name="T123" fmla="*/ 3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7" h="299">
                  <a:moveTo>
                    <a:pt x="160" y="25"/>
                  </a:moveTo>
                  <a:lnTo>
                    <a:pt x="160" y="17"/>
                  </a:lnTo>
                  <a:lnTo>
                    <a:pt x="160" y="12"/>
                  </a:lnTo>
                  <a:lnTo>
                    <a:pt x="160" y="7"/>
                  </a:lnTo>
                  <a:lnTo>
                    <a:pt x="152" y="7"/>
                  </a:lnTo>
                  <a:lnTo>
                    <a:pt x="152" y="0"/>
                  </a:lnTo>
                  <a:lnTo>
                    <a:pt x="160" y="0"/>
                  </a:lnTo>
                  <a:lnTo>
                    <a:pt x="165" y="0"/>
                  </a:lnTo>
                  <a:lnTo>
                    <a:pt x="165" y="7"/>
                  </a:lnTo>
                  <a:lnTo>
                    <a:pt x="172" y="7"/>
                  </a:lnTo>
                  <a:lnTo>
                    <a:pt x="177" y="7"/>
                  </a:lnTo>
                  <a:lnTo>
                    <a:pt x="182" y="12"/>
                  </a:lnTo>
                  <a:lnTo>
                    <a:pt x="182" y="17"/>
                  </a:lnTo>
                  <a:lnTo>
                    <a:pt x="182" y="25"/>
                  </a:lnTo>
                  <a:lnTo>
                    <a:pt x="187" y="30"/>
                  </a:lnTo>
                  <a:lnTo>
                    <a:pt x="187" y="35"/>
                  </a:lnTo>
                  <a:lnTo>
                    <a:pt x="194" y="35"/>
                  </a:lnTo>
                  <a:lnTo>
                    <a:pt x="194" y="42"/>
                  </a:lnTo>
                  <a:lnTo>
                    <a:pt x="199" y="47"/>
                  </a:lnTo>
                  <a:lnTo>
                    <a:pt x="199" y="52"/>
                  </a:lnTo>
                  <a:lnTo>
                    <a:pt x="207" y="52"/>
                  </a:lnTo>
                  <a:lnTo>
                    <a:pt x="217" y="52"/>
                  </a:lnTo>
                  <a:lnTo>
                    <a:pt x="224" y="52"/>
                  </a:lnTo>
                  <a:lnTo>
                    <a:pt x="229" y="52"/>
                  </a:lnTo>
                  <a:lnTo>
                    <a:pt x="234" y="52"/>
                  </a:lnTo>
                  <a:lnTo>
                    <a:pt x="234" y="60"/>
                  </a:lnTo>
                  <a:lnTo>
                    <a:pt x="234" y="65"/>
                  </a:lnTo>
                  <a:lnTo>
                    <a:pt x="234" y="70"/>
                  </a:lnTo>
                  <a:lnTo>
                    <a:pt x="234" y="82"/>
                  </a:lnTo>
                  <a:lnTo>
                    <a:pt x="234" y="87"/>
                  </a:lnTo>
                  <a:lnTo>
                    <a:pt x="234" y="95"/>
                  </a:lnTo>
                  <a:lnTo>
                    <a:pt x="234" y="100"/>
                  </a:lnTo>
                  <a:lnTo>
                    <a:pt x="234" y="107"/>
                  </a:lnTo>
                  <a:lnTo>
                    <a:pt x="234" y="112"/>
                  </a:lnTo>
                  <a:lnTo>
                    <a:pt x="242" y="112"/>
                  </a:lnTo>
                  <a:lnTo>
                    <a:pt x="247" y="117"/>
                  </a:lnTo>
                  <a:lnTo>
                    <a:pt x="252" y="112"/>
                  </a:lnTo>
                  <a:lnTo>
                    <a:pt x="259" y="112"/>
                  </a:lnTo>
                  <a:lnTo>
                    <a:pt x="259" y="107"/>
                  </a:lnTo>
                  <a:lnTo>
                    <a:pt x="264" y="107"/>
                  </a:lnTo>
                  <a:lnTo>
                    <a:pt x="269" y="107"/>
                  </a:lnTo>
                  <a:lnTo>
                    <a:pt x="277" y="100"/>
                  </a:lnTo>
                  <a:lnTo>
                    <a:pt x="282" y="100"/>
                  </a:lnTo>
                  <a:lnTo>
                    <a:pt x="287" y="95"/>
                  </a:lnTo>
                  <a:lnTo>
                    <a:pt x="294" y="100"/>
                  </a:lnTo>
                  <a:lnTo>
                    <a:pt x="294" y="107"/>
                  </a:lnTo>
                  <a:lnTo>
                    <a:pt x="287" y="107"/>
                  </a:lnTo>
                  <a:lnTo>
                    <a:pt x="294" y="117"/>
                  </a:lnTo>
                  <a:lnTo>
                    <a:pt x="299" y="125"/>
                  </a:lnTo>
                  <a:lnTo>
                    <a:pt x="304" y="129"/>
                  </a:lnTo>
                  <a:lnTo>
                    <a:pt x="312" y="129"/>
                  </a:lnTo>
                  <a:lnTo>
                    <a:pt x="312" y="147"/>
                  </a:lnTo>
                  <a:lnTo>
                    <a:pt x="417" y="152"/>
                  </a:lnTo>
                  <a:lnTo>
                    <a:pt x="417" y="164"/>
                  </a:lnTo>
                  <a:lnTo>
                    <a:pt x="417" y="169"/>
                  </a:lnTo>
                  <a:lnTo>
                    <a:pt x="417" y="177"/>
                  </a:lnTo>
                  <a:lnTo>
                    <a:pt x="412" y="182"/>
                  </a:lnTo>
                  <a:lnTo>
                    <a:pt x="404" y="182"/>
                  </a:lnTo>
                  <a:lnTo>
                    <a:pt x="399" y="187"/>
                  </a:lnTo>
                  <a:lnTo>
                    <a:pt x="399" y="199"/>
                  </a:lnTo>
                  <a:lnTo>
                    <a:pt x="399" y="204"/>
                  </a:lnTo>
                  <a:lnTo>
                    <a:pt x="394" y="204"/>
                  </a:lnTo>
                  <a:lnTo>
                    <a:pt x="394" y="212"/>
                  </a:lnTo>
                  <a:lnTo>
                    <a:pt x="394" y="217"/>
                  </a:lnTo>
                  <a:lnTo>
                    <a:pt x="394" y="222"/>
                  </a:lnTo>
                  <a:lnTo>
                    <a:pt x="399" y="222"/>
                  </a:lnTo>
                  <a:lnTo>
                    <a:pt x="399" y="229"/>
                  </a:lnTo>
                  <a:lnTo>
                    <a:pt x="399" y="239"/>
                  </a:lnTo>
                  <a:lnTo>
                    <a:pt x="399" y="247"/>
                  </a:lnTo>
                  <a:lnTo>
                    <a:pt x="399" y="252"/>
                  </a:lnTo>
                  <a:lnTo>
                    <a:pt x="394" y="252"/>
                  </a:lnTo>
                  <a:lnTo>
                    <a:pt x="394" y="247"/>
                  </a:lnTo>
                  <a:lnTo>
                    <a:pt x="387" y="247"/>
                  </a:lnTo>
                  <a:lnTo>
                    <a:pt x="382" y="247"/>
                  </a:lnTo>
                  <a:lnTo>
                    <a:pt x="374" y="239"/>
                  </a:lnTo>
                  <a:lnTo>
                    <a:pt x="369" y="239"/>
                  </a:lnTo>
                  <a:lnTo>
                    <a:pt x="364" y="239"/>
                  </a:lnTo>
                  <a:lnTo>
                    <a:pt x="364" y="247"/>
                  </a:lnTo>
                  <a:lnTo>
                    <a:pt x="369" y="247"/>
                  </a:lnTo>
                  <a:lnTo>
                    <a:pt x="374" y="247"/>
                  </a:lnTo>
                  <a:lnTo>
                    <a:pt x="374" y="252"/>
                  </a:lnTo>
                  <a:lnTo>
                    <a:pt x="382" y="252"/>
                  </a:lnTo>
                  <a:lnTo>
                    <a:pt x="387" y="252"/>
                  </a:lnTo>
                  <a:lnTo>
                    <a:pt x="394" y="252"/>
                  </a:lnTo>
                  <a:lnTo>
                    <a:pt x="399" y="257"/>
                  </a:lnTo>
                  <a:lnTo>
                    <a:pt x="394" y="257"/>
                  </a:lnTo>
                  <a:lnTo>
                    <a:pt x="387" y="257"/>
                  </a:lnTo>
                  <a:lnTo>
                    <a:pt x="382" y="257"/>
                  </a:lnTo>
                  <a:lnTo>
                    <a:pt x="382" y="252"/>
                  </a:lnTo>
                  <a:lnTo>
                    <a:pt x="374" y="252"/>
                  </a:lnTo>
                  <a:lnTo>
                    <a:pt x="369" y="252"/>
                  </a:lnTo>
                  <a:lnTo>
                    <a:pt x="364" y="247"/>
                  </a:lnTo>
                  <a:lnTo>
                    <a:pt x="359" y="247"/>
                  </a:lnTo>
                  <a:lnTo>
                    <a:pt x="352" y="247"/>
                  </a:lnTo>
                  <a:lnTo>
                    <a:pt x="347" y="247"/>
                  </a:lnTo>
                  <a:lnTo>
                    <a:pt x="339" y="247"/>
                  </a:lnTo>
                  <a:lnTo>
                    <a:pt x="339" y="239"/>
                  </a:lnTo>
                  <a:lnTo>
                    <a:pt x="347" y="239"/>
                  </a:lnTo>
                  <a:lnTo>
                    <a:pt x="347" y="234"/>
                  </a:lnTo>
                  <a:lnTo>
                    <a:pt x="347" y="229"/>
                  </a:lnTo>
                  <a:lnTo>
                    <a:pt x="339" y="229"/>
                  </a:lnTo>
                  <a:lnTo>
                    <a:pt x="339" y="234"/>
                  </a:lnTo>
                  <a:lnTo>
                    <a:pt x="334" y="234"/>
                  </a:lnTo>
                  <a:lnTo>
                    <a:pt x="329" y="239"/>
                  </a:lnTo>
                  <a:lnTo>
                    <a:pt x="329" y="234"/>
                  </a:lnTo>
                  <a:lnTo>
                    <a:pt x="329" y="229"/>
                  </a:lnTo>
                  <a:lnTo>
                    <a:pt x="329" y="222"/>
                  </a:lnTo>
                  <a:lnTo>
                    <a:pt x="322" y="222"/>
                  </a:lnTo>
                  <a:lnTo>
                    <a:pt x="317" y="229"/>
                  </a:lnTo>
                  <a:lnTo>
                    <a:pt x="312" y="234"/>
                  </a:lnTo>
                  <a:lnTo>
                    <a:pt x="304" y="234"/>
                  </a:lnTo>
                  <a:lnTo>
                    <a:pt x="304" y="239"/>
                  </a:lnTo>
                  <a:lnTo>
                    <a:pt x="312" y="239"/>
                  </a:lnTo>
                  <a:lnTo>
                    <a:pt x="317" y="239"/>
                  </a:lnTo>
                  <a:lnTo>
                    <a:pt x="322" y="239"/>
                  </a:lnTo>
                  <a:lnTo>
                    <a:pt x="329" y="239"/>
                  </a:lnTo>
                  <a:lnTo>
                    <a:pt x="329" y="247"/>
                  </a:lnTo>
                  <a:lnTo>
                    <a:pt x="322" y="247"/>
                  </a:lnTo>
                  <a:lnTo>
                    <a:pt x="317" y="247"/>
                  </a:lnTo>
                  <a:lnTo>
                    <a:pt x="312" y="247"/>
                  </a:lnTo>
                  <a:lnTo>
                    <a:pt x="304" y="247"/>
                  </a:lnTo>
                  <a:lnTo>
                    <a:pt x="299" y="247"/>
                  </a:lnTo>
                  <a:lnTo>
                    <a:pt x="294" y="252"/>
                  </a:lnTo>
                  <a:lnTo>
                    <a:pt x="287" y="252"/>
                  </a:lnTo>
                  <a:lnTo>
                    <a:pt x="287" y="257"/>
                  </a:lnTo>
                  <a:lnTo>
                    <a:pt x="282" y="257"/>
                  </a:lnTo>
                  <a:lnTo>
                    <a:pt x="282" y="264"/>
                  </a:lnTo>
                  <a:lnTo>
                    <a:pt x="269" y="264"/>
                  </a:lnTo>
                  <a:lnTo>
                    <a:pt x="269" y="269"/>
                  </a:lnTo>
                  <a:lnTo>
                    <a:pt x="259" y="269"/>
                  </a:lnTo>
                  <a:lnTo>
                    <a:pt x="252" y="274"/>
                  </a:lnTo>
                  <a:lnTo>
                    <a:pt x="247" y="274"/>
                  </a:lnTo>
                  <a:lnTo>
                    <a:pt x="242" y="274"/>
                  </a:lnTo>
                  <a:lnTo>
                    <a:pt x="234" y="274"/>
                  </a:lnTo>
                  <a:lnTo>
                    <a:pt x="229" y="282"/>
                  </a:lnTo>
                  <a:lnTo>
                    <a:pt x="224" y="282"/>
                  </a:lnTo>
                  <a:lnTo>
                    <a:pt x="217" y="282"/>
                  </a:lnTo>
                  <a:lnTo>
                    <a:pt x="212" y="287"/>
                  </a:lnTo>
                  <a:lnTo>
                    <a:pt x="207" y="294"/>
                  </a:lnTo>
                  <a:lnTo>
                    <a:pt x="199" y="294"/>
                  </a:lnTo>
                  <a:lnTo>
                    <a:pt x="194" y="294"/>
                  </a:lnTo>
                  <a:lnTo>
                    <a:pt x="187" y="299"/>
                  </a:lnTo>
                  <a:lnTo>
                    <a:pt x="177" y="299"/>
                  </a:lnTo>
                  <a:lnTo>
                    <a:pt x="172" y="299"/>
                  </a:lnTo>
                  <a:lnTo>
                    <a:pt x="160" y="299"/>
                  </a:lnTo>
                  <a:lnTo>
                    <a:pt x="160" y="294"/>
                  </a:lnTo>
                  <a:lnTo>
                    <a:pt x="147" y="294"/>
                  </a:lnTo>
                  <a:lnTo>
                    <a:pt x="142" y="294"/>
                  </a:lnTo>
                  <a:lnTo>
                    <a:pt x="135" y="287"/>
                  </a:lnTo>
                  <a:lnTo>
                    <a:pt x="130" y="287"/>
                  </a:lnTo>
                  <a:lnTo>
                    <a:pt x="125" y="282"/>
                  </a:lnTo>
                  <a:lnTo>
                    <a:pt x="117" y="282"/>
                  </a:lnTo>
                  <a:lnTo>
                    <a:pt x="117" y="274"/>
                  </a:lnTo>
                  <a:lnTo>
                    <a:pt x="112" y="269"/>
                  </a:lnTo>
                  <a:lnTo>
                    <a:pt x="107" y="269"/>
                  </a:lnTo>
                  <a:lnTo>
                    <a:pt x="100" y="269"/>
                  </a:lnTo>
                  <a:lnTo>
                    <a:pt x="95" y="269"/>
                  </a:lnTo>
                  <a:lnTo>
                    <a:pt x="82" y="269"/>
                  </a:lnTo>
                  <a:lnTo>
                    <a:pt x="77" y="264"/>
                  </a:lnTo>
                  <a:lnTo>
                    <a:pt x="72" y="264"/>
                  </a:lnTo>
                  <a:lnTo>
                    <a:pt x="65" y="269"/>
                  </a:lnTo>
                  <a:lnTo>
                    <a:pt x="65" y="264"/>
                  </a:lnTo>
                  <a:lnTo>
                    <a:pt x="60" y="264"/>
                  </a:lnTo>
                  <a:lnTo>
                    <a:pt x="52" y="264"/>
                  </a:lnTo>
                  <a:lnTo>
                    <a:pt x="47" y="257"/>
                  </a:lnTo>
                  <a:lnTo>
                    <a:pt x="42" y="252"/>
                  </a:lnTo>
                  <a:lnTo>
                    <a:pt x="37" y="252"/>
                  </a:lnTo>
                  <a:lnTo>
                    <a:pt x="30" y="247"/>
                  </a:lnTo>
                  <a:lnTo>
                    <a:pt x="25" y="247"/>
                  </a:lnTo>
                  <a:lnTo>
                    <a:pt x="20" y="239"/>
                  </a:lnTo>
                  <a:lnTo>
                    <a:pt x="7" y="234"/>
                  </a:lnTo>
                  <a:lnTo>
                    <a:pt x="0" y="234"/>
                  </a:lnTo>
                  <a:lnTo>
                    <a:pt x="0" y="229"/>
                  </a:lnTo>
                  <a:lnTo>
                    <a:pt x="7" y="229"/>
                  </a:lnTo>
                  <a:lnTo>
                    <a:pt x="7" y="222"/>
                  </a:lnTo>
                  <a:lnTo>
                    <a:pt x="7" y="217"/>
                  </a:lnTo>
                  <a:lnTo>
                    <a:pt x="7" y="212"/>
                  </a:lnTo>
                  <a:lnTo>
                    <a:pt x="12" y="212"/>
                  </a:lnTo>
                  <a:lnTo>
                    <a:pt x="20" y="212"/>
                  </a:lnTo>
                  <a:lnTo>
                    <a:pt x="25" y="212"/>
                  </a:lnTo>
                  <a:lnTo>
                    <a:pt x="25" y="204"/>
                  </a:lnTo>
                  <a:lnTo>
                    <a:pt x="30" y="199"/>
                  </a:lnTo>
                  <a:lnTo>
                    <a:pt x="30" y="194"/>
                  </a:lnTo>
                  <a:lnTo>
                    <a:pt x="37" y="194"/>
                  </a:lnTo>
                  <a:lnTo>
                    <a:pt x="37" y="187"/>
                  </a:lnTo>
                  <a:lnTo>
                    <a:pt x="37" y="182"/>
                  </a:lnTo>
                  <a:lnTo>
                    <a:pt x="37" y="177"/>
                  </a:lnTo>
                  <a:lnTo>
                    <a:pt x="37" y="169"/>
                  </a:lnTo>
                  <a:lnTo>
                    <a:pt x="37" y="164"/>
                  </a:lnTo>
                  <a:lnTo>
                    <a:pt x="37" y="159"/>
                  </a:lnTo>
                  <a:lnTo>
                    <a:pt x="30" y="159"/>
                  </a:lnTo>
                  <a:lnTo>
                    <a:pt x="25" y="152"/>
                  </a:lnTo>
                  <a:lnTo>
                    <a:pt x="25" y="159"/>
                  </a:lnTo>
                  <a:lnTo>
                    <a:pt x="25" y="152"/>
                  </a:lnTo>
                  <a:lnTo>
                    <a:pt x="25" y="147"/>
                  </a:lnTo>
                  <a:lnTo>
                    <a:pt x="20" y="147"/>
                  </a:lnTo>
                  <a:lnTo>
                    <a:pt x="12" y="139"/>
                  </a:lnTo>
                  <a:lnTo>
                    <a:pt x="12" y="134"/>
                  </a:lnTo>
                  <a:lnTo>
                    <a:pt x="12" y="129"/>
                  </a:lnTo>
                  <a:lnTo>
                    <a:pt x="12" y="125"/>
                  </a:lnTo>
                  <a:lnTo>
                    <a:pt x="12" y="117"/>
                  </a:lnTo>
                  <a:lnTo>
                    <a:pt x="12" y="112"/>
                  </a:lnTo>
                  <a:lnTo>
                    <a:pt x="7" y="112"/>
                  </a:lnTo>
                  <a:lnTo>
                    <a:pt x="7" y="107"/>
                  </a:lnTo>
                  <a:lnTo>
                    <a:pt x="7" y="100"/>
                  </a:lnTo>
                  <a:lnTo>
                    <a:pt x="7" y="95"/>
                  </a:lnTo>
                  <a:lnTo>
                    <a:pt x="7" y="87"/>
                  </a:lnTo>
                  <a:lnTo>
                    <a:pt x="7" y="82"/>
                  </a:lnTo>
                  <a:lnTo>
                    <a:pt x="7" y="77"/>
                  </a:lnTo>
                  <a:lnTo>
                    <a:pt x="7" y="82"/>
                  </a:lnTo>
                  <a:lnTo>
                    <a:pt x="7" y="77"/>
                  </a:lnTo>
                  <a:lnTo>
                    <a:pt x="12" y="77"/>
                  </a:lnTo>
                  <a:lnTo>
                    <a:pt x="20" y="77"/>
                  </a:lnTo>
                  <a:lnTo>
                    <a:pt x="20" y="70"/>
                  </a:lnTo>
                  <a:lnTo>
                    <a:pt x="25" y="70"/>
                  </a:lnTo>
                  <a:lnTo>
                    <a:pt x="30" y="70"/>
                  </a:lnTo>
                  <a:lnTo>
                    <a:pt x="37" y="65"/>
                  </a:lnTo>
                  <a:lnTo>
                    <a:pt x="42" y="70"/>
                  </a:lnTo>
                  <a:lnTo>
                    <a:pt x="47" y="70"/>
                  </a:lnTo>
                  <a:lnTo>
                    <a:pt x="52" y="70"/>
                  </a:lnTo>
                  <a:lnTo>
                    <a:pt x="60" y="70"/>
                  </a:lnTo>
                  <a:lnTo>
                    <a:pt x="60" y="65"/>
                  </a:lnTo>
                  <a:lnTo>
                    <a:pt x="60" y="60"/>
                  </a:lnTo>
                  <a:lnTo>
                    <a:pt x="60" y="52"/>
                  </a:lnTo>
                  <a:lnTo>
                    <a:pt x="60" y="47"/>
                  </a:lnTo>
                  <a:lnTo>
                    <a:pt x="60" y="42"/>
                  </a:lnTo>
                  <a:lnTo>
                    <a:pt x="65" y="35"/>
                  </a:lnTo>
                  <a:lnTo>
                    <a:pt x="72" y="35"/>
                  </a:lnTo>
                  <a:lnTo>
                    <a:pt x="77" y="35"/>
                  </a:lnTo>
                  <a:lnTo>
                    <a:pt x="77" y="42"/>
                  </a:lnTo>
                  <a:lnTo>
                    <a:pt x="77" y="47"/>
                  </a:lnTo>
                  <a:lnTo>
                    <a:pt x="77" y="52"/>
                  </a:lnTo>
                  <a:lnTo>
                    <a:pt x="82" y="60"/>
                  </a:lnTo>
                  <a:lnTo>
                    <a:pt x="82" y="65"/>
                  </a:lnTo>
                  <a:lnTo>
                    <a:pt x="90" y="70"/>
                  </a:lnTo>
                  <a:lnTo>
                    <a:pt x="90" y="65"/>
                  </a:lnTo>
                  <a:lnTo>
                    <a:pt x="95" y="60"/>
                  </a:lnTo>
                  <a:lnTo>
                    <a:pt x="100" y="52"/>
                  </a:lnTo>
                  <a:lnTo>
                    <a:pt x="107" y="47"/>
                  </a:lnTo>
                  <a:lnTo>
                    <a:pt x="112" y="47"/>
                  </a:lnTo>
                  <a:lnTo>
                    <a:pt x="117" y="47"/>
                  </a:lnTo>
                  <a:lnTo>
                    <a:pt x="117" y="52"/>
                  </a:lnTo>
                  <a:lnTo>
                    <a:pt x="130" y="47"/>
                  </a:lnTo>
                  <a:lnTo>
                    <a:pt x="130" y="42"/>
                  </a:lnTo>
                  <a:lnTo>
                    <a:pt x="135" y="42"/>
                  </a:lnTo>
                  <a:lnTo>
                    <a:pt x="142" y="42"/>
                  </a:lnTo>
                  <a:lnTo>
                    <a:pt x="142" y="35"/>
                  </a:lnTo>
                  <a:lnTo>
                    <a:pt x="147" y="35"/>
                  </a:lnTo>
                  <a:lnTo>
                    <a:pt x="147" y="30"/>
                  </a:lnTo>
                  <a:lnTo>
                    <a:pt x="152" y="30"/>
                  </a:lnTo>
                  <a:lnTo>
                    <a:pt x="160" y="25"/>
                  </a:lnTo>
                  <a:close/>
                </a:path>
              </a:pathLst>
            </a:custGeom>
            <a:solidFill>
              <a:srgbClr val="FF4040"/>
            </a:solidFill>
            <a:ln w="7938">
              <a:solidFill>
                <a:srgbClr val="000000"/>
              </a:solidFill>
              <a:prstDash val="solid"/>
              <a:round/>
              <a:headEnd/>
              <a:tailEnd/>
            </a:ln>
          </p:spPr>
          <p:txBody>
            <a:bodyPr/>
            <a:lstStyle/>
            <a:p>
              <a:endParaRPr lang="en-GB"/>
            </a:p>
          </p:txBody>
        </p:sp>
        <p:sp>
          <p:nvSpPr>
            <p:cNvPr id="407594" name="Freeform 42"/>
            <p:cNvSpPr>
              <a:spLocks/>
            </p:cNvSpPr>
            <p:nvPr/>
          </p:nvSpPr>
          <p:spPr bwMode="auto">
            <a:xfrm>
              <a:off x="3550" y="2019"/>
              <a:ext cx="264" cy="356"/>
            </a:xfrm>
            <a:custGeom>
              <a:avLst/>
              <a:gdLst>
                <a:gd name="T0" fmla="*/ 78 w 200"/>
                <a:gd name="T1" fmla="*/ 40 h 270"/>
                <a:gd name="T2" fmla="*/ 83 w 200"/>
                <a:gd name="T3" fmla="*/ 60 h 270"/>
                <a:gd name="T4" fmla="*/ 83 w 200"/>
                <a:gd name="T5" fmla="*/ 83 h 270"/>
                <a:gd name="T6" fmla="*/ 95 w 200"/>
                <a:gd name="T7" fmla="*/ 105 h 270"/>
                <a:gd name="T8" fmla="*/ 100 w 200"/>
                <a:gd name="T9" fmla="*/ 123 h 270"/>
                <a:gd name="T10" fmla="*/ 113 w 200"/>
                <a:gd name="T11" fmla="*/ 140 h 270"/>
                <a:gd name="T12" fmla="*/ 118 w 200"/>
                <a:gd name="T13" fmla="*/ 158 h 270"/>
                <a:gd name="T14" fmla="*/ 130 w 200"/>
                <a:gd name="T15" fmla="*/ 175 h 270"/>
                <a:gd name="T16" fmla="*/ 143 w 200"/>
                <a:gd name="T17" fmla="*/ 200 h 270"/>
                <a:gd name="T18" fmla="*/ 160 w 200"/>
                <a:gd name="T19" fmla="*/ 217 h 270"/>
                <a:gd name="T20" fmla="*/ 170 w 200"/>
                <a:gd name="T21" fmla="*/ 227 h 270"/>
                <a:gd name="T22" fmla="*/ 187 w 200"/>
                <a:gd name="T23" fmla="*/ 252 h 270"/>
                <a:gd name="T24" fmla="*/ 200 w 200"/>
                <a:gd name="T25" fmla="*/ 270 h 270"/>
                <a:gd name="T26" fmla="*/ 125 w 200"/>
                <a:gd name="T27" fmla="*/ 257 h 270"/>
                <a:gd name="T28" fmla="*/ 135 w 200"/>
                <a:gd name="T29" fmla="*/ 235 h 270"/>
                <a:gd name="T30" fmla="*/ 125 w 200"/>
                <a:gd name="T31" fmla="*/ 222 h 270"/>
                <a:gd name="T32" fmla="*/ 108 w 200"/>
                <a:gd name="T33" fmla="*/ 222 h 270"/>
                <a:gd name="T34" fmla="*/ 95 w 200"/>
                <a:gd name="T35" fmla="*/ 235 h 270"/>
                <a:gd name="T36" fmla="*/ 78 w 200"/>
                <a:gd name="T37" fmla="*/ 227 h 270"/>
                <a:gd name="T38" fmla="*/ 78 w 200"/>
                <a:gd name="T39" fmla="*/ 210 h 270"/>
                <a:gd name="T40" fmla="*/ 88 w 200"/>
                <a:gd name="T41" fmla="*/ 205 h 270"/>
                <a:gd name="T42" fmla="*/ 95 w 200"/>
                <a:gd name="T43" fmla="*/ 192 h 270"/>
                <a:gd name="T44" fmla="*/ 83 w 200"/>
                <a:gd name="T45" fmla="*/ 175 h 270"/>
                <a:gd name="T46" fmla="*/ 70 w 200"/>
                <a:gd name="T47" fmla="*/ 165 h 270"/>
                <a:gd name="T48" fmla="*/ 60 w 200"/>
                <a:gd name="T49" fmla="*/ 170 h 270"/>
                <a:gd name="T50" fmla="*/ 60 w 200"/>
                <a:gd name="T51" fmla="*/ 187 h 270"/>
                <a:gd name="T52" fmla="*/ 65 w 200"/>
                <a:gd name="T53" fmla="*/ 187 h 270"/>
                <a:gd name="T54" fmla="*/ 53 w 200"/>
                <a:gd name="T55" fmla="*/ 182 h 270"/>
                <a:gd name="T56" fmla="*/ 35 w 200"/>
                <a:gd name="T57" fmla="*/ 200 h 270"/>
                <a:gd name="T58" fmla="*/ 25 w 200"/>
                <a:gd name="T59" fmla="*/ 210 h 270"/>
                <a:gd name="T60" fmla="*/ 13 w 200"/>
                <a:gd name="T61" fmla="*/ 205 h 270"/>
                <a:gd name="T62" fmla="*/ 8 w 200"/>
                <a:gd name="T63" fmla="*/ 192 h 270"/>
                <a:gd name="T64" fmla="*/ 18 w 200"/>
                <a:gd name="T65" fmla="*/ 182 h 270"/>
                <a:gd name="T66" fmla="*/ 13 w 200"/>
                <a:gd name="T67" fmla="*/ 175 h 270"/>
                <a:gd name="T68" fmla="*/ 8 w 200"/>
                <a:gd name="T69" fmla="*/ 175 h 270"/>
                <a:gd name="T70" fmla="*/ 25 w 200"/>
                <a:gd name="T71" fmla="*/ 165 h 270"/>
                <a:gd name="T72" fmla="*/ 43 w 200"/>
                <a:gd name="T73" fmla="*/ 165 h 270"/>
                <a:gd name="T74" fmla="*/ 43 w 200"/>
                <a:gd name="T75" fmla="*/ 153 h 270"/>
                <a:gd name="T76" fmla="*/ 43 w 200"/>
                <a:gd name="T77" fmla="*/ 135 h 270"/>
                <a:gd name="T78" fmla="*/ 30 w 200"/>
                <a:gd name="T79" fmla="*/ 130 h 270"/>
                <a:gd name="T80" fmla="*/ 13 w 200"/>
                <a:gd name="T81" fmla="*/ 123 h 270"/>
                <a:gd name="T82" fmla="*/ 13 w 200"/>
                <a:gd name="T83" fmla="*/ 105 h 270"/>
                <a:gd name="T84" fmla="*/ 8 w 200"/>
                <a:gd name="T85" fmla="*/ 95 h 270"/>
                <a:gd name="T86" fmla="*/ 0 w 200"/>
                <a:gd name="T87" fmla="*/ 83 h 270"/>
                <a:gd name="T88" fmla="*/ 18 w 200"/>
                <a:gd name="T89" fmla="*/ 70 h 270"/>
                <a:gd name="T90" fmla="*/ 8 w 200"/>
                <a:gd name="T91" fmla="*/ 65 h 270"/>
                <a:gd name="T92" fmla="*/ 18 w 200"/>
                <a:gd name="T93" fmla="*/ 48 h 270"/>
                <a:gd name="T94" fmla="*/ 25 w 200"/>
                <a:gd name="T95" fmla="*/ 30 h 270"/>
                <a:gd name="T96" fmla="*/ 18 w 200"/>
                <a:gd name="T97" fmla="*/ 18 h 270"/>
                <a:gd name="T98" fmla="*/ 0 w 200"/>
                <a:gd name="T99" fmla="*/ 5 h 270"/>
                <a:gd name="T100" fmla="*/ 25 w 200"/>
                <a:gd name="T101" fmla="*/ 5 h 270"/>
                <a:gd name="T102" fmla="*/ 35 w 200"/>
                <a:gd name="T103" fmla="*/ 0 h 270"/>
                <a:gd name="T104" fmla="*/ 48 w 200"/>
                <a:gd name="T105" fmla="*/ 13 h 270"/>
                <a:gd name="T106" fmla="*/ 60 w 200"/>
                <a:gd name="T107" fmla="*/ 18 h 270"/>
                <a:gd name="T108" fmla="*/ 78 w 200"/>
                <a:gd name="T109" fmla="*/ 23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0" h="270">
                  <a:moveTo>
                    <a:pt x="78" y="23"/>
                  </a:moveTo>
                  <a:lnTo>
                    <a:pt x="78" y="30"/>
                  </a:lnTo>
                  <a:lnTo>
                    <a:pt x="78" y="40"/>
                  </a:lnTo>
                  <a:lnTo>
                    <a:pt x="83" y="48"/>
                  </a:lnTo>
                  <a:lnTo>
                    <a:pt x="83" y="53"/>
                  </a:lnTo>
                  <a:lnTo>
                    <a:pt x="83" y="60"/>
                  </a:lnTo>
                  <a:lnTo>
                    <a:pt x="78" y="70"/>
                  </a:lnTo>
                  <a:lnTo>
                    <a:pt x="83" y="75"/>
                  </a:lnTo>
                  <a:lnTo>
                    <a:pt x="83" y="83"/>
                  </a:lnTo>
                  <a:lnTo>
                    <a:pt x="88" y="95"/>
                  </a:lnTo>
                  <a:lnTo>
                    <a:pt x="95" y="100"/>
                  </a:lnTo>
                  <a:lnTo>
                    <a:pt x="95" y="105"/>
                  </a:lnTo>
                  <a:lnTo>
                    <a:pt x="95" y="113"/>
                  </a:lnTo>
                  <a:lnTo>
                    <a:pt x="100" y="118"/>
                  </a:lnTo>
                  <a:lnTo>
                    <a:pt x="100" y="123"/>
                  </a:lnTo>
                  <a:lnTo>
                    <a:pt x="108" y="130"/>
                  </a:lnTo>
                  <a:lnTo>
                    <a:pt x="113" y="135"/>
                  </a:lnTo>
                  <a:lnTo>
                    <a:pt x="113" y="140"/>
                  </a:lnTo>
                  <a:lnTo>
                    <a:pt x="113" y="148"/>
                  </a:lnTo>
                  <a:lnTo>
                    <a:pt x="118" y="153"/>
                  </a:lnTo>
                  <a:lnTo>
                    <a:pt x="118" y="158"/>
                  </a:lnTo>
                  <a:lnTo>
                    <a:pt x="125" y="165"/>
                  </a:lnTo>
                  <a:lnTo>
                    <a:pt x="125" y="170"/>
                  </a:lnTo>
                  <a:lnTo>
                    <a:pt x="130" y="175"/>
                  </a:lnTo>
                  <a:lnTo>
                    <a:pt x="130" y="182"/>
                  </a:lnTo>
                  <a:lnTo>
                    <a:pt x="135" y="192"/>
                  </a:lnTo>
                  <a:lnTo>
                    <a:pt x="143" y="200"/>
                  </a:lnTo>
                  <a:lnTo>
                    <a:pt x="148" y="205"/>
                  </a:lnTo>
                  <a:lnTo>
                    <a:pt x="153" y="210"/>
                  </a:lnTo>
                  <a:lnTo>
                    <a:pt x="160" y="217"/>
                  </a:lnTo>
                  <a:lnTo>
                    <a:pt x="165" y="222"/>
                  </a:lnTo>
                  <a:lnTo>
                    <a:pt x="165" y="227"/>
                  </a:lnTo>
                  <a:lnTo>
                    <a:pt x="170" y="227"/>
                  </a:lnTo>
                  <a:lnTo>
                    <a:pt x="178" y="235"/>
                  </a:lnTo>
                  <a:lnTo>
                    <a:pt x="183" y="240"/>
                  </a:lnTo>
                  <a:lnTo>
                    <a:pt x="187" y="252"/>
                  </a:lnTo>
                  <a:lnTo>
                    <a:pt x="195" y="257"/>
                  </a:lnTo>
                  <a:lnTo>
                    <a:pt x="195" y="262"/>
                  </a:lnTo>
                  <a:lnTo>
                    <a:pt x="200" y="270"/>
                  </a:lnTo>
                  <a:lnTo>
                    <a:pt x="118" y="270"/>
                  </a:lnTo>
                  <a:lnTo>
                    <a:pt x="118" y="262"/>
                  </a:lnTo>
                  <a:lnTo>
                    <a:pt x="125" y="257"/>
                  </a:lnTo>
                  <a:lnTo>
                    <a:pt x="125" y="247"/>
                  </a:lnTo>
                  <a:lnTo>
                    <a:pt x="130" y="240"/>
                  </a:lnTo>
                  <a:lnTo>
                    <a:pt x="135" y="235"/>
                  </a:lnTo>
                  <a:lnTo>
                    <a:pt x="135" y="227"/>
                  </a:lnTo>
                  <a:lnTo>
                    <a:pt x="130" y="227"/>
                  </a:lnTo>
                  <a:lnTo>
                    <a:pt x="125" y="222"/>
                  </a:lnTo>
                  <a:lnTo>
                    <a:pt x="118" y="222"/>
                  </a:lnTo>
                  <a:lnTo>
                    <a:pt x="113" y="222"/>
                  </a:lnTo>
                  <a:lnTo>
                    <a:pt x="108" y="222"/>
                  </a:lnTo>
                  <a:lnTo>
                    <a:pt x="100" y="227"/>
                  </a:lnTo>
                  <a:lnTo>
                    <a:pt x="100" y="235"/>
                  </a:lnTo>
                  <a:lnTo>
                    <a:pt x="95" y="235"/>
                  </a:lnTo>
                  <a:lnTo>
                    <a:pt x="88" y="227"/>
                  </a:lnTo>
                  <a:lnTo>
                    <a:pt x="83" y="227"/>
                  </a:lnTo>
                  <a:lnTo>
                    <a:pt x="78" y="227"/>
                  </a:lnTo>
                  <a:lnTo>
                    <a:pt x="78" y="222"/>
                  </a:lnTo>
                  <a:lnTo>
                    <a:pt x="78" y="217"/>
                  </a:lnTo>
                  <a:lnTo>
                    <a:pt x="78" y="210"/>
                  </a:lnTo>
                  <a:lnTo>
                    <a:pt x="78" y="205"/>
                  </a:lnTo>
                  <a:lnTo>
                    <a:pt x="83" y="205"/>
                  </a:lnTo>
                  <a:lnTo>
                    <a:pt x="88" y="205"/>
                  </a:lnTo>
                  <a:lnTo>
                    <a:pt x="88" y="200"/>
                  </a:lnTo>
                  <a:lnTo>
                    <a:pt x="95" y="200"/>
                  </a:lnTo>
                  <a:lnTo>
                    <a:pt x="95" y="192"/>
                  </a:lnTo>
                  <a:lnTo>
                    <a:pt x="88" y="187"/>
                  </a:lnTo>
                  <a:lnTo>
                    <a:pt x="83" y="182"/>
                  </a:lnTo>
                  <a:lnTo>
                    <a:pt x="83" y="175"/>
                  </a:lnTo>
                  <a:lnTo>
                    <a:pt x="83" y="170"/>
                  </a:lnTo>
                  <a:lnTo>
                    <a:pt x="78" y="165"/>
                  </a:lnTo>
                  <a:lnTo>
                    <a:pt x="70" y="165"/>
                  </a:lnTo>
                  <a:lnTo>
                    <a:pt x="65" y="165"/>
                  </a:lnTo>
                  <a:lnTo>
                    <a:pt x="65" y="170"/>
                  </a:lnTo>
                  <a:lnTo>
                    <a:pt x="60" y="170"/>
                  </a:lnTo>
                  <a:lnTo>
                    <a:pt x="60" y="175"/>
                  </a:lnTo>
                  <a:lnTo>
                    <a:pt x="60" y="182"/>
                  </a:lnTo>
                  <a:lnTo>
                    <a:pt x="60" y="187"/>
                  </a:lnTo>
                  <a:lnTo>
                    <a:pt x="65" y="187"/>
                  </a:lnTo>
                  <a:lnTo>
                    <a:pt x="65" y="192"/>
                  </a:lnTo>
                  <a:lnTo>
                    <a:pt x="65" y="187"/>
                  </a:lnTo>
                  <a:lnTo>
                    <a:pt x="60" y="187"/>
                  </a:lnTo>
                  <a:lnTo>
                    <a:pt x="60" y="182"/>
                  </a:lnTo>
                  <a:lnTo>
                    <a:pt x="53" y="182"/>
                  </a:lnTo>
                  <a:lnTo>
                    <a:pt x="48" y="187"/>
                  </a:lnTo>
                  <a:lnTo>
                    <a:pt x="43" y="192"/>
                  </a:lnTo>
                  <a:lnTo>
                    <a:pt x="35" y="200"/>
                  </a:lnTo>
                  <a:lnTo>
                    <a:pt x="30" y="205"/>
                  </a:lnTo>
                  <a:lnTo>
                    <a:pt x="25" y="205"/>
                  </a:lnTo>
                  <a:lnTo>
                    <a:pt x="25" y="210"/>
                  </a:lnTo>
                  <a:lnTo>
                    <a:pt x="18" y="210"/>
                  </a:lnTo>
                  <a:lnTo>
                    <a:pt x="13" y="210"/>
                  </a:lnTo>
                  <a:lnTo>
                    <a:pt x="13" y="205"/>
                  </a:lnTo>
                  <a:lnTo>
                    <a:pt x="8" y="205"/>
                  </a:lnTo>
                  <a:lnTo>
                    <a:pt x="8" y="200"/>
                  </a:lnTo>
                  <a:lnTo>
                    <a:pt x="8" y="192"/>
                  </a:lnTo>
                  <a:lnTo>
                    <a:pt x="13" y="192"/>
                  </a:lnTo>
                  <a:lnTo>
                    <a:pt x="13" y="187"/>
                  </a:lnTo>
                  <a:lnTo>
                    <a:pt x="18" y="182"/>
                  </a:lnTo>
                  <a:lnTo>
                    <a:pt x="25" y="175"/>
                  </a:lnTo>
                  <a:lnTo>
                    <a:pt x="18" y="175"/>
                  </a:lnTo>
                  <a:lnTo>
                    <a:pt x="13" y="175"/>
                  </a:lnTo>
                  <a:lnTo>
                    <a:pt x="13" y="182"/>
                  </a:lnTo>
                  <a:lnTo>
                    <a:pt x="8" y="182"/>
                  </a:lnTo>
                  <a:lnTo>
                    <a:pt x="8" y="175"/>
                  </a:lnTo>
                  <a:lnTo>
                    <a:pt x="13" y="175"/>
                  </a:lnTo>
                  <a:lnTo>
                    <a:pt x="18" y="170"/>
                  </a:lnTo>
                  <a:lnTo>
                    <a:pt x="25" y="165"/>
                  </a:lnTo>
                  <a:lnTo>
                    <a:pt x="30" y="165"/>
                  </a:lnTo>
                  <a:lnTo>
                    <a:pt x="35" y="165"/>
                  </a:lnTo>
                  <a:lnTo>
                    <a:pt x="43" y="165"/>
                  </a:lnTo>
                  <a:lnTo>
                    <a:pt x="35" y="165"/>
                  </a:lnTo>
                  <a:lnTo>
                    <a:pt x="35" y="158"/>
                  </a:lnTo>
                  <a:lnTo>
                    <a:pt x="43" y="153"/>
                  </a:lnTo>
                  <a:lnTo>
                    <a:pt x="43" y="148"/>
                  </a:lnTo>
                  <a:lnTo>
                    <a:pt x="48" y="140"/>
                  </a:lnTo>
                  <a:lnTo>
                    <a:pt x="43" y="135"/>
                  </a:lnTo>
                  <a:lnTo>
                    <a:pt x="35" y="135"/>
                  </a:lnTo>
                  <a:lnTo>
                    <a:pt x="35" y="130"/>
                  </a:lnTo>
                  <a:lnTo>
                    <a:pt x="30" y="130"/>
                  </a:lnTo>
                  <a:lnTo>
                    <a:pt x="25" y="135"/>
                  </a:lnTo>
                  <a:lnTo>
                    <a:pt x="18" y="130"/>
                  </a:lnTo>
                  <a:lnTo>
                    <a:pt x="13" y="123"/>
                  </a:lnTo>
                  <a:lnTo>
                    <a:pt x="13" y="118"/>
                  </a:lnTo>
                  <a:lnTo>
                    <a:pt x="13" y="113"/>
                  </a:lnTo>
                  <a:lnTo>
                    <a:pt x="13" y="105"/>
                  </a:lnTo>
                  <a:lnTo>
                    <a:pt x="8" y="105"/>
                  </a:lnTo>
                  <a:lnTo>
                    <a:pt x="8" y="100"/>
                  </a:lnTo>
                  <a:lnTo>
                    <a:pt x="8" y="95"/>
                  </a:lnTo>
                  <a:lnTo>
                    <a:pt x="0" y="95"/>
                  </a:lnTo>
                  <a:lnTo>
                    <a:pt x="0" y="88"/>
                  </a:lnTo>
                  <a:lnTo>
                    <a:pt x="0" y="83"/>
                  </a:lnTo>
                  <a:lnTo>
                    <a:pt x="8" y="83"/>
                  </a:lnTo>
                  <a:lnTo>
                    <a:pt x="13" y="75"/>
                  </a:lnTo>
                  <a:lnTo>
                    <a:pt x="18" y="70"/>
                  </a:lnTo>
                  <a:lnTo>
                    <a:pt x="18" y="65"/>
                  </a:lnTo>
                  <a:lnTo>
                    <a:pt x="13" y="65"/>
                  </a:lnTo>
                  <a:lnTo>
                    <a:pt x="8" y="65"/>
                  </a:lnTo>
                  <a:lnTo>
                    <a:pt x="8" y="53"/>
                  </a:lnTo>
                  <a:lnTo>
                    <a:pt x="13" y="53"/>
                  </a:lnTo>
                  <a:lnTo>
                    <a:pt x="18" y="48"/>
                  </a:lnTo>
                  <a:lnTo>
                    <a:pt x="18" y="40"/>
                  </a:lnTo>
                  <a:lnTo>
                    <a:pt x="25" y="35"/>
                  </a:lnTo>
                  <a:lnTo>
                    <a:pt x="25" y="30"/>
                  </a:lnTo>
                  <a:lnTo>
                    <a:pt x="25" y="23"/>
                  </a:lnTo>
                  <a:lnTo>
                    <a:pt x="18" y="23"/>
                  </a:lnTo>
                  <a:lnTo>
                    <a:pt x="18" y="18"/>
                  </a:lnTo>
                  <a:lnTo>
                    <a:pt x="8" y="18"/>
                  </a:lnTo>
                  <a:lnTo>
                    <a:pt x="0" y="13"/>
                  </a:lnTo>
                  <a:lnTo>
                    <a:pt x="0" y="5"/>
                  </a:lnTo>
                  <a:lnTo>
                    <a:pt x="8" y="5"/>
                  </a:lnTo>
                  <a:lnTo>
                    <a:pt x="18" y="5"/>
                  </a:lnTo>
                  <a:lnTo>
                    <a:pt x="25" y="5"/>
                  </a:lnTo>
                  <a:lnTo>
                    <a:pt x="30" y="5"/>
                  </a:lnTo>
                  <a:lnTo>
                    <a:pt x="30" y="0"/>
                  </a:lnTo>
                  <a:lnTo>
                    <a:pt x="35" y="0"/>
                  </a:lnTo>
                  <a:lnTo>
                    <a:pt x="43" y="5"/>
                  </a:lnTo>
                  <a:lnTo>
                    <a:pt x="43" y="13"/>
                  </a:lnTo>
                  <a:lnTo>
                    <a:pt x="48" y="13"/>
                  </a:lnTo>
                  <a:lnTo>
                    <a:pt x="53" y="13"/>
                  </a:lnTo>
                  <a:lnTo>
                    <a:pt x="60" y="13"/>
                  </a:lnTo>
                  <a:lnTo>
                    <a:pt x="60" y="18"/>
                  </a:lnTo>
                  <a:lnTo>
                    <a:pt x="65" y="23"/>
                  </a:lnTo>
                  <a:lnTo>
                    <a:pt x="70" y="23"/>
                  </a:lnTo>
                  <a:lnTo>
                    <a:pt x="78" y="23"/>
                  </a:lnTo>
                  <a:lnTo>
                    <a:pt x="78" y="18"/>
                  </a:lnTo>
                  <a:lnTo>
                    <a:pt x="78" y="23"/>
                  </a:lnTo>
                  <a:close/>
                </a:path>
              </a:pathLst>
            </a:custGeom>
            <a:solidFill>
              <a:srgbClr val="FF7C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95" name="Freeform 43"/>
            <p:cNvSpPr>
              <a:spLocks/>
            </p:cNvSpPr>
            <p:nvPr/>
          </p:nvSpPr>
          <p:spPr bwMode="auto">
            <a:xfrm>
              <a:off x="3699" y="2358"/>
              <a:ext cx="161" cy="235"/>
            </a:xfrm>
            <a:custGeom>
              <a:avLst/>
              <a:gdLst>
                <a:gd name="T0" fmla="*/ 82 w 122"/>
                <a:gd name="T1" fmla="*/ 8 h 178"/>
                <a:gd name="T2" fmla="*/ 92 w 122"/>
                <a:gd name="T3" fmla="*/ 18 h 178"/>
                <a:gd name="T4" fmla="*/ 92 w 122"/>
                <a:gd name="T5" fmla="*/ 30 h 178"/>
                <a:gd name="T6" fmla="*/ 99 w 122"/>
                <a:gd name="T7" fmla="*/ 43 h 178"/>
                <a:gd name="T8" fmla="*/ 99 w 122"/>
                <a:gd name="T9" fmla="*/ 53 h 178"/>
                <a:gd name="T10" fmla="*/ 104 w 122"/>
                <a:gd name="T11" fmla="*/ 65 h 178"/>
                <a:gd name="T12" fmla="*/ 117 w 122"/>
                <a:gd name="T13" fmla="*/ 70 h 178"/>
                <a:gd name="T14" fmla="*/ 117 w 122"/>
                <a:gd name="T15" fmla="*/ 83 h 178"/>
                <a:gd name="T16" fmla="*/ 122 w 122"/>
                <a:gd name="T17" fmla="*/ 178 h 178"/>
                <a:gd name="T18" fmla="*/ 104 w 122"/>
                <a:gd name="T19" fmla="*/ 178 h 178"/>
                <a:gd name="T20" fmla="*/ 99 w 122"/>
                <a:gd name="T21" fmla="*/ 165 h 178"/>
                <a:gd name="T22" fmla="*/ 92 w 122"/>
                <a:gd name="T23" fmla="*/ 160 h 178"/>
                <a:gd name="T24" fmla="*/ 87 w 122"/>
                <a:gd name="T25" fmla="*/ 148 h 178"/>
                <a:gd name="T26" fmla="*/ 87 w 122"/>
                <a:gd name="T27" fmla="*/ 135 h 178"/>
                <a:gd name="T28" fmla="*/ 74 w 122"/>
                <a:gd name="T29" fmla="*/ 130 h 178"/>
                <a:gd name="T30" fmla="*/ 70 w 122"/>
                <a:gd name="T31" fmla="*/ 123 h 178"/>
                <a:gd name="T32" fmla="*/ 57 w 122"/>
                <a:gd name="T33" fmla="*/ 123 h 178"/>
                <a:gd name="T34" fmla="*/ 65 w 122"/>
                <a:gd name="T35" fmla="*/ 130 h 178"/>
                <a:gd name="T36" fmla="*/ 65 w 122"/>
                <a:gd name="T37" fmla="*/ 140 h 178"/>
                <a:gd name="T38" fmla="*/ 65 w 122"/>
                <a:gd name="T39" fmla="*/ 140 h 178"/>
                <a:gd name="T40" fmla="*/ 57 w 122"/>
                <a:gd name="T41" fmla="*/ 135 h 178"/>
                <a:gd name="T42" fmla="*/ 47 w 122"/>
                <a:gd name="T43" fmla="*/ 135 h 178"/>
                <a:gd name="T44" fmla="*/ 40 w 122"/>
                <a:gd name="T45" fmla="*/ 140 h 178"/>
                <a:gd name="T46" fmla="*/ 30 w 122"/>
                <a:gd name="T47" fmla="*/ 140 h 178"/>
                <a:gd name="T48" fmla="*/ 22 w 122"/>
                <a:gd name="T49" fmla="*/ 135 h 178"/>
                <a:gd name="T50" fmla="*/ 22 w 122"/>
                <a:gd name="T51" fmla="*/ 123 h 178"/>
                <a:gd name="T52" fmla="*/ 12 w 122"/>
                <a:gd name="T53" fmla="*/ 123 h 178"/>
                <a:gd name="T54" fmla="*/ 5 w 122"/>
                <a:gd name="T55" fmla="*/ 118 h 178"/>
                <a:gd name="T56" fmla="*/ 5 w 122"/>
                <a:gd name="T57" fmla="*/ 108 h 178"/>
                <a:gd name="T58" fmla="*/ 12 w 122"/>
                <a:gd name="T59" fmla="*/ 100 h 178"/>
                <a:gd name="T60" fmla="*/ 12 w 122"/>
                <a:gd name="T61" fmla="*/ 88 h 178"/>
                <a:gd name="T62" fmla="*/ 12 w 122"/>
                <a:gd name="T63" fmla="*/ 78 h 178"/>
                <a:gd name="T64" fmla="*/ 17 w 122"/>
                <a:gd name="T65" fmla="*/ 70 h 178"/>
                <a:gd name="T66" fmla="*/ 30 w 122"/>
                <a:gd name="T67" fmla="*/ 65 h 178"/>
                <a:gd name="T68" fmla="*/ 35 w 122"/>
                <a:gd name="T69" fmla="*/ 60 h 178"/>
                <a:gd name="T70" fmla="*/ 22 w 122"/>
                <a:gd name="T71" fmla="*/ 60 h 178"/>
                <a:gd name="T72" fmla="*/ 12 w 122"/>
                <a:gd name="T73" fmla="*/ 60 h 178"/>
                <a:gd name="T74" fmla="*/ 0 w 122"/>
                <a:gd name="T75" fmla="*/ 48 h 178"/>
                <a:gd name="T76" fmla="*/ 0 w 122"/>
                <a:gd name="T77" fmla="*/ 35 h 178"/>
                <a:gd name="T78" fmla="*/ 0 w 122"/>
                <a:gd name="T79" fmla="*/ 25 h 178"/>
                <a:gd name="T80" fmla="*/ 5 w 122"/>
                <a:gd name="T81" fmla="*/ 8 h 178"/>
                <a:gd name="T82" fmla="*/ 82 w 122"/>
                <a:gd name="T8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78">
                  <a:moveTo>
                    <a:pt x="82" y="0"/>
                  </a:moveTo>
                  <a:lnTo>
                    <a:pt x="82" y="8"/>
                  </a:lnTo>
                  <a:lnTo>
                    <a:pt x="87" y="13"/>
                  </a:lnTo>
                  <a:lnTo>
                    <a:pt x="92" y="18"/>
                  </a:lnTo>
                  <a:lnTo>
                    <a:pt x="92" y="25"/>
                  </a:lnTo>
                  <a:lnTo>
                    <a:pt x="92" y="30"/>
                  </a:lnTo>
                  <a:lnTo>
                    <a:pt x="92" y="35"/>
                  </a:lnTo>
                  <a:lnTo>
                    <a:pt x="99" y="43"/>
                  </a:lnTo>
                  <a:lnTo>
                    <a:pt x="99" y="48"/>
                  </a:lnTo>
                  <a:lnTo>
                    <a:pt x="99" y="53"/>
                  </a:lnTo>
                  <a:lnTo>
                    <a:pt x="104" y="60"/>
                  </a:lnTo>
                  <a:lnTo>
                    <a:pt x="104" y="65"/>
                  </a:lnTo>
                  <a:lnTo>
                    <a:pt x="109" y="70"/>
                  </a:lnTo>
                  <a:lnTo>
                    <a:pt x="117" y="70"/>
                  </a:lnTo>
                  <a:lnTo>
                    <a:pt x="117" y="78"/>
                  </a:lnTo>
                  <a:lnTo>
                    <a:pt x="117" y="83"/>
                  </a:lnTo>
                  <a:lnTo>
                    <a:pt x="122" y="88"/>
                  </a:lnTo>
                  <a:lnTo>
                    <a:pt x="122" y="178"/>
                  </a:lnTo>
                  <a:lnTo>
                    <a:pt x="109" y="178"/>
                  </a:lnTo>
                  <a:lnTo>
                    <a:pt x="104" y="178"/>
                  </a:lnTo>
                  <a:lnTo>
                    <a:pt x="104" y="170"/>
                  </a:lnTo>
                  <a:lnTo>
                    <a:pt x="99" y="165"/>
                  </a:lnTo>
                  <a:lnTo>
                    <a:pt x="99" y="160"/>
                  </a:lnTo>
                  <a:lnTo>
                    <a:pt x="92" y="160"/>
                  </a:lnTo>
                  <a:lnTo>
                    <a:pt x="92" y="153"/>
                  </a:lnTo>
                  <a:lnTo>
                    <a:pt x="87" y="148"/>
                  </a:lnTo>
                  <a:lnTo>
                    <a:pt x="87" y="140"/>
                  </a:lnTo>
                  <a:lnTo>
                    <a:pt x="87" y="135"/>
                  </a:lnTo>
                  <a:lnTo>
                    <a:pt x="82" y="130"/>
                  </a:lnTo>
                  <a:lnTo>
                    <a:pt x="74" y="130"/>
                  </a:lnTo>
                  <a:lnTo>
                    <a:pt x="70" y="130"/>
                  </a:lnTo>
                  <a:lnTo>
                    <a:pt x="70" y="123"/>
                  </a:lnTo>
                  <a:lnTo>
                    <a:pt x="65" y="123"/>
                  </a:lnTo>
                  <a:lnTo>
                    <a:pt x="57" y="123"/>
                  </a:lnTo>
                  <a:lnTo>
                    <a:pt x="57" y="130"/>
                  </a:lnTo>
                  <a:lnTo>
                    <a:pt x="65" y="130"/>
                  </a:lnTo>
                  <a:lnTo>
                    <a:pt x="65" y="135"/>
                  </a:lnTo>
                  <a:lnTo>
                    <a:pt x="65" y="140"/>
                  </a:lnTo>
                  <a:lnTo>
                    <a:pt x="65" y="148"/>
                  </a:lnTo>
                  <a:lnTo>
                    <a:pt x="65" y="140"/>
                  </a:lnTo>
                  <a:lnTo>
                    <a:pt x="57" y="140"/>
                  </a:lnTo>
                  <a:lnTo>
                    <a:pt x="57" y="135"/>
                  </a:lnTo>
                  <a:lnTo>
                    <a:pt x="52" y="135"/>
                  </a:lnTo>
                  <a:lnTo>
                    <a:pt x="47" y="135"/>
                  </a:lnTo>
                  <a:lnTo>
                    <a:pt x="40" y="135"/>
                  </a:lnTo>
                  <a:lnTo>
                    <a:pt x="40" y="140"/>
                  </a:lnTo>
                  <a:lnTo>
                    <a:pt x="35" y="140"/>
                  </a:lnTo>
                  <a:lnTo>
                    <a:pt x="30" y="140"/>
                  </a:lnTo>
                  <a:lnTo>
                    <a:pt x="30" y="135"/>
                  </a:lnTo>
                  <a:lnTo>
                    <a:pt x="22" y="135"/>
                  </a:lnTo>
                  <a:lnTo>
                    <a:pt x="22" y="130"/>
                  </a:lnTo>
                  <a:lnTo>
                    <a:pt x="22" y="123"/>
                  </a:lnTo>
                  <a:lnTo>
                    <a:pt x="17" y="123"/>
                  </a:lnTo>
                  <a:lnTo>
                    <a:pt x="12" y="123"/>
                  </a:lnTo>
                  <a:lnTo>
                    <a:pt x="5" y="123"/>
                  </a:lnTo>
                  <a:lnTo>
                    <a:pt x="5" y="118"/>
                  </a:lnTo>
                  <a:lnTo>
                    <a:pt x="5" y="113"/>
                  </a:lnTo>
                  <a:lnTo>
                    <a:pt x="5" y="108"/>
                  </a:lnTo>
                  <a:lnTo>
                    <a:pt x="5" y="100"/>
                  </a:lnTo>
                  <a:lnTo>
                    <a:pt x="12" y="100"/>
                  </a:lnTo>
                  <a:lnTo>
                    <a:pt x="12" y="95"/>
                  </a:lnTo>
                  <a:lnTo>
                    <a:pt x="12" y="88"/>
                  </a:lnTo>
                  <a:lnTo>
                    <a:pt x="12" y="83"/>
                  </a:lnTo>
                  <a:lnTo>
                    <a:pt x="12" y="78"/>
                  </a:lnTo>
                  <a:lnTo>
                    <a:pt x="12" y="70"/>
                  </a:lnTo>
                  <a:lnTo>
                    <a:pt x="17" y="70"/>
                  </a:lnTo>
                  <a:lnTo>
                    <a:pt x="22" y="70"/>
                  </a:lnTo>
                  <a:lnTo>
                    <a:pt x="30" y="65"/>
                  </a:lnTo>
                  <a:lnTo>
                    <a:pt x="35" y="65"/>
                  </a:lnTo>
                  <a:lnTo>
                    <a:pt x="35" y="60"/>
                  </a:lnTo>
                  <a:lnTo>
                    <a:pt x="30" y="60"/>
                  </a:lnTo>
                  <a:lnTo>
                    <a:pt x="22" y="60"/>
                  </a:lnTo>
                  <a:lnTo>
                    <a:pt x="17" y="60"/>
                  </a:lnTo>
                  <a:lnTo>
                    <a:pt x="12" y="60"/>
                  </a:lnTo>
                  <a:lnTo>
                    <a:pt x="5" y="53"/>
                  </a:lnTo>
                  <a:lnTo>
                    <a:pt x="0" y="48"/>
                  </a:lnTo>
                  <a:lnTo>
                    <a:pt x="0" y="43"/>
                  </a:lnTo>
                  <a:lnTo>
                    <a:pt x="0" y="35"/>
                  </a:lnTo>
                  <a:lnTo>
                    <a:pt x="0" y="30"/>
                  </a:lnTo>
                  <a:lnTo>
                    <a:pt x="0" y="25"/>
                  </a:lnTo>
                  <a:lnTo>
                    <a:pt x="5" y="18"/>
                  </a:lnTo>
                  <a:lnTo>
                    <a:pt x="5" y="8"/>
                  </a:lnTo>
                  <a:lnTo>
                    <a:pt x="12" y="0"/>
                  </a:lnTo>
                  <a:lnTo>
                    <a:pt x="82" y="0"/>
                  </a:lnTo>
                  <a:close/>
                </a:path>
              </a:pathLst>
            </a:custGeom>
            <a:solidFill>
              <a:srgbClr val="FF7C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96" name="Freeform 44"/>
            <p:cNvSpPr>
              <a:spLocks/>
            </p:cNvSpPr>
            <p:nvPr/>
          </p:nvSpPr>
          <p:spPr bwMode="auto">
            <a:xfrm>
              <a:off x="3843" y="2450"/>
              <a:ext cx="310" cy="271"/>
            </a:xfrm>
            <a:custGeom>
              <a:avLst/>
              <a:gdLst>
                <a:gd name="T0" fmla="*/ 8 w 235"/>
                <a:gd name="T1" fmla="*/ 0 h 205"/>
                <a:gd name="T2" fmla="*/ 8 w 235"/>
                <a:gd name="T3" fmla="*/ 13 h 205"/>
                <a:gd name="T4" fmla="*/ 20 w 235"/>
                <a:gd name="T5" fmla="*/ 18 h 205"/>
                <a:gd name="T6" fmla="*/ 25 w 235"/>
                <a:gd name="T7" fmla="*/ 30 h 205"/>
                <a:gd name="T8" fmla="*/ 38 w 235"/>
                <a:gd name="T9" fmla="*/ 35 h 205"/>
                <a:gd name="T10" fmla="*/ 48 w 235"/>
                <a:gd name="T11" fmla="*/ 48 h 205"/>
                <a:gd name="T12" fmla="*/ 60 w 235"/>
                <a:gd name="T13" fmla="*/ 48 h 205"/>
                <a:gd name="T14" fmla="*/ 73 w 235"/>
                <a:gd name="T15" fmla="*/ 48 h 205"/>
                <a:gd name="T16" fmla="*/ 83 w 235"/>
                <a:gd name="T17" fmla="*/ 48 h 205"/>
                <a:gd name="T18" fmla="*/ 95 w 235"/>
                <a:gd name="T19" fmla="*/ 48 h 205"/>
                <a:gd name="T20" fmla="*/ 100 w 235"/>
                <a:gd name="T21" fmla="*/ 60 h 205"/>
                <a:gd name="T22" fmla="*/ 108 w 235"/>
                <a:gd name="T23" fmla="*/ 65 h 205"/>
                <a:gd name="T24" fmla="*/ 118 w 235"/>
                <a:gd name="T25" fmla="*/ 65 h 205"/>
                <a:gd name="T26" fmla="*/ 130 w 235"/>
                <a:gd name="T27" fmla="*/ 65 h 205"/>
                <a:gd name="T28" fmla="*/ 135 w 235"/>
                <a:gd name="T29" fmla="*/ 78 h 205"/>
                <a:gd name="T30" fmla="*/ 143 w 235"/>
                <a:gd name="T31" fmla="*/ 83 h 205"/>
                <a:gd name="T32" fmla="*/ 148 w 235"/>
                <a:gd name="T33" fmla="*/ 95 h 205"/>
                <a:gd name="T34" fmla="*/ 148 w 235"/>
                <a:gd name="T35" fmla="*/ 100 h 205"/>
                <a:gd name="T36" fmla="*/ 160 w 235"/>
                <a:gd name="T37" fmla="*/ 100 h 205"/>
                <a:gd name="T38" fmla="*/ 170 w 235"/>
                <a:gd name="T39" fmla="*/ 100 h 205"/>
                <a:gd name="T40" fmla="*/ 183 w 235"/>
                <a:gd name="T41" fmla="*/ 100 h 205"/>
                <a:gd name="T42" fmla="*/ 188 w 235"/>
                <a:gd name="T43" fmla="*/ 108 h 205"/>
                <a:gd name="T44" fmla="*/ 188 w 235"/>
                <a:gd name="T45" fmla="*/ 118 h 205"/>
                <a:gd name="T46" fmla="*/ 188 w 235"/>
                <a:gd name="T47" fmla="*/ 130 h 205"/>
                <a:gd name="T48" fmla="*/ 195 w 235"/>
                <a:gd name="T49" fmla="*/ 135 h 205"/>
                <a:gd name="T50" fmla="*/ 200 w 235"/>
                <a:gd name="T51" fmla="*/ 140 h 205"/>
                <a:gd name="T52" fmla="*/ 213 w 235"/>
                <a:gd name="T53" fmla="*/ 148 h 205"/>
                <a:gd name="T54" fmla="*/ 218 w 235"/>
                <a:gd name="T55" fmla="*/ 153 h 205"/>
                <a:gd name="T56" fmla="*/ 225 w 235"/>
                <a:gd name="T57" fmla="*/ 160 h 205"/>
                <a:gd name="T58" fmla="*/ 230 w 235"/>
                <a:gd name="T59" fmla="*/ 170 h 205"/>
                <a:gd name="T60" fmla="*/ 235 w 235"/>
                <a:gd name="T61" fmla="*/ 182 h 205"/>
                <a:gd name="T62" fmla="*/ 230 w 235"/>
                <a:gd name="T63" fmla="*/ 187 h 205"/>
                <a:gd name="T64" fmla="*/ 218 w 235"/>
                <a:gd name="T65" fmla="*/ 200 h 205"/>
                <a:gd name="T66" fmla="*/ 108 w 235"/>
                <a:gd name="T67" fmla="*/ 200 h 205"/>
                <a:gd name="T68" fmla="*/ 100 w 235"/>
                <a:gd name="T69" fmla="*/ 182 h 205"/>
                <a:gd name="T70" fmla="*/ 90 w 235"/>
                <a:gd name="T71" fmla="*/ 170 h 205"/>
                <a:gd name="T72" fmla="*/ 90 w 235"/>
                <a:gd name="T73" fmla="*/ 160 h 205"/>
                <a:gd name="T74" fmla="*/ 83 w 235"/>
                <a:gd name="T75" fmla="*/ 148 h 205"/>
                <a:gd name="T76" fmla="*/ 73 w 235"/>
                <a:gd name="T77" fmla="*/ 153 h 205"/>
                <a:gd name="T78" fmla="*/ 60 w 235"/>
                <a:gd name="T79" fmla="*/ 160 h 205"/>
                <a:gd name="T80" fmla="*/ 53 w 235"/>
                <a:gd name="T81" fmla="*/ 165 h 205"/>
                <a:gd name="T82" fmla="*/ 43 w 235"/>
                <a:gd name="T83" fmla="*/ 170 h 205"/>
                <a:gd name="T84" fmla="*/ 30 w 235"/>
                <a:gd name="T85" fmla="*/ 165 h 205"/>
                <a:gd name="T86" fmla="*/ 30 w 235"/>
                <a:gd name="T87" fmla="*/ 153 h 205"/>
                <a:gd name="T88" fmla="*/ 30 w 235"/>
                <a:gd name="T89" fmla="*/ 140 h 205"/>
                <a:gd name="T90" fmla="*/ 30 w 235"/>
                <a:gd name="T91" fmla="*/ 123 h 205"/>
                <a:gd name="T92" fmla="*/ 30 w 235"/>
                <a:gd name="T93" fmla="*/ 113 h 205"/>
                <a:gd name="T94" fmla="*/ 25 w 235"/>
                <a:gd name="T95" fmla="*/ 108 h 205"/>
                <a:gd name="T96" fmla="*/ 13 w 235"/>
                <a:gd name="T97" fmla="*/ 108 h 205"/>
                <a:gd name="T98" fmla="*/ 0 w 235"/>
                <a:gd name="T99"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5" h="205">
                  <a:moveTo>
                    <a:pt x="0" y="0"/>
                  </a:moveTo>
                  <a:lnTo>
                    <a:pt x="8" y="0"/>
                  </a:lnTo>
                  <a:lnTo>
                    <a:pt x="8" y="8"/>
                  </a:lnTo>
                  <a:lnTo>
                    <a:pt x="8" y="13"/>
                  </a:lnTo>
                  <a:lnTo>
                    <a:pt x="13" y="18"/>
                  </a:lnTo>
                  <a:lnTo>
                    <a:pt x="20" y="18"/>
                  </a:lnTo>
                  <a:lnTo>
                    <a:pt x="25" y="25"/>
                  </a:lnTo>
                  <a:lnTo>
                    <a:pt x="25" y="30"/>
                  </a:lnTo>
                  <a:lnTo>
                    <a:pt x="25" y="35"/>
                  </a:lnTo>
                  <a:lnTo>
                    <a:pt x="38" y="35"/>
                  </a:lnTo>
                  <a:lnTo>
                    <a:pt x="43" y="43"/>
                  </a:lnTo>
                  <a:lnTo>
                    <a:pt x="48" y="48"/>
                  </a:lnTo>
                  <a:lnTo>
                    <a:pt x="53" y="48"/>
                  </a:lnTo>
                  <a:lnTo>
                    <a:pt x="60" y="48"/>
                  </a:lnTo>
                  <a:lnTo>
                    <a:pt x="65" y="48"/>
                  </a:lnTo>
                  <a:lnTo>
                    <a:pt x="73" y="48"/>
                  </a:lnTo>
                  <a:lnTo>
                    <a:pt x="78" y="48"/>
                  </a:lnTo>
                  <a:lnTo>
                    <a:pt x="83" y="48"/>
                  </a:lnTo>
                  <a:lnTo>
                    <a:pt x="90" y="48"/>
                  </a:lnTo>
                  <a:lnTo>
                    <a:pt x="95" y="48"/>
                  </a:lnTo>
                  <a:lnTo>
                    <a:pt x="100" y="53"/>
                  </a:lnTo>
                  <a:lnTo>
                    <a:pt x="100" y="60"/>
                  </a:lnTo>
                  <a:lnTo>
                    <a:pt x="108" y="60"/>
                  </a:lnTo>
                  <a:lnTo>
                    <a:pt x="108" y="65"/>
                  </a:lnTo>
                  <a:lnTo>
                    <a:pt x="113" y="65"/>
                  </a:lnTo>
                  <a:lnTo>
                    <a:pt x="118" y="65"/>
                  </a:lnTo>
                  <a:lnTo>
                    <a:pt x="125" y="65"/>
                  </a:lnTo>
                  <a:lnTo>
                    <a:pt x="130" y="65"/>
                  </a:lnTo>
                  <a:lnTo>
                    <a:pt x="130" y="70"/>
                  </a:lnTo>
                  <a:lnTo>
                    <a:pt x="135" y="78"/>
                  </a:lnTo>
                  <a:lnTo>
                    <a:pt x="135" y="83"/>
                  </a:lnTo>
                  <a:lnTo>
                    <a:pt x="143" y="83"/>
                  </a:lnTo>
                  <a:lnTo>
                    <a:pt x="143" y="88"/>
                  </a:lnTo>
                  <a:lnTo>
                    <a:pt x="148" y="95"/>
                  </a:lnTo>
                  <a:lnTo>
                    <a:pt x="143" y="95"/>
                  </a:lnTo>
                  <a:lnTo>
                    <a:pt x="148" y="100"/>
                  </a:lnTo>
                  <a:lnTo>
                    <a:pt x="153" y="100"/>
                  </a:lnTo>
                  <a:lnTo>
                    <a:pt x="160" y="100"/>
                  </a:lnTo>
                  <a:lnTo>
                    <a:pt x="165" y="100"/>
                  </a:lnTo>
                  <a:lnTo>
                    <a:pt x="170" y="100"/>
                  </a:lnTo>
                  <a:lnTo>
                    <a:pt x="178" y="100"/>
                  </a:lnTo>
                  <a:lnTo>
                    <a:pt x="183" y="100"/>
                  </a:lnTo>
                  <a:lnTo>
                    <a:pt x="183" y="108"/>
                  </a:lnTo>
                  <a:lnTo>
                    <a:pt x="188" y="108"/>
                  </a:lnTo>
                  <a:lnTo>
                    <a:pt x="188" y="113"/>
                  </a:lnTo>
                  <a:lnTo>
                    <a:pt x="188" y="118"/>
                  </a:lnTo>
                  <a:lnTo>
                    <a:pt x="188" y="123"/>
                  </a:lnTo>
                  <a:lnTo>
                    <a:pt x="188" y="130"/>
                  </a:lnTo>
                  <a:lnTo>
                    <a:pt x="195" y="130"/>
                  </a:lnTo>
                  <a:lnTo>
                    <a:pt x="195" y="135"/>
                  </a:lnTo>
                  <a:lnTo>
                    <a:pt x="200" y="135"/>
                  </a:lnTo>
                  <a:lnTo>
                    <a:pt x="200" y="140"/>
                  </a:lnTo>
                  <a:lnTo>
                    <a:pt x="208" y="148"/>
                  </a:lnTo>
                  <a:lnTo>
                    <a:pt x="213" y="148"/>
                  </a:lnTo>
                  <a:lnTo>
                    <a:pt x="218" y="148"/>
                  </a:lnTo>
                  <a:lnTo>
                    <a:pt x="218" y="153"/>
                  </a:lnTo>
                  <a:lnTo>
                    <a:pt x="218" y="160"/>
                  </a:lnTo>
                  <a:lnTo>
                    <a:pt x="225" y="160"/>
                  </a:lnTo>
                  <a:lnTo>
                    <a:pt x="230" y="165"/>
                  </a:lnTo>
                  <a:lnTo>
                    <a:pt x="230" y="170"/>
                  </a:lnTo>
                  <a:lnTo>
                    <a:pt x="230" y="178"/>
                  </a:lnTo>
                  <a:lnTo>
                    <a:pt x="235" y="182"/>
                  </a:lnTo>
                  <a:lnTo>
                    <a:pt x="235" y="187"/>
                  </a:lnTo>
                  <a:lnTo>
                    <a:pt x="230" y="187"/>
                  </a:lnTo>
                  <a:lnTo>
                    <a:pt x="225" y="195"/>
                  </a:lnTo>
                  <a:lnTo>
                    <a:pt x="218" y="200"/>
                  </a:lnTo>
                  <a:lnTo>
                    <a:pt x="213" y="205"/>
                  </a:lnTo>
                  <a:lnTo>
                    <a:pt x="108" y="200"/>
                  </a:lnTo>
                  <a:lnTo>
                    <a:pt x="108" y="182"/>
                  </a:lnTo>
                  <a:lnTo>
                    <a:pt x="100" y="182"/>
                  </a:lnTo>
                  <a:lnTo>
                    <a:pt x="95" y="178"/>
                  </a:lnTo>
                  <a:lnTo>
                    <a:pt x="90" y="170"/>
                  </a:lnTo>
                  <a:lnTo>
                    <a:pt x="83" y="160"/>
                  </a:lnTo>
                  <a:lnTo>
                    <a:pt x="90" y="160"/>
                  </a:lnTo>
                  <a:lnTo>
                    <a:pt x="90" y="153"/>
                  </a:lnTo>
                  <a:lnTo>
                    <a:pt x="83" y="148"/>
                  </a:lnTo>
                  <a:lnTo>
                    <a:pt x="78" y="153"/>
                  </a:lnTo>
                  <a:lnTo>
                    <a:pt x="73" y="153"/>
                  </a:lnTo>
                  <a:lnTo>
                    <a:pt x="65" y="160"/>
                  </a:lnTo>
                  <a:lnTo>
                    <a:pt x="60" y="160"/>
                  </a:lnTo>
                  <a:lnTo>
                    <a:pt x="53" y="160"/>
                  </a:lnTo>
                  <a:lnTo>
                    <a:pt x="53" y="165"/>
                  </a:lnTo>
                  <a:lnTo>
                    <a:pt x="48" y="165"/>
                  </a:lnTo>
                  <a:lnTo>
                    <a:pt x="43" y="170"/>
                  </a:lnTo>
                  <a:lnTo>
                    <a:pt x="38" y="165"/>
                  </a:lnTo>
                  <a:lnTo>
                    <a:pt x="30" y="165"/>
                  </a:lnTo>
                  <a:lnTo>
                    <a:pt x="30" y="160"/>
                  </a:lnTo>
                  <a:lnTo>
                    <a:pt x="30" y="153"/>
                  </a:lnTo>
                  <a:lnTo>
                    <a:pt x="30" y="148"/>
                  </a:lnTo>
                  <a:lnTo>
                    <a:pt x="30" y="140"/>
                  </a:lnTo>
                  <a:lnTo>
                    <a:pt x="30" y="135"/>
                  </a:lnTo>
                  <a:lnTo>
                    <a:pt x="30" y="123"/>
                  </a:lnTo>
                  <a:lnTo>
                    <a:pt x="30" y="118"/>
                  </a:lnTo>
                  <a:lnTo>
                    <a:pt x="30" y="113"/>
                  </a:lnTo>
                  <a:lnTo>
                    <a:pt x="30" y="108"/>
                  </a:lnTo>
                  <a:lnTo>
                    <a:pt x="25" y="108"/>
                  </a:lnTo>
                  <a:lnTo>
                    <a:pt x="20" y="108"/>
                  </a:lnTo>
                  <a:lnTo>
                    <a:pt x="13" y="108"/>
                  </a:lnTo>
                  <a:lnTo>
                    <a:pt x="0" y="108"/>
                  </a:lnTo>
                  <a:lnTo>
                    <a:pt x="0" y="0"/>
                  </a:lnTo>
                  <a:close/>
                </a:path>
              </a:pathLst>
            </a:custGeom>
            <a:solidFill>
              <a:srgbClr val="FF7C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07597" name="Freeform 45"/>
            <p:cNvSpPr>
              <a:spLocks/>
            </p:cNvSpPr>
            <p:nvPr/>
          </p:nvSpPr>
          <p:spPr bwMode="auto">
            <a:xfrm>
              <a:off x="3550" y="2019"/>
              <a:ext cx="603" cy="702"/>
            </a:xfrm>
            <a:custGeom>
              <a:avLst/>
              <a:gdLst>
                <a:gd name="T0" fmla="*/ 83 w 457"/>
                <a:gd name="T1" fmla="*/ 60 h 532"/>
                <a:gd name="T2" fmla="*/ 95 w 457"/>
                <a:gd name="T3" fmla="*/ 105 h 532"/>
                <a:gd name="T4" fmla="*/ 113 w 457"/>
                <a:gd name="T5" fmla="*/ 140 h 532"/>
                <a:gd name="T6" fmla="*/ 130 w 457"/>
                <a:gd name="T7" fmla="*/ 175 h 532"/>
                <a:gd name="T8" fmla="*/ 160 w 457"/>
                <a:gd name="T9" fmla="*/ 217 h 532"/>
                <a:gd name="T10" fmla="*/ 187 w 457"/>
                <a:gd name="T11" fmla="*/ 252 h 532"/>
                <a:gd name="T12" fmla="*/ 205 w 457"/>
                <a:gd name="T13" fmla="*/ 287 h 532"/>
                <a:gd name="T14" fmla="*/ 217 w 457"/>
                <a:gd name="T15" fmla="*/ 322 h 532"/>
                <a:gd name="T16" fmla="*/ 240 w 457"/>
                <a:gd name="T17" fmla="*/ 345 h 532"/>
                <a:gd name="T18" fmla="*/ 270 w 457"/>
                <a:gd name="T19" fmla="*/ 375 h 532"/>
                <a:gd name="T20" fmla="*/ 305 w 457"/>
                <a:gd name="T21" fmla="*/ 375 h 532"/>
                <a:gd name="T22" fmla="*/ 330 w 457"/>
                <a:gd name="T23" fmla="*/ 392 h 532"/>
                <a:gd name="T24" fmla="*/ 357 w 457"/>
                <a:gd name="T25" fmla="*/ 405 h 532"/>
                <a:gd name="T26" fmla="*/ 370 w 457"/>
                <a:gd name="T27" fmla="*/ 427 h 532"/>
                <a:gd name="T28" fmla="*/ 405 w 457"/>
                <a:gd name="T29" fmla="*/ 427 h 532"/>
                <a:gd name="T30" fmla="*/ 410 w 457"/>
                <a:gd name="T31" fmla="*/ 457 h 532"/>
                <a:gd name="T32" fmla="*/ 435 w 457"/>
                <a:gd name="T33" fmla="*/ 475 h 532"/>
                <a:gd name="T34" fmla="*/ 452 w 457"/>
                <a:gd name="T35" fmla="*/ 497 h 532"/>
                <a:gd name="T36" fmla="*/ 440 w 457"/>
                <a:gd name="T37" fmla="*/ 527 h 532"/>
                <a:gd name="T38" fmla="*/ 312 w 457"/>
                <a:gd name="T39" fmla="*/ 497 h 532"/>
                <a:gd name="T40" fmla="*/ 295 w 457"/>
                <a:gd name="T41" fmla="*/ 480 h 532"/>
                <a:gd name="T42" fmla="*/ 265 w 457"/>
                <a:gd name="T43" fmla="*/ 497 h 532"/>
                <a:gd name="T44" fmla="*/ 252 w 457"/>
                <a:gd name="T45" fmla="*/ 470 h 532"/>
                <a:gd name="T46" fmla="*/ 247 w 457"/>
                <a:gd name="T47" fmla="*/ 435 h 532"/>
                <a:gd name="T48" fmla="*/ 212 w 457"/>
                <a:gd name="T49" fmla="*/ 422 h 532"/>
                <a:gd name="T50" fmla="*/ 200 w 457"/>
                <a:gd name="T51" fmla="*/ 392 h 532"/>
                <a:gd name="T52" fmla="*/ 170 w 457"/>
                <a:gd name="T53" fmla="*/ 380 h 532"/>
                <a:gd name="T54" fmla="*/ 178 w 457"/>
                <a:gd name="T55" fmla="*/ 397 h 532"/>
                <a:gd name="T56" fmla="*/ 153 w 457"/>
                <a:gd name="T57" fmla="*/ 397 h 532"/>
                <a:gd name="T58" fmla="*/ 135 w 457"/>
                <a:gd name="T59" fmla="*/ 380 h 532"/>
                <a:gd name="T60" fmla="*/ 118 w 457"/>
                <a:gd name="T61" fmla="*/ 362 h 532"/>
                <a:gd name="T62" fmla="*/ 125 w 457"/>
                <a:gd name="T63" fmla="*/ 335 h 532"/>
                <a:gd name="T64" fmla="*/ 148 w 457"/>
                <a:gd name="T65" fmla="*/ 317 h 532"/>
                <a:gd name="T66" fmla="*/ 113 w 457"/>
                <a:gd name="T67" fmla="*/ 305 h 532"/>
                <a:gd name="T68" fmla="*/ 118 w 457"/>
                <a:gd name="T69" fmla="*/ 262 h 532"/>
                <a:gd name="T70" fmla="*/ 130 w 457"/>
                <a:gd name="T71" fmla="*/ 227 h 532"/>
                <a:gd name="T72" fmla="*/ 100 w 457"/>
                <a:gd name="T73" fmla="*/ 235 h 532"/>
                <a:gd name="T74" fmla="*/ 78 w 457"/>
                <a:gd name="T75" fmla="*/ 217 h 532"/>
                <a:gd name="T76" fmla="*/ 95 w 457"/>
                <a:gd name="T77" fmla="*/ 200 h 532"/>
                <a:gd name="T78" fmla="*/ 78 w 457"/>
                <a:gd name="T79" fmla="*/ 165 h 532"/>
                <a:gd name="T80" fmla="*/ 60 w 457"/>
                <a:gd name="T81" fmla="*/ 182 h 532"/>
                <a:gd name="T82" fmla="*/ 60 w 457"/>
                <a:gd name="T83" fmla="*/ 182 h 532"/>
                <a:gd name="T84" fmla="*/ 25 w 457"/>
                <a:gd name="T85" fmla="*/ 205 h 532"/>
                <a:gd name="T86" fmla="*/ 8 w 457"/>
                <a:gd name="T87" fmla="*/ 200 h 532"/>
                <a:gd name="T88" fmla="*/ 18 w 457"/>
                <a:gd name="T89" fmla="*/ 175 h 532"/>
                <a:gd name="T90" fmla="*/ 18 w 457"/>
                <a:gd name="T91" fmla="*/ 170 h 532"/>
                <a:gd name="T92" fmla="*/ 35 w 457"/>
                <a:gd name="T93" fmla="*/ 158 h 532"/>
                <a:gd name="T94" fmla="*/ 35 w 457"/>
                <a:gd name="T95" fmla="*/ 130 h 532"/>
                <a:gd name="T96" fmla="*/ 13 w 457"/>
                <a:gd name="T97" fmla="*/ 113 h 532"/>
                <a:gd name="T98" fmla="*/ 0 w 457"/>
                <a:gd name="T99" fmla="*/ 88 h 532"/>
                <a:gd name="T100" fmla="*/ 13 w 457"/>
                <a:gd name="T101" fmla="*/ 65 h 532"/>
                <a:gd name="T102" fmla="*/ 25 w 457"/>
                <a:gd name="T103" fmla="*/ 35 h 532"/>
                <a:gd name="T104" fmla="*/ 0 w 457"/>
                <a:gd name="T105" fmla="*/ 13 h 532"/>
                <a:gd name="T106" fmla="*/ 30 w 457"/>
                <a:gd name="T107" fmla="*/ 0 h 532"/>
                <a:gd name="T108" fmla="*/ 60 w 457"/>
                <a:gd name="T109" fmla="*/ 13 h 532"/>
                <a:gd name="T110" fmla="*/ 78 w 457"/>
                <a:gd name="T111" fmla="*/ 23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7" h="532">
                  <a:moveTo>
                    <a:pt x="78" y="23"/>
                  </a:moveTo>
                  <a:lnTo>
                    <a:pt x="78" y="30"/>
                  </a:lnTo>
                  <a:lnTo>
                    <a:pt x="78" y="40"/>
                  </a:lnTo>
                  <a:lnTo>
                    <a:pt x="83" y="48"/>
                  </a:lnTo>
                  <a:lnTo>
                    <a:pt x="83" y="53"/>
                  </a:lnTo>
                  <a:lnTo>
                    <a:pt x="83" y="60"/>
                  </a:lnTo>
                  <a:lnTo>
                    <a:pt x="78" y="70"/>
                  </a:lnTo>
                  <a:lnTo>
                    <a:pt x="83" y="75"/>
                  </a:lnTo>
                  <a:lnTo>
                    <a:pt x="83" y="83"/>
                  </a:lnTo>
                  <a:lnTo>
                    <a:pt x="88" y="95"/>
                  </a:lnTo>
                  <a:lnTo>
                    <a:pt x="95" y="100"/>
                  </a:lnTo>
                  <a:lnTo>
                    <a:pt x="95" y="105"/>
                  </a:lnTo>
                  <a:lnTo>
                    <a:pt x="95" y="113"/>
                  </a:lnTo>
                  <a:lnTo>
                    <a:pt x="100" y="118"/>
                  </a:lnTo>
                  <a:lnTo>
                    <a:pt x="100" y="123"/>
                  </a:lnTo>
                  <a:lnTo>
                    <a:pt x="108" y="130"/>
                  </a:lnTo>
                  <a:lnTo>
                    <a:pt x="113" y="135"/>
                  </a:lnTo>
                  <a:lnTo>
                    <a:pt x="113" y="140"/>
                  </a:lnTo>
                  <a:lnTo>
                    <a:pt x="113" y="148"/>
                  </a:lnTo>
                  <a:lnTo>
                    <a:pt x="118" y="153"/>
                  </a:lnTo>
                  <a:lnTo>
                    <a:pt x="118" y="158"/>
                  </a:lnTo>
                  <a:lnTo>
                    <a:pt x="125" y="165"/>
                  </a:lnTo>
                  <a:lnTo>
                    <a:pt x="125" y="170"/>
                  </a:lnTo>
                  <a:lnTo>
                    <a:pt x="130" y="175"/>
                  </a:lnTo>
                  <a:lnTo>
                    <a:pt x="130" y="182"/>
                  </a:lnTo>
                  <a:lnTo>
                    <a:pt x="135" y="192"/>
                  </a:lnTo>
                  <a:lnTo>
                    <a:pt x="143" y="200"/>
                  </a:lnTo>
                  <a:lnTo>
                    <a:pt x="148" y="205"/>
                  </a:lnTo>
                  <a:lnTo>
                    <a:pt x="153" y="210"/>
                  </a:lnTo>
                  <a:lnTo>
                    <a:pt x="160" y="217"/>
                  </a:lnTo>
                  <a:lnTo>
                    <a:pt x="165" y="222"/>
                  </a:lnTo>
                  <a:lnTo>
                    <a:pt x="165" y="227"/>
                  </a:lnTo>
                  <a:lnTo>
                    <a:pt x="170" y="227"/>
                  </a:lnTo>
                  <a:lnTo>
                    <a:pt x="178" y="235"/>
                  </a:lnTo>
                  <a:lnTo>
                    <a:pt x="183" y="240"/>
                  </a:lnTo>
                  <a:lnTo>
                    <a:pt x="187" y="252"/>
                  </a:lnTo>
                  <a:lnTo>
                    <a:pt x="195" y="257"/>
                  </a:lnTo>
                  <a:lnTo>
                    <a:pt x="195" y="262"/>
                  </a:lnTo>
                  <a:lnTo>
                    <a:pt x="200" y="270"/>
                  </a:lnTo>
                  <a:lnTo>
                    <a:pt x="205" y="275"/>
                  </a:lnTo>
                  <a:lnTo>
                    <a:pt x="205" y="282"/>
                  </a:lnTo>
                  <a:lnTo>
                    <a:pt x="205" y="287"/>
                  </a:lnTo>
                  <a:lnTo>
                    <a:pt x="205" y="292"/>
                  </a:lnTo>
                  <a:lnTo>
                    <a:pt x="212" y="300"/>
                  </a:lnTo>
                  <a:lnTo>
                    <a:pt x="212" y="305"/>
                  </a:lnTo>
                  <a:lnTo>
                    <a:pt x="212" y="310"/>
                  </a:lnTo>
                  <a:lnTo>
                    <a:pt x="217" y="317"/>
                  </a:lnTo>
                  <a:lnTo>
                    <a:pt x="217" y="322"/>
                  </a:lnTo>
                  <a:lnTo>
                    <a:pt x="222" y="327"/>
                  </a:lnTo>
                  <a:lnTo>
                    <a:pt x="230" y="327"/>
                  </a:lnTo>
                  <a:lnTo>
                    <a:pt x="230" y="335"/>
                  </a:lnTo>
                  <a:lnTo>
                    <a:pt x="230" y="340"/>
                  </a:lnTo>
                  <a:lnTo>
                    <a:pt x="235" y="345"/>
                  </a:lnTo>
                  <a:lnTo>
                    <a:pt x="240" y="345"/>
                  </a:lnTo>
                  <a:lnTo>
                    <a:pt x="247" y="352"/>
                  </a:lnTo>
                  <a:lnTo>
                    <a:pt x="247" y="357"/>
                  </a:lnTo>
                  <a:lnTo>
                    <a:pt x="247" y="362"/>
                  </a:lnTo>
                  <a:lnTo>
                    <a:pt x="260" y="362"/>
                  </a:lnTo>
                  <a:lnTo>
                    <a:pt x="265" y="370"/>
                  </a:lnTo>
                  <a:lnTo>
                    <a:pt x="270" y="375"/>
                  </a:lnTo>
                  <a:lnTo>
                    <a:pt x="275" y="375"/>
                  </a:lnTo>
                  <a:lnTo>
                    <a:pt x="282" y="375"/>
                  </a:lnTo>
                  <a:lnTo>
                    <a:pt x="287" y="375"/>
                  </a:lnTo>
                  <a:lnTo>
                    <a:pt x="295" y="375"/>
                  </a:lnTo>
                  <a:lnTo>
                    <a:pt x="300" y="375"/>
                  </a:lnTo>
                  <a:lnTo>
                    <a:pt x="305" y="375"/>
                  </a:lnTo>
                  <a:lnTo>
                    <a:pt x="312" y="375"/>
                  </a:lnTo>
                  <a:lnTo>
                    <a:pt x="317" y="375"/>
                  </a:lnTo>
                  <a:lnTo>
                    <a:pt x="322" y="380"/>
                  </a:lnTo>
                  <a:lnTo>
                    <a:pt x="322" y="387"/>
                  </a:lnTo>
                  <a:lnTo>
                    <a:pt x="330" y="387"/>
                  </a:lnTo>
                  <a:lnTo>
                    <a:pt x="330" y="392"/>
                  </a:lnTo>
                  <a:lnTo>
                    <a:pt x="335" y="392"/>
                  </a:lnTo>
                  <a:lnTo>
                    <a:pt x="340" y="392"/>
                  </a:lnTo>
                  <a:lnTo>
                    <a:pt x="347" y="392"/>
                  </a:lnTo>
                  <a:lnTo>
                    <a:pt x="352" y="392"/>
                  </a:lnTo>
                  <a:lnTo>
                    <a:pt x="352" y="397"/>
                  </a:lnTo>
                  <a:lnTo>
                    <a:pt x="357" y="405"/>
                  </a:lnTo>
                  <a:lnTo>
                    <a:pt x="357" y="410"/>
                  </a:lnTo>
                  <a:lnTo>
                    <a:pt x="365" y="410"/>
                  </a:lnTo>
                  <a:lnTo>
                    <a:pt x="365" y="415"/>
                  </a:lnTo>
                  <a:lnTo>
                    <a:pt x="370" y="422"/>
                  </a:lnTo>
                  <a:lnTo>
                    <a:pt x="365" y="422"/>
                  </a:lnTo>
                  <a:lnTo>
                    <a:pt x="370" y="427"/>
                  </a:lnTo>
                  <a:lnTo>
                    <a:pt x="375" y="427"/>
                  </a:lnTo>
                  <a:lnTo>
                    <a:pt x="382" y="427"/>
                  </a:lnTo>
                  <a:lnTo>
                    <a:pt x="387" y="427"/>
                  </a:lnTo>
                  <a:lnTo>
                    <a:pt x="392" y="427"/>
                  </a:lnTo>
                  <a:lnTo>
                    <a:pt x="400" y="427"/>
                  </a:lnTo>
                  <a:lnTo>
                    <a:pt x="405" y="427"/>
                  </a:lnTo>
                  <a:lnTo>
                    <a:pt x="405" y="435"/>
                  </a:lnTo>
                  <a:lnTo>
                    <a:pt x="410" y="435"/>
                  </a:lnTo>
                  <a:lnTo>
                    <a:pt x="410" y="440"/>
                  </a:lnTo>
                  <a:lnTo>
                    <a:pt x="410" y="445"/>
                  </a:lnTo>
                  <a:lnTo>
                    <a:pt x="410" y="450"/>
                  </a:lnTo>
                  <a:lnTo>
                    <a:pt x="410" y="457"/>
                  </a:lnTo>
                  <a:lnTo>
                    <a:pt x="417" y="457"/>
                  </a:lnTo>
                  <a:lnTo>
                    <a:pt x="417" y="462"/>
                  </a:lnTo>
                  <a:lnTo>
                    <a:pt x="422" y="462"/>
                  </a:lnTo>
                  <a:lnTo>
                    <a:pt x="422" y="470"/>
                  </a:lnTo>
                  <a:lnTo>
                    <a:pt x="427" y="475"/>
                  </a:lnTo>
                  <a:lnTo>
                    <a:pt x="435" y="475"/>
                  </a:lnTo>
                  <a:lnTo>
                    <a:pt x="440" y="475"/>
                  </a:lnTo>
                  <a:lnTo>
                    <a:pt x="440" y="480"/>
                  </a:lnTo>
                  <a:lnTo>
                    <a:pt x="440" y="487"/>
                  </a:lnTo>
                  <a:lnTo>
                    <a:pt x="447" y="487"/>
                  </a:lnTo>
                  <a:lnTo>
                    <a:pt x="452" y="492"/>
                  </a:lnTo>
                  <a:lnTo>
                    <a:pt x="452" y="497"/>
                  </a:lnTo>
                  <a:lnTo>
                    <a:pt x="452" y="505"/>
                  </a:lnTo>
                  <a:lnTo>
                    <a:pt x="457" y="509"/>
                  </a:lnTo>
                  <a:lnTo>
                    <a:pt x="457" y="514"/>
                  </a:lnTo>
                  <a:lnTo>
                    <a:pt x="452" y="514"/>
                  </a:lnTo>
                  <a:lnTo>
                    <a:pt x="447" y="522"/>
                  </a:lnTo>
                  <a:lnTo>
                    <a:pt x="440" y="527"/>
                  </a:lnTo>
                  <a:lnTo>
                    <a:pt x="435" y="532"/>
                  </a:lnTo>
                  <a:lnTo>
                    <a:pt x="330" y="527"/>
                  </a:lnTo>
                  <a:lnTo>
                    <a:pt x="330" y="509"/>
                  </a:lnTo>
                  <a:lnTo>
                    <a:pt x="322" y="509"/>
                  </a:lnTo>
                  <a:lnTo>
                    <a:pt x="317" y="505"/>
                  </a:lnTo>
                  <a:lnTo>
                    <a:pt x="312" y="497"/>
                  </a:lnTo>
                  <a:lnTo>
                    <a:pt x="305" y="487"/>
                  </a:lnTo>
                  <a:lnTo>
                    <a:pt x="312" y="487"/>
                  </a:lnTo>
                  <a:lnTo>
                    <a:pt x="312" y="480"/>
                  </a:lnTo>
                  <a:lnTo>
                    <a:pt x="305" y="475"/>
                  </a:lnTo>
                  <a:lnTo>
                    <a:pt x="300" y="480"/>
                  </a:lnTo>
                  <a:lnTo>
                    <a:pt x="295" y="480"/>
                  </a:lnTo>
                  <a:lnTo>
                    <a:pt x="287" y="487"/>
                  </a:lnTo>
                  <a:lnTo>
                    <a:pt x="282" y="487"/>
                  </a:lnTo>
                  <a:lnTo>
                    <a:pt x="275" y="487"/>
                  </a:lnTo>
                  <a:lnTo>
                    <a:pt x="275" y="492"/>
                  </a:lnTo>
                  <a:lnTo>
                    <a:pt x="270" y="492"/>
                  </a:lnTo>
                  <a:lnTo>
                    <a:pt x="265" y="497"/>
                  </a:lnTo>
                  <a:lnTo>
                    <a:pt x="260" y="492"/>
                  </a:lnTo>
                  <a:lnTo>
                    <a:pt x="252" y="492"/>
                  </a:lnTo>
                  <a:lnTo>
                    <a:pt x="252" y="487"/>
                  </a:lnTo>
                  <a:lnTo>
                    <a:pt x="252" y="480"/>
                  </a:lnTo>
                  <a:lnTo>
                    <a:pt x="252" y="475"/>
                  </a:lnTo>
                  <a:lnTo>
                    <a:pt x="252" y="470"/>
                  </a:lnTo>
                  <a:lnTo>
                    <a:pt x="252" y="462"/>
                  </a:lnTo>
                  <a:lnTo>
                    <a:pt x="252" y="450"/>
                  </a:lnTo>
                  <a:lnTo>
                    <a:pt x="252" y="445"/>
                  </a:lnTo>
                  <a:lnTo>
                    <a:pt x="252" y="440"/>
                  </a:lnTo>
                  <a:lnTo>
                    <a:pt x="252" y="435"/>
                  </a:lnTo>
                  <a:lnTo>
                    <a:pt x="247" y="435"/>
                  </a:lnTo>
                  <a:lnTo>
                    <a:pt x="240" y="435"/>
                  </a:lnTo>
                  <a:lnTo>
                    <a:pt x="235" y="435"/>
                  </a:lnTo>
                  <a:lnTo>
                    <a:pt x="222" y="435"/>
                  </a:lnTo>
                  <a:lnTo>
                    <a:pt x="217" y="435"/>
                  </a:lnTo>
                  <a:lnTo>
                    <a:pt x="217" y="427"/>
                  </a:lnTo>
                  <a:lnTo>
                    <a:pt x="212" y="422"/>
                  </a:lnTo>
                  <a:lnTo>
                    <a:pt x="212" y="415"/>
                  </a:lnTo>
                  <a:lnTo>
                    <a:pt x="205" y="415"/>
                  </a:lnTo>
                  <a:lnTo>
                    <a:pt x="205" y="410"/>
                  </a:lnTo>
                  <a:lnTo>
                    <a:pt x="200" y="405"/>
                  </a:lnTo>
                  <a:lnTo>
                    <a:pt x="200" y="397"/>
                  </a:lnTo>
                  <a:lnTo>
                    <a:pt x="200" y="392"/>
                  </a:lnTo>
                  <a:lnTo>
                    <a:pt x="195" y="387"/>
                  </a:lnTo>
                  <a:lnTo>
                    <a:pt x="187" y="387"/>
                  </a:lnTo>
                  <a:lnTo>
                    <a:pt x="183" y="387"/>
                  </a:lnTo>
                  <a:lnTo>
                    <a:pt x="183" y="380"/>
                  </a:lnTo>
                  <a:lnTo>
                    <a:pt x="178" y="380"/>
                  </a:lnTo>
                  <a:lnTo>
                    <a:pt x="170" y="380"/>
                  </a:lnTo>
                  <a:lnTo>
                    <a:pt x="170" y="387"/>
                  </a:lnTo>
                  <a:lnTo>
                    <a:pt x="178" y="387"/>
                  </a:lnTo>
                  <a:lnTo>
                    <a:pt x="178" y="392"/>
                  </a:lnTo>
                  <a:lnTo>
                    <a:pt x="178" y="397"/>
                  </a:lnTo>
                  <a:lnTo>
                    <a:pt x="178" y="405"/>
                  </a:lnTo>
                  <a:lnTo>
                    <a:pt x="178" y="397"/>
                  </a:lnTo>
                  <a:lnTo>
                    <a:pt x="170" y="397"/>
                  </a:lnTo>
                  <a:lnTo>
                    <a:pt x="170" y="392"/>
                  </a:lnTo>
                  <a:lnTo>
                    <a:pt x="165" y="392"/>
                  </a:lnTo>
                  <a:lnTo>
                    <a:pt x="160" y="392"/>
                  </a:lnTo>
                  <a:lnTo>
                    <a:pt x="153" y="392"/>
                  </a:lnTo>
                  <a:lnTo>
                    <a:pt x="153" y="397"/>
                  </a:lnTo>
                  <a:lnTo>
                    <a:pt x="148" y="397"/>
                  </a:lnTo>
                  <a:lnTo>
                    <a:pt x="143" y="397"/>
                  </a:lnTo>
                  <a:lnTo>
                    <a:pt x="143" y="392"/>
                  </a:lnTo>
                  <a:lnTo>
                    <a:pt x="135" y="392"/>
                  </a:lnTo>
                  <a:lnTo>
                    <a:pt x="135" y="387"/>
                  </a:lnTo>
                  <a:lnTo>
                    <a:pt x="135" y="380"/>
                  </a:lnTo>
                  <a:lnTo>
                    <a:pt x="130" y="380"/>
                  </a:lnTo>
                  <a:lnTo>
                    <a:pt x="125" y="380"/>
                  </a:lnTo>
                  <a:lnTo>
                    <a:pt x="118" y="380"/>
                  </a:lnTo>
                  <a:lnTo>
                    <a:pt x="118" y="375"/>
                  </a:lnTo>
                  <a:lnTo>
                    <a:pt x="118" y="370"/>
                  </a:lnTo>
                  <a:lnTo>
                    <a:pt x="118" y="362"/>
                  </a:lnTo>
                  <a:lnTo>
                    <a:pt x="118" y="357"/>
                  </a:lnTo>
                  <a:lnTo>
                    <a:pt x="125" y="357"/>
                  </a:lnTo>
                  <a:lnTo>
                    <a:pt x="125" y="352"/>
                  </a:lnTo>
                  <a:lnTo>
                    <a:pt x="125" y="345"/>
                  </a:lnTo>
                  <a:lnTo>
                    <a:pt x="125" y="340"/>
                  </a:lnTo>
                  <a:lnTo>
                    <a:pt x="125" y="335"/>
                  </a:lnTo>
                  <a:lnTo>
                    <a:pt x="125" y="327"/>
                  </a:lnTo>
                  <a:lnTo>
                    <a:pt x="130" y="327"/>
                  </a:lnTo>
                  <a:lnTo>
                    <a:pt x="135" y="327"/>
                  </a:lnTo>
                  <a:lnTo>
                    <a:pt x="143" y="322"/>
                  </a:lnTo>
                  <a:lnTo>
                    <a:pt x="148" y="322"/>
                  </a:lnTo>
                  <a:lnTo>
                    <a:pt x="148" y="317"/>
                  </a:lnTo>
                  <a:lnTo>
                    <a:pt x="143" y="317"/>
                  </a:lnTo>
                  <a:lnTo>
                    <a:pt x="135" y="317"/>
                  </a:lnTo>
                  <a:lnTo>
                    <a:pt x="130" y="317"/>
                  </a:lnTo>
                  <a:lnTo>
                    <a:pt x="125" y="317"/>
                  </a:lnTo>
                  <a:lnTo>
                    <a:pt x="118" y="310"/>
                  </a:lnTo>
                  <a:lnTo>
                    <a:pt x="113" y="305"/>
                  </a:lnTo>
                  <a:lnTo>
                    <a:pt x="113" y="300"/>
                  </a:lnTo>
                  <a:lnTo>
                    <a:pt x="113" y="292"/>
                  </a:lnTo>
                  <a:lnTo>
                    <a:pt x="113" y="287"/>
                  </a:lnTo>
                  <a:lnTo>
                    <a:pt x="113" y="282"/>
                  </a:lnTo>
                  <a:lnTo>
                    <a:pt x="118" y="275"/>
                  </a:lnTo>
                  <a:lnTo>
                    <a:pt x="118" y="262"/>
                  </a:lnTo>
                  <a:lnTo>
                    <a:pt x="125" y="257"/>
                  </a:lnTo>
                  <a:lnTo>
                    <a:pt x="125" y="247"/>
                  </a:lnTo>
                  <a:lnTo>
                    <a:pt x="130" y="240"/>
                  </a:lnTo>
                  <a:lnTo>
                    <a:pt x="135" y="235"/>
                  </a:lnTo>
                  <a:lnTo>
                    <a:pt x="135" y="227"/>
                  </a:lnTo>
                  <a:lnTo>
                    <a:pt x="130" y="227"/>
                  </a:lnTo>
                  <a:lnTo>
                    <a:pt x="125" y="222"/>
                  </a:lnTo>
                  <a:lnTo>
                    <a:pt x="118" y="222"/>
                  </a:lnTo>
                  <a:lnTo>
                    <a:pt x="113" y="222"/>
                  </a:lnTo>
                  <a:lnTo>
                    <a:pt x="108" y="222"/>
                  </a:lnTo>
                  <a:lnTo>
                    <a:pt x="100" y="227"/>
                  </a:lnTo>
                  <a:lnTo>
                    <a:pt x="100" y="235"/>
                  </a:lnTo>
                  <a:lnTo>
                    <a:pt x="95" y="235"/>
                  </a:lnTo>
                  <a:lnTo>
                    <a:pt x="88" y="227"/>
                  </a:lnTo>
                  <a:lnTo>
                    <a:pt x="83" y="227"/>
                  </a:lnTo>
                  <a:lnTo>
                    <a:pt x="78" y="227"/>
                  </a:lnTo>
                  <a:lnTo>
                    <a:pt x="78" y="222"/>
                  </a:lnTo>
                  <a:lnTo>
                    <a:pt x="78" y="217"/>
                  </a:lnTo>
                  <a:lnTo>
                    <a:pt x="78" y="210"/>
                  </a:lnTo>
                  <a:lnTo>
                    <a:pt x="78" y="205"/>
                  </a:lnTo>
                  <a:lnTo>
                    <a:pt x="83" y="205"/>
                  </a:lnTo>
                  <a:lnTo>
                    <a:pt x="88" y="205"/>
                  </a:lnTo>
                  <a:lnTo>
                    <a:pt x="88" y="200"/>
                  </a:lnTo>
                  <a:lnTo>
                    <a:pt x="95" y="200"/>
                  </a:lnTo>
                  <a:lnTo>
                    <a:pt x="95" y="192"/>
                  </a:lnTo>
                  <a:lnTo>
                    <a:pt x="88" y="187"/>
                  </a:lnTo>
                  <a:lnTo>
                    <a:pt x="83" y="182"/>
                  </a:lnTo>
                  <a:lnTo>
                    <a:pt x="83" y="175"/>
                  </a:lnTo>
                  <a:lnTo>
                    <a:pt x="83" y="170"/>
                  </a:lnTo>
                  <a:lnTo>
                    <a:pt x="78" y="165"/>
                  </a:lnTo>
                  <a:lnTo>
                    <a:pt x="70" y="165"/>
                  </a:lnTo>
                  <a:lnTo>
                    <a:pt x="65" y="165"/>
                  </a:lnTo>
                  <a:lnTo>
                    <a:pt x="65" y="170"/>
                  </a:lnTo>
                  <a:lnTo>
                    <a:pt x="60" y="170"/>
                  </a:lnTo>
                  <a:lnTo>
                    <a:pt x="60" y="175"/>
                  </a:lnTo>
                  <a:lnTo>
                    <a:pt x="60" y="182"/>
                  </a:lnTo>
                  <a:lnTo>
                    <a:pt x="60" y="187"/>
                  </a:lnTo>
                  <a:lnTo>
                    <a:pt x="65" y="187"/>
                  </a:lnTo>
                  <a:lnTo>
                    <a:pt x="65" y="192"/>
                  </a:lnTo>
                  <a:lnTo>
                    <a:pt x="65" y="187"/>
                  </a:lnTo>
                  <a:lnTo>
                    <a:pt x="60" y="187"/>
                  </a:lnTo>
                  <a:lnTo>
                    <a:pt x="60" y="182"/>
                  </a:lnTo>
                  <a:lnTo>
                    <a:pt x="53" y="182"/>
                  </a:lnTo>
                  <a:lnTo>
                    <a:pt x="48" y="187"/>
                  </a:lnTo>
                  <a:lnTo>
                    <a:pt x="43" y="192"/>
                  </a:lnTo>
                  <a:lnTo>
                    <a:pt x="35" y="200"/>
                  </a:lnTo>
                  <a:lnTo>
                    <a:pt x="30" y="205"/>
                  </a:lnTo>
                  <a:lnTo>
                    <a:pt x="25" y="205"/>
                  </a:lnTo>
                  <a:lnTo>
                    <a:pt x="25" y="210"/>
                  </a:lnTo>
                  <a:lnTo>
                    <a:pt x="18" y="210"/>
                  </a:lnTo>
                  <a:lnTo>
                    <a:pt x="13" y="210"/>
                  </a:lnTo>
                  <a:lnTo>
                    <a:pt x="13" y="205"/>
                  </a:lnTo>
                  <a:lnTo>
                    <a:pt x="8" y="205"/>
                  </a:lnTo>
                  <a:lnTo>
                    <a:pt x="8" y="200"/>
                  </a:lnTo>
                  <a:lnTo>
                    <a:pt x="8" y="192"/>
                  </a:lnTo>
                  <a:lnTo>
                    <a:pt x="13" y="192"/>
                  </a:lnTo>
                  <a:lnTo>
                    <a:pt x="13" y="187"/>
                  </a:lnTo>
                  <a:lnTo>
                    <a:pt x="18" y="182"/>
                  </a:lnTo>
                  <a:lnTo>
                    <a:pt x="25" y="175"/>
                  </a:lnTo>
                  <a:lnTo>
                    <a:pt x="18" y="175"/>
                  </a:lnTo>
                  <a:lnTo>
                    <a:pt x="13" y="175"/>
                  </a:lnTo>
                  <a:lnTo>
                    <a:pt x="13" y="182"/>
                  </a:lnTo>
                  <a:lnTo>
                    <a:pt x="8" y="182"/>
                  </a:lnTo>
                  <a:lnTo>
                    <a:pt x="8" y="175"/>
                  </a:lnTo>
                  <a:lnTo>
                    <a:pt x="13" y="175"/>
                  </a:lnTo>
                  <a:lnTo>
                    <a:pt x="18" y="170"/>
                  </a:lnTo>
                  <a:lnTo>
                    <a:pt x="25" y="165"/>
                  </a:lnTo>
                  <a:lnTo>
                    <a:pt x="30" y="165"/>
                  </a:lnTo>
                  <a:lnTo>
                    <a:pt x="35" y="165"/>
                  </a:lnTo>
                  <a:lnTo>
                    <a:pt x="43" y="165"/>
                  </a:lnTo>
                  <a:lnTo>
                    <a:pt x="35" y="165"/>
                  </a:lnTo>
                  <a:lnTo>
                    <a:pt x="35" y="158"/>
                  </a:lnTo>
                  <a:lnTo>
                    <a:pt x="43" y="153"/>
                  </a:lnTo>
                  <a:lnTo>
                    <a:pt x="43" y="148"/>
                  </a:lnTo>
                  <a:lnTo>
                    <a:pt x="48" y="140"/>
                  </a:lnTo>
                  <a:lnTo>
                    <a:pt x="43" y="135"/>
                  </a:lnTo>
                  <a:lnTo>
                    <a:pt x="35" y="135"/>
                  </a:lnTo>
                  <a:lnTo>
                    <a:pt x="35" y="130"/>
                  </a:lnTo>
                  <a:lnTo>
                    <a:pt x="30" y="130"/>
                  </a:lnTo>
                  <a:lnTo>
                    <a:pt x="25" y="135"/>
                  </a:lnTo>
                  <a:lnTo>
                    <a:pt x="18" y="130"/>
                  </a:lnTo>
                  <a:lnTo>
                    <a:pt x="13" y="123"/>
                  </a:lnTo>
                  <a:lnTo>
                    <a:pt x="13" y="118"/>
                  </a:lnTo>
                  <a:lnTo>
                    <a:pt x="13" y="113"/>
                  </a:lnTo>
                  <a:lnTo>
                    <a:pt x="13" y="105"/>
                  </a:lnTo>
                  <a:lnTo>
                    <a:pt x="8" y="105"/>
                  </a:lnTo>
                  <a:lnTo>
                    <a:pt x="8" y="100"/>
                  </a:lnTo>
                  <a:lnTo>
                    <a:pt x="8" y="95"/>
                  </a:lnTo>
                  <a:lnTo>
                    <a:pt x="0" y="95"/>
                  </a:lnTo>
                  <a:lnTo>
                    <a:pt x="0" y="88"/>
                  </a:lnTo>
                  <a:lnTo>
                    <a:pt x="0" y="83"/>
                  </a:lnTo>
                  <a:lnTo>
                    <a:pt x="8" y="83"/>
                  </a:lnTo>
                  <a:lnTo>
                    <a:pt x="13" y="75"/>
                  </a:lnTo>
                  <a:lnTo>
                    <a:pt x="18" y="70"/>
                  </a:lnTo>
                  <a:lnTo>
                    <a:pt x="18" y="65"/>
                  </a:lnTo>
                  <a:lnTo>
                    <a:pt x="13" y="65"/>
                  </a:lnTo>
                  <a:lnTo>
                    <a:pt x="8" y="65"/>
                  </a:lnTo>
                  <a:lnTo>
                    <a:pt x="8" y="53"/>
                  </a:lnTo>
                  <a:lnTo>
                    <a:pt x="13" y="53"/>
                  </a:lnTo>
                  <a:lnTo>
                    <a:pt x="18" y="48"/>
                  </a:lnTo>
                  <a:lnTo>
                    <a:pt x="18" y="40"/>
                  </a:lnTo>
                  <a:lnTo>
                    <a:pt x="25" y="35"/>
                  </a:lnTo>
                  <a:lnTo>
                    <a:pt x="25" y="30"/>
                  </a:lnTo>
                  <a:lnTo>
                    <a:pt x="25" y="23"/>
                  </a:lnTo>
                  <a:lnTo>
                    <a:pt x="18" y="23"/>
                  </a:lnTo>
                  <a:lnTo>
                    <a:pt x="18" y="18"/>
                  </a:lnTo>
                  <a:lnTo>
                    <a:pt x="8" y="18"/>
                  </a:lnTo>
                  <a:lnTo>
                    <a:pt x="0" y="13"/>
                  </a:lnTo>
                  <a:lnTo>
                    <a:pt x="0" y="5"/>
                  </a:lnTo>
                  <a:lnTo>
                    <a:pt x="8" y="5"/>
                  </a:lnTo>
                  <a:lnTo>
                    <a:pt x="18" y="5"/>
                  </a:lnTo>
                  <a:lnTo>
                    <a:pt x="25" y="5"/>
                  </a:lnTo>
                  <a:lnTo>
                    <a:pt x="30" y="5"/>
                  </a:lnTo>
                  <a:lnTo>
                    <a:pt x="30" y="0"/>
                  </a:lnTo>
                  <a:lnTo>
                    <a:pt x="35" y="0"/>
                  </a:lnTo>
                  <a:lnTo>
                    <a:pt x="43" y="5"/>
                  </a:lnTo>
                  <a:lnTo>
                    <a:pt x="43" y="13"/>
                  </a:lnTo>
                  <a:lnTo>
                    <a:pt x="48" y="13"/>
                  </a:lnTo>
                  <a:lnTo>
                    <a:pt x="53" y="13"/>
                  </a:lnTo>
                  <a:lnTo>
                    <a:pt x="60" y="13"/>
                  </a:lnTo>
                  <a:lnTo>
                    <a:pt x="60" y="18"/>
                  </a:lnTo>
                  <a:lnTo>
                    <a:pt x="65" y="23"/>
                  </a:lnTo>
                  <a:lnTo>
                    <a:pt x="70" y="23"/>
                  </a:lnTo>
                  <a:lnTo>
                    <a:pt x="78" y="23"/>
                  </a:lnTo>
                  <a:lnTo>
                    <a:pt x="78" y="18"/>
                  </a:lnTo>
                  <a:lnTo>
                    <a:pt x="78" y="23"/>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598" name="Freeform 46"/>
            <p:cNvSpPr>
              <a:spLocks/>
            </p:cNvSpPr>
            <p:nvPr/>
          </p:nvSpPr>
          <p:spPr bwMode="auto">
            <a:xfrm>
              <a:off x="4285" y="2227"/>
              <a:ext cx="385" cy="401"/>
            </a:xfrm>
            <a:custGeom>
              <a:avLst/>
              <a:gdLst>
                <a:gd name="T0" fmla="*/ 7 w 292"/>
                <a:gd name="T1" fmla="*/ 222 h 304"/>
                <a:gd name="T2" fmla="*/ 17 w 292"/>
                <a:gd name="T3" fmla="*/ 222 h 304"/>
                <a:gd name="T4" fmla="*/ 35 w 292"/>
                <a:gd name="T5" fmla="*/ 222 h 304"/>
                <a:gd name="T6" fmla="*/ 47 w 292"/>
                <a:gd name="T7" fmla="*/ 217 h 304"/>
                <a:gd name="T8" fmla="*/ 52 w 292"/>
                <a:gd name="T9" fmla="*/ 222 h 304"/>
                <a:gd name="T10" fmla="*/ 52 w 292"/>
                <a:gd name="T11" fmla="*/ 229 h 304"/>
                <a:gd name="T12" fmla="*/ 40 w 292"/>
                <a:gd name="T13" fmla="*/ 229 h 304"/>
                <a:gd name="T14" fmla="*/ 30 w 292"/>
                <a:gd name="T15" fmla="*/ 229 h 304"/>
                <a:gd name="T16" fmla="*/ 30 w 292"/>
                <a:gd name="T17" fmla="*/ 229 h 304"/>
                <a:gd name="T18" fmla="*/ 40 w 292"/>
                <a:gd name="T19" fmla="*/ 229 h 304"/>
                <a:gd name="T20" fmla="*/ 52 w 292"/>
                <a:gd name="T21" fmla="*/ 234 h 304"/>
                <a:gd name="T22" fmla="*/ 65 w 292"/>
                <a:gd name="T23" fmla="*/ 234 h 304"/>
                <a:gd name="T24" fmla="*/ 77 w 292"/>
                <a:gd name="T25" fmla="*/ 239 h 304"/>
                <a:gd name="T26" fmla="*/ 87 w 292"/>
                <a:gd name="T27" fmla="*/ 239 h 304"/>
                <a:gd name="T28" fmla="*/ 100 w 292"/>
                <a:gd name="T29" fmla="*/ 234 h 304"/>
                <a:gd name="T30" fmla="*/ 112 w 292"/>
                <a:gd name="T31" fmla="*/ 229 h 304"/>
                <a:gd name="T32" fmla="*/ 112 w 292"/>
                <a:gd name="T33" fmla="*/ 217 h 304"/>
                <a:gd name="T34" fmla="*/ 105 w 292"/>
                <a:gd name="T35" fmla="*/ 212 h 304"/>
                <a:gd name="T36" fmla="*/ 100 w 292"/>
                <a:gd name="T37" fmla="*/ 207 h 304"/>
                <a:gd name="T38" fmla="*/ 95 w 292"/>
                <a:gd name="T39" fmla="*/ 199 h 304"/>
                <a:gd name="T40" fmla="*/ 105 w 292"/>
                <a:gd name="T41" fmla="*/ 194 h 304"/>
                <a:gd name="T42" fmla="*/ 117 w 292"/>
                <a:gd name="T43" fmla="*/ 187 h 304"/>
                <a:gd name="T44" fmla="*/ 130 w 292"/>
                <a:gd name="T45" fmla="*/ 182 h 304"/>
                <a:gd name="T46" fmla="*/ 135 w 292"/>
                <a:gd name="T47" fmla="*/ 177 h 304"/>
                <a:gd name="T48" fmla="*/ 147 w 292"/>
                <a:gd name="T49" fmla="*/ 164 h 304"/>
                <a:gd name="T50" fmla="*/ 157 w 292"/>
                <a:gd name="T51" fmla="*/ 152 h 304"/>
                <a:gd name="T52" fmla="*/ 157 w 292"/>
                <a:gd name="T53" fmla="*/ 142 h 304"/>
                <a:gd name="T54" fmla="*/ 157 w 292"/>
                <a:gd name="T55" fmla="*/ 129 h 304"/>
                <a:gd name="T56" fmla="*/ 157 w 292"/>
                <a:gd name="T57" fmla="*/ 117 h 304"/>
                <a:gd name="T58" fmla="*/ 170 w 292"/>
                <a:gd name="T59" fmla="*/ 107 h 304"/>
                <a:gd name="T60" fmla="*/ 175 w 292"/>
                <a:gd name="T61" fmla="*/ 94 h 304"/>
                <a:gd name="T62" fmla="*/ 182 w 292"/>
                <a:gd name="T63" fmla="*/ 89 h 304"/>
                <a:gd name="T64" fmla="*/ 175 w 292"/>
                <a:gd name="T65" fmla="*/ 82 h 304"/>
                <a:gd name="T66" fmla="*/ 175 w 292"/>
                <a:gd name="T67" fmla="*/ 72 h 304"/>
                <a:gd name="T68" fmla="*/ 175 w 292"/>
                <a:gd name="T69" fmla="*/ 59 h 304"/>
                <a:gd name="T70" fmla="*/ 175 w 292"/>
                <a:gd name="T71" fmla="*/ 47 h 304"/>
                <a:gd name="T72" fmla="*/ 175 w 292"/>
                <a:gd name="T73" fmla="*/ 34 h 304"/>
                <a:gd name="T74" fmla="*/ 175 w 292"/>
                <a:gd name="T75" fmla="*/ 24 h 304"/>
                <a:gd name="T76" fmla="*/ 182 w 292"/>
                <a:gd name="T77" fmla="*/ 20 h 304"/>
                <a:gd name="T78" fmla="*/ 187 w 292"/>
                <a:gd name="T79" fmla="*/ 7 h 304"/>
                <a:gd name="T80" fmla="*/ 187 w 292"/>
                <a:gd name="T81" fmla="*/ 29 h 304"/>
                <a:gd name="T82" fmla="*/ 200 w 292"/>
                <a:gd name="T83" fmla="*/ 34 h 304"/>
                <a:gd name="T84" fmla="*/ 217 w 292"/>
                <a:gd name="T85" fmla="*/ 34 h 304"/>
                <a:gd name="T86" fmla="*/ 287 w 292"/>
                <a:gd name="T87" fmla="*/ 304 h 304"/>
                <a:gd name="T88" fmla="*/ 140 w 292"/>
                <a:gd name="T89" fmla="*/ 294 h 304"/>
                <a:gd name="T90" fmla="*/ 130 w 292"/>
                <a:gd name="T91" fmla="*/ 287 h 304"/>
                <a:gd name="T92" fmla="*/ 117 w 292"/>
                <a:gd name="T93" fmla="*/ 287 h 304"/>
                <a:gd name="T94" fmla="*/ 112 w 292"/>
                <a:gd name="T95" fmla="*/ 282 h 304"/>
                <a:gd name="T96" fmla="*/ 100 w 292"/>
                <a:gd name="T97" fmla="*/ 282 h 304"/>
                <a:gd name="T98" fmla="*/ 87 w 292"/>
                <a:gd name="T99" fmla="*/ 277 h 304"/>
                <a:gd name="T100" fmla="*/ 82 w 292"/>
                <a:gd name="T101" fmla="*/ 282 h 304"/>
                <a:gd name="T102" fmla="*/ 82 w 292"/>
                <a:gd name="T103" fmla="*/ 294 h 304"/>
                <a:gd name="T104" fmla="*/ 70 w 292"/>
                <a:gd name="T105" fmla="*/ 294 h 304"/>
                <a:gd name="T106" fmla="*/ 60 w 292"/>
                <a:gd name="T107" fmla="*/ 287 h 304"/>
                <a:gd name="T108" fmla="*/ 52 w 292"/>
                <a:gd name="T109" fmla="*/ 282 h 304"/>
                <a:gd name="T110" fmla="*/ 47 w 292"/>
                <a:gd name="T111" fmla="*/ 282 h 304"/>
                <a:gd name="T112" fmla="*/ 35 w 292"/>
                <a:gd name="T113" fmla="*/ 277 h 304"/>
                <a:gd name="T114" fmla="*/ 35 w 292"/>
                <a:gd name="T115" fmla="*/ 264 h 304"/>
                <a:gd name="T116" fmla="*/ 35 w 292"/>
                <a:gd name="T117" fmla="*/ 252 h 304"/>
                <a:gd name="T118" fmla="*/ 35 w 292"/>
                <a:gd name="T119" fmla="*/ 239 h 304"/>
                <a:gd name="T120" fmla="*/ 22 w 292"/>
                <a:gd name="T121" fmla="*/ 239 h 304"/>
                <a:gd name="T122" fmla="*/ 12 w 292"/>
                <a:gd name="T123" fmla="*/ 239 h 304"/>
                <a:gd name="T124" fmla="*/ 7 w 292"/>
                <a:gd name="T125" fmla="*/ 229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2" h="304">
                  <a:moveTo>
                    <a:pt x="0" y="222"/>
                  </a:moveTo>
                  <a:lnTo>
                    <a:pt x="7" y="222"/>
                  </a:lnTo>
                  <a:lnTo>
                    <a:pt x="12" y="222"/>
                  </a:lnTo>
                  <a:lnTo>
                    <a:pt x="17" y="222"/>
                  </a:lnTo>
                  <a:lnTo>
                    <a:pt x="22" y="222"/>
                  </a:lnTo>
                  <a:lnTo>
                    <a:pt x="35" y="222"/>
                  </a:lnTo>
                  <a:lnTo>
                    <a:pt x="40" y="217"/>
                  </a:lnTo>
                  <a:lnTo>
                    <a:pt x="47" y="217"/>
                  </a:lnTo>
                  <a:lnTo>
                    <a:pt x="52" y="217"/>
                  </a:lnTo>
                  <a:lnTo>
                    <a:pt x="52" y="222"/>
                  </a:lnTo>
                  <a:lnTo>
                    <a:pt x="60" y="229"/>
                  </a:lnTo>
                  <a:lnTo>
                    <a:pt x="52" y="229"/>
                  </a:lnTo>
                  <a:lnTo>
                    <a:pt x="47" y="229"/>
                  </a:lnTo>
                  <a:lnTo>
                    <a:pt x="40" y="229"/>
                  </a:lnTo>
                  <a:lnTo>
                    <a:pt x="35" y="229"/>
                  </a:lnTo>
                  <a:lnTo>
                    <a:pt x="30" y="229"/>
                  </a:lnTo>
                  <a:lnTo>
                    <a:pt x="22" y="229"/>
                  </a:lnTo>
                  <a:lnTo>
                    <a:pt x="30" y="229"/>
                  </a:lnTo>
                  <a:lnTo>
                    <a:pt x="35" y="229"/>
                  </a:lnTo>
                  <a:lnTo>
                    <a:pt x="40" y="229"/>
                  </a:lnTo>
                  <a:lnTo>
                    <a:pt x="47" y="234"/>
                  </a:lnTo>
                  <a:lnTo>
                    <a:pt x="52" y="234"/>
                  </a:lnTo>
                  <a:lnTo>
                    <a:pt x="60" y="234"/>
                  </a:lnTo>
                  <a:lnTo>
                    <a:pt x="65" y="234"/>
                  </a:lnTo>
                  <a:lnTo>
                    <a:pt x="70" y="239"/>
                  </a:lnTo>
                  <a:lnTo>
                    <a:pt x="77" y="239"/>
                  </a:lnTo>
                  <a:lnTo>
                    <a:pt x="82" y="239"/>
                  </a:lnTo>
                  <a:lnTo>
                    <a:pt x="87" y="239"/>
                  </a:lnTo>
                  <a:lnTo>
                    <a:pt x="95" y="234"/>
                  </a:lnTo>
                  <a:lnTo>
                    <a:pt x="100" y="234"/>
                  </a:lnTo>
                  <a:lnTo>
                    <a:pt x="105" y="229"/>
                  </a:lnTo>
                  <a:lnTo>
                    <a:pt x="112" y="229"/>
                  </a:lnTo>
                  <a:lnTo>
                    <a:pt x="112" y="222"/>
                  </a:lnTo>
                  <a:lnTo>
                    <a:pt x="112" y="217"/>
                  </a:lnTo>
                  <a:lnTo>
                    <a:pt x="112" y="212"/>
                  </a:lnTo>
                  <a:lnTo>
                    <a:pt x="105" y="212"/>
                  </a:lnTo>
                  <a:lnTo>
                    <a:pt x="100" y="212"/>
                  </a:lnTo>
                  <a:lnTo>
                    <a:pt x="100" y="207"/>
                  </a:lnTo>
                  <a:lnTo>
                    <a:pt x="95" y="207"/>
                  </a:lnTo>
                  <a:lnTo>
                    <a:pt x="95" y="199"/>
                  </a:lnTo>
                  <a:lnTo>
                    <a:pt x="100" y="194"/>
                  </a:lnTo>
                  <a:lnTo>
                    <a:pt x="105" y="194"/>
                  </a:lnTo>
                  <a:lnTo>
                    <a:pt x="112" y="187"/>
                  </a:lnTo>
                  <a:lnTo>
                    <a:pt x="117" y="187"/>
                  </a:lnTo>
                  <a:lnTo>
                    <a:pt x="122" y="182"/>
                  </a:lnTo>
                  <a:lnTo>
                    <a:pt x="130" y="182"/>
                  </a:lnTo>
                  <a:lnTo>
                    <a:pt x="130" y="177"/>
                  </a:lnTo>
                  <a:lnTo>
                    <a:pt x="135" y="177"/>
                  </a:lnTo>
                  <a:lnTo>
                    <a:pt x="140" y="169"/>
                  </a:lnTo>
                  <a:lnTo>
                    <a:pt x="147" y="164"/>
                  </a:lnTo>
                  <a:lnTo>
                    <a:pt x="152" y="159"/>
                  </a:lnTo>
                  <a:lnTo>
                    <a:pt x="157" y="152"/>
                  </a:lnTo>
                  <a:lnTo>
                    <a:pt x="157" y="147"/>
                  </a:lnTo>
                  <a:lnTo>
                    <a:pt x="157" y="142"/>
                  </a:lnTo>
                  <a:lnTo>
                    <a:pt x="157" y="134"/>
                  </a:lnTo>
                  <a:lnTo>
                    <a:pt x="157" y="129"/>
                  </a:lnTo>
                  <a:lnTo>
                    <a:pt x="157" y="124"/>
                  </a:lnTo>
                  <a:lnTo>
                    <a:pt x="157" y="117"/>
                  </a:lnTo>
                  <a:lnTo>
                    <a:pt x="165" y="112"/>
                  </a:lnTo>
                  <a:lnTo>
                    <a:pt x="170" y="107"/>
                  </a:lnTo>
                  <a:lnTo>
                    <a:pt x="175" y="99"/>
                  </a:lnTo>
                  <a:lnTo>
                    <a:pt x="175" y="94"/>
                  </a:lnTo>
                  <a:lnTo>
                    <a:pt x="182" y="94"/>
                  </a:lnTo>
                  <a:lnTo>
                    <a:pt x="182" y="89"/>
                  </a:lnTo>
                  <a:lnTo>
                    <a:pt x="182" y="82"/>
                  </a:lnTo>
                  <a:lnTo>
                    <a:pt x="175" y="82"/>
                  </a:lnTo>
                  <a:lnTo>
                    <a:pt x="175" y="77"/>
                  </a:lnTo>
                  <a:lnTo>
                    <a:pt x="175" y="72"/>
                  </a:lnTo>
                  <a:lnTo>
                    <a:pt x="175" y="64"/>
                  </a:lnTo>
                  <a:lnTo>
                    <a:pt x="175" y="59"/>
                  </a:lnTo>
                  <a:lnTo>
                    <a:pt x="175" y="52"/>
                  </a:lnTo>
                  <a:lnTo>
                    <a:pt x="175" y="47"/>
                  </a:lnTo>
                  <a:lnTo>
                    <a:pt x="175" y="42"/>
                  </a:lnTo>
                  <a:lnTo>
                    <a:pt x="175" y="34"/>
                  </a:lnTo>
                  <a:lnTo>
                    <a:pt x="175" y="29"/>
                  </a:lnTo>
                  <a:lnTo>
                    <a:pt x="175" y="24"/>
                  </a:lnTo>
                  <a:lnTo>
                    <a:pt x="175" y="20"/>
                  </a:lnTo>
                  <a:lnTo>
                    <a:pt x="182" y="20"/>
                  </a:lnTo>
                  <a:lnTo>
                    <a:pt x="182" y="7"/>
                  </a:lnTo>
                  <a:lnTo>
                    <a:pt x="187" y="7"/>
                  </a:lnTo>
                  <a:lnTo>
                    <a:pt x="187" y="0"/>
                  </a:lnTo>
                  <a:lnTo>
                    <a:pt x="187" y="29"/>
                  </a:lnTo>
                  <a:lnTo>
                    <a:pt x="205" y="29"/>
                  </a:lnTo>
                  <a:lnTo>
                    <a:pt x="200" y="34"/>
                  </a:lnTo>
                  <a:lnTo>
                    <a:pt x="217" y="42"/>
                  </a:lnTo>
                  <a:lnTo>
                    <a:pt x="217" y="34"/>
                  </a:lnTo>
                  <a:lnTo>
                    <a:pt x="292" y="124"/>
                  </a:lnTo>
                  <a:lnTo>
                    <a:pt x="287" y="304"/>
                  </a:lnTo>
                  <a:lnTo>
                    <a:pt x="140" y="304"/>
                  </a:lnTo>
                  <a:lnTo>
                    <a:pt x="140" y="294"/>
                  </a:lnTo>
                  <a:lnTo>
                    <a:pt x="135" y="287"/>
                  </a:lnTo>
                  <a:lnTo>
                    <a:pt x="130" y="287"/>
                  </a:lnTo>
                  <a:lnTo>
                    <a:pt x="122" y="287"/>
                  </a:lnTo>
                  <a:lnTo>
                    <a:pt x="117" y="287"/>
                  </a:lnTo>
                  <a:lnTo>
                    <a:pt x="117" y="282"/>
                  </a:lnTo>
                  <a:lnTo>
                    <a:pt x="112" y="282"/>
                  </a:lnTo>
                  <a:lnTo>
                    <a:pt x="105" y="282"/>
                  </a:lnTo>
                  <a:lnTo>
                    <a:pt x="100" y="282"/>
                  </a:lnTo>
                  <a:lnTo>
                    <a:pt x="95" y="277"/>
                  </a:lnTo>
                  <a:lnTo>
                    <a:pt x="87" y="277"/>
                  </a:lnTo>
                  <a:lnTo>
                    <a:pt x="82" y="277"/>
                  </a:lnTo>
                  <a:lnTo>
                    <a:pt x="82" y="282"/>
                  </a:lnTo>
                  <a:lnTo>
                    <a:pt x="82" y="287"/>
                  </a:lnTo>
                  <a:lnTo>
                    <a:pt x="82" y="294"/>
                  </a:lnTo>
                  <a:lnTo>
                    <a:pt x="77" y="294"/>
                  </a:lnTo>
                  <a:lnTo>
                    <a:pt x="70" y="294"/>
                  </a:lnTo>
                  <a:lnTo>
                    <a:pt x="65" y="294"/>
                  </a:lnTo>
                  <a:lnTo>
                    <a:pt x="60" y="287"/>
                  </a:lnTo>
                  <a:lnTo>
                    <a:pt x="52" y="287"/>
                  </a:lnTo>
                  <a:lnTo>
                    <a:pt x="52" y="282"/>
                  </a:lnTo>
                  <a:lnTo>
                    <a:pt x="47" y="287"/>
                  </a:lnTo>
                  <a:lnTo>
                    <a:pt x="47" y="282"/>
                  </a:lnTo>
                  <a:lnTo>
                    <a:pt x="40" y="282"/>
                  </a:lnTo>
                  <a:lnTo>
                    <a:pt x="35" y="277"/>
                  </a:lnTo>
                  <a:lnTo>
                    <a:pt x="35" y="269"/>
                  </a:lnTo>
                  <a:lnTo>
                    <a:pt x="35" y="264"/>
                  </a:lnTo>
                  <a:lnTo>
                    <a:pt x="35" y="259"/>
                  </a:lnTo>
                  <a:lnTo>
                    <a:pt x="35" y="252"/>
                  </a:lnTo>
                  <a:lnTo>
                    <a:pt x="35" y="247"/>
                  </a:lnTo>
                  <a:lnTo>
                    <a:pt x="35" y="239"/>
                  </a:lnTo>
                  <a:lnTo>
                    <a:pt x="30" y="239"/>
                  </a:lnTo>
                  <a:lnTo>
                    <a:pt x="22" y="239"/>
                  </a:lnTo>
                  <a:lnTo>
                    <a:pt x="17" y="239"/>
                  </a:lnTo>
                  <a:lnTo>
                    <a:pt x="12" y="239"/>
                  </a:lnTo>
                  <a:lnTo>
                    <a:pt x="7" y="239"/>
                  </a:lnTo>
                  <a:lnTo>
                    <a:pt x="7" y="229"/>
                  </a:lnTo>
                  <a:lnTo>
                    <a:pt x="0" y="222"/>
                  </a:lnTo>
                  <a:close/>
                </a:path>
              </a:pathLst>
            </a:custGeom>
            <a:solidFill>
              <a:srgbClr val="FF7C50"/>
            </a:solidFill>
            <a:ln w="7938">
              <a:solidFill>
                <a:srgbClr val="000000"/>
              </a:solidFill>
              <a:prstDash val="solid"/>
              <a:round/>
              <a:headEnd/>
              <a:tailEnd/>
            </a:ln>
          </p:spPr>
          <p:txBody>
            <a:bodyPr/>
            <a:lstStyle/>
            <a:p>
              <a:endParaRPr lang="en-GB"/>
            </a:p>
          </p:txBody>
        </p:sp>
        <p:sp>
          <p:nvSpPr>
            <p:cNvPr id="407599" name="Freeform 47"/>
            <p:cNvSpPr>
              <a:spLocks/>
            </p:cNvSpPr>
            <p:nvPr/>
          </p:nvSpPr>
          <p:spPr bwMode="auto">
            <a:xfrm>
              <a:off x="4091" y="2613"/>
              <a:ext cx="458" cy="447"/>
            </a:xfrm>
            <a:custGeom>
              <a:avLst/>
              <a:gdLst>
                <a:gd name="T0" fmla="*/ 37 w 347"/>
                <a:gd name="T1" fmla="*/ 72 h 339"/>
                <a:gd name="T2" fmla="*/ 47 w 347"/>
                <a:gd name="T3" fmla="*/ 59 h 339"/>
                <a:gd name="T4" fmla="*/ 52 w 347"/>
                <a:gd name="T5" fmla="*/ 47 h 339"/>
                <a:gd name="T6" fmla="*/ 65 w 347"/>
                <a:gd name="T7" fmla="*/ 37 h 339"/>
                <a:gd name="T8" fmla="*/ 65 w 347"/>
                <a:gd name="T9" fmla="*/ 20 h 339"/>
                <a:gd name="T10" fmla="*/ 77 w 347"/>
                <a:gd name="T11" fmla="*/ 0 h 339"/>
                <a:gd name="T12" fmla="*/ 95 w 347"/>
                <a:gd name="T13" fmla="*/ 0 h 339"/>
                <a:gd name="T14" fmla="*/ 100 w 347"/>
                <a:gd name="T15" fmla="*/ 25 h 339"/>
                <a:gd name="T16" fmla="*/ 100 w 347"/>
                <a:gd name="T17" fmla="*/ 42 h 339"/>
                <a:gd name="T18" fmla="*/ 112 w 347"/>
                <a:gd name="T19" fmla="*/ 47 h 339"/>
                <a:gd name="T20" fmla="*/ 117 w 347"/>
                <a:gd name="T21" fmla="*/ 59 h 339"/>
                <a:gd name="T22" fmla="*/ 147 w 347"/>
                <a:gd name="T23" fmla="*/ 42 h 339"/>
                <a:gd name="T24" fmla="*/ 164 w 347"/>
                <a:gd name="T25" fmla="*/ 25 h 339"/>
                <a:gd name="T26" fmla="*/ 182 w 347"/>
                <a:gd name="T27" fmla="*/ 20 h 339"/>
                <a:gd name="T28" fmla="*/ 194 w 347"/>
                <a:gd name="T29" fmla="*/ 12 h 339"/>
                <a:gd name="T30" fmla="*/ 207 w 347"/>
                <a:gd name="T31" fmla="*/ 7 h 339"/>
                <a:gd name="T32" fmla="*/ 212 w 347"/>
                <a:gd name="T33" fmla="*/ 25 h 339"/>
                <a:gd name="T34" fmla="*/ 229 w 347"/>
                <a:gd name="T35" fmla="*/ 37 h 339"/>
                <a:gd name="T36" fmla="*/ 234 w 347"/>
                <a:gd name="T37" fmla="*/ 47 h 339"/>
                <a:gd name="T38" fmla="*/ 247 w 347"/>
                <a:gd name="T39" fmla="*/ 55 h 339"/>
                <a:gd name="T40" fmla="*/ 247 w 347"/>
                <a:gd name="T41" fmla="*/ 72 h 339"/>
                <a:gd name="T42" fmla="*/ 264 w 347"/>
                <a:gd name="T43" fmla="*/ 77 h 339"/>
                <a:gd name="T44" fmla="*/ 269 w 347"/>
                <a:gd name="T45" fmla="*/ 89 h 339"/>
                <a:gd name="T46" fmla="*/ 282 w 347"/>
                <a:gd name="T47" fmla="*/ 99 h 339"/>
                <a:gd name="T48" fmla="*/ 299 w 347"/>
                <a:gd name="T49" fmla="*/ 112 h 339"/>
                <a:gd name="T50" fmla="*/ 317 w 347"/>
                <a:gd name="T51" fmla="*/ 117 h 339"/>
                <a:gd name="T52" fmla="*/ 322 w 347"/>
                <a:gd name="T53" fmla="*/ 134 h 339"/>
                <a:gd name="T54" fmla="*/ 334 w 347"/>
                <a:gd name="T55" fmla="*/ 142 h 339"/>
                <a:gd name="T56" fmla="*/ 339 w 347"/>
                <a:gd name="T57" fmla="*/ 159 h 339"/>
                <a:gd name="T58" fmla="*/ 339 w 347"/>
                <a:gd name="T59" fmla="*/ 177 h 339"/>
                <a:gd name="T60" fmla="*/ 182 w 347"/>
                <a:gd name="T61" fmla="*/ 269 h 339"/>
                <a:gd name="T62" fmla="*/ 194 w 347"/>
                <a:gd name="T63" fmla="*/ 287 h 339"/>
                <a:gd name="T64" fmla="*/ 187 w 347"/>
                <a:gd name="T65" fmla="*/ 299 h 339"/>
                <a:gd name="T66" fmla="*/ 187 w 347"/>
                <a:gd name="T67" fmla="*/ 317 h 339"/>
                <a:gd name="T68" fmla="*/ 182 w 347"/>
                <a:gd name="T69" fmla="*/ 334 h 339"/>
                <a:gd name="T70" fmla="*/ 169 w 347"/>
                <a:gd name="T71" fmla="*/ 329 h 339"/>
                <a:gd name="T72" fmla="*/ 152 w 347"/>
                <a:gd name="T73" fmla="*/ 312 h 339"/>
                <a:gd name="T74" fmla="*/ 134 w 347"/>
                <a:gd name="T75" fmla="*/ 294 h 339"/>
                <a:gd name="T76" fmla="*/ 125 w 347"/>
                <a:gd name="T77" fmla="*/ 277 h 339"/>
                <a:gd name="T78" fmla="*/ 112 w 347"/>
                <a:gd name="T79" fmla="*/ 264 h 339"/>
                <a:gd name="T80" fmla="*/ 95 w 347"/>
                <a:gd name="T81" fmla="*/ 252 h 339"/>
                <a:gd name="T82" fmla="*/ 82 w 347"/>
                <a:gd name="T83" fmla="*/ 242 h 339"/>
                <a:gd name="T84" fmla="*/ 65 w 347"/>
                <a:gd name="T85" fmla="*/ 229 h 339"/>
                <a:gd name="T86" fmla="*/ 47 w 347"/>
                <a:gd name="T87" fmla="*/ 217 h 339"/>
                <a:gd name="T88" fmla="*/ 30 w 347"/>
                <a:gd name="T89" fmla="*/ 207 h 339"/>
                <a:gd name="T90" fmla="*/ 20 w 347"/>
                <a:gd name="T91" fmla="*/ 194 h 339"/>
                <a:gd name="T92" fmla="*/ 20 w 347"/>
                <a:gd name="T93" fmla="*/ 187 h 339"/>
                <a:gd name="T94" fmla="*/ 7 w 347"/>
                <a:gd name="T95" fmla="*/ 177 h 339"/>
                <a:gd name="T96" fmla="*/ 7 w 347"/>
                <a:gd name="T97" fmla="*/ 152 h 339"/>
                <a:gd name="T98" fmla="*/ 0 w 347"/>
                <a:gd name="T99" fmla="*/ 142 h 339"/>
                <a:gd name="T100" fmla="*/ 7 w 347"/>
                <a:gd name="T101" fmla="*/ 129 h 339"/>
                <a:gd name="T102" fmla="*/ 20 w 347"/>
                <a:gd name="T103" fmla="*/ 112 h 339"/>
                <a:gd name="T104" fmla="*/ 25 w 347"/>
                <a:gd name="T105" fmla="*/ 94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7" h="339">
                  <a:moveTo>
                    <a:pt x="25" y="82"/>
                  </a:moveTo>
                  <a:lnTo>
                    <a:pt x="30" y="77"/>
                  </a:lnTo>
                  <a:lnTo>
                    <a:pt x="37" y="72"/>
                  </a:lnTo>
                  <a:lnTo>
                    <a:pt x="42" y="64"/>
                  </a:lnTo>
                  <a:lnTo>
                    <a:pt x="47" y="64"/>
                  </a:lnTo>
                  <a:lnTo>
                    <a:pt x="47" y="59"/>
                  </a:lnTo>
                  <a:lnTo>
                    <a:pt x="52" y="59"/>
                  </a:lnTo>
                  <a:lnTo>
                    <a:pt x="52" y="55"/>
                  </a:lnTo>
                  <a:lnTo>
                    <a:pt x="52" y="47"/>
                  </a:lnTo>
                  <a:lnTo>
                    <a:pt x="60" y="47"/>
                  </a:lnTo>
                  <a:lnTo>
                    <a:pt x="60" y="42"/>
                  </a:lnTo>
                  <a:lnTo>
                    <a:pt x="65" y="37"/>
                  </a:lnTo>
                  <a:lnTo>
                    <a:pt x="65" y="30"/>
                  </a:lnTo>
                  <a:lnTo>
                    <a:pt x="65" y="25"/>
                  </a:lnTo>
                  <a:lnTo>
                    <a:pt x="65" y="20"/>
                  </a:lnTo>
                  <a:lnTo>
                    <a:pt x="72" y="7"/>
                  </a:lnTo>
                  <a:lnTo>
                    <a:pt x="72" y="0"/>
                  </a:lnTo>
                  <a:lnTo>
                    <a:pt x="77" y="0"/>
                  </a:lnTo>
                  <a:lnTo>
                    <a:pt x="82" y="0"/>
                  </a:lnTo>
                  <a:lnTo>
                    <a:pt x="90" y="0"/>
                  </a:lnTo>
                  <a:lnTo>
                    <a:pt x="95" y="0"/>
                  </a:lnTo>
                  <a:lnTo>
                    <a:pt x="100" y="7"/>
                  </a:lnTo>
                  <a:lnTo>
                    <a:pt x="107" y="20"/>
                  </a:lnTo>
                  <a:lnTo>
                    <a:pt x="100" y="25"/>
                  </a:lnTo>
                  <a:lnTo>
                    <a:pt x="100" y="30"/>
                  </a:lnTo>
                  <a:lnTo>
                    <a:pt x="100" y="37"/>
                  </a:lnTo>
                  <a:lnTo>
                    <a:pt x="100" y="42"/>
                  </a:lnTo>
                  <a:lnTo>
                    <a:pt x="107" y="42"/>
                  </a:lnTo>
                  <a:lnTo>
                    <a:pt x="112" y="42"/>
                  </a:lnTo>
                  <a:lnTo>
                    <a:pt x="112" y="47"/>
                  </a:lnTo>
                  <a:lnTo>
                    <a:pt x="117" y="47"/>
                  </a:lnTo>
                  <a:lnTo>
                    <a:pt x="117" y="55"/>
                  </a:lnTo>
                  <a:lnTo>
                    <a:pt x="117" y="59"/>
                  </a:lnTo>
                  <a:lnTo>
                    <a:pt x="125" y="59"/>
                  </a:lnTo>
                  <a:lnTo>
                    <a:pt x="142" y="47"/>
                  </a:lnTo>
                  <a:lnTo>
                    <a:pt x="147" y="42"/>
                  </a:lnTo>
                  <a:lnTo>
                    <a:pt x="152" y="30"/>
                  </a:lnTo>
                  <a:lnTo>
                    <a:pt x="159" y="30"/>
                  </a:lnTo>
                  <a:lnTo>
                    <a:pt x="164" y="25"/>
                  </a:lnTo>
                  <a:lnTo>
                    <a:pt x="169" y="25"/>
                  </a:lnTo>
                  <a:lnTo>
                    <a:pt x="177" y="25"/>
                  </a:lnTo>
                  <a:lnTo>
                    <a:pt x="182" y="20"/>
                  </a:lnTo>
                  <a:lnTo>
                    <a:pt x="187" y="20"/>
                  </a:lnTo>
                  <a:lnTo>
                    <a:pt x="187" y="12"/>
                  </a:lnTo>
                  <a:lnTo>
                    <a:pt x="194" y="12"/>
                  </a:lnTo>
                  <a:lnTo>
                    <a:pt x="194" y="7"/>
                  </a:lnTo>
                  <a:lnTo>
                    <a:pt x="199" y="7"/>
                  </a:lnTo>
                  <a:lnTo>
                    <a:pt x="207" y="7"/>
                  </a:lnTo>
                  <a:lnTo>
                    <a:pt x="212" y="7"/>
                  </a:lnTo>
                  <a:lnTo>
                    <a:pt x="212" y="12"/>
                  </a:lnTo>
                  <a:lnTo>
                    <a:pt x="212" y="25"/>
                  </a:lnTo>
                  <a:lnTo>
                    <a:pt x="217" y="25"/>
                  </a:lnTo>
                  <a:lnTo>
                    <a:pt x="224" y="30"/>
                  </a:lnTo>
                  <a:lnTo>
                    <a:pt x="229" y="37"/>
                  </a:lnTo>
                  <a:lnTo>
                    <a:pt x="229" y="42"/>
                  </a:lnTo>
                  <a:lnTo>
                    <a:pt x="229" y="47"/>
                  </a:lnTo>
                  <a:lnTo>
                    <a:pt x="234" y="47"/>
                  </a:lnTo>
                  <a:lnTo>
                    <a:pt x="239" y="47"/>
                  </a:lnTo>
                  <a:lnTo>
                    <a:pt x="239" y="55"/>
                  </a:lnTo>
                  <a:lnTo>
                    <a:pt x="247" y="55"/>
                  </a:lnTo>
                  <a:lnTo>
                    <a:pt x="247" y="59"/>
                  </a:lnTo>
                  <a:lnTo>
                    <a:pt x="247" y="64"/>
                  </a:lnTo>
                  <a:lnTo>
                    <a:pt x="247" y="72"/>
                  </a:lnTo>
                  <a:lnTo>
                    <a:pt x="252" y="72"/>
                  </a:lnTo>
                  <a:lnTo>
                    <a:pt x="252" y="77"/>
                  </a:lnTo>
                  <a:lnTo>
                    <a:pt x="264" y="77"/>
                  </a:lnTo>
                  <a:lnTo>
                    <a:pt x="264" y="82"/>
                  </a:lnTo>
                  <a:lnTo>
                    <a:pt x="264" y="89"/>
                  </a:lnTo>
                  <a:lnTo>
                    <a:pt x="269" y="89"/>
                  </a:lnTo>
                  <a:lnTo>
                    <a:pt x="277" y="89"/>
                  </a:lnTo>
                  <a:lnTo>
                    <a:pt x="277" y="94"/>
                  </a:lnTo>
                  <a:lnTo>
                    <a:pt x="282" y="99"/>
                  </a:lnTo>
                  <a:lnTo>
                    <a:pt x="287" y="99"/>
                  </a:lnTo>
                  <a:lnTo>
                    <a:pt x="294" y="107"/>
                  </a:lnTo>
                  <a:lnTo>
                    <a:pt x="299" y="112"/>
                  </a:lnTo>
                  <a:lnTo>
                    <a:pt x="304" y="112"/>
                  </a:lnTo>
                  <a:lnTo>
                    <a:pt x="312" y="117"/>
                  </a:lnTo>
                  <a:lnTo>
                    <a:pt x="317" y="117"/>
                  </a:lnTo>
                  <a:lnTo>
                    <a:pt x="317" y="124"/>
                  </a:lnTo>
                  <a:lnTo>
                    <a:pt x="322" y="129"/>
                  </a:lnTo>
                  <a:lnTo>
                    <a:pt x="322" y="134"/>
                  </a:lnTo>
                  <a:lnTo>
                    <a:pt x="322" y="142"/>
                  </a:lnTo>
                  <a:lnTo>
                    <a:pt x="329" y="142"/>
                  </a:lnTo>
                  <a:lnTo>
                    <a:pt x="334" y="142"/>
                  </a:lnTo>
                  <a:lnTo>
                    <a:pt x="339" y="147"/>
                  </a:lnTo>
                  <a:lnTo>
                    <a:pt x="347" y="152"/>
                  </a:lnTo>
                  <a:lnTo>
                    <a:pt x="339" y="159"/>
                  </a:lnTo>
                  <a:lnTo>
                    <a:pt x="339" y="164"/>
                  </a:lnTo>
                  <a:lnTo>
                    <a:pt x="339" y="172"/>
                  </a:lnTo>
                  <a:lnTo>
                    <a:pt x="339" y="177"/>
                  </a:lnTo>
                  <a:lnTo>
                    <a:pt x="339" y="182"/>
                  </a:lnTo>
                  <a:lnTo>
                    <a:pt x="224" y="187"/>
                  </a:lnTo>
                  <a:lnTo>
                    <a:pt x="182" y="269"/>
                  </a:lnTo>
                  <a:lnTo>
                    <a:pt x="182" y="277"/>
                  </a:lnTo>
                  <a:lnTo>
                    <a:pt x="187" y="277"/>
                  </a:lnTo>
                  <a:lnTo>
                    <a:pt x="194" y="287"/>
                  </a:lnTo>
                  <a:lnTo>
                    <a:pt x="194" y="294"/>
                  </a:lnTo>
                  <a:lnTo>
                    <a:pt x="187" y="294"/>
                  </a:lnTo>
                  <a:lnTo>
                    <a:pt x="187" y="299"/>
                  </a:lnTo>
                  <a:lnTo>
                    <a:pt x="187" y="304"/>
                  </a:lnTo>
                  <a:lnTo>
                    <a:pt x="187" y="312"/>
                  </a:lnTo>
                  <a:lnTo>
                    <a:pt x="187" y="317"/>
                  </a:lnTo>
                  <a:lnTo>
                    <a:pt x="187" y="322"/>
                  </a:lnTo>
                  <a:lnTo>
                    <a:pt x="187" y="334"/>
                  </a:lnTo>
                  <a:lnTo>
                    <a:pt x="182" y="334"/>
                  </a:lnTo>
                  <a:lnTo>
                    <a:pt x="182" y="339"/>
                  </a:lnTo>
                  <a:lnTo>
                    <a:pt x="169" y="334"/>
                  </a:lnTo>
                  <a:lnTo>
                    <a:pt x="169" y="329"/>
                  </a:lnTo>
                  <a:lnTo>
                    <a:pt x="164" y="322"/>
                  </a:lnTo>
                  <a:lnTo>
                    <a:pt x="159" y="317"/>
                  </a:lnTo>
                  <a:lnTo>
                    <a:pt x="152" y="312"/>
                  </a:lnTo>
                  <a:lnTo>
                    <a:pt x="142" y="299"/>
                  </a:lnTo>
                  <a:lnTo>
                    <a:pt x="134" y="299"/>
                  </a:lnTo>
                  <a:lnTo>
                    <a:pt x="134" y="294"/>
                  </a:lnTo>
                  <a:lnTo>
                    <a:pt x="129" y="287"/>
                  </a:lnTo>
                  <a:lnTo>
                    <a:pt x="129" y="282"/>
                  </a:lnTo>
                  <a:lnTo>
                    <a:pt x="125" y="277"/>
                  </a:lnTo>
                  <a:lnTo>
                    <a:pt x="117" y="269"/>
                  </a:lnTo>
                  <a:lnTo>
                    <a:pt x="112" y="269"/>
                  </a:lnTo>
                  <a:lnTo>
                    <a:pt x="112" y="264"/>
                  </a:lnTo>
                  <a:lnTo>
                    <a:pt x="100" y="264"/>
                  </a:lnTo>
                  <a:lnTo>
                    <a:pt x="100" y="259"/>
                  </a:lnTo>
                  <a:lnTo>
                    <a:pt x="95" y="252"/>
                  </a:lnTo>
                  <a:lnTo>
                    <a:pt x="90" y="247"/>
                  </a:lnTo>
                  <a:lnTo>
                    <a:pt x="82" y="247"/>
                  </a:lnTo>
                  <a:lnTo>
                    <a:pt x="82" y="242"/>
                  </a:lnTo>
                  <a:lnTo>
                    <a:pt x="77" y="234"/>
                  </a:lnTo>
                  <a:lnTo>
                    <a:pt x="72" y="229"/>
                  </a:lnTo>
                  <a:lnTo>
                    <a:pt x="65" y="229"/>
                  </a:lnTo>
                  <a:lnTo>
                    <a:pt x="60" y="224"/>
                  </a:lnTo>
                  <a:lnTo>
                    <a:pt x="52" y="217"/>
                  </a:lnTo>
                  <a:lnTo>
                    <a:pt x="47" y="217"/>
                  </a:lnTo>
                  <a:lnTo>
                    <a:pt x="42" y="212"/>
                  </a:lnTo>
                  <a:lnTo>
                    <a:pt x="37" y="207"/>
                  </a:lnTo>
                  <a:lnTo>
                    <a:pt x="30" y="207"/>
                  </a:lnTo>
                  <a:lnTo>
                    <a:pt x="30" y="199"/>
                  </a:lnTo>
                  <a:lnTo>
                    <a:pt x="25" y="199"/>
                  </a:lnTo>
                  <a:lnTo>
                    <a:pt x="20" y="194"/>
                  </a:lnTo>
                  <a:lnTo>
                    <a:pt x="25" y="194"/>
                  </a:lnTo>
                  <a:lnTo>
                    <a:pt x="25" y="187"/>
                  </a:lnTo>
                  <a:lnTo>
                    <a:pt x="20" y="187"/>
                  </a:lnTo>
                  <a:lnTo>
                    <a:pt x="12" y="187"/>
                  </a:lnTo>
                  <a:lnTo>
                    <a:pt x="7" y="182"/>
                  </a:lnTo>
                  <a:lnTo>
                    <a:pt x="7" y="177"/>
                  </a:lnTo>
                  <a:lnTo>
                    <a:pt x="7" y="172"/>
                  </a:lnTo>
                  <a:lnTo>
                    <a:pt x="7" y="159"/>
                  </a:lnTo>
                  <a:lnTo>
                    <a:pt x="7" y="152"/>
                  </a:lnTo>
                  <a:lnTo>
                    <a:pt x="0" y="152"/>
                  </a:lnTo>
                  <a:lnTo>
                    <a:pt x="0" y="147"/>
                  </a:lnTo>
                  <a:lnTo>
                    <a:pt x="0" y="142"/>
                  </a:lnTo>
                  <a:lnTo>
                    <a:pt x="0" y="134"/>
                  </a:lnTo>
                  <a:lnTo>
                    <a:pt x="7" y="134"/>
                  </a:lnTo>
                  <a:lnTo>
                    <a:pt x="7" y="129"/>
                  </a:lnTo>
                  <a:lnTo>
                    <a:pt x="7" y="117"/>
                  </a:lnTo>
                  <a:lnTo>
                    <a:pt x="12" y="112"/>
                  </a:lnTo>
                  <a:lnTo>
                    <a:pt x="20" y="112"/>
                  </a:lnTo>
                  <a:lnTo>
                    <a:pt x="25" y="107"/>
                  </a:lnTo>
                  <a:lnTo>
                    <a:pt x="25" y="99"/>
                  </a:lnTo>
                  <a:lnTo>
                    <a:pt x="25" y="94"/>
                  </a:lnTo>
                  <a:lnTo>
                    <a:pt x="25" y="82"/>
                  </a:lnTo>
                  <a:close/>
                </a:path>
              </a:pathLst>
            </a:custGeom>
            <a:solidFill>
              <a:srgbClr val="FF4040"/>
            </a:solidFill>
            <a:ln w="7938">
              <a:solidFill>
                <a:srgbClr val="000000"/>
              </a:solidFill>
              <a:prstDash val="solid"/>
              <a:round/>
              <a:headEnd/>
              <a:tailEnd/>
            </a:ln>
          </p:spPr>
          <p:txBody>
            <a:bodyPr/>
            <a:lstStyle/>
            <a:p>
              <a:endParaRPr lang="en-GB"/>
            </a:p>
          </p:txBody>
        </p:sp>
        <p:sp>
          <p:nvSpPr>
            <p:cNvPr id="407600" name="Freeform 48"/>
            <p:cNvSpPr>
              <a:spLocks/>
            </p:cNvSpPr>
            <p:nvPr/>
          </p:nvSpPr>
          <p:spPr bwMode="auto">
            <a:xfrm>
              <a:off x="4084" y="2520"/>
              <a:ext cx="386" cy="184"/>
            </a:xfrm>
            <a:custGeom>
              <a:avLst/>
              <a:gdLst>
                <a:gd name="T0" fmla="*/ 252 w 292"/>
                <a:gd name="T1" fmla="*/ 129 h 139"/>
                <a:gd name="T2" fmla="*/ 247 w 292"/>
                <a:gd name="T3" fmla="*/ 117 h 139"/>
                <a:gd name="T4" fmla="*/ 234 w 292"/>
                <a:gd name="T5" fmla="*/ 112 h 139"/>
                <a:gd name="T6" fmla="*/ 222 w 292"/>
                <a:gd name="T7" fmla="*/ 95 h 139"/>
                <a:gd name="T8" fmla="*/ 217 w 292"/>
                <a:gd name="T9" fmla="*/ 77 h 139"/>
                <a:gd name="T10" fmla="*/ 199 w 292"/>
                <a:gd name="T11" fmla="*/ 77 h 139"/>
                <a:gd name="T12" fmla="*/ 194 w 292"/>
                <a:gd name="T13" fmla="*/ 87 h 139"/>
                <a:gd name="T14" fmla="*/ 174 w 292"/>
                <a:gd name="T15" fmla="*/ 95 h 139"/>
                <a:gd name="T16" fmla="*/ 159 w 292"/>
                <a:gd name="T17" fmla="*/ 100 h 139"/>
                <a:gd name="T18" fmla="*/ 130 w 292"/>
                <a:gd name="T19" fmla="*/ 129 h 139"/>
                <a:gd name="T20" fmla="*/ 122 w 292"/>
                <a:gd name="T21" fmla="*/ 117 h 139"/>
                <a:gd name="T22" fmla="*/ 112 w 292"/>
                <a:gd name="T23" fmla="*/ 112 h 139"/>
                <a:gd name="T24" fmla="*/ 105 w 292"/>
                <a:gd name="T25" fmla="*/ 100 h 139"/>
                <a:gd name="T26" fmla="*/ 105 w 292"/>
                <a:gd name="T27" fmla="*/ 77 h 139"/>
                <a:gd name="T28" fmla="*/ 87 w 292"/>
                <a:gd name="T29" fmla="*/ 70 h 139"/>
                <a:gd name="T30" fmla="*/ 77 w 292"/>
                <a:gd name="T31" fmla="*/ 77 h 139"/>
                <a:gd name="T32" fmla="*/ 70 w 292"/>
                <a:gd name="T33" fmla="*/ 100 h 139"/>
                <a:gd name="T34" fmla="*/ 65 w 292"/>
                <a:gd name="T35" fmla="*/ 117 h 139"/>
                <a:gd name="T36" fmla="*/ 60 w 292"/>
                <a:gd name="T37" fmla="*/ 129 h 139"/>
                <a:gd name="T38" fmla="*/ 47 w 292"/>
                <a:gd name="T39" fmla="*/ 117 h 139"/>
                <a:gd name="T40" fmla="*/ 35 w 292"/>
                <a:gd name="T41" fmla="*/ 107 h 139"/>
                <a:gd name="T42" fmla="*/ 30 w 292"/>
                <a:gd name="T43" fmla="*/ 95 h 139"/>
                <a:gd name="T44" fmla="*/ 17 w 292"/>
                <a:gd name="T45" fmla="*/ 82 h 139"/>
                <a:gd name="T46" fmla="*/ 7 w 292"/>
                <a:gd name="T47" fmla="*/ 77 h 139"/>
                <a:gd name="T48" fmla="*/ 7 w 292"/>
                <a:gd name="T49" fmla="*/ 60 h 139"/>
                <a:gd name="T50" fmla="*/ 0 w 292"/>
                <a:gd name="T51" fmla="*/ 47 h 139"/>
                <a:gd name="T52" fmla="*/ 25 w 292"/>
                <a:gd name="T53" fmla="*/ 35 h 139"/>
                <a:gd name="T54" fmla="*/ 35 w 292"/>
                <a:gd name="T55" fmla="*/ 42 h 139"/>
                <a:gd name="T56" fmla="*/ 42 w 292"/>
                <a:gd name="T57" fmla="*/ 35 h 139"/>
                <a:gd name="T58" fmla="*/ 60 w 292"/>
                <a:gd name="T59" fmla="*/ 30 h 139"/>
                <a:gd name="T60" fmla="*/ 70 w 292"/>
                <a:gd name="T61" fmla="*/ 25 h 139"/>
                <a:gd name="T62" fmla="*/ 87 w 292"/>
                <a:gd name="T63" fmla="*/ 25 h 139"/>
                <a:gd name="T64" fmla="*/ 100 w 292"/>
                <a:gd name="T65" fmla="*/ 30 h 139"/>
                <a:gd name="T66" fmla="*/ 100 w 292"/>
                <a:gd name="T67" fmla="*/ 25 h 139"/>
                <a:gd name="T68" fmla="*/ 117 w 292"/>
                <a:gd name="T69" fmla="*/ 17 h 139"/>
                <a:gd name="T70" fmla="*/ 130 w 292"/>
                <a:gd name="T71" fmla="*/ 12 h 139"/>
                <a:gd name="T72" fmla="*/ 147 w 292"/>
                <a:gd name="T73" fmla="*/ 7 h 139"/>
                <a:gd name="T74" fmla="*/ 159 w 292"/>
                <a:gd name="T75" fmla="*/ 7 h 139"/>
                <a:gd name="T76" fmla="*/ 169 w 292"/>
                <a:gd name="T77" fmla="*/ 17 h 139"/>
                <a:gd name="T78" fmla="*/ 187 w 292"/>
                <a:gd name="T79" fmla="*/ 17 h 139"/>
                <a:gd name="T80" fmla="*/ 187 w 292"/>
                <a:gd name="T81" fmla="*/ 35 h 139"/>
                <a:gd name="T82" fmla="*/ 187 w 292"/>
                <a:gd name="T83" fmla="*/ 52 h 139"/>
                <a:gd name="T84" fmla="*/ 199 w 292"/>
                <a:gd name="T85" fmla="*/ 65 h 139"/>
                <a:gd name="T86" fmla="*/ 212 w 292"/>
                <a:gd name="T87" fmla="*/ 65 h 139"/>
                <a:gd name="T88" fmla="*/ 229 w 292"/>
                <a:gd name="T89" fmla="*/ 70 h 139"/>
                <a:gd name="T90" fmla="*/ 234 w 292"/>
                <a:gd name="T91" fmla="*/ 60 h 139"/>
                <a:gd name="T92" fmla="*/ 247 w 292"/>
                <a:gd name="T93" fmla="*/ 52 h 139"/>
                <a:gd name="T94" fmla="*/ 264 w 292"/>
                <a:gd name="T95" fmla="*/ 60 h 139"/>
                <a:gd name="T96" fmla="*/ 274 w 292"/>
                <a:gd name="T97" fmla="*/ 65 h 139"/>
                <a:gd name="T98" fmla="*/ 292 w 292"/>
                <a:gd name="T99" fmla="*/ 70 h 139"/>
                <a:gd name="T100" fmla="*/ 252 w 292"/>
                <a:gd name="T101"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2" h="139">
                  <a:moveTo>
                    <a:pt x="252" y="139"/>
                  </a:moveTo>
                  <a:lnTo>
                    <a:pt x="252" y="134"/>
                  </a:lnTo>
                  <a:lnTo>
                    <a:pt x="252" y="129"/>
                  </a:lnTo>
                  <a:lnTo>
                    <a:pt x="252" y="125"/>
                  </a:lnTo>
                  <a:lnTo>
                    <a:pt x="247" y="125"/>
                  </a:lnTo>
                  <a:lnTo>
                    <a:pt x="247" y="117"/>
                  </a:lnTo>
                  <a:lnTo>
                    <a:pt x="239" y="117"/>
                  </a:lnTo>
                  <a:lnTo>
                    <a:pt x="234" y="117"/>
                  </a:lnTo>
                  <a:lnTo>
                    <a:pt x="234" y="112"/>
                  </a:lnTo>
                  <a:lnTo>
                    <a:pt x="234" y="107"/>
                  </a:lnTo>
                  <a:lnTo>
                    <a:pt x="229" y="100"/>
                  </a:lnTo>
                  <a:lnTo>
                    <a:pt x="222" y="95"/>
                  </a:lnTo>
                  <a:lnTo>
                    <a:pt x="217" y="95"/>
                  </a:lnTo>
                  <a:lnTo>
                    <a:pt x="217" y="82"/>
                  </a:lnTo>
                  <a:lnTo>
                    <a:pt x="217" y="77"/>
                  </a:lnTo>
                  <a:lnTo>
                    <a:pt x="212" y="77"/>
                  </a:lnTo>
                  <a:lnTo>
                    <a:pt x="204" y="77"/>
                  </a:lnTo>
                  <a:lnTo>
                    <a:pt x="199" y="77"/>
                  </a:lnTo>
                  <a:lnTo>
                    <a:pt x="199" y="82"/>
                  </a:lnTo>
                  <a:lnTo>
                    <a:pt x="194" y="82"/>
                  </a:lnTo>
                  <a:lnTo>
                    <a:pt x="194" y="87"/>
                  </a:lnTo>
                  <a:lnTo>
                    <a:pt x="187" y="87"/>
                  </a:lnTo>
                  <a:lnTo>
                    <a:pt x="182" y="95"/>
                  </a:lnTo>
                  <a:lnTo>
                    <a:pt x="174" y="95"/>
                  </a:lnTo>
                  <a:lnTo>
                    <a:pt x="169" y="95"/>
                  </a:lnTo>
                  <a:lnTo>
                    <a:pt x="164" y="100"/>
                  </a:lnTo>
                  <a:lnTo>
                    <a:pt x="159" y="100"/>
                  </a:lnTo>
                  <a:lnTo>
                    <a:pt x="152" y="112"/>
                  </a:lnTo>
                  <a:lnTo>
                    <a:pt x="147" y="117"/>
                  </a:lnTo>
                  <a:lnTo>
                    <a:pt x="130" y="129"/>
                  </a:lnTo>
                  <a:lnTo>
                    <a:pt x="122" y="129"/>
                  </a:lnTo>
                  <a:lnTo>
                    <a:pt x="122" y="125"/>
                  </a:lnTo>
                  <a:lnTo>
                    <a:pt x="122" y="117"/>
                  </a:lnTo>
                  <a:lnTo>
                    <a:pt x="117" y="117"/>
                  </a:lnTo>
                  <a:lnTo>
                    <a:pt x="117" y="112"/>
                  </a:lnTo>
                  <a:lnTo>
                    <a:pt x="112" y="112"/>
                  </a:lnTo>
                  <a:lnTo>
                    <a:pt x="105" y="112"/>
                  </a:lnTo>
                  <a:lnTo>
                    <a:pt x="105" y="107"/>
                  </a:lnTo>
                  <a:lnTo>
                    <a:pt x="105" y="100"/>
                  </a:lnTo>
                  <a:lnTo>
                    <a:pt x="105" y="95"/>
                  </a:lnTo>
                  <a:lnTo>
                    <a:pt x="112" y="87"/>
                  </a:lnTo>
                  <a:lnTo>
                    <a:pt x="105" y="77"/>
                  </a:lnTo>
                  <a:lnTo>
                    <a:pt x="100" y="70"/>
                  </a:lnTo>
                  <a:lnTo>
                    <a:pt x="95" y="70"/>
                  </a:lnTo>
                  <a:lnTo>
                    <a:pt x="87" y="70"/>
                  </a:lnTo>
                  <a:lnTo>
                    <a:pt x="82" y="70"/>
                  </a:lnTo>
                  <a:lnTo>
                    <a:pt x="77" y="70"/>
                  </a:lnTo>
                  <a:lnTo>
                    <a:pt x="77" y="77"/>
                  </a:lnTo>
                  <a:lnTo>
                    <a:pt x="70" y="87"/>
                  </a:lnTo>
                  <a:lnTo>
                    <a:pt x="70" y="95"/>
                  </a:lnTo>
                  <a:lnTo>
                    <a:pt x="70" y="100"/>
                  </a:lnTo>
                  <a:lnTo>
                    <a:pt x="70" y="107"/>
                  </a:lnTo>
                  <a:lnTo>
                    <a:pt x="65" y="112"/>
                  </a:lnTo>
                  <a:lnTo>
                    <a:pt x="65" y="117"/>
                  </a:lnTo>
                  <a:lnTo>
                    <a:pt x="60" y="117"/>
                  </a:lnTo>
                  <a:lnTo>
                    <a:pt x="60" y="125"/>
                  </a:lnTo>
                  <a:lnTo>
                    <a:pt x="60" y="129"/>
                  </a:lnTo>
                  <a:lnTo>
                    <a:pt x="52" y="129"/>
                  </a:lnTo>
                  <a:lnTo>
                    <a:pt x="47" y="125"/>
                  </a:lnTo>
                  <a:lnTo>
                    <a:pt x="47" y="117"/>
                  </a:lnTo>
                  <a:lnTo>
                    <a:pt x="47" y="112"/>
                  </a:lnTo>
                  <a:lnTo>
                    <a:pt x="42" y="107"/>
                  </a:lnTo>
                  <a:lnTo>
                    <a:pt x="35" y="107"/>
                  </a:lnTo>
                  <a:lnTo>
                    <a:pt x="35" y="100"/>
                  </a:lnTo>
                  <a:lnTo>
                    <a:pt x="35" y="95"/>
                  </a:lnTo>
                  <a:lnTo>
                    <a:pt x="30" y="95"/>
                  </a:lnTo>
                  <a:lnTo>
                    <a:pt x="25" y="95"/>
                  </a:lnTo>
                  <a:lnTo>
                    <a:pt x="17" y="87"/>
                  </a:lnTo>
                  <a:lnTo>
                    <a:pt x="17" y="82"/>
                  </a:lnTo>
                  <a:lnTo>
                    <a:pt x="12" y="82"/>
                  </a:lnTo>
                  <a:lnTo>
                    <a:pt x="12" y="77"/>
                  </a:lnTo>
                  <a:lnTo>
                    <a:pt x="7" y="77"/>
                  </a:lnTo>
                  <a:lnTo>
                    <a:pt x="7" y="70"/>
                  </a:lnTo>
                  <a:lnTo>
                    <a:pt x="7" y="65"/>
                  </a:lnTo>
                  <a:lnTo>
                    <a:pt x="7" y="60"/>
                  </a:lnTo>
                  <a:lnTo>
                    <a:pt x="7" y="52"/>
                  </a:lnTo>
                  <a:lnTo>
                    <a:pt x="0" y="52"/>
                  </a:lnTo>
                  <a:lnTo>
                    <a:pt x="0" y="47"/>
                  </a:lnTo>
                  <a:lnTo>
                    <a:pt x="7" y="42"/>
                  </a:lnTo>
                  <a:lnTo>
                    <a:pt x="17" y="42"/>
                  </a:lnTo>
                  <a:lnTo>
                    <a:pt x="25" y="35"/>
                  </a:lnTo>
                  <a:lnTo>
                    <a:pt x="30" y="35"/>
                  </a:lnTo>
                  <a:lnTo>
                    <a:pt x="30" y="42"/>
                  </a:lnTo>
                  <a:lnTo>
                    <a:pt x="35" y="42"/>
                  </a:lnTo>
                  <a:lnTo>
                    <a:pt x="42" y="42"/>
                  </a:lnTo>
                  <a:lnTo>
                    <a:pt x="35" y="35"/>
                  </a:lnTo>
                  <a:lnTo>
                    <a:pt x="42" y="35"/>
                  </a:lnTo>
                  <a:lnTo>
                    <a:pt x="52" y="35"/>
                  </a:lnTo>
                  <a:lnTo>
                    <a:pt x="52" y="30"/>
                  </a:lnTo>
                  <a:lnTo>
                    <a:pt x="60" y="30"/>
                  </a:lnTo>
                  <a:lnTo>
                    <a:pt x="60" y="25"/>
                  </a:lnTo>
                  <a:lnTo>
                    <a:pt x="65" y="25"/>
                  </a:lnTo>
                  <a:lnTo>
                    <a:pt x="70" y="25"/>
                  </a:lnTo>
                  <a:lnTo>
                    <a:pt x="77" y="25"/>
                  </a:lnTo>
                  <a:lnTo>
                    <a:pt x="82" y="25"/>
                  </a:lnTo>
                  <a:lnTo>
                    <a:pt x="87" y="25"/>
                  </a:lnTo>
                  <a:lnTo>
                    <a:pt x="95" y="25"/>
                  </a:lnTo>
                  <a:lnTo>
                    <a:pt x="95" y="30"/>
                  </a:lnTo>
                  <a:lnTo>
                    <a:pt x="100" y="30"/>
                  </a:lnTo>
                  <a:lnTo>
                    <a:pt x="100" y="25"/>
                  </a:lnTo>
                  <a:lnTo>
                    <a:pt x="95" y="25"/>
                  </a:lnTo>
                  <a:lnTo>
                    <a:pt x="100" y="25"/>
                  </a:lnTo>
                  <a:lnTo>
                    <a:pt x="105" y="25"/>
                  </a:lnTo>
                  <a:lnTo>
                    <a:pt x="112" y="25"/>
                  </a:lnTo>
                  <a:lnTo>
                    <a:pt x="117" y="17"/>
                  </a:lnTo>
                  <a:lnTo>
                    <a:pt x="122" y="17"/>
                  </a:lnTo>
                  <a:lnTo>
                    <a:pt x="130" y="17"/>
                  </a:lnTo>
                  <a:lnTo>
                    <a:pt x="130" y="12"/>
                  </a:lnTo>
                  <a:lnTo>
                    <a:pt x="134" y="7"/>
                  </a:lnTo>
                  <a:lnTo>
                    <a:pt x="139" y="7"/>
                  </a:lnTo>
                  <a:lnTo>
                    <a:pt x="147" y="7"/>
                  </a:lnTo>
                  <a:lnTo>
                    <a:pt x="147" y="0"/>
                  </a:lnTo>
                  <a:lnTo>
                    <a:pt x="152" y="0"/>
                  </a:lnTo>
                  <a:lnTo>
                    <a:pt x="159" y="7"/>
                  </a:lnTo>
                  <a:lnTo>
                    <a:pt x="159" y="17"/>
                  </a:lnTo>
                  <a:lnTo>
                    <a:pt x="164" y="17"/>
                  </a:lnTo>
                  <a:lnTo>
                    <a:pt x="169" y="17"/>
                  </a:lnTo>
                  <a:lnTo>
                    <a:pt x="174" y="17"/>
                  </a:lnTo>
                  <a:lnTo>
                    <a:pt x="182" y="17"/>
                  </a:lnTo>
                  <a:lnTo>
                    <a:pt x="187" y="17"/>
                  </a:lnTo>
                  <a:lnTo>
                    <a:pt x="187" y="25"/>
                  </a:lnTo>
                  <a:lnTo>
                    <a:pt x="187" y="30"/>
                  </a:lnTo>
                  <a:lnTo>
                    <a:pt x="187" y="35"/>
                  </a:lnTo>
                  <a:lnTo>
                    <a:pt x="187" y="42"/>
                  </a:lnTo>
                  <a:lnTo>
                    <a:pt x="187" y="47"/>
                  </a:lnTo>
                  <a:lnTo>
                    <a:pt x="187" y="52"/>
                  </a:lnTo>
                  <a:lnTo>
                    <a:pt x="194" y="60"/>
                  </a:lnTo>
                  <a:lnTo>
                    <a:pt x="199" y="60"/>
                  </a:lnTo>
                  <a:lnTo>
                    <a:pt x="199" y="65"/>
                  </a:lnTo>
                  <a:lnTo>
                    <a:pt x="204" y="60"/>
                  </a:lnTo>
                  <a:lnTo>
                    <a:pt x="204" y="65"/>
                  </a:lnTo>
                  <a:lnTo>
                    <a:pt x="212" y="65"/>
                  </a:lnTo>
                  <a:lnTo>
                    <a:pt x="217" y="70"/>
                  </a:lnTo>
                  <a:lnTo>
                    <a:pt x="222" y="70"/>
                  </a:lnTo>
                  <a:lnTo>
                    <a:pt x="229" y="70"/>
                  </a:lnTo>
                  <a:lnTo>
                    <a:pt x="234" y="70"/>
                  </a:lnTo>
                  <a:lnTo>
                    <a:pt x="234" y="65"/>
                  </a:lnTo>
                  <a:lnTo>
                    <a:pt x="234" y="60"/>
                  </a:lnTo>
                  <a:lnTo>
                    <a:pt x="234" y="52"/>
                  </a:lnTo>
                  <a:lnTo>
                    <a:pt x="239" y="52"/>
                  </a:lnTo>
                  <a:lnTo>
                    <a:pt x="247" y="52"/>
                  </a:lnTo>
                  <a:lnTo>
                    <a:pt x="252" y="60"/>
                  </a:lnTo>
                  <a:lnTo>
                    <a:pt x="257" y="60"/>
                  </a:lnTo>
                  <a:lnTo>
                    <a:pt x="264" y="60"/>
                  </a:lnTo>
                  <a:lnTo>
                    <a:pt x="269" y="60"/>
                  </a:lnTo>
                  <a:lnTo>
                    <a:pt x="269" y="65"/>
                  </a:lnTo>
                  <a:lnTo>
                    <a:pt x="274" y="65"/>
                  </a:lnTo>
                  <a:lnTo>
                    <a:pt x="282" y="65"/>
                  </a:lnTo>
                  <a:lnTo>
                    <a:pt x="287" y="65"/>
                  </a:lnTo>
                  <a:lnTo>
                    <a:pt x="292" y="70"/>
                  </a:lnTo>
                  <a:lnTo>
                    <a:pt x="292" y="82"/>
                  </a:lnTo>
                  <a:lnTo>
                    <a:pt x="292" y="134"/>
                  </a:lnTo>
                  <a:lnTo>
                    <a:pt x="252" y="139"/>
                  </a:lnTo>
                  <a:close/>
                </a:path>
              </a:pathLst>
            </a:custGeom>
            <a:solidFill>
              <a:srgbClr val="FF7C50"/>
            </a:solidFill>
            <a:ln w="7938">
              <a:solidFill>
                <a:srgbClr val="000000"/>
              </a:solidFill>
              <a:prstDash val="solid"/>
              <a:round/>
              <a:headEnd/>
              <a:tailEnd/>
            </a:ln>
          </p:spPr>
          <p:txBody>
            <a:bodyPr/>
            <a:lstStyle/>
            <a:p>
              <a:endParaRPr lang="en-GB"/>
            </a:p>
          </p:txBody>
        </p:sp>
        <p:sp>
          <p:nvSpPr>
            <p:cNvPr id="407601" name="Freeform 49"/>
            <p:cNvSpPr>
              <a:spLocks/>
            </p:cNvSpPr>
            <p:nvPr/>
          </p:nvSpPr>
          <p:spPr bwMode="auto">
            <a:xfrm>
              <a:off x="4664" y="2135"/>
              <a:ext cx="323" cy="493"/>
            </a:xfrm>
            <a:custGeom>
              <a:avLst/>
              <a:gdLst>
                <a:gd name="T0" fmla="*/ 187 w 245"/>
                <a:gd name="T1" fmla="*/ 12 h 374"/>
                <a:gd name="T2" fmla="*/ 200 w 245"/>
                <a:gd name="T3" fmla="*/ 17 h 374"/>
                <a:gd name="T4" fmla="*/ 210 w 245"/>
                <a:gd name="T5" fmla="*/ 12 h 374"/>
                <a:gd name="T6" fmla="*/ 200 w 245"/>
                <a:gd name="T7" fmla="*/ 12 h 374"/>
                <a:gd name="T8" fmla="*/ 187 w 245"/>
                <a:gd name="T9" fmla="*/ 12 h 374"/>
                <a:gd name="T10" fmla="*/ 205 w 245"/>
                <a:gd name="T11" fmla="*/ 7 h 374"/>
                <a:gd name="T12" fmla="*/ 217 w 245"/>
                <a:gd name="T13" fmla="*/ 0 h 374"/>
                <a:gd name="T14" fmla="*/ 235 w 245"/>
                <a:gd name="T15" fmla="*/ 12 h 374"/>
                <a:gd name="T16" fmla="*/ 240 w 245"/>
                <a:gd name="T17" fmla="*/ 35 h 374"/>
                <a:gd name="T18" fmla="*/ 245 w 245"/>
                <a:gd name="T19" fmla="*/ 42 h 374"/>
                <a:gd name="T20" fmla="*/ 240 w 245"/>
                <a:gd name="T21" fmla="*/ 60 h 374"/>
                <a:gd name="T22" fmla="*/ 222 w 245"/>
                <a:gd name="T23" fmla="*/ 87 h 374"/>
                <a:gd name="T24" fmla="*/ 210 w 245"/>
                <a:gd name="T25" fmla="*/ 104 h 374"/>
                <a:gd name="T26" fmla="*/ 192 w 245"/>
                <a:gd name="T27" fmla="*/ 122 h 374"/>
                <a:gd name="T28" fmla="*/ 187 w 245"/>
                <a:gd name="T29" fmla="*/ 139 h 374"/>
                <a:gd name="T30" fmla="*/ 182 w 245"/>
                <a:gd name="T31" fmla="*/ 159 h 374"/>
                <a:gd name="T32" fmla="*/ 182 w 245"/>
                <a:gd name="T33" fmla="*/ 174 h 374"/>
                <a:gd name="T34" fmla="*/ 170 w 245"/>
                <a:gd name="T35" fmla="*/ 182 h 374"/>
                <a:gd name="T36" fmla="*/ 157 w 245"/>
                <a:gd name="T37" fmla="*/ 194 h 374"/>
                <a:gd name="T38" fmla="*/ 165 w 245"/>
                <a:gd name="T39" fmla="*/ 204 h 374"/>
                <a:gd name="T40" fmla="*/ 175 w 245"/>
                <a:gd name="T41" fmla="*/ 199 h 374"/>
                <a:gd name="T42" fmla="*/ 187 w 245"/>
                <a:gd name="T43" fmla="*/ 204 h 374"/>
                <a:gd name="T44" fmla="*/ 175 w 245"/>
                <a:gd name="T45" fmla="*/ 217 h 374"/>
                <a:gd name="T46" fmla="*/ 170 w 245"/>
                <a:gd name="T47" fmla="*/ 229 h 374"/>
                <a:gd name="T48" fmla="*/ 170 w 245"/>
                <a:gd name="T49" fmla="*/ 234 h 374"/>
                <a:gd name="T50" fmla="*/ 182 w 245"/>
                <a:gd name="T51" fmla="*/ 222 h 374"/>
                <a:gd name="T52" fmla="*/ 175 w 245"/>
                <a:gd name="T53" fmla="*/ 239 h 374"/>
                <a:gd name="T54" fmla="*/ 170 w 245"/>
                <a:gd name="T55" fmla="*/ 257 h 374"/>
                <a:gd name="T56" fmla="*/ 165 w 245"/>
                <a:gd name="T57" fmla="*/ 282 h 374"/>
                <a:gd name="T58" fmla="*/ 157 w 245"/>
                <a:gd name="T59" fmla="*/ 299 h 374"/>
                <a:gd name="T60" fmla="*/ 157 w 245"/>
                <a:gd name="T61" fmla="*/ 317 h 374"/>
                <a:gd name="T62" fmla="*/ 147 w 245"/>
                <a:gd name="T63" fmla="*/ 334 h 374"/>
                <a:gd name="T64" fmla="*/ 140 w 245"/>
                <a:gd name="T65" fmla="*/ 317 h 374"/>
                <a:gd name="T66" fmla="*/ 127 w 245"/>
                <a:gd name="T67" fmla="*/ 309 h 374"/>
                <a:gd name="T68" fmla="*/ 127 w 245"/>
                <a:gd name="T69" fmla="*/ 292 h 374"/>
                <a:gd name="T70" fmla="*/ 127 w 245"/>
                <a:gd name="T71" fmla="*/ 274 h 374"/>
                <a:gd name="T72" fmla="*/ 122 w 245"/>
                <a:gd name="T73" fmla="*/ 282 h 374"/>
                <a:gd name="T74" fmla="*/ 117 w 245"/>
                <a:gd name="T75" fmla="*/ 287 h 374"/>
                <a:gd name="T76" fmla="*/ 110 w 245"/>
                <a:gd name="T77" fmla="*/ 299 h 374"/>
                <a:gd name="T78" fmla="*/ 100 w 245"/>
                <a:gd name="T79" fmla="*/ 309 h 374"/>
                <a:gd name="T80" fmla="*/ 87 w 245"/>
                <a:gd name="T81" fmla="*/ 317 h 374"/>
                <a:gd name="T82" fmla="*/ 82 w 245"/>
                <a:gd name="T83" fmla="*/ 334 h 374"/>
                <a:gd name="T84" fmla="*/ 70 w 245"/>
                <a:gd name="T85" fmla="*/ 339 h 374"/>
                <a:gd name="T86" fmla="*/ 65 w 245"/>
                <a:gd name="T87" fmla="*/ 352 h 374"/>
                <a:gd name="T88" fmla="*/ 52 w 245"/>
                <a:gd name="T89" fmla="*/ 362 h 374"/>
                <a:gd name="T90" fmla="*/ 35 w 245"/>
                <a:gd name="T91" fmla="*/ 357 h 374"/>
                <a:gd name="T92" fmla="*/ 30 w 245"/>
                <a:gd name="T93" fmla="*/ 369 h 374"/>
                <a:gd name="T94" fmla="*/ 5 w 245"/>
                <a:gd name="T95" fmla="*/ 194 h 374"/>
                <a:gd name="T96" fmla="*/ 175 w 245"/>
                <a:gd name="T97" fmla="*/ 12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5" h="374">
                  <a:moveTo>
                    <a:pt x="175" y="12"/>
                  </a:moveTo>
                  <a:lnTo>
                    <a:pt x="182" y="12"/>
                  </a:lnTo>
                  <a:lnTo>
                    <a:pt x="187" y="12"/>
                  </a:lnTo>
                  <a:lnTo>
                    <a:pt x="187" y="17"/>
                  </a:lnTo>
                  <a:lnTo>
                    <a:pt x="192" y="17"/>
                  </a:lnTo>
                  <a:lnTo>
                    <a:pt x="200" y="17"/>
                  </a:lnTo>
                  <a:lnTo>
                    <a:pt x="205" y="17"/>
                  </a:lnTo>
                  <a:lnTo>
                    <a:pt x="210" y="17"/>
                  </a:lnTo>
                  <a:lnTo>
                    <a:pt x="210" y="12"/>
                  </a:lnTo>
                  <a:lnTo>
                    <a:pt x="210" y="7"/>
                  </a:lnTo>
                  <a:lnTo>
                    <a:pt x="205" y="7"/>
                  </a:lnTo>
                  <a:lnTo>
                    <a:pt x="200" y="12"/>
                  </a:lnTo>
                  <a:lnTo>
                    <a:pt x="192" y="7"/>
                  </a:lnTo>
                  <a:lnTo>
                    <a:pt x="192" y="12"/>
                  </a:lnTo>
                  <a:lnTo>
                    <a:pt x="187" y="12"/>
                  </a:lnTo>
                  <a:lnTo>
                    <a:pt x="192" y="7"/>
                  </a:lnTo>
                  <a:lnTo>
                    <a:pt x="200" y="7"/>
                  </a:lnTo>
                  <a:lnTo>
                    <a:pt x="205" y="7"/>
                  </a:lnTo>
                  <a:lnTo>
                    <a:pt x="210" y="7"/>
                  </a:lnTo>
                  <a:lnTo>
                    <a:pt x="210" y="0"/>
                  </a:lnTo>
                  <a:lnTo>
                    <a:pt x="217" y="0"/>
                  </a:lnTo>
                  <a:lnTo>
                    <a:pt x="222" y="0"/>
                  </a:lnTo>
                  <a:lnTo>
                    <a:pt x="227" y="7"/>
                  </a:lnTo>
                  <a:lnTo>
                    <a:pt x="235" y="12"/>
                  </a:lnTo>
                  <a:lnTo>
                    <a:pt x="235" y="17"/>
                  </a:lnTo>
                  <a:lnTo>
                    <a:pt x="240" y="30"/>
                  </a:lnTo>
                  <a:lnTo>
                    <a:pt x="240" y="35"/>
                  </a:lnTo>
                  <a:lnTo>
                    <a:pt x="240" y="30"/>
                  </a:lnTo>
                  <a:lnTo>
                    <a:pt x="245" y="35"/>
                  </a:lnTo>
                  <a:lnTo>
                    <a:pt x="245" y="42"/>
                  </a:lnTo>
                  <a:lnTo>
                    <a:pt x="245" y="47"/>
                  </a:lnTo>
                  <a:lnTo>
                    <a:pt x="240" y="52"/>
                  </a:lnTo>
                  <a:lnTo>
                    <a:pt x="240" y="60"/>
                  </a:lnTo>
                  <a:lnTo>
                    <a:pt x="240" y="70"/>
                  </a:lnTo>
                  <a:lnTo>
                    <a:pt x="235" y="82"/>
                  </a:lnTo>
                  <a:lnTo>
                    <a:pt x="222" y="87"/>
                  </a:lnTo>
                  <a:lnTo>
                    <a:pt x="217" y="94"/>
                  </a:lnTo>
                  <a:lnTo>
                    <a:pt x="217" y="104"/>
                  </a:lnTo>
                  <a:lnTo>
                    <a:pt x="210" y="104"/>
                  </a:lnTo>
                  <a:lnTo>
                    <a:pt x="200" y="112"/>
                  </a:lnTo>
                  <a:lnTo>
                    <a:pt x="200" y="117"/>
                  </a:lnTo>
                  <a:lnTo>
                    <a:pt x="192" y="122"/>
                  </a:lnTo>
                  <a:lnTo>
                    <a:pt x="192" y="129"/>
                  </a:lnTo>
                  <a:lnTo>
                    <a:pt x="192" y="134"/>
                  </a:lnTo>
                  <a:lnTo>
                    <a:pt x="187" y="139"/>
                  </a:lnTo>
                  <a:lnTo>
                    <a:pt x="182" y="147"/>
                  </a:lnTo>
                  <a:lnTo>
                    <a:pt x="182" y="152"/>
                  </a:lnTo>
                  <a:lnTo>
                    <a:pt x="182" y="159"/>
                  </a:lnTo>
                  <a:lnTo>
                    <a:pt x="182" y="164"/>
                  </a:lnTo>
                  <a:lnTo>
                    <a:pt x="182" y="169"/>
                  </a:lnTo>
                  <a:lnTo>
                    <a:pt x="182" y="174"/>
                  </a:lnTo>
                  <a:lnTo>
                    <a:pt x="175" y="174"/>
                  </a:lnTo>
                  <a:lnTo>
                    <a:pt x="175" y="182"/>
                  </a:lnTo>
                  <a:lnTo>
                    <a:pt x="170" y="182"/>
                  </a:lnTo>
                  <a:lnTo>
                    <a:pt x="170" y="187"/>
                  </a:lnTo>
                  <a:lnTo>
                    <a:pt x="165" y="194"/>
                  </a:lnTo>
                  <a:lnTo>
                    <a:pt x="157" y="194"/>
                  </a:lnTo>
                  <a:lnTo>
                    <a:pt x="157" y="199"/>
                  </a:lnTo>
                  <a:lnTo>
                    <a:pt x="165" y="199"/>
                  </a:lnTo>
                  <a:lnTo>
                    <a:pt x="165" y="204"/>
                  </a:lnTo>
                  <a:lnTo>
                    <a:pt x="170" y="204"/>
                  </a:lnTo>
                  <a:lnTo>
                    <a:pt x="170" y="199"/>
                  </a:lnTo>
                  <a:lnTo>
                    <a:pt x="175" y="199"/>
                  </a:lnTo>
                  <a:lnTo>
                    <a:pt x="182" y="199"/>
                  </a:lnTo>
                  <a:lnTo>
                    <a:pt x="182" y="204"/>
                  </a:lnTo>
                  <a:lnTo>
                    <a:pt x="187" y="204"/>
                  </a:lnTo>
                  <a:lnTo>
                    <a:pt x="187" y="212"/>
                  </a:lnTo>
                  <a:lnTo>
                    <a:pt x="182" y="217"/>
                  </a:lnTo>
                  <a:lnTo>
                    <a:pt x="175" y="217"/>
                  </a:lnTo>
                  <a:lnTo>
                    <a:pt x="170" y="217"/>
                  </a:lnTo>
                  <a:lnTo>
                    <a:pt x="170" y="222"/>
                  </a:lnTo>
                  <a:lnTo>
                    <a:pt x="170" y="229"/>
                  </a:lnTo>
                  <a:lnTo>
                    <a:pt x="165" y="234"/>
                  </a:lnTo>
                  <a:lnTo>
                    <a:pt x="170" y="239"/>
                  </a:lnTo>
                  <a:lnTo>
                    <a:pt x="170" y="234"/>
                  </a:lnTo>
                  <a:lnTo>
                    <a:pt x="170" y="229"/>
                  </a:lnTo>
                  <a:lnTo>
                    <a:pt x="175" y="229"/>
                  </a:lnTo>
                  <a:lnTo>
                    <a:pt x="182" y="222"/>
                  </a:lnTo>
                  <a:lnTo>
                    <a:pt x="187" y="229"/>
                  </a:lnTo>
                  <a:lnTo>
                    <a:pt x="182" y="234"/>
                  </a:lnTo>
                  <a:lnTo>
                    <a:pt x="175" y="239"/>
                  </a:lnTo>
                  <a:lnTo>
                    <a:pt x="175" y="247"/>
                  </a:lnTo>
                  <a:lnTo>
                    <a:pt x="175" y="252"/>
                  </a:lnTo>
                  <a:lnTo>
                    <a:pt x="170" y="257"/>
                  </a:lnTo>
                  <a:lnTo>
                    <a:pt x="170" y="264"/>
                  </a:lnTo>
                  <a:lnTo>
                    <a:pt x="165" y="274"/>
                  </a:lnTo>
                  <a:lnTo>
                    <a:pt x="165" y="282"/>
                  </a:lnTo>
                  <a:lnTo>
                    <a:pt x="165" y="287"/>
                  </a:lnTo>
                  <a:lnTo>
                    <a:pt x="157" y="292"/>
                  </a:lnTo>
                  <a:lnTo>
                    <a:pt x="157" y="299"/>
                  </a:lnTo>
                  <a:lnTo>
                    <a:pt x="157" y="304"/>
                  </a:lnTo>
                  <a:lnTo>
                    <a:pt x="157" y="309"/>
                  </a:lnTo>
                  <a:lnTo>
                    <a:pt x="157" y="317"/>
                  </a:lnTo>
                  <a:lnTo>
                    <a:pt x="152" y="327"/>
                  </a:lnTo>
                  <a:lnTo>
                    <a:pt x="152" y="334"/>
                  </a:lnTo>
                  <a:lnTo>
                    <a:pt x="147" y="334"/>
                  </a:lnTo>
                  <a:lnTo>
                    <a:pt x="147" y="327"/>
                  </a:lnTo>
                  <a:lnTo>
                    <a:pt x="140" y="322"/>
                  </a:lnTo>
                  <a:lnTo>
                    <a:pt x="140" y="317"/>
                  </a:lnTo>
                  <a:lnTo>
                    <a:pt x="140" y="309"/>
                  </a:lnTo>
                  <a:lnTo>
                    <a:pt x="135" y="309"/>
                  </a:lnTo>
                  <a:lnTo>
                    <a:pt x="127" y="309"/>
                  </a:lnTo>
                  <a:lnTo>
                    <a:pt x="127" y="304"/>
                  </a:lnTo>
                  <a:lnTo>
                    <a:pt x="127" y="299"/>
                  </a:lnTo>
                  <a:lnTo>
                    <a:pt x="127" y="292"/>
                  </a:lnTo>
                  <a:lnTo>
                    <a:pt x="135" y="287"/>
                  </a:lnTo>
                  <a:lnTo>
                    <a:pt x="127" y="282"/>
                  </a:lnTo>
                  <a:lnTo>
                    <a:pt x="127" y="274"/>
                  </a:lnTo>
                  <a:lnTo>
                    <a:pt x="127" y="269"/>
                  </a:lnTo>
                  <a:lnTo>
                    <a:pt x="122" y="274"/>
                  </a:lnTo>
                  <a:lnTo>
                    <a:pt x="122" y="282"/>
                  </a:lnTo>
                  <a:lnTo>
                    <a:pt x="117" y="282"/>
                  </a:lnTo>
                  <a:lnTo>
                    <a:pt x="110" y="287"/>
                  </a:lnTo>
                  <a:lnTo>
                    <a:pt x="117" y="287"/>
                  </a:lnTo>
                  <a:lnTo>
                    <a:pt x="117" y="292"/>
                  </a:lnTo>
                  <a:lnTo>
                    <a:pt x="110" y="292"/>
                  </a:lnTo>
                  <a:lnTo>
                    <a:pt x="110" y="299"/>
                  </a:lnTo>
                  <a:lnTo>
                    <a:pt x="105" y="304"/>
                  </a:lnTo>
                  <a:lnTo>
                    <a:pt x="105" y="309"/>
                  </a:lnTo>
                  <a:lnTo>
                    <a:pt x="100" y="309"/>
                  </a:lnTo>
                  <a:lnTo>
                    <a:pt x="95" y="309"/>
                  </a:lnTo>
                  <a:lnTo>
                    <a:pt x="87" y="309"/>
                  </a:lnTo>
                  <a:lnTo>
                    <a:pt x="87" y="317"/>
                  </a:lnTo>
                  <a:lnTo>
                    <a:pt x="82" y="322"/>
                  </a:lnTo>
                  <a:lnTo>
                    <a:pt x="82" y="327"/>
                  </a:lnTo>
                  <a:lnTo>
                    <a:pt x="82" y="334"/>
                  </a:lnTo>
                  <a:lnTo>
                    <a:pt x="75" y="334"/>
                  </a:lnTo>
                  <a:lnTo>
                    <a:pt x="70" y="334"/>
                  </a:lnTo>
                  <a:lnTo>
                    <a:pt x="70" y="339"/>
                  </a:lnTo>
                  <a:lnTo>
                    <a:pt x="70" y="347"/>
                  </a:lnTo>
                  <a:lnTo>
                    <a:pt x="65" y="347"/>
                  </a:lnTo>
                  <a:lnTo>
                    <a:pt x="65" y="352"/>
                  </a:lnTo>
                  <a:lnTo>
                    <a:pt x="57" y="357"/>
                  </a:lnTo>
                  <a:lnTo>
                    <a:pt x="57" y="362"/>
                  </a:lnTo>
                  <a:lnTo>
                    <a:pt x="52" y="362"/>
                  </a:lnTo>
                  <a:lnTo>
                    <a:pt x="47" y="362"/>
                  </a:lnTo>
                  <a:lnTo>
                    <a:pt x="40" y="362"/>
                  </a:lnTo>
                  <a:lnTo>
                    <a:pt x="35" y="357"/>
                  </a:lnTo>
                  <a:lnTo>
                    <a:pt x="30" y="357"/>
                  </a:lnTo>
                  <a:lnTo>
                    <a:pt x="30" y="362"/>
                  </a:lnTo>
                  <a:lnTo>
                    <a:pt x="30" y="369"/>
                  </a:lnTo>
                  <a:lnTo>
                    <a:pt x="30" y="374"/>
                  </a:lnTo>
                  <a:lnTo>
                    <a:pt x="0" y="374"/>
                  </a:lnTo>
                  <a:lnTo>
                    <a:pt x="5" y="194"/>
                  </a:lnTo>
                  <a:lnTo>
                    <a:pt x="157" y="94"/>
                  </a:lnTo>
                  <a:lnTo>
                    <a:pt x="175" y="60"/>
                  </a:lnTo>
                  <a:lnTo>
                    <a:pt x="175" y="12"/>
                  </a:lnTo>
                  <a:close/>
                </a:path>
              </a:pathLst>
            </a:custGeom>
            <a:solidFill>
              <a:srgbClr val="FFFFD0"/>
            </a:solidFill>
            <a:ln w="7938">
              <a:solidFill>
                <a:srgbClr val="000000"/>
              </a:solidFill>
              <a:prstDash val="solid"/>
              <a:round/>
              <a:headEnd/>
              <a:tailEnd/>
            </a:ln>
          </p:spPr>
          <p:txBody>
            <a:bodyPr/>
            <a:lstStyle/>
            <a:p>
              <a:endParaRPr lang="en-GB"/>
            </a:p>
          </p:txBody>
        </p:sp>
        <p:sp>
          <p:nvSpPr>
            <p:cNvPr id="407602" name="Freeform 50"/>
            <p:cNvSpPr>
              <a:spLocks/>
            </p:cNvSpPr>
            <p:nvPr/>
          </p:nvSpPr>
          <p:spPr bwMode="auto">
            <a:xfrm>
              <a:off x="4525" y="2144"/>
              <a:ext cx="370" cy="247"/>
            </a:xfrm>
            <a:custGeom>
              <a:avLst/>
              <a:gdLst>
                <a:gd name="T0" fmla="*/ 0 w 280"/>
                <a:gd name="T1" fmla="*/ 70 h 187"/>
                <a:gd name="T2" fmla="*/ 0 w 280"/>
                <a:gd name="T3" fmla="*/ 63 h 187"/>
                <a:gd name="T4" fmla="*/ 5 w 280"/>
                <a:gd name="T5" fmla="*/ 58 h 187"/>
                <a:gd name="T6" fmla="*/ 5 w 280"/>
                <a:gd name="T7" fmla="*/ 53 h 187"/>
                <a:gd name="T8" fmla="*/ 13 w 280"/>
                <a:gd name="T9" fmla="*/ 53 h 187"/>
                <a:gd name="T10" fmla="*/ 13 w 280"/>
                <a:gd name="T11" fmla="*/ 45 h 187"/>
                <a:gd name="T12" fmla="*/ 18 w 280"/>
                <a:gd name="T13" fmla="*/ 45 h 187"/>
                <a:gd name="T14" fmla="*/ 23 w 280"/>
                <a:gd name="T15" fmla="*/ 40 h 187"/>
                <a:gd name="T16" fmla="*/ 28 w 280"/>
                <a:gd name="T17" fmla="*/ 40 h 187"/>
                <a:gd name="T18" fmla="*/ 35 w 280"/>
                <a:gd name="T19" fmla="*/ 35 h 187"/>
                <a:gd name="T20" fmla="*/ 40 w 280"/>
                <a:gd name="T21" fmla="*/ 35 h 187"/>
                <a:gd name="T22" fmla="*/ 53 w 280"/>
                <a:gd name="T23" fmla="*/ 28 h 187"/>
                <a:gd name="T24" fmla="*/ 58 w 280"/>
                <a:gd name="T25" fmla="*/ 28 h 187"/>
                <a:gd name="T26" fmla="*/ 65 w 280"/>
                <a:gd name="T27" fmla="*/ 28 h 187"/>
                <a:gd name="T28" fmla="*/ 70 w 280"/>
                <a:gd name="T29" fmla="*/ 28 h 187"/>
                <a:gd name="T30" fmla="*/ 83 w 280"/>
                <a:gd name="T31" fmla="*/ 28 h 187"/>
                <a:gd name="T32" fmla="*/ 88 w 280"/>
                <a:gd name="T33" fmla="*/ 23 h 187"/>
                <a:gd name="T34" fmla="*/ 93 w 280"/>
                <a:gd name="T35" fmla="*/ 23 h 187"/>
                <a:gd name="T36" fmla="*/ 100 w 280"/>
                <a:gd name="T37" fmla="*/ 23 h 187"/>
                <a:gd name="T38" fmla="*/ 105 w 280"/>
                <a:gd name="T39" fmla="*/ 23 h 187"/>
                <a:gd name="T40" fmla="*/ 110 w 280"/>
                <a:gd name="T41" fmla="*/ 23 h 187"/>
                <a:gd name="T42" fmla="*/ 118 w 280"/>
                <a:gd name="T43" fmla="*/ 23 h 187"/>
                <a:gd name="T44" fmla="*/ 123 w 280"/>
                <a:gd name="T45" fmla="*/ 23 h 187"/>
                <a:gd name="T46" fmla="*/ 128 w 280"/>
                <a:gd name="T47" fmla="*/ 23 h 187"/>
                <a:gd name="T48" fmla="*/ 140 w 280"/>
                <a:gd name="T49" fmla="*/ 23 h 187"/>
                <a:gd name="T50" fmla="*/ 140 w 280"/>
                <a:gd name="T51" fmla="*/ 18 h 187"/>
                <a:gd name="T52" fmla="*/ 145 w 280"/>
                <a:gd name="T53" fmla="*/ 18 h 187"/>
                <a:gd name="T54" fmla="*/ 152 w 280"/>
                <a:gd name="T55" fmla="*/ 18 h 187"/>
                <a:gd name="T56" fmla="*/ 157 w 280"/>
                <a:gd name="T57" fmla="*/ 18 h 187"/>
                <a:gd name="T58" fmla="*/ 162 w 280"/>
                <a:gd name="T59" fmla="*/ 10 h 187"/>
                <a:gd name="T60" fmla="*/ 170 w 280"/>
                <a:gd name="T61" fmla="*/ 10 h 187"/>
                <a:gd name="T62" fmla="*/ 175 w 280"/>
                <a:gd name="T63" fmla="*/ 10 h 187"/>
                <a:gd name="T64" fmla="*/ 182 w 280"/>
                <a:gd name="T65" fmla="*/ 10 h 187"/>
                <a:gd name="T66" fmla="*/ 187 w 280"/>
                <a:gd name="T67" fmla="*/ 5 h 187"/>
                <a:gd name="T68" fmla="*/ 192 w 280"/>
                <a:gd name="T69" fmla="*/ 5 h 187"/>
                <a:gd name="T70" fmla="*/ 200 w 280"/>
                <a:gd name="T71" fmla="*/ 0 h 187"/>
                <a:gd name="T72" fmla="*/ 205 w 280"/>
                <a:gd name="T73" fmla="*/ 0 h 187"/>
                <a:gd name="T74" fmla="*/ 210 w 280"/>
                <a:gd name="T75" fmla="*/ 0 h 187"/>
                <a:gd name="T76" fmla="*/ 215 w 280"/>
                <a:gd name="T77" fmla="*/ 0 h 187"/>
                <a:gd name="T78" fmla="*/ 222 w 280"/>
                <a:gd name="T79" fmla="*/ 0 h 187"/>
                <a:gd name="T80" fmla="*/ 227 w 280"/>
                <a:gd name="T81" fmla="*/ 0 h 187"/>
                <a:gd name="T82" fmla="*/ 235 w 280"/>
                <a:gd name="T83" fmla="*/ 0 h 187"/>
                <a:gd name="T84" fmla="*/ 240 w 280"/>
                <a:gd name="T85" fmla="*/ 0 h 187"/>
                <a:gd name="T86" fmla="*/ 245 w 280"/>
                <a:gd name="T87" fmla="*/ 0 h 187"/>
                <a:gd name="T88" fmla="*/ 252 w 280"/>
                <a:gd name="T89" fmla="*/ 0 h 187"/>
                <a:gd name="T90" fmla="*/ 257 w 280"/>
                <a:gd name="T91" fmla="*/ 0 h 187"/>
                <a:gd name="T92" fmla="*/ 262 w 280"/>
                <a:gd name="T93" fmla="*/ 0 h 187"/>
                <a:gd name="T94" fmla="*/ 275 w 280"/>
                <a:gd name="T95" fmla="*/ 5 h 187"/>
                <a:gd name="T96" fmla="*/ 280 w 280"/>
                <a:gd name="T97" fmla="*/ 5 h 187"/>
                <a:gd name="T98" fmla="*/ 280 w 280"/>
                <a:gd name="T99" fmla="*/ 53 h 187"/>
                <a:gd name="T100" fmla="*/ 262 w 280"/>
                <a:gd name="T101" fmla="*/ 87 h 187"/>
                <a:gd name="T102" fmla="*/ 110 w 280"/>
                <a:gd name="T103" fmla="*/ 187 h 187"/>
                <a:gd name="T104" fmla="*/ 35 w 280"/>
                <a:gd name="T105" fmla="*/ 97 h 187"/>
                <a:gd name="T106" fmla="*/ 35 w 280"/>
                <a:gd name="T107" fmla="*/ 105 h 187"/>
                <a:gd name="T108" fmla="*/ 18 w 280"/>
                <a:gd name="T109" fmla="*/ 97 h 187"/>
                <a:gd name="T110" fmla="*/ 23 w 280"/>
                <a:gd name="T111" fmla="*/ 92 h 187"/>
                <a:gd name="T112" fmla="*/ 5 w 280"/>
                <a:gd name="T113" fmla="*/ 92 h 187"/>
                <a:gd name="T114" fmla="*/ 5 w 280"/>
                <a:gd name="T115" fmla="*/ 63 h 187"/>
                <a:gd name="T116" fmla="*/ 5 w 280"/>
                <a:gd name="T117" fmla="*/ 70 h 187"/>
                <a:gd name="T118" fmla="*/ 0 w 280"/>
                <a:gd name="T11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 h="187">
                  <a:moveTo>
                    <a:pt x="0" y="70"/>
                  </a:moveTo>
                  <a:lnTo>
                    <a:pt x="0" y="63"/>
                  </a:lnTo>
                  <a:lnTo>
                    <a:pt x="5" y="58"/>
                  </a:lnTo>
                  <a:lnTo>
                    <a:pt x="5" y="53"/>
                  </a:lnTo>
                  <a:lnTo>
                    <a:pt x="13" y="53"/>
                  </a:lnTo>
                  <a:lnTo>
                    <a:pt x="13" y="45"/>
                  </a:lnTo>
                  <a:lnTo>
                    <a:pt x="18" y="45"/>
                  </a:lnTo>
                  <a:lnTo>
                    <a:pt x="23" y="40"/>
                  </a:lnTo>
                  <a:lnTo>
                    <a:pt x="28" y="40"/>
                  </a:lnTo>
                  <a:lnTo>
                    <a:pt x="35" y="35"/>
                  </a:lnTo>
                  <a:lnTo>
                    <a:pt x="40" y="35"/>
                  </a:lnTo>
                  <a:lnTo>
                    <a:pt x="53" y="28"/>
                  </a:lnTo>
                  <a:lnTo>
                    <a:pt x="58" y="28"/>
                  </a:lnTo>
                  <a:lnTo>
                    <a:pt x="65" y="28"/>
                  </a:lnTo>
                  <a:lnTo>
                    <a:pt x="70" y="28"/>
                  </a:lnTo>
                  <a:lnTo>
                    <a:pt x="83" y="28"/>
                  </a:lnTo>
                  <a:lnTo>
                    <a:pt x="88" y="23"/>
                  </a:lnTo>
                  <a:lnTo>
                    <a:pt x="93" y="23"/>
                  </a:lnTo>
                  <a:lnTo>
                    <a:pt x="100" y="23"/>
                  </a:lnTo>
                  <a:lnTo>
                    <a:pt x="105" y="23"/>
                  </a:lnTo>
                  <a:lnTo>
                    <a:pt x="110" y="23"/>
                  </a:lnTo>
                  <a:lnTo>
                    <a:pt x="118" y="23"/>
                  </a:lnTo>
                  <a:lnTo>
                    <a:pt x="123" y="23"/>
                  </a:lnTo>
                  <a:lnTo>
                    <a:pt x="128" y="23"/>
                  </a:lnTo>
                  <a:lnTo>
                    <a:pt x="140" y="23"/>
                  </a:lnTo>
                  <a:lnTo>
                    <a:pt x="140" y="18"/>
                  </a:lnTo>
                  <a:lnTo>
                    <a:pt x="145" y="18"/>
                  </a:lnTo>
                  <a:lnTo>
                    <a:pt x="152" y="18"/>
                  </a:lnTo>
                  <a:lnTo>
                    <a:pt x="157" y="18"/>
                  </a:lnTo>
                  <a:lnTo>
                    <a:pt x="162" y="10"/>
                  </a:lnTo>
                  <a:lnTo>
                    <a:pt x="170" y="10"/>
                  </a:lnTo>
                  <a:lnTo>
                    <a:pt x="175" y="10"/>
                  </a:lnTo>
                  <a:lnTo>
                    <a:pt x="182" y="10"/>
                  </a:lnTo>
                  <a:lnTo>
                    <a:pt x="187" y="5"/>
                  </a:lnTo>
                  <a:lnTo>
                    <a:pt x="192" y="5"/>
                  </a:lnTo>
                  <a:lnTo>
                    <a:pt x="200" y="0"/>
                  </a:lnTo>
                  <a:lnTo>
                    <a:pt x="205" y="0"/>
                  </a:lnTo>
                  <a:lnTo>
                    <a:pt x="210" y="0"/>
                  </a:lnTo>
                  <a:lnTo>
                    <a:pt x="215" y="0"/>
                  </a:lnTo>
                  <a:lnTo>
                    <a:pt x="222" y="0"/>
                  </a:lnTo>
                  <a:lnTo>
                    <a:pt x="227" y="0"/>
                  </a:lnTo>
                  <a:lnTo>
                    <a:pt x="235" y="0"/>
                  </a:lnTo>
                  <a:lnTo>
                    <a:pt x="240" y="0"/>
                  </a:lnTo>
                  <a:lnTo>
                    <a:pt x="245" y="0"/>
                  </a:lnTo>
                  <a:lnTo>
                    <a:pt x="252" y="0"/>
                  </a:lnTo>
                  <a:lnTo>
                    <a:pt x="257" y="0"/>
                  </a:lnTo>
                  <a:lnTo>
                    <a:pt x="262" y="0"/>
                  </a:lnTo>
                  <a:lnTo>
                    <a:pt x="275" y="5"/>
                  </a:lnTo>
                  <a:lnTo>
                    <a:pt x="280" y="5"/>
                  </a:lnTo>
                  <a:lnTo>
                    <a:pt x="280" y="53"/>
                  </a:lnTo>
                  <a:lnTo>
                    <a:pt x="262" y="87"/>
                  </a:lnTo>
                  <a:lnTo>
                    <a:pt x="110" y="187"/>
                  </a:lnTo>
                  <a:lnTo>
                    <a:pt x="35" y="97"/>
                  </a:lnTo>
                  <a:lnTo>
                    <a:pt x="35" y="105"/>
                  </a:lnTo>
                  <a:lnTo>
                    <a:pt x="18" y="97"/>
                  </a:lnTo>
                  <a:lnTo>
                    <a:pt x="23" y="92"/>
                  </a:lnTo>
                  <a:lnTo>
                    <a:pt x="5" y="92"/>
                  </a:lnTo>
                  <a:lnTo>
                    <a:pt x="5" y="63"/>
                  </a:lnTo>
                  <a:lnTo>
                    <a:pt x="5" y="70"/>
                  </a:lnTo>
                  <a:lnTo>
                    <a:pt x="0" y="70"/>
                  </a:lnTo>
                  <a:close/>
                </a:path>
              </a:pathLst>
            </a:custGeom>
            <a:solidFill>
              <a:srgbClr val="FFC080"/>
            </a:solidFill>
            <a:ln w="7938">
              <a:solidFill>
                <a:srgbClr val="000000"/>
              </a:solidFill>
              <a:prstDash val="solid"/>
              <a:round/>
              <a:headEnd/>
              <a:tailEnd/>
            </a:ln>
          </p:spPr>
          <p:txBody>
            <a:bodyPr/>
            <a:lstStyle/>
            <a:p>
              <a:endParaRPr lang="en-GB"/>
            </a:p>
          </p:txBody>
        </p:sp>
        <p:sp>
          <p:nvSpPr>
            <p:cNvPr id="407603" name="Freeform 51"/>
            <p:cNvSpPr>
              <a:spLocks/>
            </p:cNvSpPr>
            <p:nvPr/>
          </p:nvSpPr>
          <p:spPr bwMode="auto">
            <a:xfrm>
              <a:off x="3458" y="2398"/>
              <a:ext cx="46" cy="69"/>
            </a:xfrm>
            <a:custGeom>
              <a:avLst/>
              <a:gdLst>
                <a:gd name="T0" fmla="*/ 13 w 35"/>
                <a:gd name="T1" fmla="*/ 53 h 53"/>
                <a:gd name="T2" fmla="*/ 8 w 35"/>
                <a:gd name="T3" fmla="*/ 48 h 53"/>
                <a:gd name="T4" fmla="*/ 8 w 35"/>
                <a:gd name="T5" fmla="*/ 40 h 53"/>
                <a:gd name="T6" fmla="*/ 8 w 35"/>
                <a:gd name="T7" fmla="*/ 35 h 53"/>
                <a:gd name="T8" fmla="*/ 0 w 35"/>
                <a:gd name="T9" fmla="*/ 35 h 53"/>
                <a:gd name="T10" fmla="*/ 0 w 35"/>
                <a:gd name="T11" fmla="*/ 30 h 53"/>
                <a:gd name="T12" fmla="*/ 0 w 35"/>
                <a:gd name="T13" fmla="*/ 23 h 53"/>
                <a:gd name="T14" fmla="*/ 8 w 35"/>
                <a:gd name="T15" fmla="*/ 23 h 53"/>
                <a:gd name="T16" fmla="*/ 13 w 35"/>
                <a:gd name="T17" fmla="*/ 23 h 53"/>
                <a:gd name="T18" fmla="*/ 13 w 35"/>
                <a:gd name="T19" fmla="*/ 18 h 53"/>
                <a:gd name="T20" fmla="*/ 18 w 35"/>
                <a:gd name="T21" fmla="*/ 18 h 53"/>
                <a:gd name="T22" fmla="*/ 18 w 35"/>
                <a:gd name="T23" fmla="*/ 13 h 53"/>
                <a:gd name="T24" fmla="*/ 18 w 35"/>
                <a:gd name="T25" fmla="*/ 5 h 53"/>
                <a:gd name="T26" fmla="*/ 18 w 35"/>
                <a:gd name="T27" fmla="*/ 0 h 53"/>
                <a:gd name="T28" fmla="*/ 25 w 35"/>
                <a:gd name="T29" fmla="*/ 0 h 53"/>
                <a:gd name="T30" fmla="*/ 25 w 35"/>
                <a:gd name="T31" fmla="*/ 5 h 53"/>
                <a:gd name="T32" fmla="*/ 30 w 35"/>
                <a:gd name="T33" fmla="*/ 13 h 53"/>
                <a:gd name="T34" fmla="*/ 30 w 35"/>
                <a:gd name="T35" fmla="*/ 18 h 53"/>
                <a:gd name="T36" fmla="*/ 35 w 35"/>
                <a:gd name="T37" fmla="*/ 18 h 53"/>
                <a:gd name="T38" fmla="*/ 35 w 35"/>
                <a:gd name="T39" fmla="*/ 23 h 53"/>
                <a:gd name="T40" fmla="*/ 35 w 35"/>
                <a:gd name="T41" fmla="*/ 30 h 53"/>
                <a:gd name="T42" fmla="*/ 35 w 35"/>
                <a:gd name="T43" fmla="*/ 35 h 53"/>
                <a:gd name="T44" fmla="*/ 35 w 35"/>
                <a:gd name="T45" fmla="*/ 40 h 53"/>
                <a:gd name="T46" fmla="*/ 35 w 35"/>
                <a:gd name="T47" fmla="*/ 48 h 53"/>
                <a:gd name="T48" fmla="*/ 35 w 35"/>
                <a:gd name="T49" fmla="*/ 53 h 53"/>
                <a:gd name="T50" fmla="*/ 30 w 35"/>
                <a:gd name="T51" fmla="*/ 53 h 53"/>
                <a:gd name="T52" fmla="*/ 25 w 35"/>
                <a:gd name="T53" fmla="*/ 53 h 53"/>
                <a:gd name="T54" fmla="*/ 18 w 35"/>
                <a:gd name="T55" fmla="*/ 53 h 53"/>
                <a:gd name="T56" fmla="*/ 13 w 35"/>
                <a:gd name="T57"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 h="53">
                  <a:moveTo>
                    <a:pt x="13" y="53"/>
                  </a:moveTo>
                  <a:lnTo>
                    <a:pt x="8" y="48"/>
                  </a:lnTo>
                  <a:lnTo>
                    <a:pt x="8" y="40"/>
                  </a:lnTo>
                  <a:lnTo>
                    <a:pt x="8" y="35"/>
                  </a:lnTo>
                  <a:lnTo>
                    <a:pt x="0" y="35"/>
                  </a:lnTo>
                  <a:lnTo>
                    <a:pt x="0" y="30"/>
                  </a:lnTo>
                  <a:lnTo>
                    <a:pt x="0" y="23"/>
                  </a:lnTo>
                  <a:lnTo>
                    <a:pt x="8" y="23"/>
                  </a:lnTo>
                  <a:lnTo>
                    <a:pt x="13" y="23"/>
                  </a:lnTo>
                  <a:lnTo>
                    <a:pt x="13" y="18"/>
                  </a:lnTo>
                  <a:lnTo>
                    <a:pt x="18" y="18"/>
                  </a:lnTo>
                  <a:lnTo>
                    <a:pt x="18" y="13"/>
                  </a:lnTo>
                  <a:lnTo>
                    <a:pt x="18" y="5"/>
                  </a:lnTo>
                  <a:lnTo>
                    <a:pt x="18" y="0"/>
                  </a:lnTo>
                  <a:lnTo>
                    <a:pt x="25" y="0"/>
                  </a:lnTo>
                  <a:lnTo>
                    <a:pt x="25" y="5"/>
                  </a:lnTo>
                  <a:lnTo>
                    <a:pt x="30" y="13"/>
                  </a:lnTo>
                  <a:lnTo>
                    <a:pt x="30" y="18"/>
                  </a:lnTo>
                  <a:lnTo>
                    <a:pt x="35" y="18"/>
                  </a:lnTo>
                  <a:lnTo>
                    <a:pt x="35" y="23"/>
                  </a:lnTo>
                  <a:lnTo>
                    <a:pt x="35" y="30"/>
                  </a:lnTo>
                  <a:lnTo>
                    <a:pt x="35" y="35"/>
                  </a:lnTo>
                  <a:lnTo>
                    <a:pt x="35" y="40"/>
                  </a:lnTo>
                  <a:lnTo>
                    <a:pt x="35" y="48"/>
                  </a:lnTo>
                  <a:lnTo>
                    <a:pt x="35" y="53"/>
                  </a:lnTo>
                  <a:lnTo>
                    <a:pt x="30" y="53"/>
                  </a:lnTo>
                  <a:lnTo>
                    <a:pt x="25" y="53"/>
                  </a:lnTo>
                  <a:lnTo>
                    <a:pt x="18" y="53"/>
                  </a:lnTo>
                  <a:lnTo>
                    <a:pt x="13" y="53"/>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04" name="Freeform 52"/>
            <p:cNvSpPr>
              <a:spLocks/>
            </p:cNvSpPr>
            <p:nvPr/>
          </p:nvSpPr>
          <p:spPr bwMode="auto">
            <a:xfrm>
              <a:off x="3235" y="1325"/>
              <a:ext cx="326" cy="608"/>
            </a:xfrm>
            <a:custGeom>
              <a:avLst/>
              <a:gdLst>
                <a:gd name="T0" fmla="*/ 112 w 247"/>
                <a:gd name="T1" fmla="*/ 17 h 461"/>
                <a:gd name="T2" fmla="*/ 112 w 247"/>
                <a:gd name="T3" fmla="*/ 30 h 461"/>
                <a:gd name="T4" fmla="*/ 122 w 247"/>
                <a:gd name="T5" fmla="*/ 47 h 461"/>
                <a:gd name="T6" fmla="*/ 129 w 247"/>
                <a:gd name="T7" fmla="*/ 69 h 461"/>
                <a:gd name="T8" fmla="*/ 129 w 247"/>
                <a:gd name="T9" fmla="*/ 87 h 461"/>
                <a:gd name="T10" fmla="*/ 134 w 247"/>
                <a:gd name="T11" fmla="*/ 99 h 461"/>
                <a:gd name="T12" fmla="*/ 147 w 247"/>
                <a:gd name="T13" fmla="*/ 112 h 461"/>
                <a:gd name="T14" fmla="*/ 152 w 247"/>
                <a:gd name="T15" fmla="*/ 139 h 461"/>
                <a:gd name="T16" fmla="*/ 177 w 247"/>
                <a:gd name="T17" fmla="*/ 152 h 461"/>
                <a:gd name="T18" fmla="*/ 187 w 247"/>
                <a:gd name="T19" fmla="*/ 169 h 461"/>
                <a:gd name="T20" fmla="*/ 204 w 247"/>
                <a:gd name="T21" fmla="*/ 174 h 461"/>
                <a:gd name="T22" fmla="*/ 229 w 247"/>
                <a:gd name="T23" fmla="*/ 222 h 461"/>
                <a:gd name="T24" fmla="*/ 194 w 247"/>
                <a:gd name="T25" fmla="*/ 269 h 461"/>
                <a:gd name="T26" fmla="*/ 182 w 247"/>
                <a:gd name="T27" fmla="*/ 274 h 461"/>
                <a:gd name="T28" fmla="*/ 177 w 247"/>
                <a:gd name="T29" fmla="*/ 299 h 461"/>
                <a:gd name="T30" fmla="*/ 152 w 247"/>
                <a:gd name="T31" fmla="*/ 309 h 461"/>
                <a:gd name="T32" fmla="*/ 134 w 247"/>
                <a:gd name="T33" fmla="*/ 322 h 461"/>
                <a:gd name="T34" fmla="*/ 139 w 247"/>
                <a:gd name="T35" fmla="*/ 344 h 461"/>
                <a:gd name="T36" fmla="*/ 139 w 247"/>
                <a:gd name="T37" fmla="*/ 374 h 461"/>
                <a:gd name="T38" fmla="*/ 159 w 247"/>
                <a:gd name="T39" fmla="*/ 391 h 461"/>
                <a:gd name="T40" fmla="*/ 129 w 247"/>
                <a:gd name="T41" fmla="*/ 404 h 461"/>
                <a:gd name="T42" fmla="*/ 117 w 247"/>
                <a:gd name="T43" fmla="*/ 426 h 461"/>
                <a:gd name="T44" fmla="*/ 99 w 247"/>
                <a:gd name="T45" fmla="*/ 444 h 461"/>
                <a:gd name="T46" fmla="*/ 87 w 247"/>
                <a:gd name="T47" fmla="*/ 456 h 461"/>
                <a:gd name="T48" fmla="*/ 70 w 247"/>
                <a:gd name="T49" fmla="*/ 461 h 461"/>
                <a:gd name="T50" fmla="*/ 65 w 247"/>
                <a:gd name="T51" fmla="*/ 426 h 461"/>
                <a:gd name="T52" fmla="*/ 65 w 247"/>
                <a:gd name="T53" fmla="*/ 396 h 461"/>
                <a:gd name="T54" fmla="*/ 52 w 247"/>
                <a:gd name="T55" fmla="*/ 374 h 461"/>
                <a:gd name="T56" fmla="*/ 47 w 247"/>
                <a:gd name="T57" fmla="*/ 352 h 461"/>
                <a:gd name="T58" fmla="*/ 42 w 247"/>
                <a:gd name="T59" fmla="*/ 327 h 461"/>
                <a:gd name="T60" fmla="*/ 47 w 247"/>
                <a:gd name="T61" fmla="*/ 309 h 461"/>
                <a:gd name="T62" fmla="*/ 42 w 247"/>
                <a:gd name="T63" fmla="*/ 292 h 461"/>
                <a:gd name="T64" fmla="*/ 42 w 247"/>
                <a:gd name="T65" fmla="*/ 274 h 461"/>
                <a:gd name="T66" fmla="*/ 47 w 247"/>
                <a:gd name="T67" fmla="*/ 257 h 461"/>
                <a:gd name="T68" fmla="*/ 65 w 247"/>
                <a:gd name="T69" fmla="*/ 257 h 461"/>
                <a:gd name="T70" fmla="*/ 94 w 247"/>
                <a:gd name="T71" fmla="*/ 252 h 461"/>
                <a:gd name="T72" fmla="*/ 87 w 247"/>
                <a:gd name="T73" fmla="*/ 239 h 461"/>
                <a:gd name="T74" fmla="*/ 65 w 247"/>
                <a:gd name="T75" fmla="*/ 239 h 461"/>
                <a:gd name="T76" fmla="*/ 65 w 247"/>
                <a:gd name="T77" fmla="*/ 222 h 461"/>
                <a:gd name="T78" fmla="*/ 42 w 247"/>
                <a:gd name="T79" fmla="*/ 209 h 461"/>
                <a:gd name="T80" fmla="*/ 42 w 247"/>
                <a:gd name="T81" fmla="*/ 182 h 461"/>
                <a:gd name="T82" fmla="*/ 30 w 247"/>
                <a:gd name="T83" fmla="*/ 164 h 461"/>
                <a:gd name="T84" fmla="*/ 12 w 247"/>
                <a:gd name="T85" fmla="*/ 152 h 461"/>
                <a:gd name="T86" fmla="*/ 7 w 247"/>
                <a:gd name="T87" fmla="*/ 134 h 461"/>
                <a:gd name="T88" fmla="*/ 35 w 247"/>
                <a:gd name="T89" fmla="*/ 112 h 461"/>
                <a:gd name="T90" fmla="*/ 47 w 247"/>
                <a:gd name="T91" fmla="*/ 112 h 461"/>
                <a:gd name="T92" fmla="*/ 65 w 247"/>
                <a:gd name="T93" fmla="*/ 94 h 461"/>
                <a:gd name="T94" fmla="*/ 60 w 247"/>
                <a:gd name="T95" fmla="*/ 69 h 461"/>
                <a:gd name="T96" fmla="*/ 35 w 247"/>
                <a:gd name="T97" fmla="*/ 69 h 461"/>
                <a:gd name="T98" fmla="*/ 47 w 247"/>
                <a:gd name="T99" fmla="*/ 47 h 461"/>
                <a:gd name="T100" fmla="*/ 77 w 247"/>
                <a:gd name="T101" fmla="*/ 35 h 461"/>
                <a:gd name="T102" fmla="*/ 82 w 247"/>
                <a:gd name="T103" fmla="*/ 7 h 461"/>
                <a:gd name="T104" fmla="*/ 99 w 247"/>
                <a:gd name="T105" fmla="*/ 7 h 461"/>
                <a:gd name="T106" fmla="*/ 117 w 247"/>
                <a:gd name="T107" fmla="*/ 7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7" h="461">
                  <a:moveTo>
                    <a:pt x="122" y="7"/>
                  </a:moveTo>
                  <a:lnTo>
                    <a:pt x="122" y="12"/>
                  </a:lnTo>
                  <a:lnTo>
                    <a:pt x="117" y="12"/>
                  </a:lnTo>
                  <a:lnTo>
                    <a:pt x="112" y="17"/>
                  </a:lnTo>
                  <a:lnTo>
                    <a:pt x="112" y="22"/>
                  </a:lnTo>
                  <a:lnTo>
                    <a:pt x="107" y="22"/>
                  </a:lnTo>
                  <a:lnTo>
                    <a:pt x="107" y="30"/>
                  </a:lnTo>
                  <a:lnTo>
                    <a:pt x="112" y="30"/>
                  </a:lnTo>
                  <a:lnTo>
                    <a:pt x="122" y="30"/>
                  </a:lnTo>
                  <a:lnTo>
                    <a:pt x="122" y="35"/>
                  </a:lnTo>
                  <a:lnTo>
                    <a:pt x="122" y="40"/>
                  </a:lnTo>
                  <a:lnTo>
                    <a:pt x="122" y="47"/>
                  </a:lnTo>
                  <a:lnTo>
                    <a:pt x="122" y="52"/>
                  </a:lnTo>
                  <a:lnTo>
                    <a:pt x="129" y="52"/>
                  </a:lnTo>
                  <a:lnTo>
                    <a:pt x="129" y="64"/>
                  </a:lnTo>
                  <a:lnTo>
                    <a:pt x="129" y="69"/>
                  </a:lnTo>
                  <a:lnTo>
                    <a:pt x="129" y="77"/>
                  </a:lnTo>
                  <a:lnTo>
                    <a:pt x="129" y="82"/>
                  </a:lnTo>
                  <a:lnTo>
                    <a:pt x="122" y="87"/>
                  </a:lnTo>
                  <a:lnTo>
                    <a:pt x="129" y="87"/>
                  </a:lnTo>
                  <a:lnTo>
                    <a:pt x="134" y="87"/>
                  </a:lnTo>
                  <a:lnTo>
                    <a:pt x="139" y="94"/>
                  </a:lnTo>
                  <a:lnTo>
                    <a:pt x="139" y="99"/>
                  </a:lnTo>
                  <a:lnTo>
                    <a:pt x="134" y="99"/>
                  </a:lnTo>
                  <a:lnTo>
                    <a:pt x="134" y="104"/>
                  </a:lnTo>
                  <a:lnTo>
                    <a:pt x="134" y="112"/>
                  </a:lnTo>
                  <a:lnTo>
                    <a:pt x="139" y="112"/>
                  </a:lnTo>
                  <a:lnTo>
                    <a:pt x="147" y="112"/>
                  </a:lnTo>
                  <a:lnTo>
                    <a:pt x="152" y="117"/>
                  </a:lnTo>
                  <a:lnTo>
                    <a:pt x="152" y="129"/>
                  </a:lnTo>
                  <a:lnTo>
                    <a:pt x="152" y="134"/>
                  </a:lnTo>
                  <a:lnTo>
                    <a:pt x="152" y="139"/>
                  </a:lnTo>
                  <a:lnTo>
                    <a:pt x="159" y="147"/>
                  </a:lnTo>
                  <a:lnTo>
                    <a:pt x="164" y="147"/>
                  </a:lnTo>
                  <a:lnTo>
                    <a:pt x="169" y="147"/>
                  </a:lnTo>
                  <a:lnTo>
                    <a:pt x="177" y="152"/>
                  </a:lnTo>
                  <a:lnTo>
                    <a:pt x="177" y="157"/>
                  </a:lnTo>
                  <a:lnTo>
                    <a:pt x="182" y="164"/>
                  </a:lnTo>
                  <a:lnTo>
                    <a:pt x="182" y="169"/>
                  </a:lnTo>
                  <a:lnTo>
                    <a:pt x="187" y="169"/>
                  </a:lnTo>
                  <a:lnTo>
                    <a:pt x="194" y="169"/>
                  </a:lnTo>
                  <a:lnTo>
                    <a:pt x="194" y="174"/>
                  </a:lnTo>
                  <a:lnTo>
                    <a:pt x="199" y="174"/>
                  </a:lnTo>
                  <a:lnTo>
                    <a:pt x="204" y="174"/>
                  </a:lnTo>
                  <a:lnTo>
                    <a:pt x="212" y="169"/>
                  </a:lnTo>
                  <a:lnTo>
                    <a:pt x="222" y="169"/>
                  </a:lnTo>
                  <a:lnTo>
                    <a:pt x="222" y="174"/>
                  </a:lnTo>
                  <a:lnTo>
                    <a:pt x="229" y="222"/>
                  </a:lnTo>
                  <a:lnTo>
                    <a:pt x="247" y="227"/>
                  </a:lnTo>
                  <a:lnTo>
                    <a:pt x="247" y="234"/>
                  </a:lnTo>
                  <a:lnTo>
                    <a:pt x="199" y="269"/>
                  </a:lnTo>
                  <a:lnTo>
                    <a:pt x="194" y="269"/>
                  </a:lnTo>
                  <a:lnTo>
                    <a:pt x="194" y="264"/>
                  </a:lnTo>
                  <a:lnTo>
                    <a:pt x="187" y="269"/>
                  </a:lnTo>
                  <a:lnTo>
                    <a:pt x="187" y="274"/>
                  </a:lnTo>
                  <a:lnTo>
                    <a:pt x="182" y="274"/>
                  </a:lnTo>
                  <a:lnTo>
                    <a:pt x="182" y="282"/>
                  </a:lnTo>
                  <a:lnTo>
                    <a:pt x="177" y="287"/>
                  </a:lnTo>
                  <a:lnTo>
                    <a:pt x="177" y="292"/>
                  </a:lnTo>
                  <a:lnTo>
                    <a:pt x="177" y="299"/>
                  </a:lnTo>
                  <a:lnTo>
                    <a:pt x="169" y="299"/>
                  </a:lnTo>
                  <a:lnTo>
                    <a:pt x="164" y="304"/>
                  </a:lnTo>
                  <a:lnTo>
                    <a:pt x="159" y="304"/>
                  </a:lnTo>
                  <a:lnTo>
                    <a:pt x="152" y="309"/>
                  </a:lnTo>
                  <a:lnTo>
                    <a:pt x="152" y="317"/>
                  </a:lnTo>
                  <a:lnTo>
                    <a:pt x="147" y="317"/>
                  </a:lnTo>
                  <a:lnTo>
                    <a:pt x="134" y="317"/>
                  </a:lnTo>
                  <a:lnTo>
                    <a:pt x="134" y="322"/>
                  </a:lnTo>
                  <a:lnTo>
                    <a:pt x="134" y="327"/>
                  </a:lnTo>
                  <a:lnTo>
                    <a:pt x="139" y="334"/>
                  </a:lnTo>
                  <a:lnTo>
                    <a:pt x="139" y="339"/>
                  </a:lnTo>
                  <a:lnTo>
                    <a:pt x="139" y="344"/>
                  </a:lnTo>
                  <a:lnTo>
                    <a:pt x="139" y="357"/>
                  </a:lnTo>
                  <a:lnTo>
                    <a:pt x="134" y="362"/>
                  </a:lnTo>
                  <a:lnTo>
                    <a:pt x="134" y="369"/>
                  </a:lnTo>
                  <a:lnTo>
                    <a:pt x="139" y="374"/>
                  </a:lnTo>
                  <a:lnTo>
                    <a:pt x="147" y="381"/>
                  </a:lnTo>
                  <a:lnTo>
                    <a:pt x="152" y="381"/>
                  </a:lnTo>
                  <a:lnTo>
                    <a:pt x="152" y="386"/>
                  </a:lnTo>
                  <a:lnTo>
                    <a:pt x="159" y="391"/>
                  </a:lnTo>
                  <a:lnTo>
                    <a:pt x="152" y="396"/>
                  </a:lnTo>
                  <a:lnTo>
                    <a:pt x="147" y="396"/>
                  </a:lnTo>
                  <a:lnTo>
                    <a:pt x="139" y="404"/>
                  </a:lnTo>
                  <a:lnTo>
                    <a:pt x="129" y="404"/>
                  </a:lnTo>
                  <a:lnTo>
                    <a:pt x="122" y="409"/>
                  </a:lnTo>
                  <a:lnTo>
                    <a:pt x="117" y="414"/>
                  </a:lnTo>
                  <a:lnTo>
                    <a:pt x="117" y="421"/>
                  </a:lnTo>
                  <a:lnTo>
                    <a:pt x="117" y="426"/>
                  </a:lnTo>
                  <a:lnTo>
                    <a:pt x="117" y="439"/>
                  </a:lnTo>
                  <a:lnTo>
                    <a:pt x="112" y="439"/>
                  </a:lnTo>
                  <a:lnTo>
                    <a:pt x="107" y="439"/>
                  </a:lnTo>
                  <a:lnTo>
                    <a:pt x="99" y="444"/>
                  </a:lnTo>
                  <a:lnTo>
                    <a:pt x="99" y="451"/>
                  </a:lnTo>
                  <a:lnTo>
                    <a:pt x="99" y="456"/>
                  </a:lnTo>
                  <a:lnTo>
                    <a:pt x="94" y="456"/>
                  </a:lnTo>
                  <a:lnTo>
                    <a:pt x="87" y="456"/>
                  </a:lnTo>
                  <a:lnTo>
                    <a:pt x="82" y="456"/>
                  </a:lnTo>
                  <a:lnTo>
                    <a:pt x="77" y="456"/>
                  </a:lnTo>
                  <a:lnTo>
                    <a:pt x="77" y="461"/>
                  </a:lnTo>
                  <a:lnTo>
                    <a:pt x="70" y="461"/>
                  </a:lnTo>
                  <a:lnTo>
                    <a:pt x="65" y="456"/>
                  </a:lnTo>
                  <a:lnTo>
                    <a:pt x="65" y="444"/>
                  </a:lnTo>
                  <a:lnTo>
                    <a:pt x="65" y="439"/>
                  </a:lnTo>
                  <a:lnTo>
                    <a:pt x="65" y="426"/>
                  </a:lnTo>
                  <a:lnTo>
                    <a:pt x="65" y="421"/>
                  </a:lnTo>
                  <a:lnTo>
                    <a:pt x="65" y="414"/>
                  </a:lnTo>
                  <a:lnTo>
                    <a:pt x="65" y="404"/>
                  </a:lnTo>
                  <a:lnTo>
                    <a:pt x="65" y="396"/>
                  </a:lnTo>
                  <a:lnTo>
                    <a:pt x="60" y="391"/>
                  </a:lnTo>
                  <a:lnTo>
                    <a:pt x="60" y="386"/>
                  </a:lnTo>
                  <a:lnTo>
                    <a:pt x="60" y="381"/>
                  </a:lnTo>
                  <a:lnTo>
                    <a:pt x="52" y="374"/>
                  </a:lnTo>
                  <a:lnTo>
                    <a:pt x="52" y="369"/>
                  </a:lnTo>
                  <a:lnTo>
                    <a:pt x="52" y="362"/>
                  </a:lnTo>
                  <a:lnTo>
                    <a:pt x="52" y="357"/>
                  </a:lnTo>
                  <a:lnTo>
                    <a:pt x="47" y="352"/>
                  </a:lnTo>
                  <a:lnTo>
                    <a:pt x="47" y="344"/>
                  </a:lnTo>
                  <a:lnTo>
                    <a:pt x="42" y="339"/>
                  </a:lnTo>
                  <a:lnTo>
                    <a:pt x="42" y="334"/>
                  </a:lnTo>
                  <a:lnTo>
                    <a:pt x="42" y="327"/>
                  </a:lnTo>
                  <a:lnTo>
                    <a:pt x="42" y="322"/>
                  </a:lnTo>
                  <a:lnTo>
                    <a:pt x="47" y="322"/>
                  </a:lnTo>
                  <a:lnTo>
                    <a:pt x="47" y="317"/>
                  </a:lnTo>
                  <a:lnTo>
                    <a:pt x="47" y="309"/>
                  </a:lnTo>
                  <a:lnTo>
                    <a:pt x="47" y="304"/>
                  </a:lnTo>
                  <a:lnTo>
                    <a:pt x="47" y="299"/>
                  </a:lnTo>
                  <a:lnTo>
                    <a:pt x="42" y="299"/>
                  </a:lnTo>
                  <a:lnTo>
                    <a:pt x="42" y="292"/>
                  </a:lnTo>
                  <a:lnTo>
                    <a:pt x="47" y="292"/>
                  </a:lnTo>
                  <a:lnTo>
                    <a:pt x="47" y="287"/>
                  </a:lnTo>
                  <a:lnTo>
                    <a:pt x="47" y="282"/>
                  </a:lnTo>
                  <a:lnTo>
                    <a:pt x="42" y="274"/>
                  </a:lnTo>
                  <a:lnTo>
                    <a:pt x="42" y="269"/>
                  </a:lnTo>
                  <a:lnTo>
                    <a:pt x="42" y="264"/>
                  </a:lnTo>
                  <a:lnTo>
                    <a:pt x="42" y="257"/>
                  </a:lnTo>
                  <a:lnTo>
                    <a:pt x="47" y="257"/>
                  </a:lnTo>
                  <a:lnTo>
                    <a:pt x="52" y="252"/>
                  </a:lnTo>
                  <a:lnTo>
                    <a:pt x="60" y="252"/>
                  </a:lnTo>
                  <a:lnTo>
                    <a:pt x="65" y="252"/>
                  </a:lnTo>
                  <a:lnTo>
                    <a:pt x="65" y="257"/>
                  </a:lnTo>
                  <a:lnTo>
                    <a:pt x="77" y="257"/>
                  </a:lnTo>
                  <a:lnTo>
                    <a:pt x="82" y="257"/>
                  </a:lnTo>
                  <a:lnTo>
                    <a:pt x="87" y="257"/>
                  </a:lnTo>
                  <a:lnTo>
                    <a:pt x="94" y="252"/>
                  </a:lnTo>
                  <a:lnTo>
                    <a:pt x="99" y="252"/>
                  </a:lnTo>
                  <a:lnTo>
                    <a:pt x="94" y="247"/>
                  </a:lnTo>
                  <a:lnTo>
                    <a:pt x="87" y="247"/>
                  </a:lnTo>
                  <a:lnTo>
                    <a:pt x="87" y="239"/>
                  </a:lnTo>
                  <a:lnTo>
                    <a:pt x="82" y="239"/>
                  </a:lnTo>
                  <a:lnTo>
                    <a:pt x="77" y="239"/>
                  </a:lnTo>
                  <a:lnTo>
                    <a:pt x="70" y="239"/>
                  </a:lnTo>
                  <a:lnTo>
                    <a:pt x="65" y="239"/>
                  </a:lnTo>
                  <a:lnTo>
                    <a:pt x="65" y="234"/>
                  </a:lnTo>
                  <a:lnTo>
                    <a:pt x="60" y="227"/>
                  </a:lnTo>
                  <a:lnTo>
                    <a:pt x="65" y="227"/>
                  </a:lnTo>
                  <a:lnTo>
                    <a:pt x="65" y="222"/>
                  </a:lnTo>
                  <a:lnTo>
                    <a:pt x="60" y="222"/>
                  </a:lnTo>
                  <a:lnTo>
                    <a:pt x="52" y="222"/>
                  </a:lnTo>
                  <a:lnTo>
                    <a:pt x="47" y="217"/>
                  </a:lnTo>
                  <a:lnTo>
                    <a:pt x="42" y="209"/>
                  </a:lnTo>
                  <a:lnTo>
                    <a:pt x="42" y="204"/>
                  </a:lnTo>
                  <a:lnTo>
                    <a:pt x="42" y="199"/>
                  </a:lnTo>
                  <a:lnTo>
                    <a:pt x="42" y="194"/>
                  </a:lnTo>
                  <a:lnTo>
                    <a:pt x="42" y="182"/>
                  </a:lnTo>
                  <a:lnTo>
                    <a:pt x="35" y="182"/>
                  </a:lnTo>
                  <a:lnTo>
                    <a:pt x="30" y="174"/>
                  </a:lnTo>
                  <a:lnTo>
                    <a:pt x="30" y="169"/>
                  </a:lnTo>
                  <a:lnTo>
                    <a:pt x="30" y="164"/>
                  </a:lnTo>
                  <a:lnTo>
                    <a:pt x="25" y="164"/>
                  </a:lnTo>
                  <a:lnTo>
                    <a:pt x="17" y="157"/>
                  </a:lnTo>
                  <a:lnTo>
                    <a:pt x="12" y="157"/>
                  </a:lnTo>
                  <a:lnTo>
                    <a:pt x="12" y="152"/>
                  </a:lnTo>
                  <a:lnTo>
                    <a:pt x="7" y="147"/>
                  </a:lnTo>
                  <a:lnTo>
                    <a:pt x="0" y="139"/>
                  </a:lnTo>
                  <a:lnTo>
                    <a:pt x="7" y="139"/>
                  </a:lnTo>
                  <a:lnTo>
                    <a:pt x="7" y="134"/>
                  </a:lnTo>
                  <a:lnTo>
                    <a:pt x="12" y="129"/>
                  </a:lnTo>
                  <a:lnTo>
                    <a:pt x="25" y="122"/>
                  </a:lnTo>
                  <a:lnTo>
                    <a:pt x="30" y="117"/>
                  </a:lnTo>
                  <a:lnTo>
                    <a:pt x="35" y="112"/>
                  </a:lnTo>
                  <a:lnTo>
                    <a:pt x="42" y="112"/>
                  </a:lnTo>
                  <a:lnTo>
                    <a:pt x="42" y="104"/>
                  </a:lnTo>
                  <a:lnTo>
                    <a:pt x="42" y="112"/>
                  </a:lnTo>
                  <a:lnTo>
                    <a:pt x="47" y="112"/>
                  </a:lnTo>
                  <a:lnTo>
                    <a:pt x="60" y="112"/>
                  </a:lnTo>
                  <a:lnTo>
                    <a:pt x="60" y="104"/>
                  </a:lnTo>
                  <a:lnTo>
                    <a:pt x="60" y="99"/>
                  </a:lnTo>
                  <a:lnTo>
                    <a:pt x="65" y="94"/>
                  </a:lnTo>
                  <a:lnTo>
                    <a:pt x="65" y="87"/>
                  </a:lnTo>
                  <a:lnTo>
                    <a:pt x="65" y="82"/>
                  </a:lnTo>
                  <a:lnTo>
                    <a:pt x="60" y="77"/>
                  </a:lnTo>
                  <a:lnTo>
                    <a:pt x="60" y="69"/>
                  </a:lnTo>
                  <a:lnTo>
                    <a:pt x="52" y="69"/>
                  </a:lnTo>
                  <a:lnTo>
                    <a:pt x="47" y="64"/>
                  </a:lnTo>
                  <a:lnTo>
                    <a:pt x="42" y="69"/>
                  </a:lnTo>
                  <a:lnTo>
                    <a:pt x="35" y="69"/>
                  </a:lnTo>
                  <a:lnTo>
                    <a:pt x="35" y="64"/>
                  </a:lnTo>
                  <a:lnTo>
                    <a:pt x="42" y="52"/>
                  </a:lnTo>
                  <a:lnTo>
                    <a:pt x="42" y="47"/>
                  </a:lnTo>
                  <a:lnTo>
                    <a:pt x="47" y="47"/>
                  </a:lnTo>
                  <a:lnTo>
                    <a:pt x="60" y="40"/>
                  </a:lnTo>
                  <a:lnTo>
                    <a:pt x="65" y="40"/>
                  </a:lnTo>
                  <a:lnTo>
                    <a:pt x="70" y="35"/>
                  </a:lnTo>
                  <a:lnTo>
                    <a:pt x="77" y="35"/>
                  </a:lnTo>
                  <a:lnTo>
                    <a:pt x="77" y="30"/>
                  </a:lnTo>
                  <a:lnTo>
                    <a:pt x="77" y="22"/>
                  </a:lnTo>
                  <a:lnTo>
                    <a:pt x="77" y="17"/>
                  </a:lnTo>
                  <a:lnTo>
                    <a:pt x="82" y="7"/>
                  </a:lnTo>
                  <a:lnTo>
                    <a:pt x="82" y="0"/>
                  </a:lnTo>
                  <a:lnTo>
                    <a:pt x="87" y="0"/>
                  </a:lnTo>
                  <a:lnTo>
                    <a:pt x="99" y="0"/>
                  </a:lnTo>
                  <a:lnTo>
                    <a:pt x="99" y="7"/>
                  </a:lnTo>
                  <a:lnTo>
                    <a:pt x="107" y="7"/>
                  </a:lnTo>
                  <a:lnTo>
                    <a:pt x="107" y="12"/>
                  </a:lnTo>
                  <a:lnTo>
                    <a:pt x="112" y="12"/>
                  </a:lnTo>
                  <a:lnTo>
                    <a:pt x="117" y="7"/>
                  </a:lnTo>
                  <a:lnTo>
                    <a:pt x="122" y="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05" name="Freeform 53"/>
            <p:cNvSpPr>
              <a:spLocks/>
            </p:cNvSpPr>
            <p:nvPr/>
          </p:nvSpPr>
          <p:spPr bwMode="auto">
            <a:xfrm>
              <a:off x="4664" y="2135"/>
              <a:ext cx="323" cy="493"/>
            </a:xfrm>
            <a:custGeom>
              <a:avLst/>
              <a:gdLst>
                <a:gd name="T0" fmla="*/ 187 w 245"/>
                <a:gd name="T1" fmla="*/ 12 h 374"/>
                <a:gd name="T2" fmla="*/ 200 w 245"/>
                <a:gd name="T3" fmla="*/ 17 h 374"/>
                <a:gd name="T4" fmla="*/ 210 w 245"/>
                <a:gd name="T5" fmla="*/ 12 h 374"/>
                <a:gd name="T6" fmla="*/ 200 w 245"/>
                <a:gd name="T7" fmla="*/ 12 h 374"/>
                <a:gd name="T8" fmla="*/ 187 w 245"/>
                <a:gd name="T9" fmla="*/ 12 h 374"/>
                <a:gd name="T10" fmla="*/ 205 w 245"/>
                <a:gd name="T11" fmla="*/ 7 h 374"/>
                <a:gd name="T12" fmla="*/ 217 w 245"/>
                <a:gd name="T13" fmla="*/ 0 h 374"/>
                <a:gd name="T14" fmla="*/ 235 w 245"/>
                <a:gd name="T15" fmla="*/ 12 h 374"/>
                <a:gd name="T16" fmla="*/ 240 w 245"/>
                <a:gd name="T17" fmla="*/ 35 h 374"/>
                <a:gd name="T18" fmla="*/ 245 w 245"/>
                <a:gd name="T19" fmla="*/ 42 h 374"/>
                <a:gd name="T20" fmla="*/ 240 w 245"/>
                <a:gd name="T21" fmla="*/ 60 h 374"/>
                <a:gd name="T22" fmla="*/ 222 w 245"/>
                <a:gd name="T23" fmla="*/ 87 h 374"/>
                <a:gd name="T24" fmla="*/ 210 w 245"/>
                <a:gd name="T25" fmla="*/ 104 h 374"/>
                <a:gd name="T26" fmla="*/ 192 w 245"/>
                <a:gd name="T27" fmla="*/ 122 h 374"/>
                <a:gd name="T28" fmla="*/ 187 w 245"/>
                <a:gd name="T29" fmla="*/ 139 h 374"/>
                <a:gd name="T30" fmla="*/ 182 w 245"/>
                <a:gd name="T31" fmla="*/ 159 h 374"/>
                <a:gd name="T32" fmla="*/ 182 w 245"/>
                <a:gd name="T33" fmla="*/ 174 h 374"/>
                <a:gd name="T34" fmla="*/ 170 w 245"/>
                <a:gd name="T35" fmla="*/ 182 h 374"/>
                <a:gd name="T36" fmla="*/ 157 w 245"/>
                <a:gd name="T37" fmla="*/ 194 h 374"/>
                <a:gd name="T38" fmla="*/ 165 w 245"/>
                <a:gd name="T39" fmla="*/ 204 h 374"/>
                <a:gd name="T40" fmla="*/ 175 w 245"/>
                <a:gd name="T41" fmla="*/ 199 h 374"/>
                <a:gd name="T42" fmla="*/ 187 w 245"/>
                <a:gd name="T43" fmla="*/ 204 h 374"/>
                <a:gd name="T44" fmla="*/ 175 w 245"/>
                <a:gd name="T45" fmla="*/ 217 h 374"/>
                <a:gd name="T46" fmla="*/ 170 w 245"/>
                <a:gd name="T47" fmla="*/ 229 h 374"/>
                <a:gd name="T48" fmla="*/ 170 w 245"/>
                <a:gd name="T49" fmla="*/ 234 h 374"/>
                <a:gd name="T50" fmla="*/ 182 w 245"/>
                <a:gd name="T51" fmla="*/ 222 h 374"/>
                <a:gd name="T52" fmla="*/ 175 w 245"/>
                <a:gd name="T53" fmla="*/ 239 h 374"/>
                <a:gd name="T54" fmla="*/ 170 w 245"/>
                <a:gd name="T55" fmla="*/ 257 h 374"/>
                <a:gd name="T56" fmla="*/ 165 w 245"/>
                <a:gd name="T57" fmla="*/ 282 h 374"/>
                <a:gd name="T58" fmla="*/ 157 w 245"/>
                <a:gd name="T59" fmla="*/ 299 h 374"/>
                <a:gd name="T60" fmla="*/ 157 w 245"/>
                <a:gd name="T61" fmla="*/ 317 h 374"/>
                <a:gd name="T62" fmla="*/ 147 w 245"/>
                <a:gd name="T63" fmla="*/ 334 h 374"/>
                <a:gd name="T64" fmla="*/ 140 w 245"/>
                <a:gd name="T65" fmla="*/ 317 h 374"/>
                <a:gd name="T66" fmla="*/ 127 w 245"/>
                <a:gd name="T67" fmla="*/ 309 h 374"/>
                <a:gd name="T68" fmla="*/ 127 w 245"/>
                <a:gd name="T69" fmla="*/ 292 h 374"/>
                <a:gd name="T70" fmla="*/ 127 w 245"/>
                <a:gd name="T71" fmla="*/ 274 h 374"/>
                <a:gd name="T72" fmla="*/ 122 w 245"/>
                <a:gd name="T73" fmla="*/ 282 h 374"/>
                <a:gd name="T74" fmla="*/ 117 w 245"/>
                <a:gd name="T75" fmla="*/ 287 h 374"/>
                <a:gd name="T76" fmla="*/ 110 w 245"/>
                <a:gd name="T77" fmla="*/ 299 h 374"/>
                <a:gd name="T78" fmla="*/ 100 w 245"/>
                <a:gd name="T79" fmla="*/ 309 h 374"/>
                <a:gd name="T80" fmla="*/ 87 w 245"/>
                <a:gd name="T81" fmla="*/ 317 h 374"/>
                <a:gd name="T82" fmla="*/ 82 w 245"/>
                <a:gd name="T83" fmla="*/ 334 h 374"/>
                <a:gd name="T84" fmla="*/ 70 w 245"/>
                <a:gd name="T85" fmla="*/ 339 h 374"/>
                <a:gd name="T86" fmla="*/ 65 w 245"/>
                <a:gd name="T87" fmla="*/ 352 h 374"/>
                <a:gd name="T88" fmla="*/ 52 w 245"/>
                <a:gd name="T89" fmla="*/ 362 h 374"/>
                <a:gd name="T90" fmla="*/ 35 w 245"/>
                <a:gd name="T91" fmla="*/ 357 h 374"/>
                <a:gd name="T92" fmla="*/ 30 w 245"/>
                <a:gd name="T93" fmla="*/ 369 h 374"/>
                <a:gd name="T94" fmla="*/ 5 w 245"/>
                <a:gd name="T95" fmla="*/ 194 h 374"/>
                <a:gd name="T96" fmla="*/ 175 w 245"/>
                <a:gd name="T97" fmla="*/ 12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5" h="374">
                  <a:moveTo>
                    <a:pt x="175" y="12"/>
                  </a:moveTo>
                  <a:lnTo>
                    <a:pt x="182" y="12"/>
                  </a:lnTo>
                  <a:lnTo>
                    <a:pt x="187" y="12"/>
                  </a:lnTo>
                  <a:lnTo>
                    <a:pt x="187" y="17"/>
                  </a:lnTo>
                  <a:lnTo>
                    <a:pt x="192" y="17"/>
                  </a:lnTo>
                  <a:lnTo>
                    <a:pt x="200" y="17"/>
                  </a:lnTo>
                  <a:lnTo>
                    <a:pt x="205" y="17"/>
                  </a:lnTo>
                  <a:lnTo>
                    <a:pt x="210" y="17"/>
                  </a:lnTo>
                  <a:lnTo>
                    <a:pt x="210" y="12"/>
                  </a:lnTo>
                  <a:lnTo>
                    <a:pt x="210" y="7"/>
                  </a:lnTo>
                  <a:lnTo>
                    <a:pt x="205" y="7"/>
                  </a:lnTo>
                  <a:lnTo>
                    <a:pt x="200" y="12"/>
                  </a:lnTo>
                  <a:lnTo>
                    <a:pt x="192" y="7"/>
                  </a:lnTo>
                  <a:lnTo>
                    <a:pt x="192" y="12"/>
                  </a:lnTo>
                  <a:lnTo>
                    <a:pt x="187" y="12"/>
                  </a:lnTo>
                  <a:lnTo>
                    <a:pt x="192" y="7"/>
                  </a:lnTo>
                  <a:lnTo>
                    <a:pt x="200" y="7"/>
                  </a:lnTo>
                  <a:lnTo>
                    <a:pt x="205" y="7"/>
                  </a:lnTo>
                  <a:lnTo>
                    <a:pt x="210" y="7"/>
                  </a:lnTo>
                  <a:lnTo>
                    <a:pt x="210" y="0"/>
                  </a:lnTo>
                  <a:lnTo>
                    <a:pt x="217" y="0"/>
                  </a:lnTo>
                  <a:lnTo>
                    <a:pt x="222" y="0"/>
                  </a:lnTo>
                  <a:lnTo>
                    <a:pt x="227" y="7"/>
                  </a:lnTo>
                  <a:lnTo>
                    <a:pt x="235" y="12"/>
                  </a:lnTo>
                  <a:lnTo>
                    <a:pt x="235" y="17"/>
                  </a:lnTo>
                  <a:lnTo>
                    <a:pt x="240" y="30"/>
                  </a:lnTo>
                  <a:lnTo>
                    <a:pt x="240" y="35"/>
                  </a:lnTo>
                  <a:lnTo>
                    <a:pt x="240" y="30"/>
                  </a:lnTo>
                  <a:lnTo>
                    <a:pt x="245" y="35"/>
                  </a:lnTo>
                  <a:lnTo>
                    <a:pt x="245" y="42"/>
                  </a:lnTo>
                  <a:lnTo>
                    <a:pt x="245" y="47"/>
                  </a:lnTo>
                  <a:lnTo>
                    <a:pt x="240" y="52"/>
                  </a:lnTo>
                  <a:lnTo>
                    <a:pt x="240" y="60"/>
                  </a:lnTo>
                  <a:lnTo>
                    <a:pt x="240" y="70"/>
                  </a:lnTo>
                  <a:lnTo>
                    <a:pt x="235" y="82"/>
                  </a:lnTo>
                  <a:lnTo>
                    <a:pt x="222" y="87"/>
                  </a:lnTo>
                  <a:lnTo>
                    <a:pt x="217" y="94"/>
                  </a:lnTo>
                  <a:lnTo>
                    <a:pt x="217" y="104"/>
                  </a:lnTo>
                  <a:lnTo>
                    <a:pt x="210" y="104"/>
                  </a:lnTo>
                  <a:lnTo>
                    <a:pt x="200" y="112"/>
                  </a:lnTo>
                  <a:lnTo>
                    <a:pt x="200" y="117"/>
                  </a:lnTo>
                  <a:lnTo>
                    <a:pt x="192" y="122"/>
                  </a:lnTo>
                  <a:lnTo>
                    <a:pt x="192" y="129"/>
                  </a:lnTo>
                  <a:lnTo>
                    <a:pt x="192" y="134"/>
                  </a:lnTo>
                  <a:lnTo>
                    <a:pt x="187" y="139"/>
                  </a:lnTo>
                  <a:lnTo>
                    <a:pt x="182" y="147"/>
                  </a:lnTo>
                  <a:lnTo>
                    <a:pt x="182" y="152"/>
                  </a:lnTo>
                  <a:lnTo>
                    <a:pt x="182" y="159"/>
                  </a:lnTo>
                  <a:lnTo>
                    <a:pt x="182" y="164"/>
                  </a:lnTo>
                  <a:lnTo>
                    <a:pt x="182" y="169"/>
                  </a:lnTo>
                  <a:lnTo>
                    <a:pt x="182" y="174"/>
                  </a:lnTo>
                  <a:lnTo>
                    <a:pt x="175" y="174"/>
                  </a:lnTo>
                  <a:lnTo>
                    <a:pt x="175" y="182"/>
                  </a:lnTo>
                  <a:lnTo>
                    <a:pt x="170" y="182"/>
                  </a:lnTo>
                  <a:lnTo>
                    <a:pt x="170" y="187"/>
                  </a:lnTo>
                  <a:lnTo>
                    <a:pt x="165" y="194"/>
                  </a:lnTo>
                  <a:lnTo>
                    <a:pt x="157" y="194"/>
                  </a:lnTo>
                  <a:lnTo>
                    <a:pt x="157" y="199"/>
                  </a:lnTo>
                  <a:lnTo>
                    <a:pt x="165" y="199"/>
                  </a:lnTo>
                  <a:lnTo>
                    <a:pt x="165" y="204"/>
                  </a:lnTo>
                  <a:lnTo>
                    <a:pt x="170" y="204"/>
                  </a:lnTo>
                  <a:lnTo>
                    <a:pt x="170" y="199"/>
                  </a:lnTo>
                  <a:lnTo>
                    <a:pt x="175" y="199"/>
                  </a:lnTo>
                  <a:lnTo>
                    <a:pt x="182" y="199"/>
                  </a:lnTo>
                  <a:lnTo>
                    <a:pt x="182" y="204"/>
                  </a:lnTo>
                  <a:lnTo>
                    <a:pt x="187" y="204"/>
                  </a:lnTo>
                  <a:lnTo>
                    <a:pt x="187" y="212"/>
                  </a:lnTo>
                  <a:lnTo>
                    <a:pt x="182" y="217"/>
                  </a:lnTo>
                  <a:lnTo>
                    <a:pt x="175" y="217"/>
                  </a:lnTo>
                  <a:lnTo>
                    <a:pt x="170" y="217"/>
                  </a:lnTo>
                  <a:lnTo>
                    <a:pt x="170" y="222"/>
                  </a:lnTo>
                  <a:lnTo>
                    <a:pt x="170" y="229"/>
                  </a:lnTo>
                  <a:lnTo>
                    <a:pt x="165" y="234"/>
                  </a:lnTo>
                  <a:lnTo>
                    <a:pt x="170" y="239"/>
                  </a:lnTo>
                  <a:lnTo>
                    <a:pt x="170" y="234"/>
                  </a:lnTo>
                  <a:lnTo>
                    <a:pt x="170" y="229"/>
                  </a:lnTo>
                  <a:lnTo>
                    <a:pt x="175" y="229"/>
                  </a:lnTo>
                  <a:lnTo>
                    <a:pt x="182" y="222"/>
                  </a:lnTo>
                  <a:lnTo>
                    <a:pt x="187" y="229"/>
                  </a:lnTo>
                  <a:lnTo>
                    <a:pt x="182" y="234"/>
                  </a:lnTo>
                  <a:lnTo>
                    <a:pt x="175" y="239"/>
                  </a:lnTo>
                  <a:lnTo>
                    <a:pt x="175" y="247"/>
                  </a:lnTo>
                  <a:lnTo>
                    <a:pt x="175" y="252"/>
                  </a:lnTo>
                  <a:lnTo>
                    <a:pt x="170" y="257"/>
                  </a:lnTo>
                  <a:lnTo>
                    <a:pt x="170" y="264"/>
                  </a:lnTo>
                  <a:lnTo>
                    <a:pt x="165" y="274"/>
                  </a:lnTo>
                  <a:lnTo>
                    <a:pt x="165" y="282"/>
                  </a:lnTo>
                  <a:lnTo>
                    <a:pt x="165" y="287"/>
                  </a:lnTo>
                  <a:lnTo>
                    <a:pt x="157" y="292"/>
                  </a:lnTo>
                  <a:lnTo>
                    <a:pt x="157" y="299"/>
                  </a:lnTo>
                  <a:lnTo>
                    <a:pt x="157" y="304"/>
                  </a:lnTo>
                  <a:lnTo>
                    <a:pt x="157" y="309"/>
                  </a:lnTo>
                  <a:lnTo>
                    <a:pt x="157" y="317"/>
                  </a:lnTo>
                  <a:lnTo>
                    <a:pt x="152" y="327"/>
                  </a:lnTo>
                  <a:lnTo>
                    <a:pt x="152" y="334"/>
                  </a:lnTo>
                  <a:lnTo>
                    <a:pt x="147" y="334"/>
                  </a:lnTo>
                  <a:lnTo>
                    <a:pt x="147" y="327"/>
                  </a:lnTo>
                  <a:lnTo>
                    <a:pt x="140" y="322"/>
                  </a:lnTo>
                  <a:lnTo>
                    <a:pt x="140" y="317"/>
                  </a:lnTo>
                  <a:lnTo>
                    <a:pt x="140" y="309"/>
                  </a:lnTo>
                  <a:lnTo>
                    <a:pt x="135" y="309"/>
                  </a:lnTo>
                  <a:lnTo>
                    <a:pt x="127" y="309"/>
                  </a:lnTo>
                  <a:lnTo>
                    <a:pt x="127" y="304"/>
                  </a:lnTo>
                  <a:lnTo>
                    <a:pt x="127" y="299"/>
                  </a:lnTo>
                  <a:lnTo>
                    <a:pt x="127" y="292"/>
                  </a:lnTo>
                  <a:lnTo>
                    <a:pt x="135" y="287"/>
                  </a:lnTo>
                  <a:lnTo>
                    <a:pt x="127" y="282"/>
                  </a:lnTo>
                  <a:lnTo>
                    <a:pt x="127" y="274"/>
                  </a:lnTo>
                  <a:lnTo>
                    <a:pt x="127" y="269"/>
                  </a:lnTo>
                  <a:lnTo>
                    <a:pt x="122" y="274"/>
                  </a:lnTo>
                  <a:lnTo>
                    <a:pt x="122" y="282"/>
                  </a:lnTo>
                  <a:lnTo>
                    <a:pt x="117" y="282"/>
                  </a:lnTo>
                  <a:lnTo>
                    <a:pt x="110" y="287"/>
                  </a:lnTo>
                  <a:lnTo>
                    <a:pt x="117" y="287"/>
                  </a:lnTo>
                  <a:lnTo>
                    <a:pt x="117" y="292"/>
                  </a:lnTo>
                  <a:lnTo>
                    <a:pt x="110" y="292"/>
                  </a:lnTo>
                  <a:lnTo>
                    <a:pt x="110" y="299"/>
                  </a:lnTo>
                  <a:lnTo>
                    <a:pt x="105" y="304"/>
                  </a:lnTo>
                  <a:lnTo>
                    <a:pt x="105" y="309"/>
                  </a:lnTo>
                  <a:lnTo>
                    <a:pt x="100" y="309"/>
                  </a:lnTo>
                  <a:lnTo>
                    <a:pt x="95" y="309"/>
                  </a:lnTo>
                  <a:lnTo>
                    <a:pt x="87" y="309"/>
                  </a:lnTo>
                  <a:lnTo>
                    <a:pt x="87" y="317"/>
                  </a:lnTo>
                  <a:lnTo>
                    <a:pt x="82" y="322"/>
                  </a:lnTo>
                  <a:lnTo>
                    <a:pt x="82" y="327"/>
                  </a:lnTo>
                  <a:lnTo>
                    <a:pt x="82" y="334"/>
                  </a:lnTo>
                  <a:lnTo>
                    <a:pt x="75" y="334"/>
                  </a:lnTo>
                  <a:lnTo>
                    <a:pt x="70" y="334"/>
                  </a:lnTo>
                  <a:lnTo>
                    <a:pt x="70" y="339"/>
                  </a:lnTo>
                  <a:lnTo>
                    <a:pt x="70" y="347"/>
                  </a:lnTo>
                  <a:lnTo>
                    <a:pt x="65" y="347"/>
                  </a:lnTo>
                  <a:lnTo>
                    <a:pt x="65" y="352"/>
                  </a:lnTo>
                  <a:lnTo>
                    <a:pt x="57" y="357"/>
                  </a:lnTo>
                  <a:lnTo>
                    <a:pt x="57" y="362"/>
                  </a:lnTo>
                  <a:lnTo>
                    <a:pt x="52" y="362"/>
                  </a:lnTo>
                  <a:lnTo>
                    <a:pt x="47" y="362"/>
                  </a:lnTo>
                  <a:lnTo>
                    <a:pt x="40" y="362"/>
                  </a:lnTo>
                  <a:lnTo>
                    <a:pt x="35" y="357"/>
                  </a:lnTo>
                  <a:lnTo>
                    <a:pt x="30" y="357"/>
                  </a:lnTo>
                  <a:lnTo>
                    <a:pt x="30" y="362"/>
                  </a:lnTo>
                  <a:lnTo>
                    <a:pt x="30" y="369"/>
                  </a:lnTo>
                  <a:lnTo>
                    <a:pt x="30" y="374"/>
                  </a:lnTo>
                  <a:lnTo>
                    <a:pt x="0" y="374"/>
                  </a:lnTo>
                  <a:lnTo>
                    <a:pt x="5" y="194"/>
                  </a:lnTo>
                  <a:lnTo>
                    <a:pt x="157" y="94"/>
                  </a:lnTo>
                  <a:lnTo>
                    <a:pt x="175" y="60"/>
                  </a:lnTo>
                  <a:lnTo>
                    <a:pt x="175" y="12"/>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06" name="Freeform 54"/>
            <p:cNvSpPr>
              <a:spLocks/>
            </p:cNvSpPr>
            <p:nvPr/>
          </p:nvSpPr>
          <p:spPr bwMode="auto">
            <a:xfrm>
              <a:off x="1320" y="682"/>
              <a:ext cx="511" cy="619"/>
            </a:xfrm>
            <a:custGeom>
              <a:avLst/>
              <a:gdLst>
                <a:gd name="T0" fmla="*/ 210 w 387"/>
                <a:gd name="T1" fmla="*/ 7 h 469"/>
                <a:gd name="T2" fmla="*/ 200 w 387"/>
                <a:gd name="T3" fmla="*/ 25 h 469"/>
                <a:gd name="T4" fmla="*/ 192 w 387"/>
                <a:gd name="T5" fmla="*/ 47 h 469"/>
                <a:gd name="T6" fmla="*/ 192 w 387"/>
                <a:gd name="T7" fmla="*/ 72 h 469"/>
                <a:gd name="T8" fmla="*/ 205 w 387"/>
                <a:gd name="T9" fmla="*/ 90 h 469"/>
                <a:gd name="T10" fmla="*/ 210 w 387"/>
                <a:gd name="T11" fmla="*/ 107 h 469"/>
                <a:gd name="T12" fmla="*/ 205 w 387"/>
                <a:gd name="T13" fmla="*/ 135 h 469"/>
                <a:gd name="T14" fmla="*/ 205 w 387"/>
                <a:gd name="T15" fmla="*/ 165 h 469"/>
                <a:gd name="T16" fmla="*/ 217 w 387"/>
                <a:gd name="T17" fmla="*/ 177 h 469"/>
                <a:gd name="T18" fmla="*/ 217 w 387"/>
                <a:gd name="T19" fmla="*/ 207 h 469"/>
                <a:gd name="T20" fmla="*/ 222 w 387"/>
                <a:gd name="T21" fmla="*/ 224 h 469"/>
                <a:gd name="T22" fmla="*/ 222 w 387"/>
                <a:gd name="T23" fmla="*/ 247 h 469"/>
                <a:gd name="T24" fmla="*/ 227 w 387"/>
                <a:gd name="T25" fmla="*/ 269 h 469"/>
                <a:gd name="T26" fmla="*/ 245 w 387"/>
                <a:gd name="T27" fmla="*/ 287 h 469"/>
                <a:gd name="T28" fmla="*/ 262 w 387"/>
                <a:gd name="T29" fmla="*/ 294 h 469"/>
                <a:gd name="T30" fmla="*/ 282 w 387"/>
                <a:gd name="T31" fmla="*/ 317 h 469"/>
                <a:gd name="T32" fmla="*/ 300 w 387"/>
                <a:gd name="T33" fmla="*/ 329 h 469"/>
                <a:gd name="T34" fmla="*/ 310 w 387"/>
                <a:gd name="T35" fmla="*/ 352 h 469"/>
                <a:gd name="T36" fmla="*/ 315 w 387"/>
                <a:gd name="T37" fmla="*/ 369 h 469"/>
                <a:gd name="T38" fmla="*/ 327 w 387"/>
                <a:gd name="T39" fmla="*/ 382 h 469"/>
                <a:gd name="T40" fmla="*/ 340 w 387"/>
                <a:gd name="T41" fmla="*/ 382 h 469"/>
                <a:gd name="T42" fmla="*/ 352 w 387"/>
                <a:gd name="T43" fmla="*/ 394 h 469"/>
                <a:gd name="T44" fmla="*/ 357 w 387"/>
                <a:gd name="T45" fmla="*/ 412 h 469"/>
                <a:gd name="T46" fmla="*/ 370 w 387"/>
                <a:gd name="T47" fmla="*/ 422 h 469"/>
                <a:gd name="T48" fmla="*/ 380 w 387"/>
                <a:gd name="T49" fmla="*/ 429 h 469"/>
                <a:gd name="T50" fmla="*/ 380 w 387"/>
                <a:gd name="T51" fmla="*/ 447 h 469"/>
                <a:gd name="T52" fmla="*/ 387 w 387"/>
                <a:gd name="T53" fmla="*/ 464 h 469"/>
                <a:gd name="T54" fmla="*/ 270 w 387"/>
                <a:gd name="T55" fmla="*/ 452 h 469"/>
                <a:gd name="T56" fmla="*/ 270 w 387"/>
                <a:gd name="T57" fmla="*/ 447 h 469"/>
                <a:gd name="T58" fmla="*/ 270 w 387"/>
                <a:gd name="T59" fmla="*/ 434 h 469"/>
                <a:gd name="T60" fmla="*/ 262 w 387"/>
                <a:gd name="T61" fmla="*/ 417 h 469"/>
                <a:gd name="T62" fmla="*/ 252 w 387"/>
                <a:gd name="T63" fmla="*/ 404 h 469"/>
                <a:gd name="T64" fmla="*/ 240 w 387"/>
                <a:gd name="T65" fmla="*/ 387 h 469"/>
                <a:gd name="T66" fmla="*/ 227 w 387"/>
                <a:gd name="T67" fmla="*/ 377 h 469"/>
                <a:gd name="T68" fmla="*/ 217 w 387"/>
                <a:gd name="T69" fmla="*/ 359 h 469"/>
                <a:gd name="T70" fmla="*/ 192 w 387"/>
                <a:gd name="T71" fmla="*/ 334 h 469"/>
                <a:gd name="T72" fmla="*/ 170 w 387"/>
                <a:gd name="T73" fmla="*/ 322 h 469"/>
                <a:gd name="T74" fmla="*/ 152 w 387"/>
                <a:gd name="T75" fmla="*/ 317 h 469"/>
                <a:gd name="T76" fmla="*/ 135 w 387"/>
                <a:gd name="T77" fmla="*/ 299 h 469"/>
                <a:gd name="T78" fmla="*/ 122 w 387"/>
                <a:gd name="T79" fmla="*/ 282 h 469"/>
                <a:gd name="T80" fmla="*/ 117 w 387"/>
                <a:gd name="T81" fmla="*/ 264 h 469"/>
                <a:gd name="T82" fmla="*/ 113 w 387"/>
                <a:gd name="T83" fmla="*/ 242 h 469"/>
                <a:gd name="T84" fmla="*/ 100 w 387"/>
                <a:gd name="T85" fmla="*/ 229 h 469"/>
                <a:gd name="T86" fmla="*/ 100 w 387"/>
                <a:gd name="T87" fmla="*/ 229 h 469"/>
                <a:gd name="T88" fmla="*/ 100 w 387"/>
                <a:gd name="T89" fmla="*/ 207 h 469"/>
                <a:gd name="T90" fmla="*/ 88 w 387"/>
                <a:gd name="T91" fmla="*/ 182 h 469"/>
                <a:gd name="T92" fmla="*/ 70 w 387"/>
                <a:gd name="T93" fmla="*/ 165 h 469"/>
                <a:gd name="T94" fmla="*/ 70 w 387"/>
                <a:gd name="T95" fmla="*/ 142 h 469"/>
                <a:gd name="T96" fmla="*/ 53 w 387"/>
                <a:gd name="T97" fmla="*/ 125 h 469"/>
                <a:gd name="T98" fmla="*/ 35 w 387"/>
                <a:gd name="T99" fmla="*/ 112 h 469"/>
                <a:gd name="T100" fmla="*/ 40 w 387"/>
                <a:gd name="T101" fmla="*/ 100 h 469"/>
                <a:gd name="T102" fmla="*/ 40 w 387"/>
                <a:gd name="T103" fmla="*/ 90 h 469"/>
                <a:gd name="T104" fmla="*/ 35 w 387"/>
                <a:gd name="T105" fmla="*/ 77 h 469"/>
                <a:gd name="T106" fmla="*/ 23 w 387"/>
                <a:gd name="T107" fmla="*/ 55 h 469"/>
                <a:gd name="T108" fmla="*/ 13 w 387"/>
                <a:gd name="T109" fmla="*/ 37 h 469"/>
                <a:gd name="T110" fmla="*/ 5 w 387"/>
                <a:gd name="T111" fmla="*/ 2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7" h="469">
                  <a:moveTo>
                    <a:pt x="5" y="7"/>
                  </a:moveTo>
                  <a:lnTo>
                    <a:pt x="222" y="0"/>
                  </a:lnTo>
                  <a:lnTo>
                    <a:pt x="217" y="7"/>
                  </a:lnTo>
                  <a:lnTo>
                    <a:pt x="210" y="7"/>
                  </a:lnTo>
                  <a:lnTo>
                    <a:pt x="210" y="12"/>
                  </a:lnTo>
                  <a:lnTo>
                    <a:pt x="210" y="20"/>
                  </a:lnTo>
                  <a:lnTo>
                    <a:pt x="205" y="20"/>
                  </a:lnTo>
                  <a:lnTo>
                    <a:pt x="200" y="25"/>
                  </a:lnTo>
                  <a:lnTo>
                    <a:pt x="200" y="30"/>
                  </a:lnTo>
                  <a:lnTo>
                    <a:pt x="192" y="37"/>
                  </a:lnTo>
                  <a:lnTo>
                    <a:pt x="192" y="42"/>
                  </a:lnTo>
                  <a:lnTo>
                    <a:pt x="192" y="47"/>
                  </a:lnTo>
                  <a:lnTo>
                    <a:pt x="192" y="55"/>
                  </a:lnTo>
                  <a:lnTo>
                    <a:pt x="192" y="60"/>
                  </a:lnTo>
                  <a:lnTo>
                    <a:pt x="192" y="65"/>
                  </a:lnTo>
                  <a:lnTo>
                    <a:pt x="192" y="72"/>
                  </a:lnTo>
                  <a:lnTo>
                    <a:pt x="192" y="77"/>
                  </a:lnTo>
                  <a:lnTo>
                    <a:pt x="192" y="82"/>
                  </a:lnTo>
                  <a:lnTo>
                    <a:pt x="200" y="82"/>
                  </a:lnTo>
                  <a:lnTo>
                    <a:pt x="205" y="90"/>
                  </a:lnTo>
                  <a:lnTo>
                    <a:pt x="210" y="90"/>
                  </a:lnTo>
                  <a:lnTo>
                    <a:pt x="210" y="95"/>
                  </a:lnTo>
                  <a:lnTo>
                    <a:pt x="210" y="100"/>
                  </a:lnTo>
                  <a:lnTo>
                    <a:pt x="210" y="107"/>
                  </a:lnTo>
                  <a:lnTo>
                    <a:pt x="210" y="112"/>
                  </a:lnTo>
                  <a:lnTo>
                    <a:pt x="210" y="117"/>
                  </a:lnTo>
                  <a:lnTo>
                    <a:pt x="205" y="125"/>
                  </a:lnTo>
                  <a:lnTo>
                    <a:pt x="205" y="135"/>
                  </a:lnTo>
                  <a:lnTo>
                    <a:pt x="200" y="142"/>
                  </a:lnTo>
                  <a:lnTo>
                    <a:pt x="200" y="147"/>
                  </a:lnTo>
                  <a:lnTo>
                    <a:pt x="200" y="160"/>
                  </a:lnTo>
                  <a:lnTo>
                    <a:pt x="205" y="165"/>
                  </a:lnTo>
                  <a:lnTo>
                    <a:pt x="210" y="172"/>
                  </a:lnTo>
                  <a:lnTo>
                    <a:pt x="205" y="172"/>
                  </a:lnTo>
                  <a:lnTo>
                    <a:pt x="210" y="177"/>
                  </a:lnTo>
                  <a:lnTo>
                    <a:pt x="217" y="177"/>
                  </a:lnTo>
                  <a:lnTo>
                    <a:pt x="217" y="187"/>
                  </a:lnTo>
                  <a:lnTo>
                    <a:pt x="217" y="195"/>
                  </a:lnTo>
                  <a:lnTo>
                    <a:pt x="217" y="200"/>
                  </a:lnTo>
                  <a:lnTo>
                    <a:pt x="217" y="207"/>
                  </a:lnTo>
                  <a:lnTo>
                    <a:pt x="217" y="212"/>
                  </a:lnTo>
                  <a:lnTo>
                    <a:pt x="222" y="212"/>
                  </a:lnTo>
                  <a:lnTo>
                    <a:pt x="222" y="217"/>
                  </a:lnTo>
                  <a:lnTo>
                    <a:pt x="222" y="224"/>
                  </a:lnTo>
                  <a:lnTo>
                    <a:pt x="222" y="229"/>
                  </a:lnTo>
                  <a:lnTo>
                    <a:pt x="222" y="234"/>
                  </a:lnTo>
                  <a:lnTo>
                    <a:pt x="222" y="242"/>
                  </a:lnTo>
                  <a:lnTo>
                    <a:pt x="222" y="247"/>
                  </a:lnTo>
                  <a:lnTo>
                    <a:pt x="222" y="252"/>
                  </a:lnTo>
                  <a:lnTo>
                    <a:pt x="222" y="259"/>
                  </a:lnTo>
                  <a:lnTo>
                    <a:pt x="227" y="264"/>
                  </a:lnTo>
                  <a:lnTo>
                    <a:pt x="227" y="269"/>
                  </a:lnTo>
                  <a:lnTo>
                    <a:pt x="235" y="277"/>
                  </a:lnTo>
                  <a:lnTo>
                    <a:pt x="240" y="277"/>
                  </a:lnTo>
                  <a:lnTo>
                    <a:pt x="245" y="282"/>
                  </a:lnTo>
                  <a:lnTo>
                    <a:pt x="245" y="287"/>
                  </a:lnTo>
                  <a:lnTo>
                    <a:pt x="245" y="294"/>
                  </a:lnTo>
                  <a:lnTo>
                    <a:pt x="252" y="294"/>
                  </a:lnTo>
                  <a:lnTo>
                    <a:pt x="257" y="294"/>
                  </a:lnTo>
                  <a:lnTo>
                    <a:pt x="262" y="294"/>
                  </a:lnTo>
                  <a:lnTo>
                    <a:pt x="262" y="299"/>
                  </a:lnTo>
                  <a:lnTo>
                    <a:pt x="270" y="307"/>
                  </a:lnTo>
                  <a:lnTo>
                    <a:pt x="275" y="312"/>
                  </a:lnTo>
                  <a:lnTo>
                    <a:pt x="282" y="317"/>
                  </a:lnTo>
                  <a:lnTo>
                    <a:pt x="287" y="317"/>
                  </a:lnTo>
                  <a:lnTo>
                    <a:pt x="292" y="322"/>
                  </a:lnTo>
                  <a:lnTo>
                    <a:pt x="292" y="329"/>
                  </a:lnTo>
                  <a:lnTo>
                    <a:pt x="300" y="329"/>
                  </a:lnTo>
                  <a:lnTo>
                    <a:pt x="305" y="334"/>
                  </a:lnTo>
                  <a:lnTo>
                    <a:pt x="310" y="339"/>
                  </a:lnTo>
                  <a:lnTo>
                    <a:pt x="310" y="347"/>
                  </a:lnTo>
                  <a:lnTo>
                    <a:pt x="310" y="352"/>
                  </a:lnTo>
                  <a:lnTo>
                    <a:pt x="315" y="359"/>
                  </a:lnTo>
                  <a:lnTo>
                    <a:pt x="315" y="364"/>
                  </a:lnTo>
                  <a:lnTo>
                    <a:pt x="322" y="364"/>
                  </a:lnTo>
                  <a:lnTo>
                    <a:pt x="315" y="369"/>
                  </a:lnTo>
                  <a:lnTo>
                    <a:pt x="315" y="377"/>
                  </a:lnTo>
                  <a:lnTo>
                    <a:pt x="322" y="377"/>
                  </a:lnTo>
                  <a:lnTo>
                    <a:pt x="322" y="382"/>
                  </a:lnTo>
                  <a:lnTo>
                    <a:pt x="327" y="382"/>
                  </a:lnTo>
                  <a:lnTo>
                    <a:pt x="327" y="377"/>
                  </a:lnTo>
                  <a:lnTo>
                    <a:pt x="335" y="377"/>
                  </a:lnTo>
                  <a:lnTo>
                    <a:pt x="335" y="382"/>
                  </a:lnTo>
                  <a:lnTo>
                    <a:pt x="340" y="382"/>
                  </a:lnTo>
                  <a:lnTo>
                    <a:pt x="340" y="387"/>
                  </a:lnTo>
                  <a:lnTo>
                    <a:pt x="345" y="387"/>
                  </a:lnTo>
                  <a:lnTo>
                    <a:pt x="352" y="387"/>
                  </a:lnTo>
                  <a:lnTo>
                    <a:pt x="352" y="394"/>
                  </a:lnTo>
                  <a:lnTo>
                    <a:pt x="352" y="399"/>
                  </a:lnTo>
                  <a:lnTo>
                    <a:pt x="357" y="399"/>
                  </a:lnTo>
                  <a:lnTo>
                    <a:pt x="357" y="404"/>
                  </a:lnTo>
                  <a:lnTo>
                    <a:pt x="357" y="412"/>
                  </a:lnTo>
                  <a:lnTo>
                    <a:pt x="357" y="417"/>
                  </a:lnTo>
                  <a:lnTo>
                    <a:pt x="362" y="417"/>
                  </a:lnTo>
                  <a:lnTo>
                    <a:pt x="362" y="422"/>
                  </a:lnTo>
                  <a:lnTo>
                    <a:pt x="370" y="422"/>
                  </a:lnTo>
                  <a:lnTo>
                    <a:pt x="375" y="429"/>
                  </a:lnTo>
                  <a:lnTo>
                    <a:pt x="375" y="422"/>
                  </a:lnTo>
                  <a:lnTo>
                    <a:pt x="380" y="422"/>
                  </a:lnTo>
                  <a:lnTo>
                    <a:pt x="380" y="429"/>
                  </a:lnTo>
                  <a:lnTo>
                    <a:pt x="387" y="434"/>
                  </a:lnTo>
                  <a:lnTo>
                    <a:pt x="380" y="434"/>
                  </a:lnTo>
                  <a:lnTo>
                    <a:pt x="380" y="439"/>
                  </a:lnTo>
                  <a:lnTo>
                    <a:pt x="380" y="447"/>
                  </a:lnTo>
                  <a:lnTo>
                    <a:pt x="387" y="447"/>
                  </a:lnTo>
                  <a:lnTo>
                    <a:pt x="387" y="452"/>
                  </a:lnTo>
                  <a:lnTo>
                    <a:pt x="387" y="457"/>
                  </a:lnTo>
                  <a:lnTo>
                    <a:pt x="387" y="464"/>
                  </a:lnTo>
                  <a:lnTo>
                    <a:pt x="387" y="469"/>
                  </a:lnTo>
                  <a:lnTo>
                    <a:pt x="270" y="464"/>
                  </a:lnTo>
                  <a:lnTo>
                    <a:pt x="270" y="457"/>
                  </a:lnTo>
                  <a:lnTo>
                    <a:pt x="270" y="452"/>
                  </a:lnTo>
                  <a:lnTo>
                    <a:pt x="270" y="457"/>
                  </a:lnTo>
                  <a:lnTo>
                    <a:pt x="275" y="452"/>
                  </a:lnTo>
                  <a:lnTo>
                    <a:pt x="275" y="447"/>
                  </a:lnTo>
                  <a:lnTo>
                    <a:pt x="270" y="447"/>
                  </a:lnTo>
                  <a:lnTo>
                    <a:pt x="262" y="447"/>
                  </a:lnTo>
                  <a:lnTo>
                    <a:pt x="262" y="439"/>
                  </a:lnTo>
                  <a:lnTo>
                    <a:pt x="270" y="439"/>
                  </a:lnTo>
                  <a:lnTo>
                    <a:pt x="270" y="434"/>
                  </a:lnTo>
                  <a:lnTo>
                    <a:pt x="275" y="429"/>
                  </a:lnTo>
                  <a:lnTo>
                    <a:pt x="275" y="422"/>
                  </a:lnTo>
                  <a:lnTo>
                    <a:pt x="270" y="417"/>
                  </a:lnTo>
                  <a:lnTo>
                    <a:pt x="262" y="417"/>
                  </a:lnTo>
                  <a:lnTo>
                    <a:pt x="262" y="412"/>
                  </a:lnTo>
                  <a:lnTo>
                    <a:pt x="257" y="412"/>
                  </a:lnTo>
                  <a:lnTo>
                    <a:pt x="257" y="404"/>
                  </a:lnTo>
                  <a:lnTo>
                    <a:pt x="252" y="404"/>
                  </a:lnTo>
                  <a:lnTo>
                    <a:pt x="252" y="399"/>
                  </a:lnTo>
                  <a:lnTo>
                    <a:pt x="245" y="394"/>
                  </a:lnTo>
                  <a:lnTo>
                    <a:pt x="245" y="387"/>
                  </a:lnTo>
                  <a:lnTo>
                    <a:pt x="240" y="387"/>
                  </a:lnTo>
                  <a:lnTo>
                    <a:pt x="240" y="382"/>
                  </a:lnTo>
                  <a:lnTo>
                    <a:pt x="235" y="382"/>
                  </a:lnTo>
                  <a:lnTo>
                    <a:pt x="235" y="377"/>
                  </a:lnTo>
                  <a:lnTo>
                    <a:pt x="227" y="377"/>
                  </a:lnTo>
                  <a:lnTo>
                    <a:pt x="227" y="369"/>
                  </a:lnTo>
                  <a:lnTo>
                    <a:pt x="222" y="369"/>
                  </a:lnTo>
                  <a:lnTo>
                    <a:pt x="222" y="364"/>
                  </a:lnTo>
                  <a:lnTo>
                    <a:pt x="217" y="359"/>
                  </a:lnTo>
                  <a:lnTo>
                    <a:pt x="210" y="352"/>
                  </a:lnTo>
                  <a:lnTo>
                    <a:pt x="200" y="347"/>
                  </a:lnTo>
                  <a:lnTo>
                    <a:pt x="192" y="339"/>
                  </a:lnTo>
                  <a:lnTo>
                    <a:pt x="192" y="334"/>
                  </a:lnTo>
                  <a:lnTo>
                    <a:pt x="187" y="329"/>
                  </a:lnTo>
                  <a:lnTo>
                    <a:pt x="175" y="329"/>
                  </a:lnTo>
                  <a:lnTo>
                    <a:pt x="170" y="329"/>
                  </a:lnTo>
                  <a:lnTo>
                    <a:pt x="170" y="322"/>
                  </a:lnTo>
                  <a:lnTo>
                    <a:pt x="165" y="322"/>
                  </a:lnTo>
                  <a:lnTo>
                    <a:pt x="165" y="317"/>
                  </a:lnTo>
                  <a:lnTo>
                    <a:pt x="157" y="317"/>
                  </a:lnTo>
                  <a:lnTo>
                    <a:pt x="152" y="317"/>
                  </a:lnTo>
                  <a:lnTo>
                    <a:pt x="147" y="312"/>
                  </a:lnTo>
                  <a:lnTo>
                    <a:pt x="147" y="307"/>
                  </a:lnTo>
                  <a:lnTo>
                    <a:pt x="140" y="307"/>
                  </a:lnTo>
                  <a:lnTo>
                    <a:pt x="135" y="299"/>
                  </a:lnTo>
                  <a:lnTo>
                    <a:pt x="127" y="299"/>
                  </a:lnTo>
                  <a:lnTo>
                    <a:pt x="127" y="294"/>
                  </a:lnTo>
                  <a:lnTo>
                    <a:pt x="122" y="287"/>
                  </a:lnTo>
                  <a:lnTo>
                    <a:pt x="122" y="282"/>
                  </a:lnTo>
                  <a:lnTo>
                    <a:pt x="122" y="277"/>
                  </a:lnTo>
                  <a:lnTo>
                    <a:pt x="117" y="277"/>
                  </a:lnTo>
                  <a:lnTo>
                    <a:pt x="117" y="269"/>
                  </a:lnTo>
                  <a:lnTo>
                    <a:pt x="117" y="264"/>
                  </a:lnTo>
                  <a:lnTo>
                    <a:pt x="117" y="259"/>
                  </a:lnTo>
                  <a:lnTo>
                    <a:pt x="117" y="252"/>
                  </a:lnTo>
                  <a:lnTo>
                    <a:pt x="117" y="247"/>
                  </a:lnTo>
                  <a:lnTo>
                    <a:pt x="113" y="242"/>
                  </a:lnTo>
                  <a:lnTo>
                    <a:pt x="113" y="234"/>
                  </a:lnTo>
                  <a:lnTo>
                    <a:pt x="113" y="229"/>
                  </a:lnTo>
                  <a:lnTo>
                    <a:pt x="105" y="229"/>
                  </a:lnTo>
                  <a:lnTo>
                    <a:pt x="100" y="229"/>
                  </a:lnTo>
                  <a:lnTo>
                    <a:pt x="100" y="224"/>
                  </a:lnTo>
                  <a:lnTo>
                    <a:pt x="100" y="217"/>
                  </a:lnTo>
                  <a:lnTo>
                    <a:pt x="100" y="224"/>
                  </a:lnTo>
                  <a:lnTo>
                    <a:pt x="100" y="229"/>
                  </a:lnTo>
                  <a:lnTo>
                    <a:pt x="95" y="229"/>
                  </a:lnTo>
                  <a:lnTo>
                    <a:pt x="95" y="224"/>
                  </a:lnTo>
                  <a:lnTo>
                    <a:pt x="100" y="212"/>
                  </a:lnTo>
                  <a:lnTo>
                    <a:pt x="100" y="207"/>
                  </a:lnTo>
                  <a:lnTo>
                    <a:pt x="100" y="200"/>
                  </a:lnTo>
                  <a:lnTo>
                    <a:pt x="95" y="195"/>
                  </a:lnTo>
                  <a:lnTo>
                    <a:pt x="95" y="187"/>
                  </a:lnTo>
                  <a:lnTo>
                    <a:pt x="88" y="182"/>
                  </a:lnTo>
                  <a:lnTo>
                    <a:pt x="83" y="182"/>
                  </a:lnTo>
                  <a:lnTo>
                    <a:pt x="75" y="177"/>
                  </a:lnTo>
                  <a:lnTo>
                    <a:pt x="75" y="172"/>
                  </a:lnTo>
                  <a:lnTo>
                    <a:pt x="70" y="165"/>
                  </a:lnTo>
                  <a:lnTo>
                    <a:pt x="70" y="160"/>
                  </a:lnTo>
                  <a:lnTo>
                    <a:pt x="70" y="152"/>
                  </a:lnTo>
                  <a:lnTo>
                    <a:pt x="70" y="147"/>
                  </a:lnTo>
                  <a:lnTo>
                    <a:pt x="70" y="142"/>
                  </a:lnTo>
                  <a:lnTo>
                    <a:pt x="65" y="135"/>
                  </a:lnTo>
                  <a:lnTo>
                    <a:pt x="58" y="130"/>
                  </a:lnTo>
                  <a:lnTo>
                    <a:pt x="53" y="130"/>
                  </a:lnTo>
                  <a:lnTo>
                    <a:pt x="53" y="125"/>
                  </a:lnTo>
                  <a:lnTo>
                    <a:pt x="53" y="117"/>
                  </a:lnTo>
                  <a:lnTo>
                    <a:pt x="48" y="117"/>
                  </a:lnTo>
                  <a:lnTo>
                    <a:pt x="40" y="112"/>
                  </a:lnTo>
                  <a:lnTo>
                    <a:pt x="35" y="112"/>
                  </a:lnTo>
                  <a:lnTo>
                    <a:pt x="35" y="107"/>
                  </a:lnTo>
                  <a:lnTo>
                    <a:pt x="40" y="107"/>
                  </a:lnTo>
                  <a:lnTo>
                    <a:pt x="48" y="100"/>
                  </a:lnTo>
                  <a:lnTo>
                    <a:pt x="40" y="100"/>
                  </a:lnTo>
                  <a:lnTo>
                    <a:pt x="40" y="95"/>
                  </a:lnTo>
                  <a:lnTo>
                    <a:pt x="35" y="95"/>
                  </a:lnTo>
                  <a:lnTo>
                    <a:pt x="35" y="90"/>
                  </a:lnTo>
                  <a:lnTo>
                    <a:pt x="40" y="90"/>
                  </a:lnTo>
                  <a:lnTo>
                    <a:pt x="48" y="95"/>
                  </a:lnTo>
                  <a:lnTo>
                    <a:pt x="48" y="90"/>
                  </a:lnTo>
                  <a:lnTo>
                    <a:pt x="48" y="82"/>
                  </a:lnTo>
                  <a:lnTo>
                    <a:pt x="35" y="77"/>
                  </a:lnTo>
                  <a:lnTo>
                    <a:pt x="30" y="72"/>
                  </a:lnTo>
                  <a:lnTo>
                    <a:pt x="23" y="65"/>
                  </a:lnTo>
                  <a:lnTo>
                    <a:pt x="23" y="60"/>
                  </a:lnTo>
                  <a:lnTo>
                    <a:pt x="23" y="55"/>
                  </a:lnTo>
                  <a:lnTo>
                    <a:pt x="23" y="47"/>
                  </a:lnTo>
                  <a:lnTo>
                    <a:pt x="18" y="42"/>
                  </a:lnTo>
                  <a:lnTo>
                    <a:pt x="13" y="42"/>
                  </a:lnTo>
                  <a:lnTo>
                    <a:pt x="13" y="37"/>
                  </a:lnTo>
                  <a:lnTo>
                    <a:pt x="5" y="37"/>
                  </a:lnTo>
                  <a:lnTo>
                    <a:pt x="5" y="30"/>
                  </a:lnTo>
                  <a:lnTo>
                    <a:pt x="5" y="25"/>
                  </a:lnTo>
                  <a:lnTo>
                    <a:pt x="5" y="20"/>
                  </a:lnTo>
                  <a:lnTo>
                    <a:pt x="0" y="20"/>
                  </a:lnTo>
                  <a:lnTo>
                    <a:pt x="5" y="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07" name="Freeform 55"/>
            <p:cNvSpPr>
              <a:spLocks/>
            </p:cNvSpPr>
            <p:nvPr/>
          </p:nvSpPr>
          <p:spPr bwMode="auto">
            <a:xfrm>
              <a:off x="2894" y="1054"/>
              <a:ext cx="504" cy="696"/>
            </a:xfrm>
            <a:custGeom>
              <a:avLst/>
              <a:gdLst>
                <a:gd name="T0" fmla="*/ 88 w 382"/>
                <a:gd name="T1" fmla="*/ 82 h 527"/>
                <a:gd name="T2" fmla="*/ 108 w 382"/>
                <a:gd name="T3" fmla="*/ 57 h 527"/>
                <a:gd name="T4" fmla="*/ 113 w 382"/>
                <a:gd name="T5" fmla="*/ 22 h 527"/>
                <a:gd name="T6" fmla="*/ 135 w 382"/>
                <a:gd name="T7" fmla="*/ 5 h 527"/>
                <a:gd name="T8" fmla="*/ 165 w 382"/>
                <a:gd name="T9" fmla="*/ 0 h 527"/>
                <a:gd name="T10" fmla="*/ 195 w 382"/>
                <a:gd name="T11" fmla="*/ 5 h 527"/>
                <a:gd name="T12" fmla="*/ 230 w 382"/>
                <a:gd name="T13" fmla="*/ 5 h 527"/>
                <a:gd name="T14" fmla="*/ 248 w 382"/>
                <a:gd name="T15" fmla="*/ 22 h 527"/>
                <a:gd name="T16" fmla="*/ 270 w 382"/>
                <a:gd name="T17" fmla="*/ 40 h 527"/>
                <a:gd name="T18" fmla="*/ 295 w 382"/>
                <a:gd name="T19" fmla="*/ 57 h 527"/>
                <a:gd name="T20" fmla="*/ 305 w 382"/>
                <a:gd name="T21" fmla="*/ 82 h 527"/>
                <a:gd name="T22" fmla="*/ 318 w 382"/>
                <a:gd name="T23" fmla="*/ 110 h 527"/>
                <a:gd name="T24" fmla="*/ 335 w 382"/>
                <a:gd name="T25" fmla="*/ 135 h 527"/>
                <a:gd name="T26" fmla="*/ 352 w 382"/>
                <a:gd name="T27" fmla="*/ 165 h 527"/>
                <a:gd name="T28" fmla="*/ 375 w 382"/>
                <a:gd name="T29" fmla="*/ 187 h 527"/>
                <a:gd name="T30" fmla="*/ 382 w 382"/>
                <a:gd name="T31" fmla="*/ 210 h 527"/>
                <a:gd name="T32" fmla="*/ 357 w 382"/>
                <a:gd name="T33" fmla="*/ 210 h 527"/>
                <a:gd name="T34" fmla="*/ 335 w 382"/>
                <a:gd name="T35" fmla="*/ 222 h 527"/>
                <a:gd name="T36" fmla="*/ 323 w 382"/>
                <a:gd name="T37" fmla="*/ 245 h 527"/>
                <a:gd name="T38" fmla="*/ 295 w 382"/>
                <a:gd name="T39" fmla="*/ 269 h 527"/>
                <a:gd name="T40" fmla="*/ 318 w 382"/>
                <a:gd name="T41" fmla="*/ 274 h 527"/>
                <a:gd name="T42" fmla="*/ 318 w 382"/>
                <a:gd name="T43" fmla="*/ 304 h 527"/>
                <a:gd name="T44" fmla="*/ 300 w 382"/>
                <a:gd name="T45" fmla="*/ 309 h 527"/>
                <a:gd name="T46" fmla="*/ 270 w 382"/>
                <a:gd name="T47" fmla="*/ 334 h 527"/>
                <a:gd name="T48" fmla="*/ 270 w 382"/>
                <a:gd name="T49" fmla="*/ 357 h 527"/>
                <a:gd name="T50" fmla="*/ 288 w 382"/>
                <a:gd name="T51" fmla="*/ 374 h 527"/>
                <a:gd name="T52" fmla="*/ 300 w 382"/>
                <a:gd name="T53" fmla="*/ 404 h 527"/>
                <a:gd name="T54" fmla="*/ 318 w 382"/>
                <a:gd name="T55" fmla="*/ 427 h 527"/>
                <a:gd name="T56" fmla="*/ 323 w 382"/>
                <a:gd name="T57" fmla="*/ 444 h 527"/>
                <a:gd name="T58" fmla="*/ 347 w 382"/>
                <a:gd name="T59" fmla="*/ 449 h 527"/>
                <a:gd name="T60" fmla="*/ 340 w 382"/>
                <a:gd name="T61" fmla="*/ 462 h 527"/>
                <a:gd name="T62" fmla="*/ 310 w 382"/>
                <a:gd name="T63" fmla="*/ 457 h 527"/>
                <a:gd name="T64" fmla="*/ 300 w 382"/>
                <a:gd name="T65" fmla="*/ 479 h 527"/>
                <a:gd name="T66" fmla="*/ 300 w 382"/>
                <a:gd name="T67" fmla="*/ 502 h 527"/>
                <a:gd name="T68" fmla="*/ 305 w 382"/>
                <a:gd name="T69" fmla="*/ 527 h 527"/>
                <a:gd name="T70" fmla="*/ 270 w 382"/>
                <a:gd name="T71" fmla="*/ 522 h 527"/>
                <a:gd name="T72" fmla="*/ 248 w 382"/>
                <a:gd name="T73" fmla="*/ 502 h 527"/>
                <a:gd name="T74" fmla="*/ 223 w 382"/>
                <a:gd name="T75" fmla="*/ 502 h 527"/>
                <a:gd name="T76" fmla="*/ 213 w 382"/>
                <a:gd name="T77" fmla="*/ 492 h 527"/>
                <a:gd name="T78" fmla="*/ 170 w 382"/>
                <a:gd name="T79" fmla="*/ 469 h 527"/>
                <a:gd name="T80" fmla="*/ 123 w 382"/>
                <a:gd name="T81" fmla="*/ 474 h 527"/>
                <a:gd name="T82" fmla="*/ 113 w 382"/>
                <a:gd name="T83" fmla="*/ 502 h 527"/>
                <a:gd name="T84" fmla="*/ 95 w 382"/>
                <a:gd name="T85" fmla="*/ 502 h 527"/>
                <a:gd name="T86" fmla="*/ 70 w 382"/>
                <a:gd name="T87" fmla="*/ 492 h 527"/>
                <a:gd name="T88" fmla="*/ 53 w 382"/>
                <a:gd name="T89" fmla="*/ 469 h 527"/>
                <a:gd name="T90" fmla="*/ 60 w 382"/>
                <a:gd name="T91" fmla="*/ 444 h 527"/>
                <a:gd name="T92" fmla="*/ 60 w 382"/>
                <a:gd name="T93" fmla="*/ 427 h 527"/>
                <a:gd name="T94" fmla="*/ 65 w 382"/>
                <a:gd name="T95" fmla="*/ 397 h 527"/>
                <a:gd name="T96" fmla="*/ 65 w 382"/>
                <a:gd name="T97" fmla="*/ 362 h 527"/>
                <a:gd name="T98" fmla="*/ 53 w 382"/>
                <a:gd name="T99" fmla="*/ 334 h 527"/>
                <a:gd name="T100" fmla="*/ 35 w 382"/>
                <a:gd name="T101" fmla="*/ 31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2" h="527">
                  <a:moveTo>
                    <a:pt x="65" y="87"/>
                  </a:moveTo>
                  <a:lnTo>
                    <a:pt x="70" y="87"/>
                  </a:lnTo>
                  <a:lnTo>
                    <a:pt x="78" y="87"/>
                  </a:lnTo>
                  <a:lnTo>
                    <a:pt x="88" y="87"/>
                  </a:lnTo>
                  <a:lnTo>
                    <a:pt x="88" y="82"/>
                  </a:lnTo>
                  <a:lnTo>
                    <a:pt x="88" y="75"/>
                  </a:lnTo>
                  <a:lnTo>
                    <a:pt x="95" y="70"/>
                  </a:lnTo>
                  <a:lnTo>
                    <a:pt x="95" y="65"/>
                  </a:lnTo>
                  <a:lnTo>
                    <a:pt x="100" y="65"/>
                  </a:lnTo>
                  <a:lnTo>
                    <a:pt x="108" y="57"/>
                  </a:lnTo>
                  <a:lnTo>
                    <a:pt x="108" y="52"/>
                  </a:lnTo>
                  <a:lnTo>
                    <a:pt x="108" y="47"/>
                  </a:lnTo>
                  <a:lnTo>
                    <a:pt x="113" y="40"/>
                  </a:lnTo>
                  <a:lnTo>
                    <a:pt x="113" y="30"/>
                  </a:lnTo>
                  <a:lnTo>
                    <a:pt x="113" y="22"/>
                  </a:lnTo>
                  <a:lnTo>
                    <a:pt x="118" y="17"/>
                  </a:lnTo>
                  <a:lnTo>
                    <a:pt x="123" y="12"/>
                  </a:lnTo>
                  <a:lnTo>
                    <a:pt x="130" y="12"/>
                  </a:lnTo>
                  <a:lnTo>
                    <a:pt x="135" y="12"/>
                  </a:lnTo>
                  <a:lnTo>
                    <a:pt x="135" y="5"/>
                  </a:lnTo>
                  <a:lnTo>
                    <a:pt x="140" y="5"/>
                  </a:lnTo>
                  <a:lnTo>
                    <a:pt x="148" y="5"/>
                  </a:lnTo>
                  <a:lnTo>
                    <a:pt x="153" y="0"/>
                  </a:lnTo>
                  <a:lnTo>
                    <a:pt x="160" y="0"/>
                  </a:lnTo>
                  <a:lnTo>
                    <a:pt x="165" y="0"/>
                  </a:lnTo>
                  <a:lnTo>
                    <a:pt x="170" y="5"/>
                  </a:lnTo>
                  <a:lnTo>
                    <a:pt x="178" y="5"/>
                  </a:lnTo>
                  <a:lnTo>
                    <a:pt x="183" y="5"/>
                  </a:lnTo>
                  <a:lnTo>
                    <a:pt x="188" y="5"/>
                  </a:lnTo>
                  <a:lnTo>
                    <a:pt x="195" y="5"/>
                  </a:lnTo>
                  <a:lnTo>
                    <a:pt x="200" y="5"/>
                  </a:lnTo>
                  <a:lnTo>
                    <a:pt x="213" y="5"/>
                  </a:lnTo>
                  <a:lnTo>
                    <a:pt x="218" y="5"/>
                  </a:lnTo>
                  <a:lnTo>
                    <a:pt x="223" y="5"/>
                  </a:lnTo>
                  <a:lnTo>
                    <a:pt x="230" y="5"/>
                  </a:lnTo>
                  <a:lnTo>
                    <a:pt x="235" y="5"/>
                  </a:lnTo>
                  <a:lnTo>
                    <a:pt x="235" y="12"/>
                  </a:lnTo>
                  <a:lnTo>
                    <a:pt x="240" y="17"/>
                  </a:lnTo>
                  <a:lnTo>
                    <a:pt x="248" y="17"/>
                  </a:lnTo>
                  <a:lnTo>
                    <a:pt x="248" y="22"/>
                  </a:lnTo>
                  <a:lnTo>
                    <a:pt x="253" y="22"/>
                  </a:lnTo>
                  <a:lnTo>
                    <a:pt x="253" y="30"/>
                  </a:lnTo>
                  <a:lnTo>
                    <a:pt x="258" y="35"/>
                  </a:lnTo>
                  <a:lnTo>
                    <a:pt x="265" y="40"/>
                  </a:lnTo>
                  <a:lnTo>
                    <a:pt x="270" y="40"/>
                  </a:lnTo>
                  <a:lnTo>
                    <a:pt x="275" y="40"/>
                  </a:lnTo>
                  <a:lnTo>
                    <a:pt x="275" y="47"/>
                  </a:lnTo>
                  <a:lnTo>
                    <a:pt x="283" y="52"/>
                  </a:lnTo>
                  <a:lnTo>
                    <a:pt x="288" y="57"/>
                  </a:lnTo>
                  <a:lnTo>
                    <a:pt x="295" y="57"/>
                  </a:lnTo>
                  <a:lnTo>
                    <a:pt x="295" y="65"/>
                  </a:lnTo>
                  <a:lnTo>
                    <a:pt x="295" y="70"/>
                  </a:lnTo>
                  <a:lnTo>
                    <a:pt x="300" y="75"/>
                  </a:lnTo>
                  <a:lnTo>
                    <a:pt x="305" y="75"/>
                  </a:lnTo>
                  <a:lnTo>
                    <a:pt x="305" y="82"/>
                  </a:lnTo>
                  <a:lnTo>
                    <a:pt x="310" y="87"/>
                  </a:lnTo>
                  <a:lnTo>
                    <a:pt x="310" y="95"/>
                  </a:lnTo>
                  <a:lnTo>
                    <a:pt x="318" y="100"/>
                  </a:lnTo>
                  <a:lnTo>
                    <a:pt x="318" y="105"/>
                  </a:lnTo>
                  <a:lnTo>
                    <a:pt x="318" y="110"/>
                  </a:lnTo>
                  <a:lnTo>
                    <a:pt x="323" y="110"/>
                  </a:lnTo>
                  <a:lnTo>
                    <a:pt x="323" y="117"/>
                  </a:lnTo>
                  <a:lnTo>
                    <a:pt x="328" y="117"/>
                  </a:lnTo>
                  <a:lnTo>
                    <a:pt x="335" y="127"/>
                  </a:lnTo>
                  <a:lnTo>
                    <a:pt x="335" y="135"/>
                  </a:lnTo>
                  <a:lnTo>
                    <a:pt x="335" y="140"/>
                  </a:lnTo>
                  <a:lnTo>
                    <a:pt x="335" y="152"/>
                  </a:lnTo>
                  <a:lnTo>
                    <a:pt x="340" y="152"/>
                  </a:lnTo>
                  <a:lnTo>
                    <a:pt x="347" y="157"/>
                  </a:lnTo>
                  <a:lnTo>
                    <a:pt x="352" y="165"/>
                  </a:lnTo>
                  <a:lnTo>
                    <a:pt x="357" y="170"/>
                  </a:lnTo>
                  <a:lnTo>
                    <a:pt x="365" y="175"/>
                  </a:lnTo>
                  <a:lnTo>
                    <a:pt x="370" y="182"/>
                  </a:lnTo>
                  <a:lnTo>
                    <a:pt x="370" y="187"/>
                  </a:lnTo>
                  <a:lnTo>
                    <a:pt x="375" y="187"/>
                  </a:lnTo>
                  <a:lnTo>
                    <a:pt x="375" y="192"/>
                  </a:lnTo>
                  <a:lnTo>
                    <a:pt x="375" y="200"/>
                  </a:lnTo>
                  <a:lnTo>
                    <a:pt x="382" y="200"/>
                  </a:lnTo>
                  <a:lnTo>
                    <a:pt x="382" y="205"/>
                  </a:lnTo>
                  <a:lnTo>
                    <a:pt x="382" y="210"/>
                  </a:lnTo>
                  <a:lnTo>
                    <a:pt x="375" y="210"/>
                  </a:lnTo>
                  <a:lnTo>
                    <a:pt x="370" y="217"/>
                  </a:lnTo>
                  <a:lnTo>
                    <a:pt x="365" y="217"/>
                  </a:lnTo>
                  <a:lnTo>
                    <a:pt x="365" y="210"/>
                  </a:lnTo>
                  <a:lnTo>
                    <a:pt x="357" y="210"/>
                  </a:lnTo>
                  <a:lnTo>
                    <a:pt x="357" y="205"/>
                  </a:lnTo>
                  <a:lnTo>
                    <a:pt x="347" y="205"/>
                  </a:lnTo>
                  <a:lnTo>
                    <a:pt x="340" y="205"/>
                  </a:lnTo>
                  <a:lnTo>
                    <a:pt x="340" y="210"/>
                  </a:lnTo>
                  <a:lnTo>
                    <a:pt x="335" y="222"/>
                  </a:lnTo>
                  <a:lnTo>
                    <a:pt x="335" y="227"/>
                  </a:lnTo>
                  <a:lnTo>
                    <a:pt x="335" y="235"/>
                  </a:lnTo>
                  <a:lnTo>
                    <a:pt x="335" y="240"/>
                  </a:lnTo>
                  <a:lnTo>
                    <a:pt x="328" y="240"/>
                  </a:lnTo>
                  <a:lnTo>
                    <a:pt x="323" y="245"/>
                  </a:lnTo>
                  <a:lnTo>
                    <a:pt x="318" y="245"/>
                  </a:lnTo>
                  <a:lnTo>
                    <a:pt x="305" y="252"/>
                  </a:lnTo>
                  <a:lnTo>
                    <a:pt x="300" y="252"/>
                  </a:lnTo>
                  <a:lnTo>
                    <a:pt x="300" y="257"/>
                  </a:lnTo>
                  <a:lnTo>
                    <a:pt x="295" y="269"/>
                  </a:lnTo>
                  <a:lnTo>
                    <a:pt x="295" y="274"/>
                  </a:lnTo>
                  <a:lnTo>
                    <a:pt x="300" y="274"/>
                  </a:lnTo>
                  <a:lnTo>
                    <a:pt x="305" y="269"/>
                  </a:lnTo>
                  <a:lnTo>
                    <a:pt x="310" y="274"/>
                  </a:lnTo>
                  <a:lnTo>
                    <a:pt x="318" y="274"/>
                  </a:lnTo>
                  <a:lnTo>
                    <a:pt x="318" y="282"/>
                  </a:lnTo>
                  <a:lnTo>
                    <a:pt x="323" y="287"/>
                  </a:lnTo>
                  <a:lnTo>
                    <a:pt x="323" y="292"/>
                  </a:lnTo>
                  <a:lnTo>
                    <a:pt x="323" y="297"/>
                  </a:lnTo>
                  <a:lnTo>
                    <a:pt x="318" y="304"/>
                  </a:lnTo>
                  <a:lnTo>
                    <a:pt x="318" y="309"/>
                  </a:lnTo>
                  <a:lnTo>
                    <a:pt x="318" y="314"/>
                  </a:lnTo>
                  <a:lnTo>
                    <a:pt x="305" y="314"/>
                  </a:lnTo>
                  <a:lnTo>
                    <a:pt x="300" y="314"/>
                  </a:lnTo>
                  <a:lnTo>
                    <a:pt x="300" y="309"/>
                  </a:lnTo>
                  <a:lnTo>
                    <a:pt x="300" y="314"/>
                  </a:lnTo>
                  <a:lnTo>
                    <a:pt x="295" y="314"/>
                  </a:lnTo>
                  <a:lnTo>
                    <a:pt x="288" y="322"/>
                  </a:lnTo>
                  <a:lnTo>
                    <a:pt x="283" y="327"/>
                  </a:lnTo>
                  <a:lnTo>
                    <a:pt x="270" y="334"/>
                  </a:lnTo>
                  <a:lnTo>
                    <a:pt x="265" y="339"/>
                  </a:lnTo>
                  <a:lnTo>
                    <a:pt x="265" y="344"/>
                  </a:lnTo>
                  <a:lnTo>
                    <a:pt x="258" y="344"/>
                  </a:lnTo>
                  <a:lnTo>
                    <a:pt x="265" y="352"/>
                  </a:lnTo>
                  <a:lnTo>
                    <a:pt x="270" y="357"/>
                  </a:lnTo>
                  <a:lnTo>
                    <a:pt x="270" y="362"/>
                  </a:lnTo>
                  <a:lnTo>
                    <a:pt x="275" y="362"/>
                  </a:lnTo>
                  <a:lnTo>
                    <a:pt x="283" y="369"/>
                  </a:lnTo>
                  <a:lnTo>
                    <a:pt x="288" y="369"/>
                  </a:lnTo>
                  <a:lnTo>
                    <a:pt x="288" y="374"/>
                  </a:lnTo>
                  <a:lnTo>
                    <a:pt x="288" y="379"/>
                  </a:lnTo>
                  <a:lnTo>
                    <a:pt x="295" y="387"/>
                  </a:lnTo>
                  <a:lnTo>
                    <a:pt x="300" y="387"/>
                  </a:lnTo>
                  <a:lnTo>
                    <a:pt x="300" y="397"/>
                  </a:lnTo>
                  <a:lnTo>
                    <a:pt x="300" y="404"/>
                  </a:lnTo>
                  <a:lnTo>
                    <a:pt x="300" y="409"/>
                  </a:lnTo>
                  <a:lnTo>
                    <a:pt x="300" y="414"/>
                  </a:lnTo>
                  <a:lnTo>
                    <a:pt x="305" y="422"/>
                  </a:lnTo>
                  <a:lnTo>
                    <a:pt x="310" y="427"/>
                  </a:lnTo>
                  <a:lnTo>
                    <a:pt x="318" y="427"/>
                  </a:lnTo>
                  <a:lnTo>
                    <a:pt x="323" y="427"/>
                  </a:lnTo>
                  <a:lnTo>
                    <a:pt x="323" y="432"/>
                  </a:lnTo>
                  <a:lnTo>
                    <a:pt x="318" y="432"/>
                  </a:lnTo>
                  <a:lnTo>
                    <a:pt x="323" y="439"/>
                  </a:lnTo>
                  <a:lnTo>
                    <a:pt x="323" y="444"/>
                  </a:lnTo>
                  <a:lnTo>
                    <a:pt x="328" y="444"/>
                  </a:lnTo>
                  <a:lnTo>
                    <a:pt x="335" y="444"/>
                  </a:lnTo>
                  <a:lnTo>
                    <a:pt x="340" y="444"/>
                  </a:lnTo>
                  <a:lnTo>
                    <a:pt x="347" y="444"/>
                  </a:lnTo>
                  <a:lnTo>
                    <a:pt x="347" y="449"/>
                  </a:lnTo>
                  <a:lnTo>
                    <a:pt x="352" y="449"/>
                  </a:lnTo>
                  <a:lnTo>
                    <a:pt x="357" y="457"/>
                  </a:lnTo>
                  <a:lnTo>
                    <a:pt x="352" y="457"/>
                  </a:lnTo>
                  <a:lnTo>
                    <a:pt x="347" y="462"/>
                  </a:lnTo>
                  <a:lnTo>
                    <a:pt x="340" y="462"/>
                  </a:lnTo>
                  <a:lnTo>
                    <a:pt x="335" y="462"/>
                  </a:lnTo>
                  <a:lnTo>
                    <a:pt x="323" y="462"/>
                  </a:lnTo>
                  <a:lnTo>
                    <a:pt x="323" y="457"/>
                  </a:lnTo>
                  <a:lnTo>
                    <a:pt x="318" y="457"/>
                  </a:lnTo>
                  <a:lnTo>
                    <a:pt x="310" y="457"/>
                  </a:lnTo>
                  <a:lnTo>
                    <a:pt x="305" y="462"/>
                  </a:lnTo>
                  <a:lnTo>
                    <a:pt x="300" y="462"/>
                  </a:lnTo>
                  <a:lnTo>
                    <a:pt x="300" y="469"/>
                  </a:lnTo>
                  <a:lnTo>
                    <a:pt x="300" y="474"/>
                  </a:lnTo>
                  <a:lnTo>
                    <a:pt x="300" y="479"/>
                  </a:lnTo>
                  <a:lnTo>
                    <a:pt x="305" y="484"/>
                  </a:lnTo>
                  <a:lnTo>
                    <a:pt x="305" y="492"/>
                  </a:lnTo>
                  <a:lnTo>
                    <a:pt x="305" y="497"/>
                  </a:lnTo>
                  <a:lnTo>
                    <a:pt x="300" y="497"/>
                  </a:lnTo>
                  <a:lnTo>
                    <a:pt x="300" y="502"/>
                  </a:lnTo>
                  <a:lnTo>
                    <a:pt x="305" y="502"/>
                  </a:lnTo>
                  <a:lnTo>
                    <a:pt x="305" y="509"/>
                  </a:lnTo>
                  <a:lnTo>
                    <a:pt x="305" y="514"/>
                  </a:lnTo>
                  <a:lnTo>
                    <a:pt x="305" y="522"/>
                  </a:lnTo>
                  <a:lnTo>
                    <a:pt x="305" y="527"/>
                  </a:lnTo>
                  <a:lnTo>
                    <a:pt x="300" y="527"/>
                  </a:lnTo>
                  <a:lnTo>
                    <a:pt x="288" y="527"/>
                  </a:lnTo>
                  <a:lnTo>
                    <a:pt x="283" y="527"/>
                  </a:lnTo>
                  <a:lnTo>
                    <a:pt x="275" y="522"/>
                  </a:lnTo>
                  <a:lnTo>
                    <a:pt x="270" y="522"/>
                  </a:lnTo>
                  <a:lnTo>
                    <a:pt x="270" y="514"/>
                  </a:lnTo>
                  <a:lnTo>
                    <a:pt x="265" y="509"/>
                  </a:lnTo>
                  <a:lnTo>
                    <a:pt x="265" y="502"/>
                  </a:lnTo>
                  <a:lnTo>
                    <a:pt x="258" y="502"/>
                  </a:lnTo>
                  <a:lnTo>
                    <a:pt x="248" y="502"/>
                  </a:lnTo>
                  <a:lnTo>
                    <a:pt x="240" y="509"/>
                  </a:lnTo>
                  <a:lnTo>
                    <a:pt x="235" y="509"/>
                  </a:lnTo>
                  <a:lnTo>
                    <a:pt x="230" y="509"/>
                  </a:lnTo>
                  <a:lnTo>
                    <a:pt x="223" y="509"/>
                  </a:lnTo>
                  <a:lnTo>
                    <a:pt x="223" y="502"/>
                  </a:lnTo>
                  <a:lnTo>
                    <a:pt x="230" y="502"/>
                  </a:lnTo>
                  <a:lnTo>
                    <a:pt x="223" y="502"/>
                  </a:lnTo>
                  <a:lnTo>
                    <a:pt x="218" y="502"/>
                  </a:lnTo>
                  <a:lnTo>
                    <a:pt x="213" y="497"/>
                  </a:lnTo>
                  <a:lnTo>
                    <a:pt x="213" y="492"/>
                  </a:lnTo>
                  <a:lnTo>
                    <a:pt x="205" y="484"/>
                  </a:lnTo>
                  <a:lnTo>
                    <a:pt x="200" y="479"/>
                  </a:lnTo>
                  <a:lnTo>
                    <a:pt x="188" y="479"/>
                  </a:lnTo>
                  <a:lnTo>
                    <a:pt x="178" y="469"/>
                  </a:lnTo>
                  <a:lnTo>
                    <a:pt x="170" y="469"/>
                  </a:lnTo>
                  <a:lnTo>
                    <a:pt x="165" y="469"/>
                  </a:lnTo>
                  <a:lnTo>
                    <a:pt x="160" y="469"/>
                  </a:lnTo>
                  <a:lnTo>
                    <a:pt x="148" y="469"/>
                  </a:lnTo>
                  <a:lnTo>
                    <a:pt x="135" y="474"/>
                  </a:lnTo>
                  <a:lnTo>
                    <a:pt x="123" y="474"/>
                  </a:lnTo>
                  <a:lnTo>
                    <a:pt x="123" y="479"/>
                  </a:lnTo>
                  <a:lnTo>
                    <a:pt x="123" y="484"/>
                  </a:lnTo>
                  <a:lnTo>
                    <a:pt x="118" y="492"/>
                  </a:lnTo>
                  <a:lnTo>
                    <a:pt x="118" y="497"/>
                  </a:lnTo>
                  <a:lnTo>
                    <a:pt x="113" y="502"/>
                  </a:lnTo>
                  <a:lnTo>
                    <a:pt x="113" y="509"/>
                  </a:lnTo>
                  <a:lnTo>
                    <a:pt x="108" y="509"/>
                  </a:lnTo>
                  <a:lnTo>
                    <a:pt x="108" y="502"/>
                  </a:lnTo>
                  <a:lnTo>
                    <a:pt x="100" y="502"/>
                  </a:lnTo>
                  <a:lnTo>
                    <a:pt x="95" y="502"/>
                  </a:lnTo>
                  <a:lnTo>
                    <a:pt x="88" y="502"/>
                  </a:lnTo>
                  <a:lnTo>
                    <a:pt x="83" y="502"/>
                  </a:lnTo>
                  <a:lnTo>
                    <a:pt x="83" y="497"/>
                  </a:lnTo>
                  <a:lnTo>
                    <a:pt x="78" y="492"/>
                  </a:lnTo>
                  <a:lnTo>
                    <a:pt x="70" y="492"/>
                  </a:lnTo>
                  <a:lnTo>
                    <a:pt x="70" y="484"/>
                  </a:lnTo>
                  <a:lnTo>
                    <a:pt x="70" y="479"/>
                  </a:lnTo>
                  <a:lnTo>
                    <a:pt x="65" y="474"/>
                  </a:lnTo>
                  <a:lnTo>
                    <a:pt x="60" y="469"/>
                  </a:lnTo>
                  <a:lnTo>
                    <a:pt x="53" y="469"/>
                  </a:lnTo>
                  <a:lnTo>
                    <a:pt x="48" y="462"/>
                  </a:lnTo>
                  <a:lnTo>
                    <a:pt x="48" y="457"/>
                  </a:lnTo>
                  <a:lnTo>
                    <a:pt x="48" y="449"/>
                  </a:lnTo>
                  <a:lnTo>
                    <a:pt x="53" y="444"/>
                  </a:lnTo>
                  <a:lnTo>
                    <a:pt x="60" y="444"/>
                  </a:lnTo>
                  <a:lnTo>
                    <a:pt x="65" y="444"/>
                  </a:lnTo>
                  <a:lnTo>
                    <a:pt x="60" y="444"/>
                  </a:lnTo>
                  <a:lnTo>
                    <a:pt x="53" y="432"/>
                  </a:lnTo>
                  <a:lnTo>
                    <a:pt x="53" y="427"/>
                  </a:lnTo>
                  <a:lnTo>
                    <a:pt x="60" y="427"/>
                  </a:lnTo>
                  <a:lnTo>
                    <a:pt x="60" y="414"/>
                  </a:lnTo>
                  <a:lnTo>
                    <a:pt x="65" y="414"/>
                  </a:lnTo>
                  <a:lnTo>
                    <a:pt x="65" y="409"/>
                  </a:lnTo>
                  <a:lnTo>
                    <a:pt x="65" y="404"/>
                  </a:lnTo>
                  <a:lnTo>
                    <a:pt x="65" y="397"/>
                  </a:lnTo>
                  <a:lnTo>
                    <a:pt x="65" y="387"/>
                  </a:lnTo>
                  <a:lnTo>
                    <a:pt x="65" y="379"/>
                  </a:lnTo>
                  <a:lnTo>
                    <a:pt x="65" y="374"/>
                  </a:lnTo>
                  <a:lnTo>
                    <a:pt x="65" y="369"/>
                  </a:lnTo>
                  <a:lnTo>
                    <a:pt x="65" y="362"/>
                  </a:lnTo>
                  <a:lnTo>
                    <a:pt x="70" y="357"/>
                  </a:lnTo>
                  <a:lnTo>
                    <a:pt x="70" y="352"/>
                  </a:lnTo>
                  <a:lnTo>
                    <a:pt x="65" y="352"/>
                  </a:lnTo>
                  <a:lnTo>
                    <a:pt x="60" y="339"/>
                  </a:lnTo>
                  <a:lnTo>
                    <a:pt x="53" y="334"/>
                  </a:lnTo>
                  <a:lnTo>
                    <a:pt x="48" y="334"/>
                  </a:lnTo>
                  <a:lnTo>
                    <a:pt x="43" y="322"/>
                  </a:lnTo>
                  <a:lnTo>
                    <a:pt x="35" y="314"/>
                  </a:lnTo>
                  <a:lnTo>
                    <a:pt x="30" y="314"/>
                  </a:lnTo>
                  <a:lnTo>
                    <a:pt x="35" y="314"/>
                  </a:lnTo>
                  <a:lnTo>
                    <a:pt x="0" y="200"/>
                  </a:lnTo>
                  <a:lnTo>
                    <a:pt x="65" y="8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08" name="Freeform 56"/>
            <p:cNvSpPr>
              <a:spLocks/>
            </p:cNvSpPr>
            <p:nvPr/>
          </p:nvSpPr>
          <p:spPr bwMode="auto">
            <a:xfrm>
              <a:off x="2286" y="801"/>
              <a:ext cx="694" cy="799"/>
            </a:xfrm>
            <a:custGeom>
              <a:avLst/>
              <a:gdLst>
                <a:gd name="T0" fmla="*/ 239 w 526"/>
                <a:gd name="T1" fmla="*/ 0 h 606"/>
                <a:gd name="T2" fmla="*/ 257 w 526"/>
                <a:gd name="T3" fmla="*/ 10 h 606"/>
                <a:gd name="T4" fmla="*/ 274 w 526"/>
                <a:gd name="T5" fmla="*/ 35 h 606"/>
                <a:gd name="T6" fmla="*/ 299 w 526"/>
                <a:gd name="T7" fmla="*/ 52 h 606"/>
                <a:gd name="T8" fmla="*/ 322 w 526"/>
                <a:gd name="T9" fmla="*/ 70 h 606"/>
                <a:gd name="T10" fmla="*/ 339 w 526"/>
                <a:gd name="T11" fmla="*/ 92 h 606"/>
                <a:gd name="T12" fmla="*/ 357 w 526"/>
                <a:gd name="T13" fmla="*/ 105 h 606"/>
                <a:gd name="T14" fmla="*/ 374 w 526"/>
                <a:gd name="T15" fmla="*/ 110 h 606"/>
                <a:gd name="T16" fmla="*/ 387 w 526"/>
                <a:gd name="T17" fmla="*/ 127 h 606"/>
                <a:gd name="T18" fmla="*/ 392 w 526"/>
                <a:gd name="T19" fmla="*/ 152 h 606"/>
                <a:gd name="T20" fmla="*/ 404 w 526"/>
                <a:gd name="T21" fmla="*/ 169 h 606"/>
                <a:gd name="T22" fmla="*/ 409 w 526"/>
                <a:gd name="T23" fmla="*/ 192 h 606"/>
                <a:gd name="T24" fmla="*/ 414 w 526"/>
                <a:gd name="T25" fmla="*/ 214 h 606"/>
                <a:gd name="T26" fmla="*/ 439 w 526"/>
                <a:gd name="T27" fmla="*/ 227 h 606"/>
                <a:gd name="T28" fmla="*/ 456 w 526"/>
                <a:gd name="T29" fmla="*/ 244 h 606"/>
                <a:gd name="T30" fmla="*/ 479 w 526"/>
                <a:gd name="T31" fmla="*/ 249 h 606"/>
                <a:gd name="T32" fmla="*/ 496 w 526"/>
                <a:gd name="T33" fmla="*/ 262 h 606"/>
                <a:gd name="T34" fmla="*/ 521 w 526"/>
                <a:gd name="T35" fmla="*/ 274 h 606"/>
                <a:gd name="T36" fmla="*/ 496 w 526"/>
                <a:gd name="T37" fmla="*/ 509 h 606"/>
                <a:gd name="T38" fmla="*/ 469 w 526"/>
                <a:gd name="T39" fmla="*/ 496 h 606"/>
                <a:gd name="T40" fmla="*/ 444 w 526"/>
                <a:gd name="T41" fmla="*/ 501 h 606"/>
                <a:gd name="T42" fmla="*/ 427 w 526"/>
                <a:gd name="T43" fmla="*/ 519 h 606"/>
                <a:gd name="T44" fmla="*/ 409 w 526"/>
                <a:gd name="T45" fmla="*/ 536 h 606"/>
                <a:gd name="T46" fmla="*/ 387 w 526"/>
                <a:gd name="T47" fmla="*/ 526 h 606"/>
                <a:gd name="T48" fmla="*/ 362 w 526"/>
                <a:gd name="T49" fmla="*/ 526 h 606"/>
                <a:gd name="T50" fmla="*/ 334 w 526"/>
                <a:gd name="T51" fmla="*/ 526 h 606"/>
                <a:gd name="T52" fmla="*/ 317 w 526"/>
                <a:gd name="T53" fmla="*/ 519 h 606"/>
                <a:gd name="T54" fmla="*/ 299 w 526"/>
                <a:gd name="T55" fmla="*/ 509 h 606"/>
                <a:gd name="T56" fmla="*/ 282 w 526"/>
                <a:gd name="T57" fmla="*/ 496 h 606"/>
                <a:gd name="T58" fmla="*/ 264 w 526"/>
                <a:gd name="T59" fmla="*/ 501 h 606"/>
                <a:gd name="T60" fmla="*/ 257 w 526"/>
                <a:gd name="T61" fmla="*/ 519 h 606"/>
                <a:gd name="T62" fmla="*/ 247 w 526"/>
                <a:gd name="T63" fmla="*/ 531 h 606"/>
                <a:gd name="T64" fmla="*/ 239 w 526"/>
                <a:gd name="T65" fmla="*/ 544 h 606"/>
                <a:gd name="T66" fmla="*/ 234 w 526"/>
                <a:gd name="T67" fmla="*/ 566 h 606"/>
                <a:gd name="T68" fmla="*/ 222 w 526"/>
                <a:gd name="T69" fmla="*/ 584 h 606"/>
                <a:gd name="T70" fmla="*/ 217 w 526"/>
                <a:gd name="T71" fmla="*/ 601 h 606"/>
                <a:gd name="T72" fmla="*/ 199 w 526"/>
                <a:gd name="T73" fmla="*/ 606 h 606"/>
                <a:gd name="T74" fmla="*/ 174 w 526"/>
                <a:gd name="T75" fmla="*/ 606 h 606"/>
                <a:gd name="T76" fmla="*/ 164 w 526"/>
                <a:gd name="T77" fmla="*/ 589 h 606"/>
                <a:gd name="T78" fmla="*/ 152 w 526"/>
                <a:gd name="T79" fmla="*/ 561 h 606"/>
                <a:gd name="T80" fmla="*/ 122 w 526"/>
                <a:gd name="T81" fmla="*/ 554 h 606"/>
                <a:gd name="T82" fmla="*/ 112 w 526"/>
                <a:gd name="T83" fmla="*/ 531 h 606"/>
                <a:gd name="T84" fmla="*/ 104 w 526"/>
                <a:gd name="T85" fmla="*/ 509 h 606"/>
                <a:gd name="T86" fmla="*/ 99 w 526"/>
                <a:gd name="T87" fmla="*/ 489 h 606"/>
                <a:gd name="T88" fmla="*/ 87 w 526"/>
                <a:gd name="T89" fmla="*/ 479 h 606"/>
                <a:gd name="T90" fmla="*/ 70 w 526"/>
                <a:gd name="T91" fmla="*/ 466 h 606"/>
                <a:gd name="T92" fmla="*/ 60 w 526"/>
                <a:gd name="T93" fmla="*/ 479 h 606"/>
                <a:gd name="T94" fmla="*/ 47 w 526"/>
                <a:gd name="T95" fmla="*/ 461 h 606"/>
                <a:gd name="T96" fmla="*/ 47 w 526"/>
                <a:gd name="T97" fmla="*/ 437 h 606"/>
                <a:gd name="T98" fmla="*/ 40 w 526"/>
                <a:gd name="T99" fmla="*/ 419 h 606"/>
                <a:gd name="T100" fmla="*/ 30 w 526"/>
                <a:gd name="T101" fmla="*/ 402 h 606"/>
                <a:gd name="T102" fmla="*/ 12 w 526"/>
                <a:gd name="T103" fmla="*/ 379 h 606"/>
                <a:gd name="T104" fmla="*/ 7 w 526"/>
                <a:gd name="T105" fmla="*/ 349 h 606"/>
                <a:gd name="T106" fmla="*/ 22 w 526"/>
                <a:gd name="T107" fmla="*/ 344 h 606"/>
                <a:gd name="T108" fmla="*/ 47 w 526"/>
                <a:gd name="T109" fmla="*/ 349 h 606"/>
                <a:gd name="T110" fmla="*/ 47 w 526"/>
                <a:gd name="T111" fmla="*/ 327 h 606"/>
                <a:gd name="T112" fmla="*/ 47 w 526"/>
                <a:gd name="T113" fmla="*/ 302 h 606"/>
                <a:gd name="T114" fmla="*/ 47 w 526"/>
                <a:gd name="T115" fmla="*/ 227 h 606"/>
                <a:gd name="T116" fmla="*/ 47 w 526"/>
                <a:gd name="T117" fmla="*/ 192 h 606"/>
                <a:gd name="T118" fmla="*/ 47 w 526"/>
                <a:gd name="T119" fmla="*/ 157 h 606"/>
                <a:gd name="T120" fmla="*/ 40 w 526"/>
                <a:gd name="T121" fmla="*/ 127 h 606"/>
                <a:gd name="T122" fmla="*/ 35 w 526"/>
                <a:gd name="T123" fmla="*/ 92 h 606"/>
                <a:gd name="T124" fmla="*/ 30 w 526"/>
                <a:gd name="T125" fmla="*/ 62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6" h="606">
                  <a:moveTo>
                    <a:pt x="22" y="45"/>
                  </a:moveTo>
                  <a:lnTo>
                    <a:pt x="94" y="45"/>
                  </a:lnTo>
                  <a:lnTo>
                    <a:pt x="94" y="0"/>
                  </a:lnTo>
                  <a:lnTo>
                    <a:pt x="239" y="0"/>
                  </a:lnTo>
                  <a:lnTo>
                    <a:pt x="247" y="0"/>
                  </a:lnTo>
                  <a:lnTo>
                    <a:pt x="252" y="0"/>
                  </a:lnTo>
                  <a:lnTo>
                    <a:pt x="252" y="5"/>
                  </a:lnTo>
                  <a:lnTo>
                    <a:pt x="257" y="10"/>
                  </a:lnTo>
                  <a:lnTo>
                    <a:pt x="264" y="17"/>
                  </a:lnTo>
                  <a:lnTo>
                    <a:pt x="264" y="27"/>
                  </a:lnTo>
                  <a:lnTo>
                    <a:pt x="269" y="27"/>
                  </a:lnTo>
                  <a:lnTo>
                    <a:pt x="274" y="35"/>
                  </a:lnTo>
                  <a:lnTo>
                    <a:pt x="287" y="40"/>
                  </a:lnTo>
                  <a:lnTo>
                    <a:pt x="292" y="40"/>
                  </a:lnTo>
                  <a:lnTo>
                    <a:pt x="292" y="45"/>
                  </a:lnTo>
                  <a:lnTo>
                    <a:pt x="299" y="52"/>
                  </a:lnTo>
                  <a:lnTo>
                    <a:pt x="304" y="52"/>
                  </a:lnTo>
                  <a:lnTo>
                    <a:pt x="309" y="62"/>
                  </a:lnTo>
                  <a:lnTo>
                    <a:pt x="317" y="62"/>
                  </a:lnTo>
                  <a:lnTo>
                    <a:pt x="322" y="70"/>
                  </a:lnTo>
                  <a:lnTo>
                    <a:pt x="334" y="82"/>
                  </a:lnTo>
                  <a:lnTo>
                    <a:pt x="334" y="87"/>
                  </a:lnTo>
                  <a:lnTo>
                    <a:pt x="339" y="87"/>
                  </a:lnTo>
                  <a:lnTo>
                    <a:pt x="339" y="92"/>
                  </a:lnTo>
                  <a:lnTo>
                    <a:pt x="344" y="92"/>
                  </a:lnTo>
                  <a:lnTo>
                    <a:pt x="344" y="97"/>
                  </a:lnTo>
                  <a:lnTo>
                    <a:pt x="352" y="97"/>
                  </a:lnTo>
                  <a:lnTo>
                    <a:pt x="357" y="105"/>
                  </a:lnTo>
                  <a:lnTo>
                    <a:pt x="362" y="105"/>
                  </a:lnTo>
                  <a:lnTo>
                    <a:pt x="369" y="105"/>
                  </a:lnTo>
                  <a:lnTo>
                    <a:pt x="369" y="110"/>
                  </a:lnTo>
                  <a:lnTo>
                    <a:pt x="374" y="110"/>
                  </a:lnTo>
                  <a:lnTo>
                    <a:pt x="374" y="115"/>
                  </a:lnTo>
                  <a:lnTo>
                    <a:pt x="382" y="115"/>
                  </a:lnTo>
                  <a:lnTo>
                    <a:pt x="387" y="122"/>
                  </a:lnTo>
                  <a:lnTo>
                    <a:pt x="387" y="127"/>
                  </a:lnTo>
                  <a:lnTo>
                    <a:pt x="392" y="134"/>
                  </a:lnTo>
                  <a:lnTo>
                    <a:pt x="392" y="139"/>
                  </a:lnTo>
                  <a:lnTo>
                    <a:pt x="392" y="144"/>
                  </a:lnTo>
                  <a:lnTo>
                    <a:pt x="392" y="152"/>
                  </a:lnTo>
                  <a:lnTo>
                    <a:pt x="397" y="152"/>
                  </a:lnTo>
                  <a:lnTo>
                    <a:pt x="404" y="157"/>
                  </a:lnTo>
                  <a:lnTo>
                    <a:pt x="404" y="162"/>
                  </a:lnTo>
                  <a:lnTo>
                    <a:pt x="404" y="169"/>
                  </a:lnTo>
                  <a:lnTo>
                    <a:pt x="404" y="174"/>
                  </a:lnTo>
                  <a:lnTo>
                    <a:pt x="404" y="179"/>
                  </a:lnTo>
                  <a:lnTo>
                    <a:pt x="404" y="187"/>
                  </a:lnTo>
                  <a:lnTo>
                    <a:pt x="409" y="192"/>
                  </a:lnTo>
                  <a:lnTo>
                    <a:pt x="409" y="197"/>
                  </a:lnTo>
                  <a:lnTo>
                    <a:pt x="414" y="204"/>
                  </a:lnTo>
                  <a:lnTo>
                    <a:pt x="414" y="209"/>
                  </a:lnTo>
                  <a:lnTo>
                    <a:pt x="414" y="214"/>
                  </a:lnTo>
                  <a:lnTo>
                    <a:pt x="422" y="222"/>
                  </a:lnTo>
                  <a:lnTo>
                    <a:pt x="427" y="222"/>
                  </a:lnTo>
                  <a:lnTo>
                    <a:pt x="434" y="227"/>
                  </a:lnTo>
                  <a:lnTo>
                    <a:pt x="439" y="227"/>
                  </a:lnTo>
                  <a:lnTo>
                    <a:pt x="444" y="232"/>
                  </a:lnTo>
                  <a:lnTo>
                    <a:pt x="444" y="239"/>
                  </a:lnTo>
                  <a:lnTo>
                    <a:pt x="451" y="239"/>
                  </a:lnTo>
                  <a:lnTo>
                    <a:pt x="456" y="244"/>
                  </a:lnTo>
                  <a:lnTo>
                    <a:pt x="461" y="249"/>
                  </a:lnTo>
                  <a:lnTo>
                    <a:pt x="469" y="249"/>
                  </a:lnTo>
                  <a:lnTo>
                    <a:pt x="474" y="249"/>
                  </a:lnTo>
                  <a:lnTo>
                    <a:pt x="479" y="249"/>
                  </a:lnTo>
                  <a:lnTo>
                    <a:pt x="479" y="257"/>
                  </a:lnTo>
                  <a:lnTo>
                    <a:pt x="486" y="257"/>
                  </a:lnTo>
                  <a:lnTo>
                    <a:pt x="491" y="262"/>
                  </a:lnTo>
                  <a:lnTo>
                    <a:pt x="496" y="262"/>
                  </a:lnTo>
                  <a:lnTo>
                    <a:pt x="504" y="262"/>
                  </a:lnTo>
                  <a:lnTo>
                    <a:pt x="509" y="269"/>
                  </a:lnTo>
                  <a:lnTo>
                    <a:pt x="514" y="274"/>
                  </a:lnTo>
                  <a:lnTo>
                    <a:pt x="521" y="274"/>
                  </a:lnTo>
                  <a:lnTo>
                    <a:pt x="526" y="274"/>
                  </a:lnTo>
                  <a:lnTo>
                    <a:pt x="526" y="279"/>
                  </a:lnTo>
                  <a:lnTo>
                    <a:pt x="461" y="392"/>
                  </a:lnTo>
                  <a:lnTo>
                    <a:pt x="496" y="509"/>
                  </a:lnTo>
                  <a:lnTo>
                    <a:pt x="491" y="509"/>
                  </a:lnTo>
                  <a:lnTo>
                    <a:pt x="486" y="501"/>
                  </a:lnTo>
                  <a:lnTo>
                    <a:pt x="479" y="501"/>
                  </a:lnTo>
                  <a:lnTo>
                    <a:pt x="469" y="496"/>
                  </a:lnTo>
                  <a:lnTo>
                    <a:pt x="461" y="496"/>
                  </a:lnTo>
                  <a:lnTo>
                    <a:pt x="456" y="496"/>
                  </a:lnTo>
                  <a:lnTo>
                    <a:pt x="451" y="496"/>
                  </a:lnTo>
                  <a:lnTo>
                    <a:pt x="444" y="501"/>
                  </a:lnTo>
                  <a:lnTo>
                    <a:pt x="439" y="501"/>
                  </a:lnTo>
                  <a:lnTo>
                    <a:pt x="439" y="509"/>
                  </a:lnTo>
                  <a:lnTo>
                    <a:pt x="427" y="514"/>
                  </a:lnTo>
                  <a:lnTo>
                    <a:pt x="427" y="519"/>
                  </a:lnTo>
                  <a:lnTo>
                    <a:pt x="422" y="526"/>
                  </a:lnTo>
                  <a:lnTo>
                    <a:pt x="422" y="531"/>
                  </a:lnTo>
                  <a:lnTo>
                    <a:pt x="414" y="536"/>
                  </a:lnTo>
                  <a:lnTo>
                    <a:pt x="409" y="536"/>
                  </a:lnTo>
                  <a:lnTo>
                    <a:pt x="404" y="536"/>
                  </a:lnTo>
                  <a:lnTo>
                    <a:pt x="397" y="531"/>
                  </a:lnTo>
                  <a:lnTo>
                    <a:pt x="392" y="526"/>
                  </a:lnTo>
                  <a:lnTo>
                    <a:pt x="387" y="526"/>
                  </a:lnTo>
                  <a:lnTo>
                    <a:pt x="382" y="526"/>
                  </a:lnTo>
                  <a:lnTo>
                    <a:pt x="374" y="526"/>
                  </a:lnTo>
                  <a:lnTo>
                    <a:pt x="369" y="526"/>
                  </a:lnTo>
                  <a:lnTo>
                    <a:pt x="362" y="526"/>
                  </a:lnTo>
                  <a:lnTo>
                    <a:pt x="357" y="519"/>
                  </a:lnTo>
                  <a:lnTo>
                    <a:pt x="344" y="526"/>
                  </a:lnTo>
                  <a:lnTo>
                    <a:pt x="339" y="526"/>
                  </a:lnTo>
                  <a:lnTo>
                    <a:pt x="334" y="526"/>
                  </a:lnTo>
                  <a:lnTo>
                    <a:pt x="327" y="526"/>
                  </a:lnTo>
                  <a:lnTo>
                    <a:pt x="327" y="519"/>
                  </a:lnTo>
                  <a:lnTo>
                    <a:pt x="322" y="519"/>
                  </a:lnTo>
                  <a:lnTo>
                    <a:pt x="317" y="519"/>
                  </a:lnTo>
                  <a:lnTo>
                    <a:pt x="317" y="514"/>
                  </a:lnTo>
                  <a:lnTo>
                    <a:pt x="309" y="509"/>
                  </a:lnTo>
                  <a:lnTo>
                    <a:pt x="304" y="509"/>
                  </a:lnTo>
                  <a:lnTo>
                    <a:pt x="299" y="509"/>
                  </a:lnTo>
                  <a:lnTo>
                    <a:pt x="292" y="501"/>
                  </a:lnTo>
                  <a:lnTo>
                    <a:pt x="287" y="501"/>
                  </a:lnTo>
                  <a:lnTo>
                    <a:pt x="287" y="496"/>
                  </a:lnTo>
                  <a:lnTo>
                    <a:pt x="282" y="496"/>
                  </a:lnTo>
                  <a:lnTo>
                    <a:pt x="274" y="496"/>
                  </a:lnTo>
                  <a:lnTo>
                    <a:pt x="269" y="496"/>
                  </a:lnTo>
                  <a:lnTo>
                    <a:pt x="264" y="496"/>
                  </a:lnTo>
                  <a:lnTo>
                    <a:pt x="264" y="501"/>
                  </a:lnTo>
                  <a:lnTo>
                    <a:pt x="264" y="509"/>
                  </a:lnTo>
                  <a:lnTo>
                    <a:pt x="264" y="514"/>
                  </a:lnTo>
                  <a:lnTo>
                    <a:pt x="257" y="514"/>
                  </a:lnTo>
                  <a:lnTo>
                    <a:pt x="257" y="519"/>
                  </a:lnTo>
                  <a:lnTo>
                    <a:pt x="257" y="526"/>
                  </a:lnTo>
                  <a:lnTo>
                    <a:pt x="257" y="531"/>
                  </a:lnTo>
                  <a:lnTo>
                    <a:pt x="252" y="531"/>
                  </a:lnTo>
                  <a:lnTo>
                    <a:pt x="247" y="531"/>
                  </a:lnTo>
                  <a:lnTo>
                    <a:pt x="239" y="531"/>
                  </a:lnTo>
                  <a:lnTo>
                    <a:pt x="239" y="536"/>
                  </a:lnTo>
                  <a:lnTo>
                    <a:pt x="234" y="536"/>
                  </a:lnTo>
                  <a:lnTo>
                    <a:pt x="239" y="544"/>
                  </a:lnTo>
                  <a:lnTo>
                    <a:pt x="239" y="549"/>
                  </a:lnTo>
                  <a:lnTo>
                    <a:pt x="239" y="554"/>
                  </a:lnTo>
                  <a:lnTo>
                    <a:pt x="239" y="561"/>
                  </a:lnTo>
                  <a:lnTo>
                    <a:pt x="234" y="566"/>
                  </a:lnTo>
                  <a:lnTo>
                    <a:pt x="227" y="566"/>
                  </a:lnTo>
                  <a:lnTo>
                    <a:pt x="227" y="571"/>
                  </a:lnTo>
                  <a:lnTo>
                    <a:pt x="222" y="579"/>
                  </a:lnTo>
                  <a:lnTo>
                    <a:pt x="222" y="584"/>
                  </a:lnTo>
                  <a:lnTo>
                    <a:pt x="227" y="589"/>
                  </a:lnTo>
                  <a:lnTo>
                    <a:pt x="222" y="596"/>
                  </a:lnTo>
                  <a:lnTo>
                    <a:pt x="222" y="601"/>
                  </a:lnTo>
                  <a:lnTo>
                    <a:pt x="217" y="601"/>
                  </a:lnTo>
                  <a:lnTo>
                    <a:pt x="217" y="606"/>
                  </a:lnTo>
                  <a:lnTo>
                    <a:pt x="209" y="606"/>
                  </a:lnTo>
                  <a:lnTo>
                    <a:pt x="204" y="606"/>
                  </a:lnTo>
                  <a:lnTo>
                    <a:pt x="199" y="606"/>
                  </a:lnTo>
                  <a:lnTo>
                    <a:pt x="194" y="606"/>
                  </a:lnTo>
                  <a:lnTo>
                    <a:pt x="187" y="606"/>
                  </a:lnTo>
                  <a:lnTo>
                    <a:pt x="182" y="606"/>
                  </a:lnTo>
                  <a:lnTo>
                    <a:pt x="174" y="606"/>
                  </a:lnTo>
                  <a:lnTo>
                    <a:pt x="174" y="601"/>
                  </a:lnTo>
                  <a:lnTo>
                    <a:pt x="174" y="596"/>
                  </a:lnTo>
                  <a:lnTo>
                    <a:pt x="169" y="596"/>
                  </a:lnTo>
                  <a:lnTo>
                    <a:pt x="164" y="589"/>
                  </a:lnTo>
                  <a:lnTo>
                    <a:pt x="157" y="584"/>
                  </a:lnTo>
                  <a:lnTo>
                    <a:pt x="157" y="579"/>
                  </a:lnTo>
                  <a:lnTo>
                    <a:pt x="157" y="566"/>
                  </a:lnTo>
                  <a:lnTo>
                    <a:pt x="152" y="561"/>
                  </a:lnTo>
                  <a:lnTo>
                    <a:pt x="147" y="561"/>
                  </a:lnTo>
                  <a:lnTo>
                    <a:pt x="134" y="561"/>
                  </a:lnTo>
                  <a:lnTo>
                    <a:pt x="129" y="554"/>
                  </a:lnTo>
                  <a:lnTo>
                    <a:pt x="122" y="554"/>
                  </a:lnTo>
                  <a:lnTo>
                    <a:pt x="117" y="554"/>
                  </a:lnTo>
                  <a:lnTo>
                    <a:pt x="117" y="544"/>
                  </a:lnTo>
                  <a:lnTo>
                    <a:pt x="112" y="536"/>
                  </a:lnTo>
                  <a:lnTo>
                    <a:pt x="112" y="531"/>
                  </a:lnTo>
                  <a:lnTo>
                    <a:pt x="112" y="519"/>
                  </a:lnTo>
                  <a:lnTo>
                    <a:pt x="104" y="519"/>
                  </a:lnTo>
                  <a:lnTo>
                    <a:pt x="104" y="514"/>
                  </a:lnTo>
                  <a:lnTo>
                    <a:pt x="104" y="509"/>
                  </a:lnTo>
                  <a:lnTo>
                    <a:pt x="104" y="501"/>
                  </a:lnTo>
                  <a:lnTo>
                    <a:pt x="104" y="496"/>
                  </a:lnTo>
                  <a:lnTo>
                    <a:pt x="99" y="496"/>
                  </a:lnTo>
                  <a:lnTo>
                    <a:pt x="99" y="489"/>
                  </a:lnTo>
                  <a:lnTo>
                    <a:pt x="99" y="484"/>
                  </a:lnTo>
                  <a:lnTo>
                    <a:pt x="94" y="484"/>
                  </a:lnTo>
                  <a:lnTo>
                    <a:pt x="87" y="484"/>
                  </a:lnTo>
                  <a:lnTo>
                    <a:pt x="87" y="479"/>
                  </a:lnTo>
                  <a:lnTo>
                    <a:pt x="82" y="479"/>
                  </a:lnTo>
                  <a:lnTo>
                    <a:pt x="82" y="474"/>
                  </a:lnTo>
                  <a:lnTo>
                    <a:pt x="77" y="466"/>
                  </a:lnTo>
                  <a:lnTo>
                    <a:pt x="70" y="466"/>
                  </a:lnTo>
                  <a:lnTo>
                    <a:pt x="65" y="466"/>
                  </a:lnTo>
                  <a:lnTo>
                    <a:pt x="60" y="466"/>
                  </a:lnTo>
                  <a:lnTo>
                    <a:pt x="60" y="474"/>
                  </a:lnTo>
                  <a:lnTo>
                    <a:pt x="60" y="479"/>
                  </a:lnTo>
                  <a:lnTo>
                    <a:pt x="52" y="474"/>
                  </a:lnTo>
                  <a:lnTo>
                    <a:pt x="47" y="474"/>
                  </a:lnTo>
                  <a:lnTo>
                    <a:pt x="47" y="466"/>
                  </a:lnTo>
                  <a:lnTo>
                    <a:pt x="47" y="461"/>
                  </a:lnTo>
                  <a:lnTo>
                    <a:pt x="47" y="456"/>
                  </a:lnTo>
                  <a:lnTo>
                    <a:pt x="47" y="449"/>
                  </a:lnTo>
                  <a:lnTo>
                    <a:pt x="47" y="444"/>
                  </a:lnTo>
                  <a:lnTo>
                    <a:pt x="47" y="437"/>
                  </a:lnTo>
                  <a:lnTo>
                    <a:pt x="47" y="432"/>
                  </a:lnTo>
                  <a:lnTo>
                    <a:pt x="47" y="427"/>
                  </a:lnTo>
                  <a:lnTo>
                    <a:pt x="40" y="427"/>
                  </a:lnTo>
                  <a:lnTo>
                    <a:pt x="40" y="419"/>
                  </a:lnTo>
                  <a:lnTo>
                    <a:pt x="35" y="419"/>
                  </a:lnTo>
                  <a:lnTo>
                    <a:pt x="35" y="414"/>
                  </a:lnTo>
                  <a:lnTo>
                    <a:pt x="35" y="409"/>
                  </a:lnTo>
                  <a:lnTo>
                    <a:pt x="30" y="402"/>
                  </a:lnTo>
                  <a:lnTo>
                    <a:pt x="22" y="402"/>
                  </a:lnTo>
                  <a:lnTo>
                    <a:pt x="22" y="397"/>
                  </a:lnTo>
                  <a:lnTo>
                    <a:pt x="17" y="392"/>
                  </a:lnTo>
                  <a:lnTo>
                    <a:pt x="12" y="379"/>
                  </a:lnTo>
                  <a:lnTo>
                    <a:pt x="7" y="374"/>
                  </a:lnTo>
                  <a:lnTo>
                    <a:pt x="0" y="367"/>
                  </a:lnTo>
                  <a:lnTo>
                    <a:pt x="0" y="357"/>
                  </a:lnTo>
                  <a:lnTo>
                    <a:pt x="7" y="349"/>
                  </a:lnTo>
                  <a:lnTo>
                    <a:pt x="7" y="344"/>
                  </a:lnTo>
                  <a:lnTo>
                    <a:pt x="12" y="344"/>
                  </a:lnTo>
                  <a:lnTo>
                    <a:pt x="17" y="344"/>
                  </a:lnTo>
                  <a:lnTo>
                    <a:pt x="22" y="344"/>
                  </a:lnTo>
                  <a:lnTo>
                    <a:pt x="30" y="349"/>
                  </a:lnTo>
                  <a:lnTo>
                    <a:pt x="35" y="349"/>
                  </a:lnTo>
                  <a:lnTo>
                    <a:pt x="40" y="349"/>
                  </a:lnTo>
                  <a:lnTo>
                    <a:pt x="47" y="349"/>
                  </a:lnTo>
                  <a:lnTo>
                    <a:pt x="52" y="344"/>
                  </a:lnTo>
                  <a:lnTo>
                    <a:pt x="52" y="339"/>
                  </a:lnTo>
                  <a:lnTo>
                    <a:pt x="47" y="332"/>
                  </a:lnTo>
                  <a:lnTo>
                    <a:pt x="47" y="327"/>
                  </a:lnTo>
                  <a:lnTo>
                    <a:pt x="47" y="322"/>
                  </a:lnTo>
                  <a:lnTo>
                    <a:pt x="47" y="314"/>
                  </a:lnTo>
                  <a:lnTo>
                    <a:pt x="47" y="309"/>
                  </a:lnTo>
                  <a:lnTo>
                    <a:pt x="47" y="302"/>
                  </a:lnTo>
                  <a:lnTo>
                    <a:pt x="40" y="239"/>
                  </a:lnTo>
                  <a:lnTo>
                    <a:pt x="47" y="239"/>
                  </a:lnTo>
                  <a:lnTo>
                    <a:pt x="47" y="232"/>
                  </a:lnTo>
                  <a:lnTo>
                    <a:pt x="47" y="227"/>
                  </a:lnTo>
                  <a:lnTo>
                    <a:pt x="47" y="222"/>
                  </a:lnTo>
                  <a:lnTo>
                    <a:pt x="47" y="209"/>
                  </a:lnTo>
                  <a:lnTo>
                    <a:pt x="47" y="197"/>
                  </a:lnTo>
                  <a:lnTo>
                    <a:pt x="47" y="192"/>
                  </a:lnTo>
                  <a:lnTo>
                    <a:pt x="47" y="179"/>
                  </a:lnTo>
                  <a:lnTo>
                    <a:pt x="47" y="169"/>
                  </a:lnTo>
                  <a:lnTo>
                    <a:pt x="47" y="162"/>
                  </a:lnTo>
                  <a:lnTo>
                    <a:pt x="47" y="157"/>
                  </a:lnTo>
                  <a:lnTo>
                    <a:pt x="47" y="144"/>
                  </a:lnTo>
                  <a:lnTo>
                    <a:pt x="40" y="139"/>
                  </a:lnTo>
                  <a:lnTo>
                    <a:pt x="40" y="134"/>
                  </a:lnTo>
                  <a:lnTo>
                    <a:pt x="40" y="127"/>
                  </a:lnTo>
                  <a:lnTo>
                    <a:pt x="35" y="122"/>
                  </a:lnTo>
                  <a:lnTo>
                    <a:pt x="35" y="110"/>
                  </a:lnTo>
                  <a:lnTo>
                    <a:pt x="35" y="105"/>
                  </a:lnTo>
                  <a:lnTo>
                    <a:pt x="35" y="92"/>
                  </a:lnTo>
                  <a:lnTo>
                    <a:pt x="30" y="87"/>
                  </a:lnTo>
                  <a:lnTo>
                    <a:pt x="30" y="82"/>
                  </a:lnTo>
                  <a:lnTo>
                    <a:pt x="30" y="75"/>
                  </a:lnTo>
                  <a:lnTo>
                    <a:pt x="30" y="62"/>
                  </a:lnTo>
                  <a:lnTo>
                    <a:pt x="22" y="62"/>
                  </a:lnTo>
                  <a:lnTo>
                    <a:pt x="17" y="57"/>
                  </a:lnTo>
                  <a:lnTo>
                    <a:pt x="22" y="4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09" name="Freeform 57"/>
            <p:cNvSpPr>
              <a:spLocks/>
            </p:cNvSpPr>
            <p:nvPr/>
          </p:nvSpPr>
          <p:spPr bwMode="auto">
            <a:xfrm>
              <a:off x="1573" y="704"/>
              <a:ext cx="799" cy="815"/>
            </a:xfrm>
            <a:custGeom>
              <a:avLst/>
              <a:gdLst>
                <a:gd name="T0" fmla="*/ 562 w 605"/>
                <a:gd name="T1" fmla="*/ 135 h 617"/>
                <a:gd name="T2" fmla="*/ 575 w 605"/>
                <a:gd name="T3" fmla="*/ 165 h 617"/>
                <a:gd name="T4" fmla="*/ 580 w 605"/>
                <a:gd name="T5" fmla="*/ 207 h 617"/>
                <a:gd name="T6" fmla="*/ 587 w 605"/>
                <a:gd name="T7" fmla="*/ 242 h 617"/>
                <a:gd name="T8" fmla="*/ 587 w 605"/>
                <a:gd name="T9" fmla="*/ 295 h 617"/>
                <a:gd name="T10" fmla="*/ 587 w 605"/>
                <a:gd name="T11" fmla="*/ 375 h 617"/>
                <a:gd name="T12" fmla="*/ 587 w 605"/>
                <a:gd name="T13" fmla="*/ 405 h 617"/>
                <a:gd name="T14" fmla="*/ 575 w 605"/>
                <a:gd name="T15" fmla="*/ 422 h 617"/>
                <a:gd name="T16" fmla="*/ 545 w 605"/>
                <a:gd name="T17" fmla="*/ 417 h 617"/>
                <a:gd name="T18" fmla="*/ 552 w 605"/>
                <a:gd name="T19" fmla="*/ 452 h 617"/>
                <a:gd name="T20" fmla="*/ 575 w 605"/>
                <a:gd name="T21" fmla="*/ 482 h 617"/>
                <a:gd name="T22" fmla="*/ 587 w 605"/>
                <a:gd name="T23" fmla="*/ 500 h 617"/>
                <a:gd name="T24" fmla="*/ 587 w 605"/>
                <a:gd name="T25" fmla="*/ 527 h 617"/>
                <a:gd name="T26" fmla="*/ 597 w 605"/>
                <a:gd name="T27" fmla="*/ 552 h 617"/>
                <a:gd name="T28" fmla="*/ 592 w 605"/>
                <a:gd name="T29" fmla="*/ 574 h 617"/>
                <a:gd name="T30" fmla="*/ 562 w 605"/>
                <a:gd name="T31" fmla="*/ 599 h 617"/>
                <a:gd name="T32" fmla="*/ 540 w 605"/>
                <a:gd name="T33" fmla="*/ 617 h 617"/>
                <a:gd name="T34" fmla="*/ 527 w 605"/>
                <a:gd name="T35" fmla="*/ 617 h 617"/>
                <a:gd name="T36" fmla="*/ 515 w 605"/>
                <a:gd name="T37" fmla="*/ 587 h 617"/>
                <a:gd name="T38" fmla="*/ 505 w 605"/>
                <a:gd name="T39" fmla="*/ 582 h 617"/>
                <a:gd name="T40" fmla="*/ 475 w 605"/>
                <a:gd name="T41" fmla="*/ 574 h 617"/>
                <a:gd name="T42" fmla="*/ 470 w 605"/>
                <a:gd name="T43" fmla="*/ 552 h 617"/>
                <a:gd name="T44" fmla="*/ 445 w 605"/>
                <a:gd name="T45" fmla="*/ 539 h 617"/>
                <a:gd name="T46" fmla="*/ 422 w 605"/>
                <a:gd name="T47" fmla="*/ 534 h 617"/>
                <a:gd name="T48" fmla="*/ 417 w 605"/>
                <a:gd name="T49" fmla="*/ 522 h 617"/>
                <a:gd name="T50" fmla="*/ 400 w 605"/>
                <a:gd name="T51" fmla="*/ 505 h 617"/>
                <a:gd name="T52" fmla="*/ 405 w 605"/>
                <a:gd name="T53" fmla="*/ 482 h 617"/>
                <a:gd name="T54" fmla="*/ 410 w 605"/>
                <a:gd name="T55" fmla="*/ 470 h 617"/>
                <a:gd name="T56" fmla="*/ 375 w 605"/>
                <a:gd name="T57" fmla="*/ 457 h 617"/>
                <a:gd name="T58" fmla="*/ 365 w 605"/>
                <a:gd name="T59" fmla="*/ 457 h 617"/>
                <a:gd name="T60" fmla="*/ 340 w 605"/>
                <a:gd name="T61" fmla="*/ 447 h 617"/>
                <a:gd name="T62" fmla="*/ 327 w 605"/>
                <a:gd name="T63" fmla="*/ 430 h 617"/>
                <a:gd name="T64" fmla="*/ 310 w 605"/>
                <a:gd name="T65" fmla="*/ 412 h 617"/>
                <a:gd name="T66" fmla="*/ 295 w 605"/>
                <a:gd name="T67" fmla="*/ 400 h 617"/>
                <a:gd name="T68" fmla="*/ 282 w 605"/>
                <a:gd name="T69" fmla="*/ 382 h 617"/>
                <a:gd name="T70" fmla="*/ 282 w 605"/>
                <a:gd name="T71" fmla="*/ 375 h 617"/>
                <a:gd name="T72" fmla="*/ 258 w 605"/>
                <a:gd name="T73" fmla="*/ 360 h 617"/>
                <a:gd name="T74" fmla="*/ 258 w 605"/>
                <a:gd name="T75" fmla="*/ 340 h 617"/>
                <a:gd name="T76" fmla="*/ 240 w 605"/>
                <a:gd name="T77" fmla="*/ 322 h 617"/>
                <a:gd name="T78" fmla="*/ 223 w 605"/>
                <a:gd name="T79" fmla="*/ 295 h 617"/>
                <a:gd name="T80" fmla="*/ 205 w 605"/>
                <a:gd name="T81" fmla="*/ 265 h 617"/>
                <a:gd name="T82" fmla="*/ 200 w 605"/>
                <a:gd name="T83" fmla="*/ 242 h 617"/>
                <a:gd name="T84" fmla="*/ 195 w 605"/>
                <a:gd name="T85" fmla="*/ 217 h 617"/>
                <a:gd name="T86" fmla="*/ 170 w 605"/>
                <a:gd name="T87" fmla="*/ 183 h 617"/>
                <a:gd name="T88" fmla="*/ 170 w 605"/>
                <a:gd name="T89" fmla="*/ 153 h 617"/>
                <a:gd name="T90" fmla="*/ 170 w 605"/>
                <a:gd name="T91" fmla="*/ 135 h 617"/>
                <a:gd name="T92" fmla="*/ 130 w 605"/>
                <a:gd name="T93" fmla="*/ 130 h 617"/>
                <a:gd name="T94" fmla="*/ 123 w 605"/>
                <a:gd name="T95" fmla="*/ 108 h 617"/>
                <a:gd name="T96" fmla="*/ 100 w 605"/>
                <a:gd name="T97" fmla="*/ 95 h 617"/>
                <a:gd name="T98" fmla="*/ 88 w 605"/>
                <a:gd name="T99" fmla="*/ 100 h 617"/>
                <a:gd name="T100" fmla="*/ 65 w 605"/>
                <a:gd name="T101" fmla="*/ 100 h 617"/>
                <a:gd name="T102" fmla="*/ 35 w 605"/>
                <a:gd name="T103" fmla="*/ 78 h 617"/>
                <a:gd name="T104" fmla="*/ 8 w 605"/>
                <a:gd name="T105" fmla="*/ 65 h 617"/>
                <a:gd name="T106" fmla="*/ 0 w 605"/>
                <a:gd name="T107" fmla="*/ 43 h 617"/>
                <a:gd name="T108" fmla="*/ 8 w 605"/>
                <a:gd name="T109" fmla="*/ 1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05" h="617">
                  <a:moveTo>
                    <a:pt x="18" y="0"/>
                  </a:moveTo>
                  <a:lnTo>
                    <a:pt x="352" y="125"/>
                  </a:lnTo>
                  <a:lnTo>
                    <a:pt x="557" y="125"/>
                  </a:lnTo>
                  <a:lnTo>
                    <a:pt x="557" y="130"/>
                  </a:lnTo>
                  <a:lnTo>
                    <a:pt x="562" y="135"/>
                  </a:lnTo>
                  <a:lnTo>
                    <a:pt x="570" y="135"/>
                  </a:lnTo>
                  <a:lnTo>
                    <a:pt x="570" y="148"/>
                  </a:lnTo>
                  <a:lnTo>
                    <a:pt x="570" y="153"/>
                  </a:lnTo>
                  <a:lnTo>
                    <a:pt x="570" y="160"/>
                  </a:lnTo>
                  <a:lnTo>
                    <a:pt x="575" y="165"/>
                  </a:lnTo>
                  <a:lnTo>
                    <a:pt x="575" y="178"/>
                  </a:lnTo>
                  <a:lnTo>
                    <a:pt x="575" y="183"/>
                  </a:lnTo>
                  <a:lnTo>
                    <a:pt x="575" y="195"/>
                  </a:lnTo>
                  <a:lnTo>
                    <a:pt x="580" y="200"/>
                  </a:lnTo>
                  <a:lnTo>
                    <a:pt x="580" y="207"/>
                  </a:lnTo>
                  <a:lnTo>
                    <a:pt x="580" y="212"/>
                  </a:lnTo>
                  <a:lnTo>
                    <a:pt x="587" y="217"/>
                  </a:lnTo>
                  <a:lnTo>
                    <a:pt x="587" y="230"/>
                  </a:lnTo>
                  <a:lnTo>
                    <a:pt x="587" y="235"/>
                  </a:lnTo>
                  <a:lnTo>
                    <a:pt x="587" y="242"/>
                  </a:lnTo>
                  <a:lnTo>
                    <a:pt x="587" y="252"/>
                  </a:lnTo>
                  <a:lnTo>
                    <a:pt x="587" y="265"/>
                  </a:lnTo>
                  <a:lnTo>
                    <a:pt x="587" y="270"/>
                  </a:lnTo>
                  <a:lnTo>
                    <a:pt x="587" y="282"/>
                  </a:lnTo>
                  <a:lnTo>
                    <a:pt x="587" y="295"/>
                  </a:lnTo>
                  <a:lnTo>
                    <a:pt x="587" y="300"/>
                  </a:lnTo>
                  <a:lnTo>
                    <a:pt x="587" y="305"/>
                  </a:lnTo>
                  <a:lnTo>
                    <a:pt x="587" y="312"/>
                  </a:lnTo>
                  <a:lnTo>
                    <a:pt x="580" y="312"/>
                  </a:lnTo>
                  <a:lnTo>
                    <a:pt x="587" y="375"/>
                  </a:lnTo>
                  <a:lnTo>
                    <a:pt x="587" y="382"/>
                  </a:lnTo>
                  <a:lnTo>
                    <a:pt x="587" y="387"/>
                  </a:lnTo>
                  <a:lnTo>
                    <a:pt x="587" y="395"/>
                  </a:lnTo>
                  <a:lnTo>
                    <a:pt x="587" y="400"/>
                  </a:lnTo>
                  <a:lnTo>
                    <a:pt x="587" y="405"/>
                  </a:lnTo>
                  <a:lnTo>
                    <a:pt x="592" y="412"/>
                  </a:lnTo>
                  <a:lnTo>
                    <a:pt x="592" y="417"/>
                  </a:lnTo>
                  <a:lnTo>
                    <a:pt x="587" y="422"/>
                  </a:lnTo>
                  <a:lnTo>
                    <a:pt x="580" y="422"/>
                  </a:lnTo>
                  <a:lnTo>
                    <a:pt x="575" y="422"/>
                  </a:lnTo>
                  <a:lnTo>
                    <a:pt x="570" y="422"/>
                  </a:lnTo>
                  <a:lnTo>
                    <a:pt x="562" y="417"/>
                  </a:lnTo>
                  <a:lnTo>
                    <a:pt x="557" y="417"/>
                  </a:lnTo>
                  <a:lnTo>
                    <a:pt x="552" y="417"/>
                  </a:lnTo>
                  <a:lnTo>
                    <a:pt x="545" y="417"/>
                  </a:lnTo>
                  <a:lnTo>
                    <a:pt x="545" y="422"/>
                  </a:lnTo>
                  <a:lnTo>
                    <a:pt x="540" y="430"/>
                  </a:lnTo>
                  <a:lnTo>
                    <a:pt x="540" y="440"/>
                  </a:lnTo>
                  <a:lnTo>
                    <a:pt x="545" y="447"/>
                  </a:lnTo>
                  <a:lnTo>
                    <a:pt x="552" y="452"/>
                  </a:lnTo>
                  <a:lnTo>
                    <a:pt x="557" y="465"/>
                  </a:lnTo>
                  <a:lnTo>
                    <a:pt x="562" y="470"/>
                  </a:lnTo>
                  <a:lnTo>
                    <a:pt x="562" y="475"/>
                  </a:lnTo>
                  <a:lnTo>
                    <a:pt x="570" y="475"/>
                  </a:lnTo>
                  <a:lnTo>
                    <a:pt x="575" y="482"/>
                  </a:lnTo>
                  <a:lnTo>
                    <a:pt x="575" y="487"/>
                  </a:lnTo>
                  <a:lnTo>
                    <a:pt x="575" y="492"/>
                  </a:lnTo>
                  <a:lnTo>
                    <a:pt x="580" y="492"/>
                  </a:lnTo>
                  <a:lnTo>
                    <a:pt x="580" y="500"/>
                  </a:lnTo>
                  <a:lnTo>
                    <a:pt x="587" y="500"/>
                  </a:lnTo>
                  <a:lnTo>
                    <a:pt x="587" y="505"/>
                  </a:lnTo>
                  <a:lnTo>
                    <a:pt x="587" y="510"/>
                  </a:lnTo>
                  <a:lnTo>
                    <a:pt x="587" y="517"/>
                  </a:lnTo>
                  <a:lnTo>
                    <a:pt x="587" y="522"/>
                  </a:lnTo>
                  <a:lnTo>
                    <a:pt x="587" y="527"/>
                  </a:lnTo>
                  <a:lnTo>
                    <a:pt x="587" y="534"/>
                  </a:lnTo>
                  <a:lnTo>
                    <a:pt x="587" y="539"/>
                  </a:lnTo>
                  <a:lnTo>
                    <a:pt x="587" y="547"/>
                  </a:lnTo>
                  <a:lnTo>
                    <a:pt x="592" y="547"/>
                  </a:lnTo>
                  <a:lnTo>
                    <a:pt x="597" y="552"/>
                  </a:lnTo>
                  <a:lnTo>
                    <a:pt x="605" y="552"/>
                  </a:lnTo>
                  <a:lnTo>
                    <a:pt x="605" y="557"/>
                  </a:lnTo>
                  <a:lnTo>
                    <a:pt x="597" y="557"/>
                  </a:lnTo>
                  <a:lnTo>
                    <a:pt x="597" y="569"/>
                  </a:lnTo>
                  <a:lnTo>
                    <a:pt x="592" y="574"/>
                  </a:lnTo>
                  <a:lnTo>
                    <a:pt x="587" y="582"/>
                  </a:lnTo>
                  <a:lnTo>
                    <a:pt x="580" y="582"/>
                  </a:lnTo>
                  <a:lnTo>
                    <a:pt x="575" y="587"/>
                  </a:lnTo>
                  <a:lnTo>
                    <a:pt x="570" y="599"/>
                  </a:lnTo>
                  <a:lnTo>
                    <a:pt x="562" y="599"/>
                  </a:lnTo>
                  <a:lnTo>
                    <a:pt x="557" y="604"/>
                  </a:lnTo>
                  <a:lnTo>
                    <a:pt x="552" y="604"/>
                  </a:lnTo>
                  <a:lnTo>
                    <a:pt x="545" y="609"/>
                  </a:lnTo>
                  <a:lnTo>
                    <a:pt x="540" y="609"/>
                  </a:lnTo>
                  <a:lnTo>
                    <a:pt x="540" y="617"/>
                  </a:lnTo>
                  <a:lnTo>
                    <a:pt x="535" y="617"/>
                  </a:lnTo>
                  <a:lnTo>
                    <a:pt x="535" y="609"/>
                  </a:lnTo>
                  <a:lnTo>
                    <a:pt x="535" y="617"/>
                  </a:lnTo>
                  <a:lnTo>
                    <a:pt x="535" y="609"/>
                  </a:lnTo>
                  <a:lnTo>
                    <a:pt x="527" y="617"/>
                  </a:lnTo>
                  <a:lnTo>
                    <a:pt x="527" y="609"/>
                  </a:lnTo>
                  <a:lnTo>
                    <a:pt x="527" y="604"/>
                  </a:lnTo>
                  <a:lnTo>
                    <a:pt x="527" y="599"/>
                  </a:lnTo>
                  <a:lnTo>
                    <a:pt x="515" y="592"/>
                  </a:lnTo>
                  <a:lnTo>
                    <a:pt x="515" y="587"/>
                  </a:lnTo>
                  <a:lnTo>
                    <a:pt x="510" y="587"/>
                  </a:lnTo>
                  <a:lnTo>
                    <a:pt x="510" y="582"/>
                  </a:lnTo>
                  <a:lnTo>
                    <a:pt x="510" y="574"/>
                  </a:lnTo>
                  <a:lnTo>
                    <a:pt x="505" y="574"/>
                  </a:lnTo>
                  <a:lnTo>
                    <a:pt x="505" y="582"/>
                  </a:lnTo>
                  <a:lnTo>
                    <a:pt x="500" y="582"/>
                  </a:lnTo>
                  <a:lnTo>
                    <a:pt x="492" y="582"/>
                  </a:lnTo>
                  <a:lnTo>
                    <a:pt x="487" y="582"/>
                  </a:lnTo>
                  <a:lnTo>
                    <a:pt x="482" y="582"/>
                  </a:lnTo>
                  <a:lnTo>
                    <a:pt x="475" y="574"/>
                  </a:lnTo>
                  <a:lnTo>
                    <a:pt x="470" y="574"/>
                  </a:lnTo>
                  <a:lnTo>
                    <a:pt x="470" y="569"/>
                  </a:lnTo>
                  <a:lnTo>
                    <a:pt x="470" y="557"/>
                  </a:lnTo>
                  <a:lnTo>
                    <a:pt x="462" y="552"/>
                  </a:lnTo>
                  <a:lnTo>
                    <a:pt x="470" y="552"/>
                  </a:lnTo>
                  <a:lnTo>
                    <a:pt x="462" y="552"/>
                  </a:lnTo>
                  <a:lnTo>
                    <a:pt x="462" y="539"/>
                  </a:lnTo>
                  <a:lnTo>
                    <a:pt x="457" y="539"/>
                  </a:lnTo>
                  <a:lnTo>
                    <a:pt x="452" y="539"/>
                  </a:lnTo>
                  <a:lnTo>
                    <a:pt x="445" y="539"/>
                  </a:lnTo>
                  <a:lnTo>
                    <a:pt x="440" y="539"/>
                  </a:lnTo>
                  <a:lnTo>
                    <a:pt x="440" y="534"/>
                  </a:lnTo>
                  <a:lnTo>
                    <a:pt x="435" y="534"/>
                  </a:lnTo>
                  <a:lnTo>
                    <a:pt x="427" y="534"/>
                  </a:lnTo>
                  <a:lnTo>
                    <a:pt x="422" y="534"/>
                  </a:lnTo>
                  <a:lnTo>
                    <a:pt x="422" y="527"/>
                  </a:lnTo>
                  <a:lnTo>
                    <a:pt x="417" y="527"/>
                  </a:lnTo>
                  <a:lnTo>
                    <a:pt x="417" y="522"/>
                  </a:lnTo>
                  <a:lnTo>
                    <a:pt x="410" y="522"/>
                  </a:lnTo>
                  <a:lnTo>
                    <a:pt x="417" y="522"/>
                  </a:lnTo>
                  <a:lnTo>
                    <a:pt x="417" y="517"/>
                  </a:lnTo>
                  <a:lnTo>
                    <a:pt x="410" y="517"/>
                  </a:lnTo>
                  <a:lnTo>
                    <a:pt x="405" y="517"/>
                  </a:lnTo>
                  <a:lnTo>
                    <a:pt x="405" y="510"/>
                  </a:lnTo>
                  <a:lnTo>
                    <a:pt x="400" y="505"/>
                  </a:lnTo>
                  <a:lnTo>
                    <a:pt x="400" y="500"/>
                  </a:lnTo>
                  <a:lnTo>
                    <a:pt x="400" y="492"/>
                  </a:lnTo>
                  <a:lnTo>
                    <a:pt x="400" y="487"/>
                  </a:lnTo>
                  <a:lnTo>
                    <a:pt x="400" y="482"/>
                  </a:lnTo>
                  <a:lnTo>
                    <a:pt x="405" y="482"/>
                  </a:lnTo>
                  <a:lnTo>
                    <a:pt x="400" y="482"/>
                  </a:lnTo>
                  <a:lnTo>
                    <a:pt x="400" y="475"/>
                  </a:lnTo>
                  <a:lnTo>
                    <a:pt x="405" y="475"/>
                  </a:lnTo>
                  <a:lnTo>
                    <a:pt x="405" y="470"/>
                  </a:lnTo>
                  <a:lnTo>
                    <a:pt x="410" y="470"/>
                  </a:lnTo>
                  <a:lnTo>
                    <a:pt x="405" y="465"/>
                  </a:lnTo>
                  <a:lnTo>
                    <a:pt x="400" y="465"/>
                  </a:lnTo>
                  <a:lnTo>
                    <a:pt x="387" y="465"/>
                  </a:lnTo>
                  <a:lnTo>
                    <a:pt x="382" y="465"/>
                  </a:lnTo>
                  <a:lnTo>
                    <a:pt x="375" y="457"/>
                  </a:lnTo>
                  <a:lnTo>
                    <a:pt x="375" y="465"/>
                  </a:lnTo>
                  <a:lnTo>
                    <a:pt x="375" y="470"/>
                  </a:lnTo>
                  <a:lnTo>
                    <a:pt x="370" y="465"/>
                  </a:lnTo>
                  <a:lnTo>
                    <a:pt x="370" y="457"/>
                  </a:lnTo>
                  <a:lnTo>
                    <a:pt x="365" y="457"/>
                  </a:lnTo>
                  <a:lnTo>
                    <a:pt x="357" y="457"/>
                  </a:lnTo>
                  <a:lnTo>
                    <a:pt x="352" y="457"/>
                  </a:lnTo>
                  <a:lnTo>
                    <a:pt x="347" y="457"/>
                  </a:lnTo>
                  <a:lnTo>
                    <a:pt x="347" y="452"/>
                  </a:lnTo>
                  <a:lnTo>
                    <a:pt x="340" y="447"/>
                  </a:lnTo>
                  <a:lnTo>
                    <a:pt x="335" y="447"/>
                  </a:lnTo>
                  <a:lnTo>
                    <a:pt x="335" y="440"/>
                  </a:lnTo>
                  <a:lnTo>
                    <a:pt x="335" y="435"/>
                  </a:lnTo>
                  <a:lnTo>
                    <a:pt x="335" y="430"/>
                  </a:lnTo>
                  <a:lnTo>
                    <a:pt x="327" y="430"/>
                  </a:lnTo>
                  <a:lnTo>
                    <a:pt x="322" y="422"/>
                  </a:lnTo>
                  <a:lnTo>
                    <a:pt x="322" y="417"/>
                  </a:lnTo>
                  <a:lnTo>
                    <a:pt x="317" y="417"/>
                  </a:lnTo>
                  <a:lnTo>
                    <a:pt x="310" y="417"/>
                  </a:lnTo>
                  <a:lnTo>
                    <a:pt x="310" y="412"/>
                  </a:lnTo>
                  <a:lnTo>
                    <a:pt x="305" y="412"/>
                  </a:lnTo>
                  <a:lnTo>
                    <a:pt x="300" y="412"/>
                  </a:lnTo>
                  <a:lnTo>
                    <a:pt x="300" y="405"/>
                  </a:lnTo>
                  <a:lnTo>
                    <a:pt x="295" y="405"/>
                  </a:lnTo>
                  <a:lnTo>
                    <a:pt x="295" y="400"/>
                  </a:lnTo>
                  <a:lnTo>
                    <a:pt x="287" y="395"/>
                  </a:lnTo>
                  <a:lnTo>
                    <a:pt x="282" y="387"/>
                  </a:lnTo>
                  <a:lnTo>
                    <a:pt x="275" y="382"/>
                  </a:lnTo>
                  <a:lnTo>
                    <a:pt x="275" y="375"/>
                  </a:lnTo>
                  <a:lnTo>
                    <a:pt x="282" y="382"/>
                  </a:lnTo>
                  <a:lnTo>
                    <a:pt x="287" y="382"/>
                  </a:lnTo>
                  <a:lnTo>
                    <a:pt x="287" y="375"/>
                  </a:lnTo>
                  <a:lnTo>
                    <a:pt x="282" y="375"/>
                  </a:lnTo>
                  <a:lnTo>
                    <a:pt x="282" y="370"/>
                  </a:lnTo>
                  <a:lnTo>
                    <a:pt x="282" y="375"/>
                  </a:lnTo>
                  <a:lnTo>
                    <a:pt x="275" y="375"/>
                  </a:lnTo>
                  <a:lnTo>
                    <a:pt x="270" y="370"/>
                  </a:lnTo>
                  <a:lnTo>
                    <a:pt x="265" y="365"/>
                  </a:lnTo>
                  <a:lnTo>
                    <a:pt x="265" y="360"/>
                  </a:lnTo>
                  <a:lnTo>
                    <a:pt x="258" y="360"/>
                  </a:lnTo>
                  <a:lnTo>
                    <a:pt x="253" y="360"/>
                  </a:lnTo>
                  <a:lnTo>
                    <a:pt x="258" y="352"/>
                  </a:lnTo>
                  <a:lnTo>
                    <a:pt x="253" y="352"/>
                  </a:lnTo>
                  <a:lnTo>
                    <a:pt x="253" y="347"/>
                  </a:lnTo>
                  <a:lnTo>
                    <a:pt x="258" y="340"/>
                  </a:lnTo>
                  <a:lnTo>
                    <a:pt x="253" y="340"/>
                  </a:lnTo>
                  <a:lnTo>
                    <a:pt x="253" y="335"/>
                  </a:lnTo>
                  <a:lnTo>
                    <a:pt x="248" y="330"/>
                  </a:lnTo>
                  <a:lnTo>
                    <a:pt x="248" y="322"/>
                  </a:lnTo>
                  <a:lnTo>
                    <a:pt x="240" y="322"/>
                  </a:lnTo>
                  <a:lnTo>
                    <a:pt x="235" y="317"/>
                  </a:lnTo>
                  <a:lnTo>
                    <a:pt x="235" y="312"/>
                  </a:lnTo>
                  <a:lnTo>
                    <a:pt x="235" y="305"/>
                  </a:lnTo>
                  <a:lnTo>
                    <a:pt x="230" y="300"/>
                  </a:lnTo>
                  <a:lnTo>
                    <a:pt x="223" y="295"/>
                  </a:lnTo>
                  <a:lnTo>
                    <a:pt x="223" y="287"/>
                  </a:lnTo>
                  <a:lnTo>
                    <a:pt x="218" y="282"/>
                  </a:lnTo>
                  <a:lnTo>
                    <a:pt x="218" y="277"/>
                  </a:lnTo>
                  <a:lnTo>
                    <a:pt x="213" y="265"/>
                  </a:lnTo>
                  <a:lnTo>
                    <a:pt x="205" y="265"/>
                  </a:lnTo>
                  <a:lnTo>
                    <a:pt x="200" y="265"/>
                  </a:lnTo>
                  <a:lnTo>
                    <a:pt x="200" y="260"/>
                  </a:lnTo>
                  <a:lnTo>
                    <a:pt x="200" y="252"/>
                  </a:lnTo>
                  <a:lnTo>
                    <a:pt x="200" y="247"/>
                  </a:lnTo>
                  <a:lnTo>
                    <a:pt x="200" y="242"/>
                  </a:lnTo>
                  <a:lnTo>
                    <a:pt x="200" y="235"/>
                  </a:lnTo>
                  <a:lnTo>
                    <a:pt x="200" y="230"/>
                  </a:lnTo>
                  <a:lnTo>
                    <a:pt x="195" y="230"/>
                  </a:lnTo>
                  <a:lnTo>
                    <a:pt x="195" y="225"/>
                  </a:lnTo>
                  <a:lnTo>
                    <a:pt x="195" y="217"/>
                  </a:lnTo>
                  <a:lnTo>
                    <a:pt x="195" y="212"/>
                  </a:lnTo>
                  <a:lnTo>
                    <a:pt x="188" y="207"/>
                  </a:lnTo>
                  <a:lnTo>
                    <a:pt x="178" y="200"/>
                  </a:lnTo>
                  <a:lnTo>
                    <a:pt x="178" y="195"/>
                  </a:lnTo>
                  <a:lnTo>
                    <a:pt x="170" y="183"/>
                  </a:lnTo>
                  <a:lnTo>
                    <a:pt x="170" y="178"/>
                  </a:lnTo>
                  <a:lnTo>
                    <a:pt x="170" y="170"/>
                  </a:lnTo>
                  <a:lnTo>
                    <a:pt x="170" y="165"/>
                  </a:lnTo>
                  <a:lnTo>
                    <a:pt x="170" y="160"/>
                  </a:lnTo>
                  <a:lnTo>
                    <a:pt x="170" y="153"/>
                  </a:lnTo>
                  <a:lnTo>
                    <a:pt x="170" y="148"/>
                  </a:lnTo>
                  <a:lnTo>
                    <a:pt x="170" y="153"/>
                  </a:lnTo>
                  <a:lnTo>
                    <a:pt x="170" y="148"/>
                  </a:lnTo>
                  <a:lnTo>
                    <a:pt x="170" y="143"/>
                  </a:lnTo>
                  <a:lnTo>
                    <a:pt x="170" y="135"/>
                  </a:lnTo>
                  <a:lnTo>
                    <a:pt x="160" y="130"/>
                  </a:lnTo>
                  <a:lnTo>
                    <a:pt x="153" y="130"/>
                  </a:lnTo>
                  <a:lnTo>
                    <a:pt x="148" y="130"/>
                  </a:lnTo>
                  <a:lnTo>
                    <a:pt x="135" y="130"/>
                  </a:lnTo>
                  <a:lnTo>
                    <a:pt x="130" y="130"/>
                  </a:lnTo>
                  <a:lnTo>
                    <a:pt x="130" y="125"/>
                  </a:lnTo>
                  <a:lnTo>
                    <a:pt x="123" y="125"/>
                  </a:lnTo>
                  <a:lnTo>
                    <a:pt x="123" y="118"/>
                  </a:lnTo>
                  <a:lnTo>
                    <a:pt x="123" y="113"/>
                  </a:lnTo>
                  <a:lnTo>
                    <a:pt x="123" y="108"/>
                  </a:lnTo>
                  <a:lnTo>
                    <a:pt x="118" y="100"/>
                  </a:lnTo>
                  <a:lnTo>
                    <a:pt x="113" y="100"/>
                  </a:lnTo>
                  <a:lnTo>
                    <a:pt x="108" y="100"/>
                  </a:lnTo>
                  <a:lnTo>
                    <a:pt x="108" y="95"/>
                  </a:lnTo>
                  <a:lnTo>
                    <a:pt x="100" y="95"/>
                  </a:lnTo>
                  <a:lnTo>
                    <a:pt x="95" y="90"/>
                  </a:lnTo>
                  <a:lnTo>
                    <a:pt x="95" y="95"/>
                  </a:lnTo>
                  <a:lnTo>
                    <a:pt x="88" y="95"/>
                  </a:lnTo>
                  <a:lnTo>
                    <a:pt x="95" y="100"/>
                  </a:lnTo>
                  <a:lnTo>
                    <a:pt x="88" y="100"/>
                  </a:lnTo>
                  <a:lnTo>
                    <a:pt x="83" y="108"/>
                  </a:lnTo>
                  <a:lnTo>
                    <a:pt x="83" y="100"/>
                  </a:lnTo>
                  <a:lnTo>
                    <a:pt x="78" y="100"/>
                  </a:lnTo>
                  <a:lnTo>
                    <a:pt x="70" y="100"/>
                  </a:lnTo>
                  <a:lnTo>
                    <a:pt x="65" y="100"/>
                  </a:lnTo>
                  <a:lnTo>
                    <a:pt x="65" y="95"/>
                  </a:lnTo>
                  <a:lnTo>
                    <a:pt x="60" y="90"/>
                  </a:lnTo>
                  <a:lnTo>
                    <a:pt x="48" y="90"/>
                  </a:lnTo>
                  <a:lnTo>
                    <a:pt x="43" y="83"/>
                  </a:lnTo>
                  <a:lnTo>
                    <a:pt x="35" y="78"/>
                  </a:lnTo>
                  <a:lnTo>
                    <a:pt x="30" y="78"/>
                  </a:lnTo>
                  <a:lnTo>
                    <a:pt x="25" y="73"/>
                  </a:lnTo>
                  <a:lnTo>
                    <a:pt x="18" y="65"/>
                  </a:lnTo>
                  <a:lnTo>
                    <a:pt x="13" y="65"/>
                  </a:lnTo>
                  <a:lnTo>
                    <a:pt x="8" y="65"/>
                  </a:lnTo>
                  <a:lnTo>
                    <a:pt x="0" y="65"/>
                  </a:lnTo>
                  <a:lnTo>
                    <a:pt x="0" y="60"/>
                  </a:lnTo>
                  <a:lnTo>
                    <a:pt x="0" y="53"/>
                  </a:lnTo>
                  <a:lnTo>
                    <a:pt x="0" y="48"/>
                  </a:lnTo>
                  <a:lnTo>
                    <a:pt x="0" y="43"/>
                  </a:lnTo>
                  <a:lnTo>
                    <a:pt x="0" y="38"/>
                  </a:lnTo>
                  <a:lnTo>
                    <a:pt x="0" y="30"/>
                  </a:lnTo>
                  <a:lnTo>
                    <a:pt x="0" y="25"/>
                  </a:lnTo>
                  <a:lnTo>
                    <a:pt x="0" y="20"/>
                  </a:lnTo>
                  <a:lnTo>
                    <a:pt x="8" y="13"/>
                  </a:lnTo>
                  <a:lnTo>
                    <a:pt x="8" y="8"/>
                  </a:lnTo>
                  <a:lnTo>
                    <a:pt x="13" y="0"/>
                  </a:lnTo>
                  <a:lnTo>
                    <a:pt x="18"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0" name="Freeform 58"/>
            <p:cNvSpPr>
              <a:spLocks/>
            </p:cNvSpPr>
            <p:nvPr/>
          </p:nvSpPr>
          <p:spPr bwMode="auto">
            <a:xfrm>
              <a:off x="4285" y="2227"/>
              <a:ext cx="385" cy="401"/>
            </a:xfrm>
            <a:custGeom>
              <a:avLst/>
              <a:gdLst>
                <a:gd name="T0" fmla="*/ 7 w 292"/>
                <a:gd name="T1" fmla="*/ 222 h 304"/>
                <a:gd name="T2" fmla="*/ 17 w 292"/>
                <a:gd name="T3" fmla="*/ 222 h 304"/>
                <a:gd name="T4" fmla="*/ 35 w 292"/>
                <a:gd name="T5" fmla="*/ 222 h 304"/>
                <a:gd name="T6" fmla="*/ 47 w 292"/>
                <a:gd name="T7" fmla="*/ 217 h 304"/>
                <a:gd name="T8" fmla="*/ 52 w 292"/>
                <a:gd name="T9" fmla="*/ 222 h 304"/>
                <a:gd name="T10" fmla="*/ 52 w 292"/>
                <a:gd name="T11" fmla="*/ 229 h 304"/>
                <a:gd name="T12" fmla="*/ 40 w 292"/>
                <a:gd name="T13" fmla="*/ 229 h 304"/>
                <a:gd name="T14" fmla="*/ 30 w 292"/>
                <a:gd name="T15" fmla="*/ 229 h 304"/>
                <a:gd name="T16" fmla="*/ 30 w 292"/>
                <a:gd name="T17" fmla="*/ 229 h 304"/>
                <a:gd name="T18" fmla="*/ 40 w 292"/>
                <a:gd name="T19" fmla="*/ 229 h 304"/>
                <a:gd name="T20" fmla="*/ 52 w 292"/>
                <a:gd name="T21" fmla="*/ 234 h 304"/>
                <a:gd name="T22" fmla="*/ 65 w 292"/>
                <a:gd name="T23" fmla="*/ 234 h 304"/>
                <a:gd name="T24" fmla="*/ 77 w 292"/>
                <a:gd name="T25" fmla="*/ 239 h 304"/>
                <a:gd name="T26" fmla="*/ 87 w 292"/>
                <a:gd name="T27" fmla="*/ 239 h 304"/>
                <a:gd name="T28" fmla="*/ 100 w 292"/>
                <a:gd name="T29" fmla="*/ 234 h 304"/>
                <a:gd name="T30" fmla="*/ 112 w 292"/>
                <a:gd name="T31" fmla="*/ 229 h 304"/>
                <a:gd name="T32" fmla="*/ 112 w 292"/>
                <a:gd name="T33" fmla="*/ 217 h 304"/>
                <a:gd name="T34" fmla="*/ 105 w 292"/>
                <a:gd name="T35" fmla="*/ 212 h 304"/>
                <a:gd name="T36" fmla="*/ 100 w 292"/>
                <a:gd name="T37" fmla="*/ 207 h 304"/>
                <a:gd name="T38" fmla="*/ 95 w 292"/>
                <a:gd name="T39" fmla="*/ 199 h 304"/>
                <a:gd name="T40" fmla="*/ 105 w 292"/>
                <a:gd name="T41" fmla="*/ 194 h 304"/>
                <a:gd name="T42" fmla="*/ 117 w 292"/>
                <a:gd name="T43" fmla="*/ 187 h 304"/>
                <a:gd name="T44" fmla="*/ 130 w 292"/>
                <a:gd name="T45" fmla="*/ 182 h 304"/>
                <a:gd name="T46" fmla="*/ 135 w 292"/>
                <a:gd name="T47" fmla="*/ 177 h 304"/>
                <a:gd name="T48" fmla="*/ 147 w 292"/>
                <a:gd name="T49" fmla="*/ 164 h 304"/>
                <a:gd name="T50" fmla="*/ 157 w 292"/>
                <a:gd name="T51" fmla="*/ 152 h 304"/>
                <a:gd name="T52" fmla="*/ 157 w 292"/>
                <a:gd name="T53" fmla="*/ 142 h 304"/>
                <a:gd name="T54" fmla="*/ 157 w 292"/>
                <a:gd name="T55" fmla="*/ 129 h 304"/>
                <a:gd name="T56" fmla="*/ 157 w 292"/>
                <a:gd name="T57" fmla="*/ 117 h 304"/>
                <a:gd name="T58" fmla="*/ 170 w 292"/>
                <a:gd name="T59" fmla="*/ 107 h 304"/>
                <a:gd name="T60" fmla="*/ 175 w 292"/>
                <a:gd name="T61" fmla="*/ 94 h 304"/>
                <a:gd name="T62" fmla="*/ 182 w 292"/>
                <a:gd name="T63" fmla="*/ 89 h 304"/>
                <a:gd name="T64" fmla="*/ 175 w 292"/>
                <a:gd name="T65" fmla="*/ 82 h 304"/>
                <a:gd name="T66" fmla="*/ 175 w 292"/>
                <a:gd name="T67" fmla="*/ 72 h 304"/>
                <a:gd name="T68" fmla="*/ 175 w 292"/>
                <a:gd name="T69" fmla="*/ 59 h 304"/>
                <a:gd name="T70" fmla="*/ 175 w 292"/>
                <a:gd name="T71" fmla="*/ 47 h 304"/>
                <a:gd name="T72" fmla="*/ 175 w 292"/>
                <a:gd name="T73" fmla="*/ 34 h 304"/>
                <a:gd name="T74" fmla="*/ 175 w 292"/>
                <a:gd name="T75" fmla="*/ 24 h 304"/>
                <a:gd name="T76" fmla="*/ 182 w 292"/>
                <a:gd name="T77" fmla="*/ 20 h 304"/>
                <a:gd name="T78" fmla="*/ 187 w 292"/>
                <a:gd name="T79" fmla="*/ 7 h 304"/>
                <a:gd name="T80" fmla="*/ 187 w 292"/>
                <a:gd name="T81" fmla="*/ 29 h 304"/>
                <a:gd name="T82" fmla="*/ 200 w 292"/>
                <a:gd name="T83" fmla="*/ 34 h 304"/>
                <a:gd name="T84" fmla="*/ 217 w 292"/>
                <a:gd name="T85" fmla="*/ 34 h 304"/>
                <a:gd name="T86" fmla="*/ 287 w 292"/>
                <a:gd name="T87" fmla="*/ 304 h 304"/>
                <a:gd name="T88" fmla="*/ 140 w 292"/>
                <a:gd name="T89" fmla="*/ 294 h 304"/>
                <a:gd name="T90" fmla="*/ 130 w 292"/>
                <a:gd name="T91" fmla="*/ 287 h 304"/>
                <a:gd name="T92" fmla="*/ 117 w 292"/>
                <a:gd name="T93" fmla="*/ 287 h 304"/>
                <a:gd name="T94" fmla="*/ 112 w 292"/>
                <a:gd name="T95" fmla="*/ 282 h 304"/>
                <a:gd name="T96" fmla="*/ 100 w 292"/>
                <a:gd name="T97" fmla="*/ 282 h 304"/>
                <a:gd name="T98" fmla="*/ 87 w 292"/>
                <a:gd name="T99" fmla="*/ 277 h 304"/>
                <a:gd name="T100" fmla="*/ 82 w 292"/>
                <a:gd name="T101" fmla="*/ 282 h 304"/>
                <a:gd name="T102" fmla="*/ 82 w 292"/>
                <a:gd name="T103" fmla="*/ 294 h 304"/>
                <a:gd name="T104" fmla="*/ 70 w 292"/>
                <a:gd name="T105" fmla="*/ 294 h 304"/>
                <a:gd name="T106" fmla="*/ 60 w 292"/>
                <a:gd name="T107" fmla="*/ 287 h 304"/>
                <a:gd name="T108" fmla="*/ 52 w 292"/>
                <a:gd name="T109" fmla="*/ 282 h 304"/>
                <a:gd name="T110" fmla="*/ 47 w 292"/>
                <a:gd name="T111" fmla="*/ 282 h 304"/>
                <a:gd name="T112" fmla="*/ 35 w 292"/>
                <a:gd name="T113" fmla="*/ 277 h 304"/>
                <a:gd name="T114" fmla="*/ 35 w 292"/>
                <a:gd name="T115" fmla="*/ 264 h 304"/>
                <a:gd name="T116" fmla="*/ 35 w 292"/>
                <a:gd name="T117" fmla="*/ 252 h 304"/>
                <a:gd name="T118" fmla="*/ 35 w 292"/>
                <a:gd name="T119" fmla="*/ 239 h 304"/>
                <a:gd name="T120" fmla="*/ 22 w 292"/>
                <a:gd name="T121" fmla="*/ 239 h 304"/>
                <a:gd name="T122" fmla="*/ 12 w 292"/>
                <a:gd name="T123" fmla="*/ 239 h 304"/>
                <a:gd name="T124" fmla="*/ 7 w 292"/>
                <a:gd name="T125" fmla="*/ 229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2" h="304">
                  <a:moveTo>
                    <a:pt x="0" y="222"/>
                  </a:moveTo>
                  <a:lnTo>
                    <a:pt x="7" y="222"/>
                  </a:lnTo>
                  <a:lnTo>
                    <a:pt x="12" y="222"/>
                  </a:lnTo>
                  <a:lnTo>
                    <a:pt x="17" y="222"/>
                  </a:lnTo>
                  <a:lnTo>
                    <a:pt x="22" y="222"/>
                  </a:lnTo>
                  <a:lnTo>
                    <a:pt x="35" y="222"/>
                  </a:lnTo>
                  <a:lnTo>
                    <a:pt x="40" y="217"/>
                  </a:lnTo>
                  <a:lnTo>
                    <a:pt x="47" y="217"/>
                  </a:lnTo>
                  <a:lnTo>
                    <a:pt x="52" y="217"/>
                  </a:lnTo>
                  <a:lnTo>
                    <a:pt x="52" y="222"/>
                  </a:lnTo>
                  <a:lnTo>
                    <a:pt x="60" y="229"/>
                  </a:lnTo>
                  <a:lnTo>
                    <a:pt x="52" y="229"/>
                  </a:lnTo>
                  <a:lnTo>
                    <a:pt x="47" y="229"/>
                  </a:lnTo>
                  <a:lnTo>
                    <a:pt x="40" y="229"/>
                  </a:lnTo>
                  <a:lnTo>
                    <a:pt x="35" y="229"/>
                  </a:lnTo>
                  <a:lnTo>
                    <a:pt x="30" y="229"/>
                  </a:lnTo>
                  <a:lnTo>
                    <a:pt x="22" y="229"/>
                  </a:lnTo>
                  <a:lnTo>
                    <a:pt x="30" y="229"/>
                  </a:lnTo>
                  <a:lnTo>
                    <a:pt x="35" y="229"/>
                  </a:lnTo>
                  <a:lnTo>
                    <a:pt x="40" y="229"/>
                  </a:lnTo>
                  <a:lnTo>
                    <a:pt x="47" y="234"/>
                  </a:lnTo>
                  <a:lnTo>
                    <a:pt x="52" y="234"/>
                  </a:lnTo>
                  <a:lnTo>
                    <a:pt x="60" y="234"/>
                  </a:lnTo>
                  <a:lnTo>
                    <a:pt x="65" y="234"/>
                  </a:lnTo>
                  <a:lnTo>
                    <a:pt x="70" y="239"/>
                  </a:lnTo>
                  <a:lnTo>
                    <a:pt x="77" y="239"/>
                  </a:lnTo>
                  <a:lnTo>
                    <a:pt x="82" y="239"/>
                  </a:lnTo>
                  <a:lnTo>
                    <a:pt x="87" y="239"/>
                  </a:lnTo>
                  <a:lnTo>
                    <a:pt x="95" y="234"/>
                  </a:lnTo>
                  <a:lnTo>
                    <a:pt x="100" y="234"/>
                  </a:lnTo>
                  <a:lnTo>
                    <a:pt x="105" y="229"/>
                  </a:lnTo>
                  <a:lnTo>
                    <a:pt x="112" y="229"/>
                  </a:lnTo>
                  <a:lnTo>
                    <a:pt x="112" y="222"/>
                  </a:lnTo>
                  <a:lnTo>
                    <a:pt x="112" y="217"/>
                  </a:lnTo>
                  <a:lnTo>
                    <a:pt x="112" y="212"/>
                  </a:lnTo>
                  <a:lnTo>
                    <a:pt x="105" y="212"/>
                  </a:lnTo>
                  <a:lnTo>
                    <a:pt x="100" y="212"/>
                  </a:lnTo>
                  <a:lnTo>
                    <a:pt x="100" y="207"/>
                  </a:lnTo>
                  <a:lnTo>
                    <a:pt x="95" y="207"/>
                  </a:lnTo>
                  <a:lnTo>
                    <a:pt x="95" y="199"/>
                  </a:lnTo>
                  <a:lnTo>
                    <a:pt x="100" y="194"/>
                  </a:lnTo>
                  <a:lnTo>
                    <a:pt x="105" y="194"/>
                  </a:lnTo>
                  <a:lnTo>
                    <a:pt x="112" y="187"/>
                  </a:lnTo>
                  <a:lnTo>
                    <a:pt x="117" y="187"/>
                  </a:lnTo>
                  <a:lnTo>
                    <a:pt x="122" y="182"/>
                  </a:lnTo>
                  <a:lnTo>
                    <a:pt x="130" y="182"/>
                  </a:lnTo>
                  <a:lnTo>
                    <a:pt x="130" y="177"/>
                  </a:lnTo>
                  <a:lnTo>
                    <a:pt x="135" y="177"/>
                  </a:lnTo>
                  <a:lnTo>
                    <a:pt x="140" y="169"/>
                  </a:lnTo>
                  <a:lnTo>
                    <a:pt x="147" y="164"/>
                  </a:lnTo>
                  <a:lnTo>
                    <a:pt x="152" y="159"/>
                  </a:lnTo>
                  <a:lnTo>
                    <a:pt x="157" y="152"/>
                  </a:lnTo>
                  <a:lnTo>
                    <a:pt x="157" y="147"/>
                  </a:lnTo>
                  <a:lnTo>
                    <a:pt x="157" y="142"/>
                  </a:lnTo>
                  <a:lnTo>
                    <a:pt x="157" y="134"/>
                  </a:lnTo>
                  <a:lnTo>
                    <a:pt x="157" y="129"/>
                  </a:lnTo>
                  <a:lnTo>
                    <a:pt x="157" y="124"/>
                  </a:lnTo>
                  <a:lnTo>
                    <a:pt x="157" y="117"/>
                  </a:lnTo>
                  <a:lnTo>
                    <a:pt x="165" y="112"/>
                  </a:lnTo>
                  <a:lnTo>
                    <a:pt x="170" y="107"/>
                  </a:lnTo>
                  <a:lnTo>
                    <a:pt x="175" y="99"/>
                  </a:lnTo>
                  <a:lnTo>
                    <a:pt x="175" y="94"/>
                  </a:lnTo>
                  <a:lnTo>
                    <a:pt x="182" y="94"/>
                  </a:lnTo>
                  <a:lnTo>
                    <a:pt x="182" y="89"/>
                  </a:lnTo>
                  <a:lnTo>
                    <a:pt x="182" y="82"/>
                  </a:lnTo>
                  <a:lnTo>
                    <a:pt x="175" y="82"/>
                  </a:lnTo>
                  <a:lnTo>
                    <a:pt x="175" y="77"/>
                  </a:lnTo>
                  <a:lnTo>
                    <a:pt x="175" y="72"/>
                  </a:lnTo>
                  <a:lnTo>
                    <a:pt x="175" y="64"/>
                  </a:lnTo>
                  <a:lnTo>
                    <a:pt x="175" y="59"/>
                  </a:lnTo>
                  <a:lnTo>
                    <a:pt x="175" y="52"/>
                  </a:lnTo>
                  <a:lnTo>
                    <a:pt x="175" y="47"/>
                  </a:lnTo>
                  <a:lnTo>
                    <a:pt x="175" y="42"/>
                  </a:lnTo>
                  <a:lnTo>
                    <a:pt x="175" y="34"/>
                  </a:lnTo>
                  <a:lnTo>
                    <a:pt x="175" y="29"/>
                  </a:lnTo>
                  <a:lnTo>
                    <a:pt x="175" y="24"/>
                  </a:lnTo>
                  <a:lnTo>
                    <a:pt x="175" y="20"/>
                  </a:lnTo>
                  <a:lnTo>
                    <a:pt x="182" y="20"/>
                  </a:lnTo>
                  <a:lnTo>
                    <a:pt x="182" y="7"/>
                  </a:lnTo>
                  <a:lnTo>
                    <a:pt x="187" y="7"/>
                  </a:lnTo>
                  <a:lnTo>
                    <a:pt x="187" y="0"/>
                  </a:lnTo>
                  <a:lnTo>
                    <a:pt x="187" y="29"/>
                  </a:lnTo>
                  <a:lnTo>
                    <a:pt x="205" y="29"/>
                  </a:lnTo>
                  <a:lnTo>
                    <a:pt x="200" y="34"/>
                  </a:lnTo>
                  <a:lnTo>
                    <a:pt x="217" y="42"/>
                  </a:lnTo>
                  <a:lnTo>
                    <a:pt x="217" y="34"/>
                  </a:lnTo>
                  <a:lnTo>
                    <a:pt x="292" y="124"/>
                  </a:lnTo>
                  <a:lnTo>
                    <a:pt x="287" y="304"/>
                  </a:lnTo>
                  <a:lnTo>
                    <a:pt x="140" y="304"/>
                  </a:lnTo>
                  <a:lnTo>
                    <a:pt x="140" y="294"/>
                  </a:lnTo>
                  <a:lnTo>
                    <a:pt x="135" y="287"/>
                  </a:lnTo>
                  <a:lnTo>
                    <a:pt x="130" y="287"/>
                  </a:lnTo>
                  <a:lnTo>
                    <a:pt x="122" y="287"/>
                  </a:lnTo>
                  <a:lnTo>
                    <a:pt x="117" y="287"/>
                  </a:lnTo>
                  <a:lnTo>
                    <a:pt x="117" y="282"/>
                  </a:lnTo>
                  <a:lnTo>
                    <a:pt x="112" y="282"/>
                  </a:lnTo>
                  <a:lnTo>
                    <a:pt x="105" y="282"/>
                  </a:lnTo>
                  <a:lnTo>
                    <a:pt x="100" y="282"/>
                  </a:lnTo>
                  <a:lnTo>
                    <a:pt x="95" y="277"/>
                  </a:lnTo>
                  <a:lnTo>
                    <a:pt x="87" y="277"/>
                  </a:lnTo>
                  <a:lnTo>
                    <a:pt x="82" y="277"/>
                  </a:lnTo>
                  <a:lnTo>
                    <a:pt x="82" y="282"/>
                  </a:lnTo>
                  <a:lnTo>
                    <a:pt x="82" y="287"/>
                  </a:lnTo>
                  <a:lnTo>
                    <a:pt x="82" y="294"/>
                  </a:lnTo>
                  <a:lnTo>
                    <a:pt x="77" y="294"/>
                  </a:lnTo>
                  <a:lnTo>
                    <a:pt x="70" y="294"/>
                  </a:lnTo>
                  <a:lnTo>
                    <a:pt x="65" y="294"/>
                  </a:lnTo>
                  <a:lnTo>
                    <a:pt x="60" y="287"/>
                  </a:lnTo>
                  <a:lnTo>
                    <a:pt x="52" y="287"/>
                  </a:lnTo>
                  <a:lnTo>
                    <a:pt x="52" y="282"/>
                  </a:lnTo>
                  <a:lnTo>
                    <a:pt x="47" y="287"/>
                  </a:lnTo>
                  <a:lnTo>
                    <a:pt x="47" y="282"/>
                  </a:lnTo>
                  <a:lnTo>
                    <a:pt x="40" y="282"/>
                  </a:lnTo>
                  <a:lnTo>
                    <a:pt x="35" y="277"/>
                  </a:lnTo>
                  <a:lnTo>
                    <a:pt x="35" y="269"/>
                  </a:lnTo>
                  <a:lnTo>
                    <a:pt x="35" y="264"/>
                  </a:lnTo>
                  <a:lnTo>
                    <a:pt x="35" y="259"/>
                  </a:lnTo>
                  <a:lnTo>
                    <a:pt x="35" y="252"/>
                  </a:lnTo>
                  <a:lnTo>
                    <a:pt x="35" y="247"/>
                  </a:lnTo>
                  <a:lnTo>
                    <a:pt x="35" y="239"/>
                  </a:lnTo>
                  <a:lnTo>
                    <a:pt x="30" y="239"/>
                  </a:lnTo>
                  <a:lnTo>
                    <a:pt x="22" y="239"/>
                  </a:lnTo>
                  <a:lnTo>
                    <a:pt x="17" y="239"/>
                  </a:lnTo>
                  <a:lnTo>
                    <a:pt x="12" y="239"/>
                  </a:lnTo>
                  <a:lnTo>
                    <a:pt x="7" y="239"/>
                  </a:lnTo>
                  <a:lnTo>
                    <a:pt x="7" y="229"/>
                  </a:lnTo>
                  <a:lnTo>
                    <a:pt x="0" y="222"/>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1" name="Freeform 59"/>
            <p:cNvSpPr>
              <a:spLocks/>
            </p:cNvSpPr>
            <p:nvPr/>
          </p:nvSpPr>
          <p:spPr bwMode="auto">
            <a:xfrm>
              <a:off x="2509" y="1455"/>
              <a:ext cx="570" cy="581"/>
            </a:xfrm>
            <a:custGeom>
              <a:avLst/>
              <a:gdLst>
                <a:gd name="T0" fmla="*/ 258 w 432"/>
                <a:gd name="T1" fmla="*/ 422 h 440"/>
                <a:gd name="T2" fmla="*/ 240 w 432"/>
                <a:gd name="T3" fmla="*/ 415 h 440"/>
                <a:gd name="T4" fmla="*/ 205 w 432"/>
                <a:gd name="T5" fmla="*/ 410 h 440"/>
                <a:gd name="T6" fmla="*/ 205 w 432"/>
                <a:gd name="T7" fmla="*/ 397 h 440"/>
                <a:gd name="T8" fmla="*/ 200 w 432"/>
                <a:gd name="T9" fmla="*/ 375 h 440"/>
                <a:gd name="T10" fmla="*/ 170 w 432"/>
                <a:gd name="T11" fmla="*/ 370 h 440"/>
                <a:gd name="T12" fmla="*/ 153 w 432"/>
                <a:gd name="T13" fmla="*/ 362 h 440"/>
                <a:gd name="T14" fmla="*/ 135 w 432"/>
                <a:gd name="T15" fmla="*/ 340 h 440"/>
                <a:gd name="T16" fmla="*/ 118 w 432"/>
                <a:gd name="T17" fmla="*/ 310 h 440"/>
                <a:gd name="T18" fmla="*/ 118 w 432"/>
                <a:gd name="T19" fmla="*/ 282 h 440"/>
                <a:gd name="T20" fmla="*/ 100 w 432"/>
                <a:gd name="T21" fmla="*/ 253 h 440"/>
                <a:gd name="T22" fmla="*/ 70 w 432"/>
                <a:gd name="T23" fmla="*/ 245 h 440"/>
                <a:gd name="T24" fmla="*/ 53 w 432"/>
                <a:gd name="T25" fmla="*/ 228 h 440"/>
                <a:gd name="T26" fmla="*/ 35 w 432"/>
                <a:gd name="T27" fmla="*/ 205 h 440"/>
                <a:gd name="T28" fmla="*/ 13 w 432"/>
                <a:gd name="T29" fmla="*/ 188 h 440"/>
                <a:gd name="T30" fmla="*/ 0 w 432"/>
                <a:gd name="T31" fmla="*/ 158 h 440"/>
                <a:gd name="T32" fmla="*/ 0 w 432"/>
                <a:gd name="T33" fmla="*/ 128 h 440"/>
                <a:gd name="T34" fmla="*/ 13 w 432"/>
                <a:gd name="T35" fmla="*/ 110 h 440"/>
                <a:gd name="T36" fmla="*/ 40 w 432"/>
                <a:gd name="T37" fmla="*/ 110 h 440"/>
                <a:gd name="T38" fmla="*/ 58 w 432"/>
                <a:gd name="T39" fmla="*/ 95 h 440"/>
                <a:gd name="T40" fmla="*/ 65 w 432"/>
                <a:gd name="T41" fmla="*/ 70 h 440"/>
                <a:gd name="T42" fmla="*/ 65 w 432"/>
                <a:gd name="T43" fmla="*/ 40 h 440"/>
                <a:gd name="T44" fmla="*/ 88 w 432"/>
                <a:gd name="T45" fmla="*/ 35 h 440"/>
                <a:gd name="T46" fmla="*/ 95 w 432"/>
                <a:gd name="T47" fmla="*/ 13 h 440"/>
                <a:gd name="T48" fmla="*/ 110 w 432"/>
                <a:gd name="T49" fmla="*/ 0 h 440"/>
                <a:gd name="T50" fmla="*/ 135 w 432"/>
                <a:gd name="T51" fmla="*/ 13 h 440"/>
                <a:gd name="T52" fmla="*/ 158 w 432"/>
                <a:gd name="T53" fmla="*/ 23 h 440"/>
                <a:gd name="T54" fmla="*/ 188 w 432"/>
                <a:gd name="T55" fmla="*/ 23 h 440"/>
                <a:gd name="T56" fmla="*/ 218 w 432"/>
                <a:gd name="T57" fmla="*/ 30 h 440"/>
                <a:gd name="T58" fmla="*/ 245 w 432"/>
                <a:gd name="T59" fmla="*/ 40 h 440"/>
                <a:gd name="T60" fmla="*/ 270 w 432"/>
                <a:gd name="T61" fmla="*/ 13 h 440"/>
                <a:gd name="T62" fmla="*/ 292 w 432"/>
                <a:gd name="T63" fmla="*/ 0 h 440"/>
                <a:gd name="T64" fmla="*/ 327 w 432"/>
                <a:gd name="T65" fmla="*/ 13 h 440"/>
                <a:gd name="T66" fmla="*/ 357 w 432"/>
                <a:gd name="T67" fmla="*/ 48 h 440"/>
                <a:gd name="T68" fmla="*/ 357 w 432"/>
                <a:gd name="T69" fmla="*/ 70 h 440"/>
                <a:gd name="T70" fmla="*/ 357 w 432"/>
                <a:gd name="T71" fmla="*/ 105 h 440"/>
                <a:gd name="T72" fmla="*/ 345 w 432"/>
                <a:gd name="T73" fmla="*/ 128 h 440"/>
                <a:gd name="T74" fmla="*/ 340 w 432"/>
                <a:gd name="T75" fmla="*/ 148 h 440"/>
                <a:gd name="T76" fmla="*/ 357 w 432"/>
                <a:gd name="T77" fmla="*/ 170 h 440"/>
                <a:gd name="T78" fmla="*/ 375 w 432"/>
                <a:gd name="T79" fmla="*/ 193 h 440"/>
                <a:gd name="T80" fmla="*/ 397 w 432"/>
                <a:gd name="T81" fmla="*/ 200 h 440"/>
                <a:gd name="T82" fmla="*/ 410 w 432"/>
                <a:gd name="T83" fmla="*/ 188 h 440"/>
                <a:gd name="T84" fmla="*/ 432 w 432"/>
                <a:gd name="T85" fmla="*/ 235 h 440"/>
                <a:gd name="T86" fmla="*/ 397 w 432"/>
                <a:gd name="T87" fmla="*/ 240 h 440"/>
                <a:gd name="T88" fmla="*/ 357 w 432"/>
                <a:gd name="T89" fmla="*/ 235 h 440"/>
                <a:gd name="T90" fmla="*/ 340 w 432"/>
                <a:gd name="T91" fmla="*/ 253 h 440"/>
                <a:gd name="T92" fmla="*/ 315 w 432"/>
                <a:gd name="T93" fmla="*/ 270 h 440"/>
                <a:gd name="T94" fmla="*/ 305 w 432"/>
                <a:gd name="T95" fmla="*/ 297 h 440"/>
                <a:gd name="T96" fmla="*/ 297 w 432"/>
                <a:gd name="T97" fmla="*/ 322 h 440"/>
                <a:gd name="T98" fmla="*/ 282 w 432"/>
                <a:gd name="T99" fmla="*/ 345 h 440"/>
                <a:gd name="T100" fmla="*/ 282 w 432"/>
                <a:gd name="T101" fmla="*/ 375 h 440"/>
                <a:gd name="T102" fmla="*/ 282 w 432"/>
                <a:gd name="T103" fmla="*/ 405 h 440"/>
                <a:gd name="T104" fmla="*/ 263 w 432"/>
                <a:gd name="T105" fmla="*/ 44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2" h="440">
                  <a:moveTo>
                    <a:pt x="263" y="440"/>
                  </a:moveTo>
                  <a:lnTo>
                    <a:pt x="263" y="432"/>
                  </a:lnTo>
                  <a:lnTo>
                    <a:pt x="263" y="427"/>
                  </a:lnTo>
                  <a:lnTo>
                    <a:pt x="263" y="422"/>
                  </a:lnTo>
                  <a:lnTo>
                    <a:pt x="258" y="422"/>
                  </a:lnTo>
                  <a:lnTo>
                    <a:pt x="253" y="427"/>
                  </a:lnTo>
                  <a:lnTo>
                    <a:pt x="245" y="427"/>
                  </a:lnTo>
                  <a:lnTo>
                    <a:pt x="245" y="422"/>
                  </a:lnTo>
                  <a:lnTo>
                    <a:pt x="240" y="422"/>
                  </a:lnTo>
                  <a:lnTo>
                    <a:pt x="240" y="415"/>
                  </a:lnTo>
                  <a:lnTo>
                    <a:pt x="235" y="410"/>
                  </a:lnTo>
                  <a:lnTo>
                    <a:pt x="228" y="405"/>
                  </a:lnTo>
                  <a:lnTo>
                    <a:pt x="223" y="405"/>
                  </a:lnTo>
                  <a:lnTo>
                    <a:pt x="210" y="405"/>
                  </a:lnTo>
                  <a:lnTo>
                    <a:pt x="205" y="410"/>
                  </a:lnTo>
                  <a:lnTo>
                    <a:pt x="205" y="415"/>
                  </a:lnTo>
                  <a:lnTo>
                    <a:pt x="205" y="410"/>
                  </a:lnTo>
                  <a:lnTo>
                    <a:pt x="200" y="405"/>
                  </a:lnTo>
                  <a:lnTo>
                    <a:pt x="200" y="397"/>
                  </a:lnTo>
                  <a:lnTo>
                    <a:pt x="205" y="397"/>
                  </a:lnTo>
                  <a:lnTo>
                    <a:pt x="205" y="392"/>
                  </a:lnTo>
                  <a:lnTo>
                    <a:pt x="205" y="387"/>
                  </a:lnTo>
                  <a:lnTo>
                    <a:pt x="205" y="380"/>
                  </a:lnTo>
                  <a:lnTo>
                    <a:pt x="205" y="375"/>
                  </a:lnTo>
                  <a:lnTo>
                    <a:pt x="200" y="375"/>
                  </a:lnTo>
                  <a:lnTo>
                    <a:pt x="193" y="370"/>
                  </a:lnTo>
                  <a:lnTo>
                    <a:pt x="188" y="370"/>
                  </a:lnTo>
                  <a:lnTo>
                    <a:pt x="183" y="370"/>
                  </a:lnTo>
                  <a:lnTo>
                    <a:pt x="175" y="370"/>
                  </a:lnTo>
                  <a:lnTo>
                    <a:pt x="170" y="370"/>
                  </a:lnTo>
                  <a:lnTo>
                    <a:pt x="165" y="370"/>
                  </a:lnTo>
                  <a:lnTo>
                    <a:pt x="165" y="362"/>
                  </a:lnTo>
                  <a:lnTo>
                    <a:pt x="158" y="362"/>
                  </a:lnTo>
                  <a:lnTo>
                    <a:pt x="148" y="362"/>
                  </a:lnTo>
                  <a:lnTo>
                    <a:pt x="153" y="362"/>
                  </a:lnTo>
                  <a:lnTo>
                    <a:pt x="148" y="357"/>
                  </a:lnTo>
                  <a:lnTo>
                    <a:pt x="140" y="352"/>
                  </a:lnTo>
                  <a:lnTo>
                    <a:pt x="140" y="345"/>
                  </a:lnTo>
                  <a:lnTo>
                    <a:pt x="135" y="345"/>
                  </a:lnTo>
                  <a:lnTo>
                    <a:pt x="135" y="340"/>
                  </a:lnTo>
                  <a:lnTo>
                    <a:pt x="135" y="335"/>
                  </a:lnTo>
                  <a:lnTo>
                    <a:pt x="128" y="327"/>
                  </a:lnTo>
                  <a:lnTo>
                    <a:pt x="123" y="322"/>
                  </a:lnTo>
                  <a:lnTo>
                    <a:pt x="123" y="315"/>
                  </a:lnTo>
                  <a:lnTo>
                    <a:pt x="118" y="310"/>
                  </a:lnTo>
                  <a:lnTo>
                    <a:pt x="118" y="305"/>
                  </a:lnTo>
                  <a:lnTo>
                    <a:pt x="118" y="297"/>
                  </a:lnTo>
                  <a:lnTo>
                    <a:pt x="118" y="292"/>
                  </a:lnTo>
                  <a:lnTo>
                    <a:pt x="118" y="287"/>
                  </a:lnTo>
                  <a:lnTo>
                    <a:pt x="118" y="282"/>
                  </a:lnTo>
                  <a:lnTo>
                    <a:pt x="110" y="275"/>
                  </a:lnTo>
                  <a:lnTo>
                    <a:pt x="110" y="270"/>
                  </a:lnTo>
                  <a:lnTo>
                    <a:pt x="105" y="263"/>
                  </a:lnTo>
                  <a:lnTo>
                    <a:pt x="100" y="258"/>
                  </a:lnTo>
                  <a:lnTo>
                    <a:pt x="100" y="253"/>
                  </a:lnTo>
                  <a:lnTo>
                    <a:pt x="88" y="245"/>
                  </a:lnTo>
                  <a:lnTo>
                    <a:pt x="83" y="245"/>
                  </a:lnTo>
                  <a:lnTo>
                    <a:pt x="83" y="240"/>
                  </a:lnTo>
                  <a:lnTo>
                    <a:pt x="75" y="240"/>
                  </a:lnTo>
                  <a:lnTo>
                    <a:pt x="70" y="245"/>
                  </a:lnTo>
                  <a:lnTo>
                    <a:pt x="65" y="245"/>
                  </a:lnTo>
                  <a:lnTo>
                    <a:pt x="58" y="245"/>
                  </a:lnTo>
                  <a:lnTo>
                    <a:pt x="53" y="240"/>
                  </a:lnTo>
                  <a:lnTo>
                    <a:pt x="53" y="235"/>
                  </a:lnTo>
                  <a:lnTo>
                    <a:pt x="53" y="228"/>
                  </a:lnTo>
                  <a:lnTo>
                    <a:pt x="48" y="223"/>
                  </a:lnTo>
                  <a:lnTo>
                    <a:pt x="48" y="218"/>
                  </a:lnTo>
                  <a:lnTo>
                    <a:pt x="40" y="218"/>
                  </a:lnTo>
                  <a:lnTo>
                    <a:pt x="40" y="210"/>
                  </a:lnTo>
                  <a:lnTo>
                    <a:pt x="35" y="205"/>
                  </a:lnTo>
                  <a:lnTo>
                    <a:pt x="35" y="200"/>
                  </a:lnTo>
                  <a:lnTo>
                    <a:pt x="30" y="200"/>
                  </a:lnTo>
                  <a:lnTo>
                    <a:pt x="23" y="193"/>
                  </a:lnTo>
                  <a:lnTo>
                    <a:pt x="18" y="193"/>
                  </a:lnTo>
                  <a:lnTo>
                    <a:pt x="13" y="188"/>
                  </a:lnTo>
                  <a:lnTo>
                    <a:pt x="13" y="183"/>
                  </a:lnTo>
                  <a:lnTo>
                    <a:pt x="5" y="175"/>
                  </a:lnTo>
                  <a:lnTo>
                    <a:pt x="5" y="170"/>
                  </a:lnTo>
                  <a:lnTo>
                    <a:pt x="0" y="165"/>
                  </a:lnTo>
                  <a:lnTo>
                    <a:pt x="0" y="158"/>
                  </a:lnTo>
                  <a:lnTo>
                    <a:pt x="0" y="153"/>
                  </a:lnTo>
                  <a:lnTo>
                    <a:pt x="0" y="148"/>
                  </a:lnTo>
                  <a:lnTo>
                    <a:pt x="0" y="140"/>
                  </a:lnTo>
                  <a:lnTo>
                    <a:pt x="0" y="135"/>
                  </a:lnTo>
                  <a:lnTo>
                    <a:pt x="0" y="128"/>
                  </a:lnTo>
                  <a:lnTo>
                    <a:pt x="0" y="123"/>
                  </a:lnTo>
                  <a:lnTo>
                    <a:pt x="5" y="123"/>
                  </a:lnTo>
                  <a:lnTo>
                    <a:pt x="5" y="118"/>
                  </a:lnTo>
                  <a:lnTo>
                    <a:pt x="5" y="110"/>
                  </a:lnTo>
                  <a:lnTo>
                    <a:pt x="13" y="110"/>
                  </a:lnTo>
                  <a:lnTo>
                    <a:pt x="18" y="110"/>
                  </a:lnTo>
                  <a:lnTo>
                    <a:pt x="23" y="110"/>
                  </a:lnTo>
                  <a:lnTo>
                    <a:pt x="30" y="110"/>
                  </a:lnTo>
                  <a:lnTo>
                    <a:pt x="35" y="110"/>
                  </a:lnTo>
                  <a:lnTo>
                    <a:pt x="40" y="110"/>
                  </a:lnTo>
                  <a:lnTo>
                    <a:pt x="48" y="110"/>
                  </a:lnTo>
                  <a:lnTo>
                    <a:pt x="48" y="105"/>
                  </a:lnTo>
                  <a:lnTo>
                    <a:pt x="53" y="105"/>
                  </a:lnTo>
                  <a:lnTo>
                    <a:pt x="53" y="100"/>
                  </a:lnTo>
                  <a:lnTo>
                    <a:pt x="58" y="95"/>
                  </a:lnTo>
                  <a:lnTo>
                    <a:pt x="53" y="88"/>
                  </a:lnTo>
                  <a:lnTo>
                    <a:pt x="53" y="83"/>
                  </a:lnTo>
                  <a:lnTo>
                    <a:pt x="58" y="75"/>
                  </a:lnTo>
                  <a:lnTo>
                    <a:pt x="58" y="70"/>
                  </a:lnTo>
                  <a:lnTo>
                    <a:pt x="65" y="70"/>
                  </a:lnTo>
                  <a:lnTo>
                    <a:pt x="70" y="65"/>
                  </a:lnTo>
                  <a:lnTo>
                    <a:pt x="70" y="58"/>
                  </a:lnTo>
                  <a:lnTo>
                    <a:pt x="70" y="53"/>
                  </a:lnTo>
                  <a:lnTo>
                    <a:pt x="70" y="48"/>
                  </a:lnTo>
                  <a:lnTo>
                    <a:pt x="65" y="40"/>
                  </a:lnTo>
                  <a:lnTo>
                    <a:pt x="70" y="40"/>
                  </a:lnTo>
                  <a:lnTo>
                    <a:pt x="70" y="35"/>
                  </a:lnTo>
                  <a:lnTo>
                    <a:pt x="75" y="35"/>
                  </a:lnTo>
                  <a:lnTo>
                    <a:pt x="83" y="35"/>
                  </a:lnTo>
                  <a:lnTo>
                    <a:pt x="88" y="35"/>
                  </a:lnTo>
                  <a:lnTo>
                    <a:pt x="88" y="30"/>
                  </a:lnTo>
                  <a:lnTo>
                    <a:pt x="88" y="23"/>
                  </a:lnTo>
                  <a:lnTo>
                    <a:pt x="88" y="18"/>
                  </a:lnTo>
                  <a:lnTo>
                    <a:pt x="95" y="18"/>
                  </a:lnTo>
                  <a:lnTo>
                    <a:pt x="95" y="13"/>
                  </a:lnTo>
                  <a:lnTo>
                    <a:pt x="95" y="5"/>
                  </a:lnTo>
                  <a:lnTo>
                    <a:pt x="95" y="0"/>
                  </a:lnTo>
                  <a:lnTo>
                    <a:pt x="100" y="0"/>
                  </a:lnTo>
                  <a:lnTo>
                    <a:pt x="105" y="0"/>
                  </a:lnTo>
                  <a:lnTo>
                    <a:pt x="110" y="0"/>
                  </a:lnTo>
                  <a:lnTo>
                    <a:pt x="118" y="0"/>
                  </a:lnTo>
                  <a:lnTo>
                    <a:pt x="118" y="5"/>
                  </a:lnTo>
                  <a:lnTo>
                    <a:pt x="123" y="5"/>
                  </a:lnTo>
                  <a:lnTo>
                    <a:pt x="128" y="13"/>
                  </a:lnTo>
                  <a:lnTo>
                    <a:pt x="135" y="13"/>
                  </a:lnTo>
                  <a:lnTo>
                    <a:pt x="140" y="13"/>
                  </a:lnTo>
                  <a:lnTo>
                    <a:pt x="148" y="18"/>
                  </a:lnTo>
                  <a:lnTo>
                    <a:pt x="148" y="23"/>
                  </a:lnTo>
                  <a:lnTo>
                    <a:pt x="153" y="23"/>
                  </a:lnTo>
                  <a:lnTo>
                    <a:pt x="158" y="23"/>
                  </a:lnTo>
                  <a:lnTo>
                    <a:pt x="158" y="30"/>
                  </a:lnTo>
                  <a:lnTo>
                    <a:pt x="165" y="30"/>
                  </a:lnTo>
                  <a:lnTo>
                    <a:pt x="170" y="30"/>
                  </a:lnTo>
                  <a:lnTo>
                    <a:pt x="175" y="30"/>
                  </a:lnTo>
                  <a:lnTo>
                    <a:pt x="188" y="23"/>
                  </a:lnTo>
                  <a:lnTo>
                    <a:pt x="193" y="30"/>
                  </a:lnTo>
                  <a:lnTo>
                    <a:pt x="200" y="30"/>
                  </a:lnTo>
                  <a:lnTo>
                    <a:pt x="205" y="30"/>
                  </a:lnTo>
                  <a:lnTo>
                    <a:pt x="210" y="30"/>
                  </a:lnTo>
                  <a:lnTo>
                    <a:pt x="218" y="30"/>
                  </a:lnTo>
                  <a:lnTo>
                    <a:pt x="223" y="30"/>
                  </a:lnTo>
                  <a:lnTo>
                    <a:pt x="228" y="35"/>
                  </a:lnTo>
                  <a:lnTo>
                    <a:pt x="235" y="40"/>
                  </a:lnTo>
                  <a:lnTo>
                    <a:pt x="240" y="40"/>
                  </a:lnTo>
                  <a:lnTo>
                    <a:pt x="245" y="40"/>
                  </a:lnTo>
                  <a:lnTo>
                    <a:pt x="253" y="35"/>
                  </a:lnTo>
                  <a:lnTo>
                    <a:pt x="253" y="30"/>
                  </a:lnTo>
                  <a:lnTo>
                    <a:pt x="258" y="23"/>
                  </a:lnTo>
                  <a:lnTo>
                    <a:pt x="258" y="18"/>
                  </a:lnTo>
                  <a:lnTo>
                    <a:pt x="270" y="13"/>
                  </a:lnTo>
                  <a:lnTo>
                    <a:pt x="270" y="5"/>
                  </a:lnTo>
                  <a:lnTo>
                    <a:pt x="275" y="5"/>
                  </a:lnTo>
                  <a:lnTo>
                    <a:pt x="282" y="0"/>
                  </a:lnTo>
                  <a:lnTo>
                    <a:pt x="287" y="0"/>
                  </a:lnTo>
                  <a:lnTo>
                    <a:pt x="292" y="0"/>
                  </a:lnTo>
                  <a:lnTo>
                    <a:pt x="297" y="0"/>
                  </a:lnTo>
                  <a:lnTo>
                    <a:pt x="310" y="5"/>
                  </a:lnTo>
                  <a:lnTo>
                    <a:pt x="315" y="5"/>
                  </a:lnTo>
                  <a:lnTo>
                    <a:pt x="322" y="13"/>
                  </a:lnTo>
                  <a:lnTo>
                    <a:pt x="327" y="13"/>
                  </a:lnTo>
                  <a:lnTo>
                    <a:pt x="335" y="18"/>
                  </a:lnTo>
                  <a:lnTo>
                    <a:pt x="340" y="30"/>
                  </a:lnTo>
                  <a:lnTo>
                    <a:pt x="345" y="30"/>
                  </a:lnTo>
                  <a:lnTo>
                    <a:pt x="352" y="35"/>
                  </a:lnTo>
                  <a:lnTo>
                    <a:pt x="357" y="48"/>
                  </a:lnTo>
                  <a:lnTo>
                    <a:pt x="362" y="48"/>
                  </a:lnTo>
                  <a:lnTo>
                    <a:pt x="362" y="53"/>
                  </a:lnTo>
                  <a:lnTo>
                    <a:pt x="357" y="58"/>
                  </a:lnTo>
                  <a:lnTo>
                    <a:pt x="357" y="65"/>
                  </a:lnTo>
                  <a:lnTo>
                    <a:pt x="357" y="70"/>
                  </a:lnTo>
                  <a:lnTo>
                    <a:pt x="357" y="75"/>
                  </a:lnTo>
                  <a:lnTo>
                    <a:pt x="357" y="83"/>
                  </a:lnTo>
                  <a:lnTo>
                    <a:pt x="357" y="95"/>
                  </a:lnTo>
                  <a:lnTo>
                    <a:pt x="357" y="100"/>
                  </a:lnTo>
                  <a:lnTo>
                    <a:pt x="357" y="105"/>
                  </a:lnTo>
                  <a:lnTo>
                    <a:pt x="357" y="110"/>
                  </a:lnTo>
                  <a:lnTo>
                    <a:pt x="352" y="110"/>
                  </a:lnTo>
                  <a:lnTo>
                    <a:pt x="352" y="123"/>
                  </a:lnTo>
                  <a:lnTo>
                    <a:pt x="345" y="123"/>
                  </a:lnTo>
                  <a:lnTo>
                    <a:pt x="345" y="128"/>
                  </a:lnTo>
                  <a:lnTo>
                    <a:pt x="352" y="140"/>
                  </a:lnTo>
                  <a:lnTo>
                    <a:pt x="357" y="140"/>
                  </a:lnTo>
                  <a:lnTo>
                    <a:pt x="352" y="140"/>
                  </a:lnTo>
                  <a:lnTo>
                    <a:pt x="345" y="140"/>
                  </a:lnTo>
                  <a:lnTo>
                    <a:pt x="340" y="148"/>
                  </a:lnTo>
                  <a:lnTo>
                    <a:pt x="340" y="153"/>
                  </a:lnTo>
                  <a:lnTo>
                    <a:pt x="340" y="158"/>
                  </a:lnTo>
                  <a:lnTo>
                    <a:pt x="345" y="165"/>
                  </a:lnTo>
                  <a:lnTo>
                    <a:pt x="352" y="165"/>
                  </a:lnTo>
                  <a:lnTo>
                    <a:pt x="357" y="170"/>
                  </a:lnTo>
                  <a:lnTo>
                    <a:pt x="362" y="175"/>
                  </a:lnTo>
                  <a:lnTo>
                    <a:pt x="362" y="183"/>
                  </a:lnTo>
                  <a:lnTo>
                    <a:pt x="362" y="188"/>
                  </a:lnTo>
                  <a:lnTo>
                    <a:pt x="370" y="188"/>
                  </a:lnTo>
                  <a:lnTo>
                    <a:pt x="375" y="193"/>
                  </a:lnTo>
                  <a:lnTo>
                    <a:pt x="375" y="200"/>
                  </a:lnTo>
                  <a:lnTo>
                    <a:pt x="380" y="200"/>
                  </a:lnTo>
                  <a:lnTo>
                    <a:pt x="387" y="200"/>
                  </a:lnTo>
                  <a:lnTo>
                    <a:pt x="392" y="200"/>
                  </a:lnTo>
                  <a:lnTo>
                    <a:pt x="397" y="200"/>
                  </a:lnTo>
                  <a:lnTo>
                    <a:pt x="397" y="205"/>
                  </a:lnTo>
                  <a:lnTo>
                    <a:pt x="405" y="205"/>
                  </a:lnTo>
                  <a:lnTo>
                    <a:pt x="405" y="200"/>
                  </a:lnTo>
                  <a:lnTo>
                    <a:pt x="410" y="193"/>
                  </a:lnTo>
                  <a:lnTo>
                    <a:pt x="410" y="188"/>
                  </a:lnTo>
                  <a:lnTo>
                    <a:pt x="415" y="183"/>
                  </a:lnTo>
                  <a:lnTo>
                    <a:pt x="415" y="175"/>
                  </a:lnTo>
                  <a:lnTo>
                    <a:pt x="415" y="170"/>
                  </a:lnTo>
                  <a:lnTo>
                    <a:pt x="432" y="200"/>
                  </a:lnTo>
                  <a:lnTo>
                    <a:pt x="432" y="235"/>
                  </a:lnTo>
                  <a:lnTo>
                    <a:pt x="427" y="235"/>
                  </a:lnTo>
                  <a:lnTo>
                    <a:pt x="422" y="235"/>
                  </a:lnTo>
                  <a:lnTo>
                    <a:pt x="415" y="240"/>
                  </a:lnTo>
                  <a:lnTo>
                    <a:pt x="405" y="240"/>
                  </a:lnTo>
                  <a:lnTo>
                    <a:pt x="397" y="240"/>
                  </a:lnTo>
                  <a:lnTo>
                    <a:pt x="392" y="240"/>
                  </a:lnTo>
                  <a:lnTo>
                    <a:pt x="387" y="240"/>
                  </a:lnTo>
                  <a:lnTo>
                    <a:pt x="380" y="240"/>
                  </a:lnTo>
                  <a:lnTo>
                    <a:pt x="370" y="235"/>
                  </a:lnTo>
                  <a:lnTo>
                    <a:pt x="357" y="235"/>
                  </a:lnTo>
                  <a:lnTo>
                    <a:pt x="352" y="235"/>
                  </a:lnTo>
                  <a:lnTo>
                    <a:pt x="352" y="240"/>
                  </a:lnTo>
                  <a:lnTo>
                    <a:pt x="345" y="245"/>
                  </a:lnTo>
                  <a:lnTo>
                    <a:pt x="340" y="245"/>
                  </a:lnTo>
                  <a:lnTo>
                    <a:pt x="340" y="253"/>
                  </a:lnTo>
                  <a:lnTo>
                    <a:pt x="335" y="258"/>
                  </a:lnTo>
                  <a:lnTo>
                    <a:pt x="327" y="263"/>
                  </a:lnTo>
                  <a:lnTo>
                    <a:pt x="322" y="263"/>
                  </a:lnTo>
                  <a:lnTo>
                    <a:pt x="322" y="270"/>
                  </a:lnTo>
                  <a:lnTo>
                    <a:pt x="315" y="270"/>
                  </a:lnTo>
                  <a:lnTo>
                    <a:pt x="310" y="275"/>
                  </a:lnTo>
                  <a:lnTo>
                    <a:pt x="305" y="282"/>
                  </a:lnTo>
                  <a:lnTo>
                    <a:pt x="305" y="287"/>
                  </a:lnTo>
                  <a:lnTo>
                    <a:pt x="305" y="292"/>
                  </a:lnTo>
                  <a:lnTo>
                    <a:pt x="305" y="297"/>
                  </a:lnTo>
                  <a:lnTo>
                    <a:pt x="310" y="305"/>
                  </a:lnTo>
                  <a:lnTo>
                    <a:pt x="310" y="310"/>
                  </a:lnTo>
                  <a:lnTo>
                    <a:pt x="305" y="310"/>
                  </a:lnTo>
                  <a:lnTo>
                    <a:pt x="297" y="315"/>
                  </a:lnTo>
                  <a:lnTo>
                    <a:pt x="297" y="322"/>
                  </a:lnTo>
                  <a:lnTo>
                    <a:pt x="292" y="322"/>
                  </a:lnTo>
                  <a:lnTo>
                    <a:pt x="292" y="327"/>
                  </a:lnTo>
                  <a:lnTo>
                    <a:pt x="287" y="335"/>
                  </a:lnTo>
                  <a:lnTo>
                    <a:pt x="287" y="340"/>
                  </a:lnTo>
                  <a:lnTo>
                    <a:pt x="282" y="345"/>
                  </a:lnTo>
                  <a:lnTo>
                    <a:pt x="282" y="352"/>
                  </a:lnTo>
                  <a:lnTo>
                    <a:pt x="282" y="357"/>
                  </a:lnTo>
                  <a:lnTo>
                    <a:pt x="282" y="362"/>
                  </a:lnTo>
                  <a:lnTo>
                    <a:pt x="282" y="370"/>
                  </a:lnTo>
                  <a:lnTo>
                    <a:pt x="282" y="375"/>
                  </a:lnTo>
                  <a:lnTo>
                    <a:pt x="282" y="380"/>
                  </a:lnTo>
                  <a:lnTo>
                    <a:pt x="282" y="387"/>
                  </a:lnTo>
                  <a:lnTo>
                    <a:pt x="282" y="392"/>
                  </a:lnTo>
                  <a:lnTo>
                    <a:pt x="282" y="397"/>
                  </a:lnTo>
                  <a:lnTo>
                    <a:pt x="282" y="405"/>
                  </a:lnTo>
                  <a:lnTo>
                    <a:pt x="275" y="405"/>
                  </a:lnTo>
                  <a:lnTo>
                    <a:pt x="275" y="410"/>
                  </a:lnTo>
                  <a:lnTo>
                    <a:pt x="270" y="415"/>
                  </a:lnTo>
                  <a:lnTo>
                    <a:pt x="270" y="422"/>
                  </a:lnTo>
                  <a:lnTo>
                    <a:pt x="263" y="44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2" name="Freeform 60"/>
            <p:cNvSpPr>
              <a:spLocks/>
            </p:cNvSpPr>
            <p:nvPr/>
          </p:nvSpPr>
          <p:spPr bwMode="auto">
            <a:xfrm>
              <a:off x="3129" y="2111"/>
              <a:ext cx="300" cy="247"/>
            </a:xfrm>
            <a:custGeom>
              <a:avLst/>
              <a:gdLst>
                <a:gd name="T0" fmla="*/ 214 w 227"/>
                <a:gd name="T1" fmla="*/ 43 h 187"/>
                <a:gd name="T2" fmla="*/ 214 w 227"/>
                <a:gd name="T3" fmla="*/ 53 h 187"/>
                <a:gd name="T4" fmla="*/ 227 w 227"/>
                <a:gd name="T5" fmla="*/ 53 h 187"/>
                <a:gd name="T6" fmla="*/ 214 w 227"/>
                <a:gd name="T7" fmla="*/ 60 h 187"/>
                <a:gd name="T8" fmla="*/ 202 w 227"/>
                <a:gd name="T9" fmla="*/ 60 h 187"/>
                <a:gd name="T10" fmla="*/ 192 w 227"/>
                <a:gd name="T11" fmla="*/ 65 h 187"/>
                <a:gd name="T12" fmla="*/ 187 w 227"/>
                <a:gd name="T13" fmla="*/ 78 h 187"/>
                <a:gd name="T14" fmla="*/ 187 w 227"/>
                <a:gd name="T15" fmla="*/ 88 h 187"/>
                <a:gd name="T16" fmla="*/ 174 w 227"/>
                <a:gd name="T17" fmla="*/ 88 h 187"/>
                <a:gd name="T18" fmla="*/ 162 w 227"/>
                <a:gd name="T19" fmla="*/ 88 h 187"/>
                <a:gd name="T20" fmla="*/ 150 w 227"/>
                <a:gd name="T21" fmla="*/ 95 h 187"/>
                <a:gd name="T22" fmla="*/ 145 w 227"/>
                <a:gd name="T23" fmla="*/ 100 h 187"/>
                <a:gd name="T24" fmla="*/ 145 w 227"/>
                <a:gd name="T25" fmla="*/ 112 h 187"/>
                <a:gd name="T26" fmla="*/ 150 w 227"/>
                <a:gd name="T27" fmla="*/ 117 h 187"/>
                <a:gd name="T28" fmla="*/ 150 w 227"/>
                <a:gd name="T29" fmla="*/ 130 h 187"/>
                <a:gd name="T30" fmla="*/ 157 w 227"/>
                <a:gd name="T31" fmla="*/ 140 h 187"/>
                <a:gd name="T32" fmla="*/ 162 w 227"/>
                <a:gd name="T33" fmla="*/ 147 h 187"/>
                <a:gd name="T34" fmla="*/ 162 w 227"/>
                <a:gd name="T35" fmla="*/ 160 h 187"/>
                <a:gd name="T36" fmla="*/ 162 w 227"/>
                <a:gd name="T37" fmla="*/ 170 h 187"/>
                <a:gd name="T38" fmla="*/ 157 w 227"/>
                <a:gd name="T39" fmla="*/ 182 h 187"/>
                <a:gd name="T40" fmla="*/ 140 w 227"/>
                <a:gd name="T41" fmla="*/ 182 h 187"/>
                <a:gd name="T42" fmla="*/ 122 w 227"/>
                <a:gd name="T43" fmla="*/ 187 h 187"/>
                <a:gd name="T44" fmla="*/ 115 w 227"/>
                <a:gd name="T45" fmla="*/ 177 h 187"/>
                <a:gd name="T46" fmla="*/ 97 w 227"/>
                <a:gd name="T47" fmla="*/ 177 h 187"/>
                <a:gd name="T48" fmla="*/ 80 w 227"/>
                <a:gd name="T49" fmla="*/ 177 h 187"/>
                <a:gd name="T50" fmla="*/ 62 w 227"/>
                <a:gd name="T51" fmla="*/ 177 h 187"/>
                <a:gd name="T52" fmla="*/ 62 w 227"/>
                <a:gd name="T53" fmla="*/ 165 h 187"/>
                <a:gd name="T54" fmla="*/ 62 w 227"/>
                <a:gd name="T55" fmla="*/ 152 h 187"/>
                <a:gd name="T56" fmla="*/ 52 w 227"/>
                <a:gd name="T57" fmla="*/ 147 h 187"/>
                <a:gd name="T58" fmla="*/ 45 w 227"/>
                <a:gd name="T59" fmla="*/ 152 h 187"/>
                <a:gd name="T60" fmla="*/ 35 w 227"/>
                <a:gd name="T61" fmla="*/ 160 h 187"/>
                <a:gd name="T62" fmla="*/ 22 w 227"/>
                <a:gd name="T63" fmla="*/ 160 h 187"/>
                <a:gd name="T64" fmla="*/ 15 w 227"/>
                <a:gd name="T65" fmla="*/ 147 h 187"/>
                <a:gd name="T66" fmla="*/ 5 w 227"/>
                <a:gd name="T67" fmla="*/ 140 h 187"/>
                <a:gd name="T68" fmla="*/ 0 w 227"/>
                <a:gd name="T69" fmla="*/ 135 h 187"/>
                <a:gd name="T70" fmla="*/ 10 w 227"/>
                <a:gd name="T71" fmla="*/ 122 h 187"/>
                <a:gd name="T72" fmla="*/ 15 w 227"/>
                <a:gd name="T73" fmla="*/ 117 h 187"/>
                <a:gd name="T74" fmla="*/ 5 w 227"/>
                <a:gd name="T75" fmla="*/ 112 h 187"/>
                <a:gd name="T76" fmla="*/ 0 w 227"/>
                <a:gd name="T77" fmla="*/ 100 h 187"/>
                <a:gd name="T78" fmla="*/ 10 w 227"/>
                <a:gd name="T79" fmla="*/ 88 h 187"/>
                <a:gd name="T80" fmla="*/ 15 w 227"/>
                <a:gd name="T81" fmla="*/ 78 h 187"/>
                <a:gd name="T82" fmla="*/ 35 w 227"/>
                <a:gd name="T83" fmla="*/ 65 h 187"/>
                <a:gd name="T84" fmla="*/ 40 w 227"/>
                <a:gd name="T85" fmla="*/ 53 h 187"/>
                <a:gd name="T86" fmla="*/ 40 w 227"/>
                <a:gd name="T87" fmla="*/ 43 h 187"/>
                <a:gd name="T88" fmla="*/ 40 w 227"/>
                <a:gd name="T89" fmla="*/ 25 h 187"/>
                <a:gd name="T90" fmla="*/ 45 w 227"/>
                <a:gd name="T91" fmla="*/ 18 h 187"/>
                <a:gd name="T92" fmla="*/ 45 w 227"/>
                <a:gd name="T93" fmla="*/ 8 h 187"/>
                <a:gd name="T94" fmla="*/ 52 w 227"/>
                <a:gd name="T95" fmla="*/ 0 h 187"/>
                <a:gd name="T96" fmla="*/ 62 w 227"/>
                <a:gd name="T97" fmla="*/ 0 h 187"/>
                <a:gd name="T98" fmla="*/ 75 w 227"/>
                <a:gd name="T99" fmla="*/ 0 h 187"/>
                <a:gd name="T100" fmla="*/ 80 w 227"/>
                <a:gd name="T101" fmla="*/ 8 h 187"/>
                <a:gd name="T102" fmla="*/ 105 w 227"/>
                <a:gd name="T103" fmla="*/ 13 h 187"/>
                <a:gd name="T104" fmla="*/ 115 w 227"/>
                <a:gd name="T105" fmla="*/ 25 h 187"/>
                <a:gd name="T106" fmla="*/ 132 w 227"/>
                <a:gd name="T107" fmla="*/ 30 h 187"/>
                <a:gd name="T108" fmla="*/ 145 w 227"/>
                <a:gd name="T109" fmla="*/ 35 h 187"/>
                <a:gd name="T110" fmla="*/ 150 w 227"/>
                <a:gd name="T111" fmla="*/ 25 h 187"/>
                <a:gd name="T112" fmla="*/ 162 w 227"/>
                <a:gd name="T113" fmla="*/ 18 h 187"/>
                <a:gd name="T114" fmla="*/ 174 w 227"/>
                <a:gd name="T115" fmla="*/ 18 h 187"/>
                <a:gd name="T116" fmla="*/ 192 w 227"/>
                <a:gd name="T117" fmla="*/ 30 h 187"/>
                <a:gd name="T118" fmla="*/ 209 w 227"/>
                <a:gd name="T119" fmla="*/ 35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7" h="187">
                  <a:moveTo>
                    <a:pt x="209" y="35"/>
                  </a:moveTo>
                  <a:lnTo>
                    <a:pt x="214" y="43"/>
                  </a:lnTo>
                  <a:lnTo>
                    <a:pt x="209" y="48"/>
                  </a:lnTo>
                  <a:lnTo>
                    <a:pt x="214" y="53"/>
                  </a:lnTo>
                  <a:lnTo>
                    <a:pt x="222" y="53"/>
                  </a:lnTo>
                  <a:lnTo>
                    <a:pt x="227" y="53"/>
                  </a:lnTo>
                  <a:lnTo>
                    <a:pt x="222" y="60"/>
                  </a:lnTo>
                  <a:lnTo>
                    <a:pt x="214" y="60"/>
                  </a:lnTo>
                  <a:lnTo>
                    <a:pt x="209" y="65"/>
                  </a:lnTo>
                  <a:lnTo>
                    <a:pt x="202" y="60"/>
                  </a:lnTo>
                  <a:lnTo>
                    <a:pt x="197" y="60"/>
                  </a:lnTo>
                  <a:lnTo>
                    <a:pt x="192" y="65"/>
                  </a:lnTo>
                  <a:lnTo>
                    <a:pt x="192" y="70"/>
                  </a:lnTo>
                  <a:lnTo>
                    <a:pt x="187" y="78"/>
                  </a:lnTo>
                  <a:lnTo>
                    <a:pt x="187" y="83"/>
                  </a:lnTo>
                  <a:lnTo>
                    <a:pt x="187" y="88"/>
                  </a:lnTo>
                  <a:lnTo>
                    <a:pt x="179" y="88"/>
                  </a:lnTo>
                  <a:lnTo>
                    <a:pt x="174" y="88"/>
                  </a:lnTo>
                  <a:lnTo>
                    <a:pt x="169" y="88"/>
                  </a:lnTo>
                  <a:lnTo>
                    <a:pt x="162" y="88"/>
                  </a:lnTo>
                  <a:lnTo>
                    <a:pt x="157" y="95"/>
                  </a:lnTo>
                  <a:lnTo>
                    <a:pt x="150" y="95"/>
                  </a:lnTo>
                  <a:lnTo>
                    <a:pt x="145" y="95"/>
                  </a:lnTo>
                  <a:lnTo>
                    <a:pt x="145" y="100"/>
                  </a:lnTo>
                  <a:lnTo>
                    <a:pt x="140" y="112"/>
                  </a:lnTo>
                  <a:lnTo>
                    <a:pt x="145" y="112"/>
                  </a:lnTo>
                  <a:lnTo>
                    <a:pt x="145" y="117"/>
                  </a:lnTo>
                  <a:lnTo>
                    <a:pt x="150" y="117"/>
                  </a:lnTo>
                  <a:lnTo>
                    <a:pt x="150" y="122"/>
                  </a:lnTo>
                  <a:lnTo>
                    <a:pt x="150" y="130"/>
                  </a:lnTo>
                  <a:lnTo>
                    <a:pt x="150" y="135"/>
                  </a:lnTo>
                  <a:lnTo>
                    <a:pt x="157" y="140"/>
                  </a:lnTo>
                  <a:lnTo>
                    <a:pt x="157" y="147"/>
                  </a:lnTo>
                  <a:lnTo>
                    <a:pt x="162" y="147"/>
                  </a:lnTo>
                  <a:lnTo>
                    <a:pt x="162" y="152"/>
                  </a:lnTo>
                  <a:lnTo>
                    <a:pt x="162" y="160"/>
                  </a:lnTo>
                  <a:lnTo>
                    <a:pt x="162" y="165"/>
                  </a:lnTo>
                  <a:lnTo>
                    <a:pt x="162" y="170"/>
                  </a:lnTo>
                  <a:lnTo>
                    <a:pt x="157" y="177"/>
                  </a:lnTo>
                  <a:lnTo>
                    <a:pt x="157" y="182"/>
                  </a:lnTo>
                  <a:lnTo>
                    <a:pt x="145" y="182"/>
                  </a:lnTo>
                  <a:lnTo>
                    <a:pt x="140" y="182"/>
                  </a:lnTo>
                  <a:lnTo>
                    <a:pt x="132" y="187"/>
                  </a:lnTo>
                  <a:lnTo>
                    <a:pt x="122" y="187"/>
                  </a:lnTo>
                  <a:lnTo>
                    <a:pt x="115" y="182"/>
                  </a:lnTo>
                  <a:lnTo>
                    <a:pt x="115" y="177"/>
                  </a:lnTo>
                  <a:lnTo>
                    <a:pt x="110" y="177"/>
                  </a:lnTo>
                  <a:lnTo>
                    <a:pt x="97" y="177"/>
                  </a:lnTo>
                  <a:lnTo>
                    <a:pt x="87" y="177"/>
                  </a:lnTo>
                  <a:lnTo>
                    <a:pt x="80" y="177"/>
                  </a:lnTo>
                  <a:lnTo>
                    <a:pt x="70" y="177"/>
                  </a:lnTo>
                  <a:lnTo>
                    <a:pt x="62" y="177"/>
                  </a:lnTo>
                  <a:lnTo>
                    <a:pt x="62" y="170"/>
                  </a:lnTo>
                  <a:lnTo>
                    <a:pt x="62" y="165"/>
                  </a:lnTo>
                  <a:lnTo>
                    <a:pt x="62" y="160"/>
                  </a:lnTo>
                  <a:lnTo>
                    <a:pt x="62" y="152"/>
                  </a:lnTo>
                  <a:lnTo>
                    <a:pt x="57" y="147"/>
                  </a:lnTo>
                  <a:lnTo>
                    <a:pt x="52" y="147"/>
                  </a:lnTo>
                  <a:lnTo>
                    <a:pt x="45" y="147"/>
                  </a:lnTo>
                  <a:lnTo>
                    <a:pt x="45" y="152"/>
                  </a:lnTo>
                  <a:lnTo>
                    <a:pt x="40" y="160"/>
                  </a:lnTo>
                  <a:lnTo>
                    <a:pt x="35" y="160"/>
                  </a:lnTo>
                  <a:lnTo>
                    <a:pt x="27" y="160"/>
                  </a:lnTo>
                  <a:lnTo>
                    <a:pt x="22" y="160"/>
                  </a:lnTo>
                  <a:lnTo>
                    <a:pt x="15" y="152"/>
                  </a:lnTo>
                  <a:lnTo>
                    <a:pt x="15" y="147"/>
                  </a:lnTo>
                  <a:lnTo>
                    <a:pt x="10" y="147"/>
                  </a:lnTo>
                  <a:lnTo>
                    <a:pt x="5" y="140"/>
                  </a:lnTo>
                  <a:lnTo>
                    <a:pt x="0" y="140"/>
                  </a:lnTo>
                  <a:lnTo>
                    <a:pt x="0" y="135"/>
                  </a:lnTo>
                  <a:lnTo>
                    <a:pt x="5" y="130"/>
                  </a:lnTo>
                  <a:lnTo>
                    <a:pt x="10" y="122"/>
                  </a:lnTo>
                  <a:lnTo>
                    <a:pt x="15" y="122"/>
                  </a:lnTo>
                  <a:lnTo>
                    <a:pt x="15" y="117"/>
                  </a:lnTo>
                  <a:lnTo>
                    <a:pt x="10" y="117"/>
                  </a:lnTo>
                  <a:lnTo>
                    <a:pt x="5" y="112"/>
                  </a:lnTo>
                  <a:lnTo>
                    <a:pt x="0" y="108"/>
                  </a:lnTo>
                  <a:lnTo>
                    <a:pt x="0" y="100"/>
                  </a:lnTo>
                  <a:lnTo>
                    <a:pt x="5" y="95"/>
                  </a:lnTo>
                  <a:lnTo>
                    <a:pt x="10" y="88"/>
                  </a:lnTo>
                  <a:lnTo>
                    <a:pt x="15" y="83"/>
                  </a:lnTo>
                  <a:lnTo>
                    <a:pt x="15" y="78"/>
                  </a:lnTo>
                  <a:lnTo>
                    <a:pt x="27" y="70"/>
                  </a:lnTo>
                  <a:lnTo>
                    <a:pt x="35" y="65"/>
                  </a:lnTo>
                  <a:lnTo>
                    <a:pt x="35" y="60"/>
                  </a:lnTo>
                  <a:lnTo>
                    <a:pt x="40" y="53"/>
                  </a:lnTo>
                  <a:lnTo>
                    <a:pt x="40" y="48"/>
                  </a:lnTo>
                  <a:lnTo>
                    <a:pt x="40" y="43"/>
                  </a:lnTo>
                  <a:lnTo>
                    <a:pt x="40" y="30"/>
                  </a:lnTo>
                  <a:lnTo>
                    <a:pt x="40" y="25"/>
                  </a:lnTo>
                  <a:lnTo>
                    <a:pt x="45" y="25"/>
                  </a:lnTo>
                  <a:lnTo>
                    <a:pt x="45" y="18"/>
                  </a:lnTo>
                  <a:lnTo>
                    <a:pt x="45" y="13"/>
                  </a:lnTo>
                  <a:lnTo>
                    <a:pt x="45" y="8"/>
                  </a:lnTo>
                  <a:lnTo>
                    <a:pt x="52" y="8"/>
                  </a:lnTo>
                  <a:lnTo>
                    <a:pt x="52" y="0"/>
                  </a:lnTo>
                  <a:lnTo>
                    <a:pt x="57" y="0"/>
                  </a:lnTo>
                  <a:lnTo>
                    <a:pt x="62" y="0"/>
                  </a:lnTo>
                  <a:lnTo>
                    <a:pt x="70" y="0"/>
                  </a:lnTo>
                  <a:lnTo>
                    <a:pt x="75" y="0"/>
                  </a:lnTo>
                  <a:lnTo>
                    <a:pt x="75" y="8"/>
                  </a:lnTo>
                  <a:lnTo>
                    <a:pt x="80" y="8"/>
                  </a:lnTo>
                  <a:lnTo>
                    <a:pt x="92" y="8"/>
                  </a:lnTo>
                  <a:lnTo>
                    <a:pt x="105" y="13"/>
                  </a:lnTo>
                  <a:lnTo>
                    <a:pt x="110" y="18"/>
                  </a:lnTo>
                  <a:lnTo>
                    <a:pt x="115" y="25"/>
                  </a:lnTo>
                  <a:lnTo>
                    <a:pt x="127" y="30"/>
                  </a:lnTo>
                  <a:lnTo>
                    <a:pt x="132" y="30"/>
                  </a:lnTo>
                  <a:lnTo>
                    <a:pt x="132" y="35"/>
                  </a:lnTo>
                  <a:lnTo>
                    <a:pt x="145" y="35"/>
                  </a:lnTo>
                  <a:lnTo>
                    <a:pt x="145" y="30"/>
                  </a:lnTo>
                  <a:lnTo>
                    <a:pt x="150" y="25"/>
                  </a:lnTo>
                  <a:lnTo>
                    <a:pt x="150" y="18"/>
                  </a:lnTo>
                  <a:lnTo>
                    <a:pt x="162" y="18"/>
                  </a:lnTo>
                  <a:lnTo>
                    <a:pt x="169" y="18"/>
                  </a:lnTo>
                  <a:lnTo>
                    <a:pt x="174" y="18"/>
                  </a:lnTo>
                  <a:lnTo>
                    <a:pt x="179" y="25"/>
                  </a:lnTo>
                  <a:lnTo>
                    <a:pt x="192" y="30"/>
                  </a:lnTo>
                  <a:lnTo>
                    <a:pt x="197" y="35"/>
                  </a:lnTo>
                  <a:lnTo>
                    <a:pt x="209" y="3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3" name="Freeform 61"/>
            <p:cNvSpPr>
              <a:spLocks/>
            </p:cNvSpPr>
            <p:nvPr/>
          </p:nvSpPr>
          <p:spPr bwMode="auto">
            <a:xfrm>
              <a:off x="2927" y="2296"/>
              <a:ext cx="438" cy="326"/>
            </a:xfrm>
            <a:custGeom>
              <a:avLst/>
              <a:gdLst>
                <a:gd name="T0" fmla="*/ 332 w 332"/>
                <a:gd name="T1" fmla="*/ 47 h 247"/>
                <a:gd name="T2" fmla="*/ 327 w 332"/>
                <a:gd name="T3" fmla="*/ 72 h 247"/>
                <a:gd name="T4" fmla="*/ 327 w 332"/>
                <a:gd name="T5" fmla="*/ 95 h 247"/>
                <a:gd name="T6" fmla="*/ 315 w 332"/>
                <a:gd name="T7" fmla="*/ 107 h 247"/>
                <a:gd name="T8" fmla="*/ 310 w 332"/>
                <a:gd name="T9" fmla="*/ 130 h 247"/>
                <a:gd name="T10" fmla="*/ 298 w 332"/>
                <a:gd name="T11" fmla="*/ 147 h 247"/>
                <a:gd name="T12" fmla="*/ 280 w 332"/>
                <a:gd name="T13" fmla="*/ 152 h 247"/>
                <a:gd name="T14" fmla="*/ 275 w 332"/>
                <a:gd name="T15" fmla="*/ 165 h 247"/>
                <a:gd name="T16" fmla="*/ 280 w 332"/>
                <a:gd name="T17" fmla="*/ 187 h 247"/>
                <a:gd name="T18" fmla="*/ 285 w 332"/>
                <a:gd name="T19" fmla="*/ 200 h 247"/>
                <a:gd name="T20" fmla="*/ 263 w 332"/>
                <a:gd name="T21" fmla="*/ 187 h 247"/>
                <a:gd name="T22" fmla="*/ 245 w 332"/>
                <a:gd name="T23" fmla="*/ 187 h 247"/>
                <a:gd name="T24" fmla="*/ 215 w 332"/>
                <a:gd name="T25" fmla="*/ 187 h 247"/>
                <a:gd name="T26" fmla="*/ 198 w 332"/>
                <a:gd name="T27" fmla="*/ 182 h 247"/>
                <a:gd name="T28" fmla="*/ 180 w 332"/>
                <a:gd name="T29" fmla="*/ 177 h 247"/>
                <a:gd name="T30" fmla="*/ 175 w 332"/>
                <a:gd name="T31" fmla="*/ 200 h 247"/>
                <a:gd name="T32" fmla="*/ 158 w 332"/>
                <a:gd name="T33" fmla="*/ 217 h 247"/>
                <a:gd name="T34" fmla="*/ 140 w 332"/>
                <a:gd name="T35" fmla="*/ 225 h 247"/>
                <a:gd name="T36" fmla="*/ 140 w 332"/>
                <a:gd name="T37" fmla="*/ 247 h 247"/>
                <a:gd name="T38" fmla="*/ 110 w 332"/>
                <a:gd name="T39" fmla="*/ 235 h 247"/>
                <a:gd name="T40" fmla="*/ 93 w 332"/>
                <a:gd name="T41" fmla="*/ 230 h 247"/>
                <a:gd name="T42" fmla="*/ 70 w 332"/>
                <a:gd name="T43" fmla="*/ 217 h 247"/>
                <a:gd name="T44" fmla="*/ 40 w 332"/>
                <a:gd name="T45" fmla="*/ 212 h 247"/>
                <a:gd name="T46" fmla="*/ 23 w 332"/>
                <a:gd name="T47" fmla="*/ 195 h 247"/>
                <a:gd name="T48" fmla="*/ 5 w 332"/>
                <a:gd name="T49" fmla="*/ 177 h 247"/>
                <a:gd name="T50" fmla="*/ 5 w 332"/>
                <a:gd name="T51" fmla="*/ 160 h 247"/>
                <a:gd name="T52" fmla="*/ 23 w 332"/>
                <a:gd name="T53" fmla="*/ 147 h 247"/>
                <a:gd name="T54" fmla="*/ 28 w 332"/>
                <a:gd name="T55" fmla="*/ 135 h 247"/>
                <a:gd name="T56" fmla="*/ 45 w 332"/>
                <a:gd name="T57" fmla="*/ 135 h 247"/>
                <a:gd name="T58" fmla="*/ 58 w 332"/>
                <a:gd name="T59" fmla="*/ 135 h 247"/>
                <a:gd name="T60" fmla="*/ 83 w 332"/>
                <a:gd name="T61" fmla="*/ 112 h 247"/>
                <a:gd name="T62" fmla="*/ 105 w 332"/>
                <a:gd name="T63" fmla="*/ 100 h 247"/>
                <a:gd name="T64" fmla="*/ 98 w 332"/>
                <a:gd name="T65" fmla="*/ 90 h 247"/>
                <a:gd name="T66" fmla="*/ 93 w 332"/>
                <a:gd name="T67" fmla="*/ 72 h 247"/>
                <a:gd name="T68" fmla="*/ 93 w 332"/>
                <a:gd name="T69" fmla="*/ 52 h 247"/>
                <a:gd name="T70" fmla="*/ 75 w 332"/>
                <a:gd name="T71" fmla="*/ 37 h 247"/>
                <a:gd name="T72" fmla="*/ 63 w 332"/>
                <a:gd name="T73" fmla="*/ 30 h 247"/>
                <a:gd name="T74" fmla="*/ 88 w 332"/>
                <a:gd name="T75" fmla="*/ 20 h 247"/>
                <a:gd name="T76" fmla="*/ 110 w 332"/>
                <a:gd name="T77" fmla="*/ 12 h 247"/>
                <a:gd name="T78" fmla="*/ 140 w 332"/>
                <a:gd name="T79" fmla="*/ 0 h 247"/>
                <a:gd name="T80" fmla="*/ 163 w 332"/>
                <a:gd name="T81" fmla="*/ 7 h 247"/>
                <a:gd name="T82" fmla="*/ 180 w 332"/>
                <a:gd name="T83" fmla="*/ 20 h 247"/>
                <a:gd name="T84" fmla="*/ 198 w 332"/>
                <a:gd name="T85" fmla="*/ 7 h 247"/>
                <a:gd name="T86" fmla="*/ 215 w 332"/>
                <a:gd name="T87" fmla="*/ 20 h 247"/>
                <a:gd name="T88" fmla="*/ 223 w 332"/>
                <a:gd name="T89" fmla="*/ 37 h 247"/>
                <a:gd name="T90" fmla="*/ 263 w 332"/>
                <a:gd name="T91" fmla="*/ 37 h 247"/>
                <a:gd name="T92" fmla="*/ 285 w 332"/>
                <a:gd name="T93" fmla="*/ 47 h 247"/>
                <a:gd name="T94" fmla="*/ 310 w 332"/>
                <a:gd name="T95" fmla="*/ 37 h 247"/>
                <a:gd name="T96" fmla="*/ 315 w 332"/>
                <a:gd name="T97" fmla="*/ 12 h 247"/>
                <a:gd name="T98" fmla="*/ 327 w 332"/>
                <a:gd name="T99" fmla="*/ 1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2" h="247">
                  <a:moveTo>
                    <a:pt x="332" y="30"/>
                  </a:moveTo>
                  <a:lnTo>
                    <a:pt x="332" y="37"/>
                  </a:lnTo>
                  <a:lnTo>
                    <a:pt x="332" y="42"/>
                  </a:lnTo>
                  <a:lnTo>
                    <a:pt x="332" y="47"/>
                  </a:lnTo>
                  <a:lnTo>
                    <a:pt x="332" y="52"/>
                  </a:lnTo>
                  <a:lnTo>
                    <a:pt x="332" y="60"/>
                  </a:lnTo>
                  <a:lnTo>
                    <a:pt x="327" y="65"/>
                  </a:lnTo>
                  <a:lnTo>
                    <a:pt x="327" y="72"/>
                  </a:lnTo>
                  <a:lnTo>
                    <a:pt x="327" y="77"/>
                  </a:lnTo>
                  <a:lnTo>
                    <a:pt x="327" y="82"/>
                  </a:lnTo>
                  <a:lnTo>
                    <a:pt x="327" y="90"/>
                  </a:lnTo>
                  <a:lnTo>
                    <a:pt x="327" y="95"/>
                  </a:lnTo>
                  <a:lnTo>
                    <a:pt x="322" y="95"/>
                  </a:lnTo>
                  <a:lnTo>
                    <a:pt x="322" y="100"/>
                  </a:lnTo>
                  <a:lnTo>
                    <a:pt x="315" y="100"/>
                  </a:lnTo>
                  <a:lnTo>
                    <a:pt x="315" y="107"/>
                  </a:lnTo>
                  <a:lnTo>
                    <a:pt x="315" y="112"/>
                  </a:lnTo>
                  <a:lnTo>
                    <a:pt x="315" y="117"/>
                  </a:lnTo>
                  <a:lnTo>
                    <a:pt x="310" y="125"/>
                  </a:lnTo>
                  <a:lnTo>
                    <a:pt x="310" y="130"/>
                  </a:lnTo>
                  <a:lnTo>
                    <a:pt x="310" y="135"/>
                  </a:lnTo>
                  <a:lnTo>
                    <a:pt x="310" y="142"/>
                  </a:lnTo>
                  <a:lnTo>
                    <a:pt x="303" y="147"/>
                  </a:lnTo>
                  <a:lnTo>
                    <a:pt x="298" y="147"/>
                  </a:lnTo>
                  <a:lnTo>
                    <a:pt x="293" y="147"/>
                  </a:lnTo>
                  <a:lnTo>
                    <a:pt x="285" y="147"/>
                  </a:lnTo>
                  <a:lnTo>
                    <a:pt x="285" y="152"/>
                  </a:lnTo>
                  <a:lnTo>
                    <a:pt x="280" y="152"/>
                  </a:lnTo>
                  <a:lnTo>
                    <a:pt x="275" y="152"/>
                  </a:lnTo>
                  <a:lnTo>
                    <a:pt x="270" y="160"/>
                  </a:lnTo>
                  <a:lnTo>
                    <a:pt x="270" y="165"/>
                  </a:lnTo>
                  <a:lnTo>
                    <a:pt x="275" y="165"/>
                  </a:lnTo>
                  <a:lnTo>
                    <a:pt x="275" y="170"/>
                  </a:lnTo>
                  <a:lnTo>
                    <a:pt x="280" y="177"/>
                  </a:lnTo>
                  <a:lnTo>
                    <a:pt x="280" y="182"/>
                  </a:lnTo>
                  <a:lnTo>
                    <a:pt x="280" y="187"/>
                  </a:lnTo>
                  <a:lnTo>
                    <a:pt x="285" y="187"/>
                  </a:lnTo>
                  <a:lnTo>
                    <a:pt x="285" y="195"/>
                  </a:lnTo>
                  <a:lnTo>
                    <a:pt x="293" y="195"/>
                  </a:lnTo>
                  <a:lnTo>
                    <a:pt x="285" y="200"/>
                  </a:lnTo>
                  <a:lnTo>
                    <a:pt x="280" y="195"/>
                  </a:lnTo>
                  <a:lnTo>
                    <a:pt x="275" y="195"/>
                  </a:lnTo>
                  <a:lnTo>
                    <a:pt x="270" y="187"/>
                  </a:lnTo>
                  <a:lnTo>
                    <a:pt x="263" y="187"/>
                  </a:lnTo>
                  <a:lnTo>
                    <a:pt x="258" y="195"/>
                  </a:lnTo>
                  <a:lnTo>
                    <a:pt x="258" y="187"/>
                  </a:lnTo>
                  <a:lnTo>
                    <a:pt x="250" y="187"/>
                  </a:lnTo>
                  <a:lnTo>
                    <a:pt x="245" y="187"/>
                  </a:lnTo>
                  <a:lnTo>
                    <a:pt x="233" y="187"/>
                  </a:lnTo>
                  <a:lnTo>
                    <a:pt x="233" y="182"/>
                  </a:lnTo>
                  <a:lnTo>
                    <a:pt x="228" y="182"/>
                  </a:lnTo>
                  <a:lnTo>
                    <a:pt x="215" y="187"/>
                  </a:lnTo>
                  <a:lnTo>
                    <a:pt x="210" y="187"/>
                  </a:lnTo>
                  <a:lnTo>
                    <a:pt x="205" y="187"/>
                  </a:lnTo>
                  <a:lnTo>
                    <a:pt x="198" y="187"/>
                  </a:lnTo>
                  <a:lnTo>
                    <a:pt x="198" y="182"/>
                  </a:lnTo>
                  <a:lnTo>
                    <a:pt x="198" y="177"/>
                  </a:lnTo>
                  <a:lnTo>
                    <a:pt x="193" y="177"/>
                  </a:lnTo>
                  <a:lnTo>
                    <a:pt x="188" y="177"/>
                  </a:lnTo>
                  <a:lnTo>
                    <a:pt x="180" y="177"/>
                  </a:lnTo>
                  <a:lnTo>
                    <a:pt x="175" y="182"/>
                  </a:lnTo>
                  <a:lnTo>
                    <a:pt x="175" y="187"/>
                  </a:lnTo>
                  <a:lnTo>
                    <a:pt x="175" y="195"/>
                  </a:lnTo>
                  <a:lnTo>
                    <a:pt x="175" y="200"/>
                  </a:lnTo>
                  <a:lnTo>
                    <a:pt x="175" y="207"/>
                  </a:lnTo>
                  <a:lnTo>
                    <a:pt x="170" y="212"/>
                  </a:lnTo>
                  <a:lnTo>
                    <a:pt x="163" y="212"/>
                  </a:lnTo>
                  <a:lnTo>
                    <a:pt x="158" y="217"/>
                  </a:lnTo>
                  <a:lnTo>
                    <a:pt x="153" y="217"/>
                  </a:lnTo>
                  <a:lnTo>
                    <a:pt x="145" y="217"/>
                  </a:lnTo>
                  <a:lnTo>
                    <a:pt x="145" y="225"/>
                  </a:lnTo>
                  <a:lnTo>
                    <a:pt x="140" y="225"/>
                  </a:lnTo>
                  <a:lnTo>
                    <a:pt x="140" y="230"/>
                  </a:lnTo>
                  <a:lnTo>
                    <a:pt x="140" y="235"/>
                  </a:lnTo>
                  <a:lnTo>
                    <a:pt x="140" y="240"/>
                  </a:lnTo>
                  <a:lnTo>
                    <a:pt x="140" y="247"/>
                  </a:lnTo>
                  <a:lnTo>
                    <a:pt x="135" y="240"/>
                  </a:lnTo>
                  <a:lnTo>
                    <a:pt x="123" y="240"/>
                  </a:lnTo>
                  <a:lnTo>
                    <a:pt x="115" y="235"/>
                  </a:lnTo>
                  <a:lnTo>
                    <a:pt x="110" y="235"/>
                  </a:lnTo>
                  <a:lnTo>
                    <a:pt x="105" y="235"/>
                  </a:lnTo>
                  <a:lnTo>
                    <a:pt x="98" y="235"/>
                  </a:lnTo>
                  <a:lnTo>
                    <a:pt x="98" y="230"/>
                  </a:lnTo>
                  <a:lnTo>
                    <a:pt x="93" y="230"/>
                  </a:lnTo>
                  <a:lnTo>
                    <a:pt x="83" y="230"/>
                  </a:lnTo>
                  <a:lnTo>
                    <a:pt x="83" y="225"/>
                  </a:lnTo>
                  <a:lnTo>
                    <a:pt x="75" y="225"/>
                  </a:lnTo>
                  <a:lnTo>
                    <a:pt x="70" y="217"/>
                  </a:lnTo>
                  <a:lnTo>
                    <a:pt x="63" y="217"/>
                  </a:lnTo>
                  <a:lnTo>
                    <a:pt x="58" y="217"/>
                  </a:lnTo>
                  <a:lnTo>
                    <a:pt x="45" y="212"/>
                  </a:lnTo>
                  <a:lnTo>
                    <a:pt x="40" y="212"/>
                  </a:lnTo>
                  <a:lnTo>
                    <a:pt x="35" y="207"/>
                  </a:lnTo>
                  <a:lnTo>
                    <a:pt x="28" y="207"/>
                  </a:lnTo>
                  <a:lnTo>
                    <a:pt x="23" y="200"/>
                  </a:lnTo>
                  <a:lnTo>
                    <a:pt x="23" y="195"/>
                  </a:lnTo>
                  <a:lnTo>
                    <a:pt x="18" y="187"/>
                  </a:lnTo>
                  <a:lnTo>
                    <a:pt x="10" y="182"/>
                  </a:lnTo>
                  <a:lnTo>
                    <a:pt x="5" y="182"/>
                  </a:lnTo>
                  <a:lnTo>
                    <a:pt x="5" y="177"/>
                  </a:lnTo>
                  <a:lnTo>
                    <a:pt x="5" y="170"/>
                  </a:lnTo>
                  <a:lnTo>
                    <a:pt x="0" y="165"/>
                  </a:lnTo>
                  <a:lnTo>
                    <a:pt x="5" y="165"/>
                  </a:lnTo>
                  <a:lnTo>
                    <a:pt x="5" y="160"/>
                  </a:lnTo>
                  <a:lnTo>
                    <a:pt x="10" y="152"/>
                  </a:lnTo>
                  <a:lnTo>
                    <a:pt x="10" y="147"/>
                  </a:lnTo>
                  <a:lnTo>
                    <a:pt x="18" y="147"/>
                  </a:lnTo>
                  <a:lnTo>
                    <a:pt x="23" y="147"/>
                  </a:lnTo>
                  <a:lnTo>
                    <a:pt x="23" y="142"/>
                  </a:lnTo>
                  <a:lnTo>
                    <a:pt x="23" y="135"/>
                  </a:lnTo>
                  <a:lnTo>
                    <a:pt x="23" y="130"/>
                  </a:lnTo>
                  <a:lnTo>
                    <a:pt x="28" y="135"/>
                  </a:lnTo>
                  <a:lnTo>
                    <a:pt x="28" y="142"/>
                  </a:lnTo>
                  <a:lnTo>
                    <a:pt x="35" y="142"/>
                  </a:lnTo>
                  <a:lnTo>
                    <a:pt x="40" y="135"/>
                  </a:lnTo>
                  <a:lnTo>
                    <a:pt x="45" y="135"/>
                  </a:lnTo>
                  <a:lnTo>
                    <a:pt x="45" y="142"/>
                  </a:lnTo>
                  <a:lnTo>
                    <a:pt x="53" y="142"/>
                  </a:lnTo>
                  <a:lnTo>
                    <a:pt x="53" y="135"/>
                  </a:lnTo>
                  <a:lnTo>
                    <a:pt x="58" y="135"/>
                  </a:lnTo>
                  <a:lnTo>
                    <a:pt x="63" y="130"/>
                  </a:lnTo>
                  <a:lnTo>
                    <a:pt x="75" y="125"/>
                  </a:lnTo>
                  <a:lnTo>
                    <a:pt x="83" y="117"/>
                  </a:lnTo>
                  <a:lnTo>
                    <a:pt x="83" y="112"/>
                  </a:lnTo>
                  <a:lnTo>
                    <a:pt x="88" y="112"/>
                  </a:lnTo>
                  <a:lnTo>
                    <a:pt x="98" y="112"/>
                  </a:lnTo>
                  <a:lnTo>
                    <a:pt x="105" y="107"/>
                  </a:lnTo>
                  <a:lnTo>
                    <a:pt x="105" y="100"/>
                  </a:lnTo>
                  <a:lnTo>
                    <a:pt x="110" y="95"/>
                  </a:lnTo>
                  <a:lnTo>
                    <a:pt x="110" y="90"/>
                  </a:lnTo>
                  <a:lnTo>
                    <a:pt x="105" y="90"/>
                  </a:lnTo>
                  <a:lnTo>
                    <a:pt x="98" y="90"/>
                  </a:lnTo>
                  <a:lnTo>
                    <a:pt x="98" y="82"/>
                  </a:lnTo>
                  <a:lnTo>
                    <a:pt x="98" y="77"/>
                  </a:lnTo>
                  <a:lnTo>
                    <a:pt x="98" y="72"/>
                  </a:lnTo>
                  <a:lnTo>
                    <a:pt x="93" y="72"/>
                  </a:lnTo>
                  <a:lnTo>
                    <a:pt x="88" y="65"/>
                  </a:lnTo>
                  <a:lnTo>
                    <a:pt x="93" y="60"/>
                  </a:lnTo>
                  <a:lnTo>
                    <a:pt x="98" y="52"/>
                  </a:lnTo>
                  <a:lnTo>
                    <a:pt x="93" y="52"/>
                  </a:lnTo>
                  <a:lnTo>
                    <a:pt x="93" y="47"/>
                  </a:lnTo>
                  <a:lnTo>
                    <a:pt x="88" y="47"/>
                  </a:lnTo>
                  <a:lnTo>
                    <a:pt x="83" y="42"/>
                  </a:lnTo>
                  <a:lnTo>
                    <a:pt x="75" y="37"/>
                  </a:lnTo>
                  <a:lnTo>
                    <a:pt x="70" y="42"/>
                  </a:lnTo>
                  <a:lnTo>
                    <a:pt x="63" y="42"/>
                  </a:lnTo>
                  <a:lnTo>
                    <a:pt x="63" y="37"/>
                  </a:lnTo>
                  <a:lnTo>
                    <a:pt x="63" y="30"/>
                  </a:lnTo>
                  <a:lnTo>
                    <a:pt x="70" y="20"/>
                  </a:lnTo>
                  <a:lnTo>
                    <a:pt x="75" y="20"/>
                  </a:lnTo>
                  <a:lnTo>
                    <a:pt x="83" y="20"/>
                  </a:lnTo>
                  <a:lnTo>
                    <a:pt x="88" y="20"/>
                  </a:lnTo>
                  <a:lnTo>
                    <a:pt x="93" y="12"/>
                  </a:lnTo>
                  <a:lnTo>
                    <a:pt x="98" y="12"/>
                  </a:lnTo>
                  <a:lnTo>
                    <a:pt x="105" y="12"/>
                  </a:lnTo>
                  <a:lnTo>
                    <a:pt x="110" y="12"/>
                  </a:lnTo>
                  <a:lnTo>
                    <a:pt x="115" y="7"/>
                  </a:lnTo>
                  <a:lnTo>
                    <a:pt x="123" y="7"/>
                  </a:lnTo>
                  <a:lnTo>
                    <a:pt x="135" y="0"/>
                  </a:lnTo>
                  <a:lnTo>
                    <a:pt x="140" y="0"/>
                  </a:lnTo>
                  <a:lnTo>
                    <a:pt x="145" y="0"/>
                  </a:lnTo>
                  <a:lnTo>
                    <a:pt x="153" y="0"/>
                  </a:lnTo>
                  <a:lnTo>
                    <a:pt x="158" y="0"/>
                  </a:lnTo>
                  <a:lnTo>
                    <a:pt x="163" y="7"/>
                  </a:lnTo>
                  <a:lnTo>
                    <a:pt x="170" y="7"/>
                  </a:lnTo>
                  <a:lnTo>
                    <a:pt x="170" y="12"/>
                  </a:lnTo>
                  <a:lnTo>
                    <a:pt x="175" y="20"/>
                  </a:lnTo>
                  <a:lnTo>
                    <a:pt x="180" y="20"/>
                  </a:lnTo>
                  <a:lnTo>
                    <a:pt x="188" y="20"/>
                  </a:lnTo>
                  <a:lnTo>
                    <a:pt x="193" y="20"/>
                  </a:lnTo>
                  <a:lnTo>
                    <a:pt x="198" y="12"/>
                  </a:lnTo>
                  <a:lnTo>
                    <a:pt x="198" y="7"/>
                  </a:lnTo>
                  <a:lnTo>
                    <a:pt x="205" y="7"/>
                  </a:lnTo>
                  <a:lnTo>
                    <a:pt x="210" y="7"/>
                  </a:lnTo>
                  <a:lnTo>
                    <a:pt x="215" y="12"/>
                  </a:lnTo>
                  <a:lnTo>
                    <a:pt x="215" y="20"/>
                  </a:lnTo>
                  <a:lnTo>
                    <a:pt x="215" y="25"/>
                  </a:lnTo>
                  <a:lnTo>
                    <a:pt x="215" y="30"/>
                  </a:lnTo>
                  <a:lnTo>
                    <a:pt x="215" y="37"/>
                  </a:lnTo>
                  <a:lnTo>
                    <a:pt x="223" y="37"/>
                  </a:lnTo>
                  <a:lnTo>
                    <a:pt x="233" y="37"/>
                  </a:lnTo>
                  <a:lnTo>
                    <a:pt x="240" y="37"/>
                  </a:lnTo>
                  <a:lnTo>
                    <a:pt x="250" y="37"/>
                  </a:lnTo>
                  <a:lnTo>
                    <a:pt x="263" y="37"/>
                  </a:lnTo>
                  <a:lnTo>
                    <a:pt x="270" y="37"/>
                  </a:lnTo>
                  <a:lnTo>
                    <a:pt x="270" y="42"/>
                  </a:lnTo>
                  <a:lnTo>
                    <a:pt x="275" y="47"/>
                  </a:lnTo>
                  <a:lnTo>
                    <a:pt x="285" y="47"/>
                  </a:lnTo>
                  <a:lnTo>
                    <a:pt x="293" y="42"/>
                  </a:lnTo>
                  <a:lnTo>
                    <a:pt x="298" y="42"/>
                  </a:lnTo>
                  <a:lnTo>
                    <a:pt x="310" y="42"/>
                  </a:lnTo>
                  <a:lnTo>
                    <a:pt x="310" y="37"/>
                  </a:lnTo>
                  <a:lnTo>
                    <a:pt x="315" y="30"/>
                  </a:lnTo>
                  <a:lnTo>
                    <a:pt x="315" y="25"/>
                  </a:lnTo>
                  <a:lnTo>
                    <a:pt x="315" y="20"/>
                  </a:lnTo>
                  <a:lnTo>
                    <a:pt x="315" y="12"/>
                  </a:lnTo>
                  <a:lnTo>
                    <a:pt x="315" y="7"/>
                  </a:lnTo>
                  <a:lnTo>
                    <a:pt x="315" y="12"/>
                  </a:lnTo>
                  <a:lnTo>
                    <a:pt x="322" y="12"/>
                  </a:lnTo>
                  <a:lnTo>
                    <a:pt x="327" y="12"/>
                  </a:lnTo>
                  <a:lnTo>
                    <a:pt x="327" y="20"/>
                  </a:lnTo>
                  <a:lnTo>
                    <a:pt x="332" y="25"/>
                  </a:lnTo>
                  <a:lnTo>
                    <a:pt x="332" y="3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4" name="Freeform 62"/>
            <p:cNvSpPr>
              <a:spLocks/>
            </p:cNvSpPr>
            <p:nvPr/>
          </p:nvSpPr>
          <p:spPr bwMode="auto">
            <a:xfrm>
              <a:off x="2680" y="1940"/>
              <a:ext cx="225" cy="319"/>
            </a:xfrm>
            <a:custGeom>
              <a:avLst/>
              <a:gdLst>
                <a:gd name="T0" fmla="*/ 135 w 170"/>
                <a:gd name="T1" fmla="*/ 90 h 242"/>
                <a:gd name="T2" fmla="*/ 135 w 170"/>
                <a:gd name="T3" fmla="*/ 113 h 242"/>
                <a:gd name="T4" fmla="*/ 152 w 170"/>
                <a:gd name="T5" fmla="*/ 135 h 242"/>
                <a:gd name="T6" fmla="*/ 157 w 170"/>
                <a:gd name="T7" fmla="*/ 165 h 242"/>
                <a:gd name="T8" fmla="*/ 162 w 170"/>
                <a:gd name="T9" fmla="*/ 183 h 242"/>
                <a:gd name="T10" fmla="*/ 152 w 170"/>
                <a:gd name="T11" fmla="*/ 195 h 242"/>
                <a:gd name="T12" fmla="*/ 145 w 170"/>
                <a:gd name="T13" fmla="*/ 208 h 242"/>
                <a:gd name="T14" fmla="*/ 140 w 170"/>
                <a:gd name="T15" fmla="*/ 225 h 242"/>
                <a:gd name="T16" fmla="*/ 128 w 170"/>
                <a:gd name="T17" fmla="*/ 235 h 242"/>
                <a:gd name="T18" fmla="*/ 110 w 170"/>
                <a:gd name="T19" fmla="*/ 218 h 242"/>
                <a:gd name="T20" fmla="*/ 93 w 170"/>
                <a:gd name="T21" fmla="*/ 213 h 242"/>
                <a:gd name="T22" fmla="*/ 75 w 170"/>
                <a:gd name="T23" fmla="*/ 218 h 242"/>
                <a:gd name="T24" fmla="*/ 58 w 170"/>
                <a:gd name="T25" fmla="*/ 225 h 242"/>
                <a:gd name="T26" fmla="*/ 45 w 170"/>
                <a:gd name="T27" fmla="*/ 235 h 242"/>
                <a:gd name="T28" fmla="*/ 35 w 170"/>
                <a:gd name="T29" fmla="*/ 235 h 242"/>
                <a:gd name="T30" fmla="*/ 18 w 170"/>
                <a:gd name="T31" fmla="*/ 230 h 242"/>
                <a:gd name="T32" fmla="*/ 40 w 170"/>
                <a:gd name="T33" fmla="*/ 213 h 242"/>
                <a:gd name="T34" fmla="*/ 45 w 170"/>
                <a:gd name="T35" fmla="*/ 200 h 242"/>
                <a:gd name="T36" fmla="*/ 53 w 170"/>
                <a:gd name="T37" fmla="*/ 183 h 242"/>
                <a:gd name="T38" fmla="*/ 53 w 170"/>
                <a:gd name="T39" fmla="*/ 160 h 242"/>
                <a:gd name="T40" fmla="*/ 35 w 170"/>
                <a:gd name="T41" fmla="*/ 148 h 242"/>
                <a:gd name="T42" fmla="*/ 23 w 170"/>
                <a:gd name="T43" fmla="*/ 130 h 242"/>
                <a:gd name="T44" fmla="*/ 18 w 170"/>
                <a:gd name="T45" fmla="*/ 120 h 242"/>
                <a:gd name="T46" fmla="*/ 10 w 170"/>
                <a:gd name="T47" fmla="*/ 95 h 242"/>
                <a:gd name="T48" fmla="*/ 5 w 170"/>
                <a:gd name="T49" fmla="*/ 78 h 242"/>
                <a:gd name="T50" fmla="*/ 0 w 170"/>
                <a:gd name="T51" fmla="*/ 60 h 242"/>
                <a:gd name="T52" fmla="*/ 10 w 170"/>
                <a:gd name="T53" fmla="*/ 65 h 242"/>
                <a:gd name="T54" fmla="*/ 10 w 170"/>
                <a:gd name="T55" fmla="*/ 83 h 242"/>
                <a:gd name="T56" fmla="*/ 23 w 170"/>
                <a:gd name="T57" fmla="*/ 100 h 242"/>
                <a:gd name="T58" fmla="*/ 35 w 170"/>
                <a:gd name="T59" fmla="*/ 108 h 242"/>
                <a:gd name="T60" fmla="*/ 23 w 170"/>
                <a:gd name="T61" fmla="*/ 90 h 242"/>
                <a:gd name="T62" fmla="*/ 18 w 170"/>
                <a:gd name="T63" fmla="*/ 78 h 242"/>
                <a:gd name="T64" fmla="*/ 10 w 170"/>
                <a:gd name="T65" fmla="*/ 60 h 242"/>
                <a:gd name="T66" fmla="*/ 18 w 170"/>
                <a:gd name="T67" fmla="*/ 55 h 242"/>
                <a:gd name="T68" fmla="*/ 28 w 170"/>
                <a:gd name="T69" fmla="*/ 48 h 242"/>
                <a:gd name="T70" fmla="*/ 23 w 170"/>
                <a:gd name="T71" fmla="*/ 38 h 242"/>
                <a:gd name="T72" fmla="*/ 23 w 170"/>
                <a:gd name="T73" fmla="*/ 30 h 242"/>
                <a:gd name="T74" fmla="*/ 28 w 170"/>
                <a:gd name="T75" fmla="*/ 13 h 242"/>
                <a:gd name="T76" fmla="*/ 40 w 170"/>
                <a:gd name="T77" fmla="*/ 0 h 242"/>
                <a:gd name="T78" fmla="*/ 58 w 170"/>
                <a:gd name="T79" fmla="*/ 0 h 242"/>
                <a:gd name="T80" fmla="*/ 75 w 170"/>
                <a:gd name="T81" fmla="*/ 8 h 242"/>
                <a:gd name="T82" fmla="*/ 75 w 170"/>
                <a:gd name="T83" fmla="*/ 25 h 242"/>
                <a:gd name="T84" fmla="*/ 70 w 170"/>
                <a:gd name="T85" fmla="*/ 38 h 242"/>
                <a:gd name="T86" fmla="*/ 75 w 170"/>
                <a:gd name="T87" fmla="*/ 43 h 242"/>
                <a:gd name="T88" fmla="*/ 98 w 170"/>
                <a:gd name="T89" fmla="*/ 38 h 242"/>
                <a:gd name="T90" fmla="*/ 110 w 170"/>
                <a:gd name="T91" fmla="*/ 55 h 242"/>
                <a:gd name="T92" fmla="*/ 123 w 170"/>
                <a:gd name="T93" fmla="*/ 60 h 242"/>
                <a:gd name="T94" fmla="*/ 135 w 170"/>
                <a:gd name="T95" fmla="*/ 60 h 242"/>
                <a:gd name="T96" fmla="*/ 135 w 170"/>
                <a:gd name="T97" fmla="*/ 7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0" h="242">
                  <a:moveTo>
                    <a:pt x="135" y="78"/>
                  </a:moveTo>
                  <a:lnTo>
                    <a:pt x="135" y="83"/>
                  </a:lnTo>
                  <a:lnTo>
                    <a:pt x="135" y="90"/>
                  </a:lnTo>
                  <a:lnTo>
                    <a:pt x="135" y="100"/>
                  </a:lnTo>
                  <a:lnTo>
                    <a:pt x="128" y="108"/>
                  </a:lnTo>
                  <a:lnTo>
                    <a:pt x="135" y="113"/>
                  </a:lnTo>
                  <a:lnTo>
                    <a:pt x="140" y="120"/>
                  </a:lnTo>
                  <a:lnTo>
                    <a:pt x="145" y="125"/>
                  </a:lnTo>
                  <a:lnTo>
                    <a:pt x="152" y="135"/>
                  </a:lnTo>
                  <a:lnTo>
                    <a:pt x="145" y="153"/>
                  </a:lnTo>
                  <a:lnTo>
                    <a:pt x="145" y="160"/>
                  </a:lnTo>
                  <a:lnTo>
                    <a:pt x="157" y="165"/>
                  </a:lnTo>
                  <a:lnTo>
                    <a:pt x="162" y="173"/>
                  </a:lnTo>
                  <a:lnTo>
                    <a:pt x="170" y="178"/>
                  </a:lnTo>
                  <a:lnTo>
                    <a:pt x="162" y="183"/>
                  </a:lnTo>
                  <a:lnTo>
                    <a:pt x="162" y="190"/>
                  </a:lnTo>
                  <a:lnTo>
                    <a:pt x="157" y="195"/>
                  </a:lnTo>
                  <a:lnTo>
                    <a:pt x="152" y="195"/>
                  </a:lnTo>
                  <a:lnTo>
                    <a:pt x="145" y="195"/>
                  </a:lnTo>
                  <a:lnTo>
                    <a:pt x="145" y="200"/>
                  </a:lnTo>
                  <a:lnTo>
                    <a:pt x="145" y="208"/>
                  </a:lnTo>
                  <a:lnTo>
                    <a:pt x="145" y="213"/>
                  </a:lnTo>
                  <a:lnTo>
                    <a:pt x="145" y="218"/>
                  </a:lnTo>
                  <a:lnTo>
                    <a:pt x="140" y="225"/>
                  </a:lnTo>
                  <a:lnTo>
                    <a:pt x="140" y="235"/>
                  </a:lnTo>
                  <a:lnTo>
                    <a:pt x="135" y="242"/>
                  </a:lnTo>
                  <a:lnTo>
                    <a:pt x="128" y="235"/>
                  </a:lnTo>
                  <a:lnTo>
                    <a:pt x="123" y="230"/>
                  </a:lnTo>
                  <a:lnTo>
                    <a:pt x="115" y="225"/>
                  </a:lnTo>
                  <a:lnTo>
                    <a:pt x="110" y="218"/>
                  </a:lnTo>
                  <a:lnTo>
                    <a:pt x="105" y="218"/>
                  </a:lnTo>
                  <a:lnTo>
                    <a:pt x="98" y="218"/>
                  </a:lnTo>
                  <a:lnTo>
                    <a:pt x="93" y="213"/>
                  </a:lnTo>
                  <a:lnTo>
                    <a:pt x="88" y="213"/>
                  </a:lnTo>
                  <a:lnTo>
                    <a:pt x="83" y="213"/>
                  </a:lnTo>
                  <a:lnTo>
                    <a:pt x="75" y="218"/>
                  </a:lnTo>
                  <a:lnTo>
                    <a:pt x="70" y="218"/>
                  </a:lnTo>
                  <a:lnTo>
                    <a:pt x="63" y="218"/>
                  </a:lnTo>
                  <a:lnTo>
                    <a:pt x="58" y="225"/>
                  </a:lnTo>
                  <a:lnTo>
                    <a:pt x="53" y="230"/>
                  </a:lnTo>
                  <a:lnTo>
                    <a:pt x="53" y="235"/>
                  </a:lnTo>
                  <a:lnTo>
                    <a:pt x="45" y="235"/>
                  </a:lnTo>
                  <a:lnTo>
                    <a:pt x="45" y="242"/>
                  </a:lnTo>
                  <a:lnTo>
                    <a:pt x="40" y="235"/>
                  </a:lnTo>
                  <a:lnTo>
                    <a:pt x="35" y="235"/>
                  </a:lnTo>
                  <a:lnTo>
                    <a:pt x="28" y="235"/>
                  </a:lnTo>
                  <a:lnTo>
                    <a:pt x="23" y="235"/>
                  </a:lnTo>
                  <a:lnTo>
                    <a:pt x="18" y="230"/>
                  </a:lnTo>
                  <a:lnTo>
                    <a:pt x="28" y="225"/>
                  </a:lnTo>
                  <a:lnTo>
                    <a:pt x="35" y="218"/>
                  </a:lnTo>
                  <a:lnTo>
                    <a:pt x="40" y="213"/>
                  </a:lnTo>
                  <a:lnTo>
                    <a:pt x="40" y="208"/>
                  </a:lnTo>
                  <a:lnTo>
                    <a:pt x="45" y="208"/>
                  </a:lnTo>
                  <a:lnTo>
                    <a:pt x="45" y="200"/>
                  </a:lnTo>
                  <a:lnTo>
                    <a:pt x="53" y="200"/>
                  </a:lnTo>
                  <a:lnTo>
                    <a:pt x="53" y="190"/>
                  </a:lnTo>
                  <a:lnTo>
                    <a:pt x="53" y="183"/>
                  </a:lnTo>
                  <a:lnTo>
                    <a:pt x="53" y="173"/>
                  </a:lnTo>
                  <a:lnTo>
                    <a:pt x="53" y="165"/>
                  </a:lnTo>
                  <a:lnTo>
                    <a:pt x="53" y="160"/>
                  </a:lnTo>
                  <a:lnTo>
                    <a:pt x="45" y="160"/>
                  </a:lnTo>
                  <a:lnTo>
                    <a:pt x="40" y="153"/>
                  </a:lnTo>
                  <a:lnTo>
                    <a:pt x="35" y="148"/>
                  </a:lnTo>
                  <a:lnTo>
                    <a:pt x="28" y="148"/>
                  </a:lnTo>
                  <a:lnTo>
                    <a:pt x="28" y="135"/>
                  </a:lnTo>
                  <a:lnTo>
                    <a:pt x="23" y="130"/>
                  </a:lnTo>
                  <a:lnTo>
                    <a:pt x="23" y="125"/>
                  </a:lnTo>
                  <a:lnTo>
                    <a:pt x="18" y="125"/>
                  </a:lnTo>
                  <a:lnTo>
                    <a:pt x="18" y="120"/>
                  </a:lnTo>
                  <a:lnTo>
                    <a:pt x="10" y="113"/>
                  </a:lnTo>
                  <a:lnTo>
                    <a:pt x="10" y="100"/>
                  </a:lnTo>
                  <a:lnTo>
                    <a:pt x="10" y="95"/>
                  </a:lnTo>
                  <a:lnTo>
                    <a:pt x="10" y="90"/>
                  </a:lnTo>
                  <a:lnTo>
                    <a:pt x="10" y="83"/>
                  </a:lnTo>
                  <a:lnTo>
                    <a:pt x="5" y="78"/>
                  </a:lnTo>
                  <a:lnTo>
                    <a:pt x="5" y="73"/>
                  </a:lnTo>
                  <a:lnTo>
                    <a:pt x="5" y="65"/>
                  </a:lnTo>
                  <a:lnTo>
                    <a:pt x="0" y="60"/>
                  </a:lnTo>
                  <a:lnTo>
                    <a:pt x="5" y="60"/>
                  </a:lnTo>
                  <a:lnTo>
                    <a:pt x="5" y="65"/>
                  </a:lnTo>
                  <a:lnTo>
                    <a:pt x="10" y="65"/>
                  </a:lnTo>
                  <a:lnTo>
                    <a:pt x="10" y="73"/>
                  </a:lnTo>
                  <a:lnTo>
                    <a:pt x="10" y="78"/>
                  </a:lnTo>
                  <a:lnTo>
                    <a:pt x="10" y="83"/>
                  </a:lnTo>
                  <a:lnTo>
                    <a:pt x="18" y="90"/>
                  </a:lnTo>
                  <a:lnTo>
                    <a:pt x="18" y="95"/>
                  </a:lnTo>
                  <a:lnTo>
                    <a:pt x="23" y="100"/>
                  </a:lnTo>
                  <a:lnTo>
                    <a:pt x="23" y="108"/>
                  </a:lnTo>
                  <a:lnTo>
                    <a:pt x="28" y="108"/>
                  </a:lnTo>
                  <a:lnTo>
                    <a:pt x="35" y="108"/>
                  </a:lnTo>
                  <a:lnTo>
                    <a:pt x="35" y="100"/>
                  </a:lnTo>
                  <a:lnTo>
                    <a:pt x="28" y="95"/>
                  </a:lnTo>
                  <a:lnTo>
                    <a:pt x="23" y="90"/>
                  </a:lnTo>
                  <a:lnTo>
                    <a:pt x="18" y="90"/>
                  </a:lnTo>
                  <a:lnTo>
                    <a:pt x="18" y="83"/>
                  </a:lnTo>
                  <a:lnTo>
                    <a:pt x="18" y="78"/>
                  </a:lnTo>
                  <a:lnTo>
                    <a:pt x="18" y="73"/>
                  </a:lnTo>
                  <a:lnTo>
                    <a:pt x="10" y="65"/>
                  </a:lnTo>
                  <a:lnTo>
                    <a:pt x="10" y="60"/>
                  </a:lnTo>
                  <a:lnTo>
                    <a:pt x="5" y="55"/>
                  </a:lnTo>
                  <a:lnTo>
                    <a:pt x="10" y="55"/>
                  </a:lnTo>
                  <a:lnTo>
                    <a:pt x="18" y="55"/>
                  </a:lnTo>
                  <a:lnTo>
                    <a:pt x="23" y="55"/>
                  </a:lnTo>
                  <a:lnTo>
                    <a:pt x="28" y="55"/>
                  </a:lnTo>
                  <a:lnTo>
                    <a:pt x="28" y="48"/>
                  </a:lnTo>
                  <a:lnTo>
                    <a:pt x="28" y="43"/>
                  </a:lnTo>
                  <a:lnTo>
                    <a:pt x="23" y="43"/>
                  </a:lnTo>
                  <a:lnTo>
                    <a:pt x="23" y="38"/>
                  </a:lnTo>
                  <a:lnTo>
                    <a:pt x="18" y="38"/>
                  </a:lnTo>
                  <a:lnTo>
                    <a:pt x="18" y="30"/>
                  </a:lnTo>
                  <a:lnTo>
                    <a:pt x="23" y="30"/>
                  </a:lnTo>
                  <a:lnTo>
                    <a:pt x="23" y="25"/>
                  </a:lnTo>
                  <a:lnTo>
                    <a:pt x="28" y="20"/>
                  </a:lnTo>
                  <a:lnTo>
                    <a:pt x="28" y="13"/>
                  </a:lnTo>
                  <a:lnTo>
                    <a:pt x="28" y="8"/>
                  </a:lnTo>
                  <a:lnTo>
                    <a:pt x="35" y="0"/>
                  </a:lnTo>
                  <a:lnTo>
                    <a:pt x="40" y="0"/>
                  </a:lnTo>
                  <a:lnTo>
                    <a:pt x="45" y="0"/>
                  </a:lnTo>
                  <a:lnTo>
                    <a:pt x="53" y="0"/>
                  </a:lnTo>
                  <a:lnTo>
                    <a:pt x="58" y="0"/>
                  </a:lnTo>
                  <a:lnTo>
                    <a:pt x="63" y="0"/>
                  </a:lnTo>
                  <a:lnTo>
                    <a:pt x="70" y="8"/>
                  </a:lnTo>
                  <a:lnTo>
                    <a:pt x="75" y="8"/>
                  </a:lnTo>
                  <a:lnTo>
                    <a:pt x="75" y="13"/>
                  </a:lnTo>
                  <a:lnTo>
                    <a:pt x="75" y="20"/>
                  </a:lnTo>
                  <a:lnTo>
                    <a:pt x="75" y="25"/>
                  </a:lnTo>
                  <a:lnTo>
                    <a:pt x="75" y="30"/>
                  </a:lnTo>
                  <a:lnTo>
                    <a:pt x="70" y="30"/>
                  </a:lnTo>
                  <a:lnTo>
                    <a:pt x="70" y="38"/>
                  </a:lnTo>
                  <a:lnTo>
                    <a:pt x="75" y="43"/>
                  </a:lnTo>
                  <a:lnTo>
                    <a:pt x="75" y="48"/>
                  </a:lnTo>
                  <a:lnTo>
                    <a:pt x="75" y="43"/>
                  </a:lnTo>
                  <a:lnTo>
                    <a:pt x="83" y="38"/>
                  </a:lnTo>
                  <a:lnTo>
                    <a:pt x="93" y="38"/>
                  </a:lnTo>
                  <a:lnTo>
                    <a:pt x="98" y="38"/>
                  </a:lnTo>
                  <a:lnTo>
                    <a:pt x="105" y="43"/>
                  </a:lnTo>
                  <a:lnTo>
                    <a:pt x="110" y="48"/>
                  </a:lnTo>
                  <a:lnTo>
                    <a:pt x="110" y="55"/>
                  </a:lnTo>
                  <a:lnTo>
                    <a:pt x="115" y="55"/>
                  </a:lnTo>
                  <a:lnTo>
                    <a:pt x="115" y="60"/>
                  </a:lnTo>
                  <a:lnTo>
                    <a:pt x="123" y="60"/>
                  </a:lnTo>
                  <a:lnTo>
                    <a:pt x="128" y="55"/>
                  </a:lnTo>
                  <a:lnTo>
                    <a:pt x="135" y="55"/>
                  </a:lnTo>
                  <a:lnTo>
                    <a:pt x="135" y="60"/>
                  </a:lnTo>
                  <a:lnTo>
                    <a:pt x="135" y="65"/>
                  </a:lnTo>
                  <a:lnTo>
                    <a:pt x="135" y="73"/>
                  </a:lnTo>
                  <a:lnTo>
                    <a:pt x="135" y="78"/>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5" name="Freeform 63"/>
            <p:cNvSpPr>
              <a:spLocks/>
            </p:cNvSpPr>
            <p:nvPr/>
          </p:nvSpPr>
          <p:spPr bwMode="auto">
            <a:xfrm>
              <a:off x="3497" y="2237"/>
              <a:ext cx="288" cy="391"/>
            </a:xfrm>
            <a:custGeom>
              <a:avLst/>
              <a:gdLst>
                <a:gd name="T0" fmla="*/ 58 w 218"/>
                <a:gd name="T1" fmla="*/ 135 h 297"/>
                <a:gd name="T2" fmla="*/ 75 w 218"/>
                <a:gd name="T3" fmla="*/ 157 h 297"/>
                <a:gd name="T4" fmla="*/ 88 w 218"/>
                <a:gd name="T5" fmla="*/ 170 h 297"/>
                <a:gd name="T6" fmla="*/ 105 w 218"/>
                <a:gd name="T7" fmla="*/ 157 h 297"/>
                <a:gd name="T8" fmla="*/ 123 w 218"/>
                <a:gd name="T9" fmla="*/ 157 h 297"/>
                <a:gd name="T10" fmla="*/ 135 w 218"/>
                <a:gd name="T11" fmla="*/ 145 h 297"/>
                <a:gd name="T12" fmla="*/ 135 w 218"/>
                <a:gd name="T13" fmla="*/ 140 h 297"/>
                <a:gd name="T14" fmla="*/ 118 w 218"/>
                <a:gd name="T15" fmla="*/ 127 h 297"/>
                <a:gd name="T16" fmla="*/ 100 w 218"/>
                <a:gd name="T17" fmla="*/ 110 h 297"/>
                <a:gd name="T18" fmla="*/ 88 w 218"/>
                <a:gd name="T19" fmla="*/ 110 h 297"/>
                <a:gd name="T20" fmla="*/ 88 w 218"/>
                <a:gd name="T21" fmla="*/ 87 h 297"/>
                <a:gd name="T22" fmla="*/ 88 w 218"/>
                <a:gd name="T23" fmla="*/ 57 h 297"/>
                <a:gd name="T24" fmla="*/ 70 w 218"/>
                <a:gd name="T25" fmla="*/ 52 h 297"/>
                <a:gd name="T26" fmla="*/ 95 w 218"/>
                <a:gd name="T27" fmla="*/ 40 h 297"/>
                <a:gd name="T28" fmla="*/ 105 w 218"/>
                <a:gd name="T29" fmla="*/ 22 h 297"/>
                <a:gd name="T30" fmla="*/ 100 w 218"/>
                <a:gd name="T31" fmla="*/ 5 h 297"/>
                <a:gd name="T32" fmla="*/ 118 w 218"/>
                <a:gd name="T33" fmla="*/ 0 h 297"/>
                <a:gd name="T34" fmla="*/ 128 w 218"/>
                <a:gd name="T35" fmla="*/ 22 h 297"/>
                <a:gd name="T36" fmla="*/ 128 w 218"/>
                <a:gd name="T37" fmla="*/ 40 h 297"/>
                <a:gd name="T38" fmla="*/ 118 w 218"/>
                <a:gd name="T39" fmla="*/ 52 h 297"/>
                <a:gd name="T40" fmla="*/ 128 w 218"/>
                <a:gd name="T41" fmla="*/ 62 h 297"/>
                <a:gd name="T42" fmla="*/ 148 w 218"/>
                <a:gd name="T43" fmla="*/ 57 h 297"/>
                <a:gd name="T44" fmla="*/ 170 w 218"/>
                <a:gd name="T45" fmla="*/ 62 h 297"/>
                <a:gd name="T46" fmla="*/ 165 w 218"/>
                <a:gd name="T47" fmla="*/ 82 h 297"/>
                <a:gd name="T48" fmla="*/ 153 w 218"/>
                <a:gd name="T49" fmla="*/ 115 h 297"/>
                <a:gd name="T50" fmla="*/ 153 w 218"/>
                <a:gd name="T51" fmla="*/ 140 h 297"/>
                <a:gd name="T52" fmla="*/ 175 w 218"/>
                <a:gd name="T53" fmla="*/ 152 h 297"/>
                <a:gd name="T54" fmla="*/ 183 w 218"/>
                <a:gd name="T55" fmla="*/ 157 h 297"/>
                <a:gd name="T56" fmla="*/ 165 w 218"/>
                <a:gd name="T57" fmla="*/ 170 h 297"/>
                <a:gd name="T58" fmla="*/ 165 w 218"/>
                <a:gd name="T59" fmla="*/ 192 h 297"/>
                <a:gd name="T60" fmla="*/ 158 w 218"/>
                <a:gd name="T61" fmla="*/ 210 h 297"/>
                <a:gd name="T62" fmla="*/ 175 w 218"/>
                <a:gd name="T63" fmla="*/ 215 h 297"/>
                <a:gd name="T64" fmla="*/ 183 w 218"/>
                <a:gd name="T65" fmla="*/ 232 h 297"/>
                <a:gd name="T66" fmla="*/ 200 w 218"/>
                <a:gd name="T67" fmla="*/ 227 h 297"/>
                <a:gd name="T68" fmla="*/ 218 w 218"/>
                <a:gd name="T69" fmla="*/ 232 h 297"/>
                <a:gd name="T70" fmla="*/ 205 w 218"/>
                <a:gd name="T71" fmla="*/ 250 h 297"/>
                <a:gd name="T72" fmla="*/ 188 w 218"/>
                <a:gd name="T73" fmla="*/ 257 h 297"/>
                <a:gd name="T74" fmla="*/ 170 w 218"/>
                <a:gd name="T75" fmla="*/ 262 h 297"/>
                <a:gd name="T76" fmla="*/ 148 w 218"/>
                <a:gd name="T77" fmla="*/ 280 h 297"/>
                <a:gd name="T78" fmla="*/ 135 w 218"/>
                <a:gd name="T79" fmla="*/ 270 h 297"/>
                <a:gd name="T80" fmla="*/ 128 w 218"/>
                <a:gd name="T81" fmla="*/ 250 h 297"/>
                <a:gd name="T82" fmla="*/ 118 w 218"/>
                <a:gd name="T83" fmla="*/ 270 h 297"/>
                <a:gd name="T84" fmla="*/ 110 w 218"/>
                <a:gd name="T85" fmla="*/ 285 h 297"/>
                <a:gd name="T86" fmla="*/ 88 w 218"/>
                <a:gd name="T87" fmla="*/ 285 h 297"/>
                <a:gd name="T88" fmla="*/ 70 w 218"/>
                <a:gd name="T89" fmla="*/ 292 h 297"/>
                <a:gd name="T90" fmla="*/ 58 w 218"/>
                <a:gd name="T91" fmla="*/ 292 h 297"/>
                <a:gd name="T92" fmla="*/ 40 w 218"/>
                <a:gd name="T93" fmla="*/ 285 h 297"/>
                <a:gd name="T94" fmla="*/ 23 w 218"/>
                <a:gd name="T95" fmla="*/ 270 h 297"/>
                <a:gd name="T96" fmla="*/ 0 w 218"/>
                <a:gd name="T97" fmla="*/ 257 h 297"/>
                <a:gd name="T98" fmla="*/ 13 w 218"/>
                <a:gd name="T99" fmla="*/ 240 h 297"/>
                <a:gd name="T100" fmla="*/ 30 w 218"/>
                <a:gd name="T101" fmla="*/ 232 h 297"/>
                <a:gd name="T102" fmla="*/ 30 w 218"/>
                <a:gd name="T103" fmla="*/ 227 h 297"/>
                <a:gd name="T104" fmla="*/ 35 w 218"/>
                <a:gd name="T105" fmla="*/ 210 h 297"/>
                <a:gd name="T106" fmla="*/ 35 w 218"/>
                <a:gd name="T107" fmla="*/ 192 h 297"/>
                <a:gd name="T108" fmla="*/ 40 w 218"/>
                <a:gd name="T109" fmla="*/ 162 h 297"/>
                <a:gd name="T110" fmla="*/ 40 w 218"/>
                <a:gd name="T111" fmla="*/ 135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8" h="297">
                  <a:moveTo>
                    <a:pt x="40" y="135"/>
                  </a:moveTo>
                  <a:lnTo>
                    <a:pt x="48" y="127"/>
                  </a:lnTo>
                  <a:lnTo>
                    <a:pt x="53" y="135"/>
                  </a:lnTo>
                  <a:lnTo>
                    <a:pt x="58" y="135"/>
                  </a:lnTo>
                  <a:lnTo>
                    <a:pt x="58" y="140"/>
                  </a:lnTo>
                  <a:lnTo>
                    <a:pt x="65" y="145"/>
                  </a:lnTo>
                  <a:lnTo>
                    <a:pt x="70" y="152"/>
                  </a:lnTo>
                  <a:lnTo>
                    <a:pt x="75" y="157"/>
                  </a:lnTo>
                  <a:lnTo>
                    <a:pt x="75" y="162"/>
                  </a:lnTo>
                  <a:lnTo>
                    <a:pt x="83" y="162"/>
                  </a:lnTo>
                  <a:lnTo>
                    <a:pt x="83" y="170"/>
                  </a:lnTo>
                  <a:lnTo>
                    <a:pt x="88" y="170"/>
                  </a:lnTo>
                  <a:lnTo>
                    <a:pt x="95" y="170"/>
                  </a:lnTo>
                  <a:lnTo>
                    <a:pt x="95" y="162"/>
                  </a:lnTo>
                  <a:lnTo>
                    <a:pt x="100" y="162"/>
                  </a:lnTo>
                  <a:lnTo>
                    <a:pt x="105" y="157"/>
                  </a:lnTo>
                  <a:lnTo>
                    <a:pt x="110" y="162"/>
                  </a:lnTo>
                  <a:lnTo>
                    <a:pt x="118" y="162"/>
                  </a:lnTo>
                  <a:lnTo>
                    <a:pt x="123" y="162"/>
                  </a:lnTo>
                  <a:lnTo>
                    <a:pt x="123" y="157"/>
                  </a:lnTo>
                  <a:lnTo>
                    <a:pt x="123" y="152"/>
                  </a:lnTo>
                  <a:lnTo>
                    <a:pt x="128" y="152"/>
                  </a:lnTo>
                  <a:lnTo>
                    <a:pt x="128" y="145"/>
                  </a:lnTo>
                  <a:lnTo>
                    <a:pt x="135" y="145"/>
                  </a:lnTo>
                  <a:lnTo>
                    <a:pt x="140" y="145"/>
                  </a:lnTo>
                  <a:lnTo>
                    <a:pt x="148" y="145"/>
                  </a:lnTo>
                  <a:lnTo>
                    <a:pt x="140" y="140"/>
                  </a:lnTo>
                  <a:lnTo>
                    <a:pt x="135" y="140"/>
                  </a:lnTo>
                  <a:lnTo>
                    <a:pt x="128" y="135"/>
                  </a:lnTo>
                  <a:lnTo>
                    <a:pt x="128" y="127"/>
                  </a:lnTo>
                  <a:lnTo>
                    <a:pt x="123" y="127"/>
                  </a:lnTo>
                  <a:lnTo>
                    <a:pt x="118" y="127"/>
                  </a:lnTo>
                  <a:lnTo>
                    <a:pt x="118" y="122"/>
                  </a:lnTo>
                  <a:lnTo>
                    <a:pt x="110" y="115"/>
                  </a:lnTo>
                  <a:lnTo>
                    <a:pt x="105" y="110"/>
                  </a:lnTo>
                  <a:lnTo>
                    <a:pt x="100" y="110"/>
                  </a:lnTo>
                  <a:lnTo>
                    <a:pt x="95" y="110"/>
                  </a:lnTo>
                  <a:lnTo>
                    <a:pt x="88" y="110"/>
                  </a:lnTo>
                  <a:lnTo>
                    <a:pt x="83" y="110"/>
                  </a:lnTo>
                  <a:lnTo>
                    <a:pt x="88" y="110"/>
                  </a:lnTo>
                  <a:lnTo>
                    <a:pt x="83" y="110"/>
                  </a:lnTo>
                  <a:lnTo>
                    <a:pt x="83" y="105"/>
                  </a:lnTo>
                  <a:lnTo>
                    <a:pt x="83" y="92"/>
                  </a:lnTo>
                  <a:lnTo>
                    <a:pt x="88" y="87"/>
                  </a:lnTo>
                  <a:lnTo>
                    <a:pt x="88" y="82"/>
                  </a:lnTo>
                  <a:lnTo>
                    <a:pt x="88" y="75"/>
                  </a:lnTo>
                  <a:lnTo>
                    <a:pt x="88" y="62"/>
                  </a:lnTo>
                  <a:lnTo>
                    <a:pt x="88" y="57"/>
                  </a:lnTo>
                  <a:lnTo>
                    <a:pt x="83" y="57"/>
                  </a:lnTo>
                  <a:lnTo>
                    <a:pt x="75" y="57"/>
                  </a:lnTo>
                  <a:lnTo>
                    <a:pt x="70" y="57"/>
                  </a:lnTo>
                  <a:lnTo>
                    <a:pt x="70" y="52"/>
                  </a:lnTo>
                  <a:lnTo>
                    <a:pt x="75" y="52"/>
                  </a:lnTo>
                  <a:lnTo>
                    <a:pt x="83" y="52"/>
                  </a:lnTo>
                  <a:lnTo>
                    <a:pt x="88" y="45"/>
                  </a:lnTo>
                  <a:lnTo>
                    <a:pt x="95" y="40"/>
                  </a:lnTo>
                  <a:lnTo>
                    <a:pt x="100" y="35"/>
                  </a:lnTo>
                  <a:lnTo>
                    <a:pt x="105" y="35"/>
                  </a:lnTo>
                  <a:lnTo>
                    <a:pt x="105" y="27"/>
                  </a:lnTo>
                  <a:lnTo>
                    <a:pt x="105" y="22"/>
                  </a:lnTo>
                  <a:lnTo>
                    <a:pt x="100" y="22"/>
                  </a:lnTo>
                  <a:lnTo>
                    <a:pt x="100" y="17"/>
                  </a:lnTo>
                  <a:lnTo>
                    <a:pt x="100" y="10"/>
                  </a:lnTo>
                  <a:lnTo>
                    <a:pt x="100" y="5"/>
                  </a:lnTo>
                  <a:lnTo>
                    <a:pt x="105" y="5"/>
                  </a:lnTo>
                  <a:lnTo>
                    <a:pt x="105" y="0"/>
                  </a:lnTo>
                  <a:lnTo>
                    <a:pt x="110" y="0"/>
                  </a:lnTo>
                  <a:lnTo>
                    <a:pt x="118" y="0"/>
                  </a:lnTo>
                  <a:lnTo>
                    <a:pt x="123" y="5"/>
                  </a:lnTo>
                  <a:lnTo>
                    <a:pt x="123" y="10"/>
                  </a:lnTo>
                  <a:lnTo>
                    <a:pt x="123" y="17"/>
                  </a:lnTo>
                  <a:lnTo>
                    <a:pt x="128" y="22"/>
                  </a:lnTo>
                  <a:lnTo>
                    <a:pt x="135" y="27"/>
                  </a:lnTo>
                  <a:lnTo>
                    <a:pt x="135" y="35"/>
                  </a:lnTo>
                  <a:lnTo>
                    <a:pt x="128" y="35"/>
                  </a:lnTo>
                  <a:lnTo>
                    <a:pt x="128" y="40"/>
                  </a:lnTo>
                  <a:lnTo>
                    <a:pt x="123" y="40"/>
                  </a:lnTo>
                  <a:lnTo>
                    <a:pt x="118" y="40"/>
                  </a:lnTo>
                  <a:lnTo>
                    <a:pt x="118" y="45"/>
                  </a:lnTo>
                  <a:lnTo>
                    <a:pt x="118" y="52"/>
                  </a:lnTo>
                  <a:lnTo>
                    <a:pt x="118" y="57"/>
                  </a:lnTo>
                  <a:lnTo>
                    <a:pt x="118" y="62"/>
                  </a:lnTo>
                  <a:lnTo>
                    <a:pt x="123" y="62"/>
                  </a:lnTo>
                  <a:lnTo>
                    <a:pt x="128" y="62"/>
                  </a:lnTo>
                  <a:lnTo>
                    <a:pt x="135" y="70"/>
                  </a:lnTo>
                  <a:lnTo>
                    <a:pt x="140" y="70"/>
                  </a:lnTo>
                  <a:lnTo>
                    <a:pt x="140" y="62"/>
                  </a:lnTo>
                  <a:lnTo>
                    <a:pt x="148" y="57"/>
                  </a:lnTo>
                  <a:lnTo>
                    <a:pt x="153" y="57"/>
                  </a:lnTo>
                  <a:lnTo>
                    <a:pt x="158" y="57"/>
                  </a:lnTo>
                  <a:lnTo>
                    <a:pt x="165" y="57"/>
                  </a:lnTo>
                  <a:lnTo>
                    <a:pt x="170" y="62"/>
                  </a:lnTo>
                  <a:lnTo>
                    <a:pt x="175" y="62"/>
                  </a:lnTo>
                  <a:lnTo>
                    <a:pt x="175" y="70"/>
                  </a:lnTo>
                  <a:lnTo>
                    <a:pt x="170" y="75"/>
                  </a:lnTo>
                  <a:lnTo>
                    <a:pt x="165" y="82"/>
                  </a:lnTo>
                  <a:lnTo>
                    <a:pt x="165" y="92"/>
                  </a:lnTo>
                  <a:lnTo>
                    <a:pt x="158" y="97"/>
                  </a:lnTo>
                  <a:lnTo>
                    <a:pt x="158" y="110"/>
                  </a:lnTo>
                  <a:lnTo>
                    <a:pt x="153" y="115"/>
                  </a:lnTo>
                  <a:lnTo>
                    <a:pt x="153" y="122"/>
                  </a:lnTo>
                  <a:lnTo>
                    <a:pt x="153" y="127"/>
                  </a:lnTo>
                  <a:lnTo>
                    <a:pt x="153" y="135"/>
                  </a:lnTo>
                  <a:lnTo>
                    <a:pt x="153" y="140"/>
                  </a:lnTo>
                  <a:lnTo>
                    <a:pt x="158" y="145"/>
                  </a:lnTo>
                  <a:lnTo>
                    <a:pt x="165" y="152"/>
                  </a:lnTo>
                  <a:lnTo>
                    <a:pt x="170" y="152"/>
                  </a:lnTo>
                  <a:lnTo>
                    <a:pt x="175" y="152"/>
                  </a:lnTo>
                  <a:lnTo>
                    <a:pt x="183" y="152"/>
                  </a:lnTo>
                  <a:lnTo>
                    <a:pt x="188" y="152"/>
                  </a:lnTo>
                  <a:lnTo>
                    <a:pt x="188" y="157"/>
                  </a:lnTo>
                  <a:lnTo>
                    <a:pt x="183" y="157"/>
                  </a:lnTo>
                  <a:lnTo>
                    <a:pt x="175" y="162"/>
                  </a:lnTo>
                  <a:lnTo>
                    <a:pt x="170" y="162"/>
                  </a:lnTo>
                  <a:lnTo>
                    <a:pt x="165" y="162"/>
                  </a:lnTo>
                  <a:lnTo>
                    <a:pt x="165" y="170"/>
                  </a:lnTo>
                  <a:lnTo>
                    <a:pt x="165" y="175"/>
                  </a:lnTo>
                  <a:lnTo>
                    <a:pt x="165" y="180"/>
                  </a:lnTo>
                  <a:lnTo>
                    <a:pt x="165" y="187"/>
                  </a:lnTo>
                  <a:lnTo>
                    <a:pt x="165" y="192"/>
                  </a:lnTo>
                  <a:lnTo>
                    <a:pt x="158" y="192"/>
                  </a:lnTo>
                  <a:lnTo>
                    <a:pt x="158" y="197"/>
                  </a:lnTo>
                  <a:lnTo>
                    <a:pt x="158" y="205"/>
                  </a:lnTo>
                  <a:lnTo>
                    <a:pt x="158" y="210"/>
                  </a:lnTo>
                  <a:lnTo>
                    <a:pt x="158" y="215"/>
                  </a:lnTo>
                  <a:lnTo>
                    <a:pt x="165" y="215"/>
                  </a:lnTo>
                  <a:lnTo>
                    <a:pt x="170" y="215"/>
                  </a:lnTo>
                  <a:lnTo>
                    <a:pt x="175" y="215"/>
                  </a:lnTo>
                  <a:lnTo>
                    <a:pt x="175" y="222"/>
                  </a:lnTo>
                  <a:lnTo>
                    <a:pt x="175" y="227"/>
                  </a:lnTo>
                  <a:lnTo>
                    <a:pt x="183" y="227"/>
                  </a:lnTo>
                  <a:lnTo>
                    <a:pt x="183" y="232"/>
                  </a:lnTo>
                  <a:lnTo>
                    <a:pt x="188" y="232"/>
                  </a:lnTo>
                  <a:lnTo>
                    <a:pt x="193" y="232"/>
                  </a:lnTo>
                  <a:lnTo>
                    <a:pt x="193" y="227"/>
                  </a:lnTo>
                  <a:lnTo>
                    <a:pt x="200" y="227"/>
                  </a:lnTo>
                  <a:lnTo>
                    <a:pt x="205" y="227"/>
                  </a:lnTo>
                  <a:lnTo>
                    <a:pt x="210" y="227"/>
                  </a:lnTo>
                  <a:lnTo>
                    <a:pt x="210" y="232"/>
                  </a:lnTo>
                  <a:lnTo>
                    <a:pt x="218" y="232"/>
                  </a:lnTo>
                  <a:lnTo>
                    <a:pt x="218" y="240"/>
                  </a:lnTo>
                  <a:lnTo>
                    <a:pt x="210" y="245"/>
                  </a:lnTo>
                  <a:lnTo>
                    <a:pt x="205" y="245"/>
                  </a:lnTo>
                  <a:lnTo>
                    <a:pt x="205" y="250"/>
                  </a:lnTo>
                  <a:lnTo>
                    <a:pt x="200" y="250"/>
                  </a:lnTo>
                  <a:lnTo>
                    <a:pt x="200" y="257"/>
                  </a:lnTo>
                  <a:lnTo>
                    <a:pt x="193" y="257"/>
                  </a:lnTo>
                  <a:lnTo>
                    <a:pt x="188" y="257"/>
                  </a:lnTo>
                  <a:lnTo>
                    <a:pt x="188" y="262"/>
                  </a:lnTo>
                  <a:lnTo>
                    <a:pt x="175" y="270"/>
                  </a:lnTo>
                  <a:lnTo>
                    <a:pt x="175" y="262"/>
                  </a:lnTo>
                  <a:lnTo>
                    <a:pt x="170" y="262"/>
                  </a:lnTo>
                  <a:lnTo>
                    <a:pt x="165" y="262"/>
                  </a:lnTo>
                  <a:lnTo>
                    <a:pt x="158" y="270"/>
                  </a:lnTo>
                  <a:lnTo>
                    <a:pt x="153" y="275"/>
                  </a:lnTo>
                  <a:lnTo>
                    <a:pt x="148" y="280"/>
                  </a:lnTo>
                  <a:lnTo>
                    <a:pt x="148" y="285"/>
                  </a:lnTo>
                  <a:lnTo>
                    <a:pt x="140" y="280"/>
                  </a:lnTo>
                  <a:lnTo>
                    <a:pt x="140" y="275"/>
                  </a:lnTo>
                  <a:lnTo>
                    <a:pt x="135" y="270"/>
                  </a:lnTo>
                  <a:lnTo>
                    <a:pt x="135" y="262"/>
                  </a:lnTo>
                  <a:lnTo>
                    <a:pt x="135" y="257"/>
                  </a:lnTo>
                  <a:lnTo>
                    <a:pt x="135" y="250"/>
                  </a:lnTo>
                  <a:lnTo>
                    <a:pt x="128" y="250"/>
                  </a:lnTo>
                  <a:lnTo>
                    <a:pt x="123" y="250"/>
                  </a:lnTo>
                  <a:lnTo>
                    <a:pt x="118" y="257"/>
                  </a:lnTo>
                  <a:lnTo>
                    <a:pt x="118" y="262"/>
                  </a:lnTo>
                  <a:lnTo>
                    <a:pt x="118" y="270"/>
                  </a:lnTo>
                  <a:lnTo>
                    <a:pt x="118" y="275"/>
                  </a:lnTo>
                  <a:lnTo>
                    <a:pt x="118" y="280"/>
                  </a:lnTo>
                  <a:lnTo>
                    <a:pt x="118" y="285"/>
                  </a:lnTo>
                  <a:lnTo>
                    <a:pt x="110" y="285"/>
                  </a:lnTo>
                  <a:lnTo>
                    <a:pt x="105" y="285"/>
                  </a:lnTo>
                  <a:lnTo>
                    <a:pt x="100" y="285"/>
                  </a:lnTo>
                  <a:lnTo>
                    <a:pt x="95" y="280"/>
                  </a:lnTo>
                  <a:lnTo>
                    <a:pt x="88" y="285"/>
                  </a:lnTo>
                  <a:lnTo>
                    <a:pt x="83" y="285"/>
                  </a:lnTo>
                  <a:lnTo>
                    <a:pt x="75" y="285"/>
                  </a:lnTo>
                  <a:lnTo>
                    <a:pt x="75" y="292"/>
                  </a:lnTo>
                  <a:lnTo>
                    <a:pt x="70" y="292"/>
                  </a:lnTo>
                  <a:lnTo>
                    <a:pt x="65" y="292"/>
                  </a:lnTo>
                  <a:lnTo>
                    <a:pt x="65" y="297"/>
                  </a:lnTo>
                  <a:lnTo>
                    <a:pt x="65" y="292"/>
                  </a:lnTo>
                  <a:lnTo>
                    <a:pt x="58" y="292"/>
                  </a:lnTo>
                  <a:lnTo>
                    <a:pt x="58" y="285"/>
                  </a:lnTo>
                  <a:lnTo>
                    <a:pt x="53" y="285"/>
                  </a:lnTo>
                  <a:lnTo>
                    <a:pt x="48" y="285"/>
                  </a:lnTo>
                  <a:lnTo>
                    <a:pt x="40" y="285"/>
                  </a:lnTo>
                  <a:lnTo>
                    <a:pt x="35" y="280"/>
                  </a:lnTo>
                  <a:lnTo>
                    <a:pt x="30" y="280"/>
                  </a:lnTo>
                  <a:lnTo>
                    <a:pt x="23" y="275"/>
                  </a:lnTo>
                  <a:lnTo>
                    <a:pt x="23" y="270"/>
                  </a:lnTo>
                  <a:lnTo>
                    <a:pt x="18" y="270"/>
                  </a:lnTo>
                  <a:lnTo>
                    <a:pt x="13" y="262"/>
                  </a:lnTo>
                  <a:lnTo>
                    <a:pt x="5" y="257"/>
                  </a:lnTo>
                  <a:lnTo>
                    <a:pt x="0" y="257"/>
                  </a:lnTo>
                  <a:lnTo>
                    <a:pt x="0" y="250"/>
                  </a:lnTo>
                  <a:lnTo>
                    <a:pt x="0" y="245"/>
                  </a:lnTo>
                  <a:lnTo>
                    <a:pt x="5" y="245"/>
                  </a:lnTo>
                  <a:lnTo>
                    <a:pt x="13" y="240"/>
                  </a:lnTo>
                  <a:lnTo>
                    <a:pt x="13" y="232"/>
                  </a:lnTo>
                  <a:lnTo>
                    <a:pt x="18" y="232"/>
                  </a:lnTo>
                  <a:lnTo>
                    <a:pt x="23" y="232"/>
                  </a:lnTo>
                  <a:lnTo>
                    <a:pt x="30" y="232"/>
                  </a:lnTo>
                  <a:lnTo>
                    <a:pt x="30" y="240"/>
                  </a:lnTo>
                  <a:lnTo>
                    <a:pt x="35" y="240"/>
                  </a:lnTo>
                  <a:lnTo>
                    <a:pt x="35" y="232"/>
                  </a:lnTo>
                  <a:lnTo>
                    <a:pt x="30" y="227"/>
                  </a:lnTo>
                  <a:lnTo>
                    <a:pt x="30" y="222"/>
                  </a:lnTo>
                  <a:lnTo>
                    <a:pt x="30" y="215"/>
                  </a:lnTo>
                  <a:lnTo>
                    <a:pt x="35" y="215"/>
                  </a:lnTo>
                  <a:lnTo>
                    <a:pt x="35" y="210"/>
                  </a:lnTo>
                  <a:lnTo>
                    <a:pt x="30" y="205"/>
                  </a:lnTo>
                  <a:lnTo>
                    <a:pt x="30" y="197"/>
                  </a:lnTo>
                  <a:lnTo>
                    <a:pt x="35" y="197"/>
                  </a:lnTo>
                  <a:lnTo>
                    <a:pt x="35" y="192"/>
                  </a:lnTo>
                  <a:lnTo>
                    <a:pt x="40" y="187"/>
                  </a:lnTo>
                  <a:lnTo>
                    <a:pt x="40" y="180"/>
                  </a:lnTo>
                  <a:lnTo>
                    <a:pt x="40" y="175"/>
                  </a:lnTo>
                  <a:lnTo>
                    <a:pt x="40" y="162"/>
                  </a:lnTo>
                  <a:lnTo>
                    <a:pt x="40" y="157"/>
                  </a:lnTo>
                  <a:lnTo>
                    <a:pt x="35" y="152"/>
                  </a:lnTo>
                  <a:lnTo>
                    <a:pt x="40" y="140"/>
                  </a:lnTo>
                  <a:lnTo>
                    <a:pt x="40" y="13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6" name="Freeform 64"/>
            <p:cNvSpPr>
              <a:spLocks/>
            </p:cNvSpPr>
            <p:nvPr/>
          </p:nvSpPr>
          <p:spPr bwMode="auto">
            <a:xfrm>
              <a:off x="3314" y="2135"/>
              <a:ext cx="190" cy="210"/>
            </a:xfrm>
            <a:custGeom>
              <a:avLst/>
              <a:gdLst>
                <a:gd name="T0" fmla="*/ 144 w 144"/>
                <a:gd name="T1" fmla="*/ 42 h 159"/>
                <a:gd name="T2" fmla="*/ 139 w 144"/>
                <a:gd name="T3" fmla="*/ 47 h 159"/>
                <a:gd name="T4" fmla="*/ 127 w 144"/>
                <a:gd name="T5" fmla="*/ 52 h 159"/>
                <a:gd name="T6" fmla="*/ 122 w 144"/>
                <a:gd name="T7" fmla="*/ 47 h 159"/>
                <a:gd name="T8" fmla="*/ 109 w 144"/>
                <a:gd name="T9" fmla="*/ 60 h 159"/>
                <a:gd name="T10" fmla="*/ 104 w 144"/>
                <a:gd name="T11" fmla="*/ 70 h 159"/>
                <a:gd name="T12" fmla="*/ 99 w 144"/>
                <a:gd name="T13" fmla="*/ 82 h 159"/>
                <a:gd name="T14" fmla="*/ 99 w 144"/>
                <a:gd name="T15" fmla="*/ 94 h 159"/>
                <a:gd name="T16" fmla="*/ 87 w 144"/>
                <a:gd name="T17" fmla="*/ 99 h 159"/>
                <a:gd name="T18" fmla="*/ 74 w 144"/>
                <a:gd name="T19" fmla="*/ 104 h 159"/>
                <a:gd name="T20" fmla="*/ 69 w 144"/>
                <a:gd name="T21" fmla="*/ 117 h 159"/>
                <a:gd name="T22" fmla="*/ 69 w 144"/>
                <a:gd name="T23" fmla="*/ 129 h 159"/>
                <a:gd name="T24" fmla="*/ 69 w 144"/>
                <a:gd name="T25" fmla="*/ 139 h 159"/>
                <a:gd name="T26" fmla="*/ 57 w 144"/>
                <a:gd name="T27" fmla="*/ 147 h 159"/>
                <a:gd name="T28" fmla="*/ 52 w 144"/>
                <a:gd name="T29" fmla="*/ 152 h 159"/>
                <a:gd name="T30" fmla="*/ 47 w 144"/>
                <a:gd name="T31" fmla="*/ 159 h 159"/>
                <a:gd name="T32" fmla="*/ 39 w 144"/>
                <a:gd name="T33" fmla="*/ 152 h 159"/>
                <a:gd name="T34" fmla="*/ 34 w 144"/>
                <a:gd name="T35" fmla="*/ 139 h 159"/>
                <a:gd name="T36" fmla="*/ 27 w 144"/>
                <a:gd name="T37" fmla="*/ 134 h 159"/>
                <a:gd name="T38" fmla="*/ 22 w 144"/>
                <a:gd name="T39" fmla="*/ 129 h 159"/>
                <a:gd name="T40" fmla="*/ 17 w 144"/>
                <a:gd name="T41" fmla="*/ 122 h 159"/>
                <a:gd name="T42" fmla="*/ 10 w 144"/>
                <a:gd name="T43" fmla="*/ 112 h 159"/>
                <a:gd name="T44" fmla="*/ 10 w 144"/>
                <a:gd name="T45" fmla="*/ 99 h 159"/>
                <a:gd name="T46" fmla="*/ 5 w 144"/>
                <a:gd name="T47" fmla="*/ 94 h 159"/>
                <a:gd name="T48" fmla="*/ 5 w 144"/>
                <a:gd name="T49" fmla="*/ 82 h 159"/>
                <a:gd name="T50" fmla="*/ 10 w 144"/>
                <a:gd name="T51" fmla="*/ 77 h 159"/>
                <a:gd name="T52" fmla="*/ 22 w 144"/>
                <a:gd name="T53" fmla="*/ 70 h 159"/>
                <a:gd name="T54" fmla="*/ 34 w 144"/>
                <a:gd name="T55" fmla="*/ 70 h 159"/>
                <a:gd name="T56" fmla="*/ 47 w 144"/>
                <a:gd name="T57" fmla="*/ 70 h 159"/>
                <a:gd name="T58" fmla="*/ 47 w 144"/>
                <a:gd name="T59" fmla="*/ 60 h 159"/>
                <a:gd name="T60" fmla="*/ 52 w 144"/>
                <a:gd name="T61" fmla="*/ 47 h 159"/>
                <a:gd name="T62" fmla="*/ 62 w 144"/>
                <a:gd name="T63" fmla="*/ 42 h 159"/>
                <a:gd name="T64" fmla="*/ 74 w 144"/>
                <a:gd name="T65" fmla="*/ 42 h 159"/>
                <a:gd name="T66" fmla="*/ 87 w 144"/>
                <a:gd name="T67" fmla="*/ 35 h 159"/>
                <a:gd name="T68" fmla="*/ 74 w 144"/>
                <a:gd name="T69" fmla="*/ 35 h 159"/>
                <a:gd name="T70" fmla="*/ 74 w 144"/>
                <a:gd name="T71" fmla="*/ 25 h 159"/>
                <a:gd name="T72" fmla="*/ 74 w 144"/>
                <a:gd name="T73" fmla="*/ 17 h 159"/>
                <a:gd name="T74" fmla="*/ 82 w 144"/>
                <a:gd name="T75" fmla="*/ 7 h 159"/>
                <a:gd name="T76" fmla="*/ 87 w 144"/>
                <a:gd name="T77" fmla="*/ 12 h 159"/>
                <a:gd name="T78" fmla="*/ 92 w 144"/>
                <a:gd name="T79" fmla="*/ 17 h 159"/>
                <a:gd name="T80" fmla="*/ 104 w 144"/>
                <a:gd name="T81" fmla="*/ 17 h 159"/>
                <a:gd name="T82" fmla="*/ 109 w 144"/>
                <a:gd name="T83" fmla="*/ 12 h 159"/>
                <a:gd name="T84" fmla="*/ 122 w 144"/>
                <a:gd name="T85" fmla="*/ 7 h 159"/>
                <a:gd name="T86" fmla="*/ 127 w 144"/>
                <a:gd name="T87" fmla="*/ 0 h 159"/>
                <a:gd name="T88" fmla="*/ 127 w 144"/>
                <a:gd name="T89" fmla="*/ 12 h 159"/>
                <a:gd name="T90" fmla="*/ 134 w 144"/>
                <a:gd name="T91" fmla="*/ 25 h 159"/>
                <a:gd name="T92" fmla="*/ 144 w 144"/>
                <a:gd name="T93" fmla="*/ 3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4" h="159">
                  <a:moveTo>
                    <a:pt x="144" y="35"/>
                  </a:moveTo>
                  <a:lnTo>
                    <a:pt x="144" y="42"/>
                  </a:lnTo>
                  <a:lnTo>
                    <a:pt x="139" y="42"/>
                  </a:lnTo>
                  <a:lnTo>
                    <a:pt x="139" y="47"/>
                  </a:lnTo>
                  <a:lnTo>
                    <a:pt x="134" y="47"/>
                  </a:lnTo>
                  <a:lnTo>
                    <a:pt x="127" y="52"/>
                  </a:lnTo>
                  <a:lnTo>
                    <a:pt x="122" y="52"/>
                  </a:lnTo>
                  <a:lnTo>
                    <a:pt x="122" y="47"/>
                  </a:lnTo>
                  <a:lnTo>
                    <a:pt x="109" y="52"/>
                  </a:lnTo>
                  <a:lnTo>
                    <a:pt x="109" y="60"/>
                  </a:lnTo>
                  <a:lnTo>
                    <a:pt x="109" y="65"/>
                  </a:lnTo>
                  <a:lnTo>
                    <a:pt x="104" y="70"/>
                  </a:lnTo>
                  <a:lnTo>
                    <a:pt x="104" y="77"/>
                  </a:lnTo>
                  <a:lnTo>
                    <a:pt x="99" y="82"/>
                  </a:lnTo>
                  <a:lnTo>
                    <a:pt x="99" y="87"/>
                  </a:lnTo>
                  <a:lnTo>
                    <a:pt x="99" y="94"/>
                  </a:lnTo>
                  <a:lnTo>
                    <a:pt x="92" y="99"/>
                  </a:lnTo>
                  <a:lnTo>
                    <a:pt x="87" y="99"/>
                  </a:lnTo>
                  <a:lnTo>
                    <a:pt x="82" y="104"/>
                  </a:lnTo>
                  <a:lnTo>
                    <a:pt x="74" y="104"/>
                  </a:lnTo>
                  <a:lnTo>
                    <a:pt x="74" y="112"/>
                  </a:lnTo>
                  <a:lnTo>
                    <a:pt x="69" y="117"/>
                  </a:lnTo>
                  <a:lnTo>
                    <a:pt x="69" y="122"/>
                  </a:lnTo>
                  <a:lnTo>
                    <a:pt x="69" y="129"/>
                  </a:lnTo>
                  <a:lnTo>
                    <a:pt x="69" y="134"/>
                  </a:lnTo>
                  <a:lnTo>
                    <a:pt x="69" y="139"/>
                  </a:lnTo>
                  <a:lnTo>
                    <a:pt x="62" y="147"/>
                  </a:lnTo>
                  <a:lnTo>
                    <a:pt x="57" y="147"/>
                  </a:lnTo>
                  <a:lnTo>
                    <a:pt x="57" y="152"/>
                  </a:lnTo>
                  <a:lnTo>
                    <a:pt x="52" y="152"/>
                  </a:lnTo>
                  <a:lnTo>
                    <a:pt x="52" y="159"/>
                  </a:lnTo>
                  <a:lnTo>
                    <a:pt x="47" y="159"/>
                  </a:lnTo>
                  <a:lnTo>
                    <a:pt x="47" y="152"/>
                  </a:lnTo>
                  <a:lnTo>
                    <a:pt x="39" y="152"/>
                  </a:lnTo>
                  <a:lnTo>
                    <a:pt x="39" y="147"/>
                  </a:lnTo>
                  <a:lnTo>
                    <a:pt x="34" y="139"/>
                  </a:lnTo>
                  <a:lnTo>
                    <a:pt x="34" y="134"/>
                  </a:lnTo>
                  <a:lnTo>
                    <a:pt x="27" y="134"/>
                  </a:lnTo>
                  <a:lnTo>
                    <a:pt x="22" y="134"/>
                  </a:lnTo>
                  <a:lnTo>
                    <a:pt x="22" y="129"/>
                  </a:lnTo>
                  <a:lnTo>
                    <a:pt x="17" y="129"/>
                  </a:lnTo>
                  <a:lnTo>
                    <a:pt x="17" y="122"/>
                  </a:lnTo>
                  <a:lnTo>
                    <a:pt x="10" y="117"/>
                  </a:lnTo>
                  <a:lnTo>
                    <a:pt x="10" y="112"/>
                  </a:lnTo>
                  <a:lnTo>
                    <a:pt x="10" y="104"/>
                  </a:lnTo>
                  <a:lnTo>
                    <a:pt x="10" y="99"/>
                  </a:lnTo>
                  <a:lnTo>
                    <a:pt x="5" y="99"/>
                  </a:lnTo>
                  <a:lnTo>
                    <a:pt x="5" y="94"/>
                  </a:lnTo>
                  <a:lnTo>
                    <a:pt x="0" y="94"/>
                  </a:lnTo>
                  <a:lnTo>
                    <a:pt x="5" y="82"/>
                  </a:lnTo>
                  <a:lnTo>
                    <a:pt x="5" y="77"/>
                  </a:lnTo>
                  <a:lnTo>
                    <a:pt x="10" y="77"/>
                  </a:lnTo>
                  <a:lnTo>
                    <a:pt x="17" y="77"/>
                  </a:lnTo>
                  <a:lnTo>
                    <a:pt x="22" y="70"/>
                  </a:lnTo>
                  <a:lnTo>
                    <a:pt x="27" y="70"/>
                  </a:lnTo>
                  <a:lnTo>
                    <a:pt x="34" y="70"/>
                  </a:lnTo>
                  <a:lnTo>
                    <a:pt x="39" y="70"/>
                  </a:lnTo>
                  <a:lnTo>
                    <a:pt x="47" y="70"/>
                  </a:lnTo>
                  <a:lnTo>
                    <a:pt x="47" y="65"/>
                  </a:lnTo>
                  <a:lnTo>
                    <a:pt x="47" y="60"/>
                  </a:lnTo>
                  <a:lnTo>
                    <a:pt x="52" y="52"/>
                  </a:lnTo>
                  <a:lnTo>
                    <a:pt x="52" y="47"/>
                  </a:lnTo>
                  <a:lnTo>
                    <a:pt x="57" y="42"/>
                  </a:lnTo>
                  <a:lnTo>
                    <a:pt x="62" y="42"/>
                  </a:lnTo>
                  <a:lnTo>
                    <a:pt x="69" y="47"/>
                  </a:lnTo>
                  <a:lnTo>
                    <a:pt x="74" y="42"/>
                  </a:lnTo>
                  <a:lnTo>
                    <a:pt x="82" y="42"/>
                  </a:lnTo>
                  <a:lnTo>
                    <a:pt x="87" y="35"/>
                  </a:lnTo>
                  <a:lnTo>
                    <a:pt x="82" y="35"/>
                  </a:lnTo>
                  <a:lnTo>
                    <a:pt x="74" y="35"/>
                  </a:lnTo>
                  <a:lnTo>
                    <a:pt x="69" y="30"/>
                  </a:lnTo>
                  <a:lnTo>
                    <a:pt x="74" y="25"/>
                  </a:lnTo>
                  <a:lnTo>
                    <a:pt x="69" y="17"/>
                  </a:lnTo>
                  <a:lnTo>
                    <a:pt x="74" y="17"/>
                  </a:lnTo>
                  <a:lnTo>
                    <a:pt x="74" y="12"/>
                  </a:lnTo>
                  <a:lnTo>
                    <a:pt x="82" y="7"/>
                  </a:lnTo>
                  <a:lnTo>
                    <a:pt x="87" y="7"/>
                  </a:lnTo>
                  <a:lnTo>
                    <a:pt x="87" y="12"/>
                  </a:lnTo>
                  <a:lnTo>
                    <a:pt x="87" y="17"/>
                  </a:lnTo>
                  <a:lnTo>
                    <a:pt x="92" y="17"/>
                  </a:lnTo>
                  <a:lnTo>
                    <a:pt x="99" y="25"/>
                  </a:lnTo>
                  <a:lnTo>
                    <a:pt x="104" y="17"/>
                  </a:lnTo>
                  <a:lnTo>
                    <a:pt x="109" y="17"/>
                  </a:lnTo>
                  <a:lnTo>
                    <a:pt x="109" y="12"/>
                  </a:lnTo>
                  <a:lnTo>
                    <a:pt x="117" y="12"/>
                  </a:lnTo>
                  <a:lnTo>
                    <a:pt x="122" y="7"/>
                  </a:lnTo>
                  <a:lnTo>
                    <a:pt x="122" y="0"/>
                  </a:lnTo>
                  <a:lnTo>
                    <a:pt x="127" y="0"/>
                  </a:lnTo>
                  <a:lnTo>
                    <a:pt x="127" y="7"/>
                  </a:lnTo>
                  <a:lnTo>
                    <a:pt x="127" y="12"/>
                  </a:lnTo>
                  <a:lnTo>
                    <a:pt x="134" y="17"/>
                  </a:lnTo>
                  <a:lnTo>
                    <a:pt x="134" y="25"/>
                  </a:lnTo>
                  <a:lnTo>
                    <a:pt x="139" y="30"/>
                  </a:lnTo>
                  <a:lnTo>
                    <a:pt x="144" y="3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7" name="Freeform 65"/>
            <p:cNvSpPr>
              <a:spLocks/>
            </p:cNvSpPr>
            <p:nvPr/>
          </p:nvSpPr>
          <p:spPr bwMode="auto">
            <a:xfrm>
              <a:off x="3103" y="1750"/>
              <a:ext cx="480" cy="440"/>
            </a:xfrm>
            <a:custGeom>
              <a:avLst/>
              <a:gdLst>
                <a:gd name="T0" fmla="*/ 357 w 364"/>
                <a:gd name="T1" fmla="*/ 222 h 334"/>
                <a:gd name="T2" fmla="*/ 364 w 364"/>
                <a:gd name="T3" fmla="*/ 239 h 334"/>
                <a:gd name="T4" fmla="*/ 347 w 364"/>
                <a:gd name="T5" fmla="*/ 257 h 334"/>
                <a:gd name="T6" fmla="*/ 357 w 364"/>
                <a:gd name="T7" fmla="*/ 274 h 334"/>
                <a:gd name="T8" fmla="*/ 339 w 364"/>
                <a:gd name="T9" fmla="*/ 292 h 334"/>
                <a:gd name="T10" fmla="*/ 347 w 364"/>
                <a:gd name="T11" fmla="*/ 309 h 334"/>
                <a:gd name="T12" fmla="*/ 339 w 364"/>
                <a:gd name="T13" fmla="*/ 322 h 334"/>
                <a:gd name="T14" fmla="*/ 322 w 364"/>
                <a:gd name="T15" fmla="*/ 334 h 334"/>
                <a:gd name="T16" fmla="*/ 304 w 364"/>
                <a:gd name="T17" fmla="*/ 327 h 334"/>
                <a:gd name="T18" fmla="*/ 287 w 364"/>
                <a:gd name="T19" fmla="*/ 304 h 334"/>
                <a:gd name="T20" fmla="*/ 282 w 364"/>
                <a:gd name="T21" fmla="*/ 299 h 334"/>
                <a:gd name="T22" fmla="*/ 264 w 364"/>
                <a:gd name="T23" fmla="*/ 309 h 334"/>
                <a:gd name="T24" fmla="*/ 247 w 364"/>
                <a:gd name="T25" fmla="*/ 304 h 334"/>
                <a:gd name="T26" fmla="*/ 234 w 364"/>
                <a:gd name="T27" fmla="*/ 309 h 334"/>
                <a:gd name="T28" fmla="*/ 199 w 364"/>
                <a:gd name="T29" fmla="*/ 299 h 334"/>
                <a:gd name="T30" fmla="*/ 170 w 364"/>
                <a:gd name="T31" fmla="*/ 292 h 334"/>
                <a:gd name="T32" fmla="*/ 152 w 364"/>
                <a:gd name="T33" fmla="*/ 309 h 334"/>
                <a:gd name="T34" fmla="*/ 130 w 364"/>
                <a:gd name="T35" fmla="*/ 292 h 334"/>
                <a:gd name="T36" fmla="*/ 95 w 364"/>
                <a:gd name="T37" fmla="*/ 282 h 334"/>
                <a:gd name="T38" fmla="*/ 77 w 364"/>
                <a:gd name="T39" fmla="*/ 274 h 334"/>
                <a:gd name="T40" fmla="*/ 90 w 364"/>
                <a:gd name="T41" fmla="*/ 257 h 334"/>
                <a:gd name="T42" fmla="*/ 90 w 364"/>
                <a:gd name="T43" fmla="*/ 234 h 334"/>
                <a:gd name="T44" fmla="*/ 90 w 364"/>
                <a:gd name="T45" fmla="*/ 204 h 334"/>
                <a:gd name="T46" fmla="*/ 65 w 364"/>
                <a:gd name="T47" fmla="*/ 204 h 334"/>
                <a:gd name="T48" fmla="*/ 47 w 364"/>
                <a:gd name="T49" fmla="*/ 217 h 334"/>
                <a:gd name="T50" fmla="*/ 30 w 364"/>
                <a:gd name="T51" fmla="*/ 192 h 334"/>
                <a:gd name="T52" fmla="*/ 12 w 364"/>
                <a:gd name="T53" fmla="*/ 174 h 334"/>
                <a:gd name="T54" fmla="*/ 7 w 364"/>
                <a:gd name="T55" fmla="*/ 152 h 334"/>
                <a:gd name="T56" fmla="*/ 0 w 364"/>
                <a:gd name="T57" fmla="*/ 134 h 334"/>
                <a:gd name="T58" fmla="*/ 25 w 364"/>
                <a:gd name="T59" fmla="*/ 122 h 334"/>
                <a:gd name="T60" fmla="*/ 47 w 364"/>
                <a:gd name="T61" fmla="*/ 99 h 334"/>
                <a:gd name="T62" fmla="*/ 65 w 364"/>
                <a:gd name="T63" fmla="*/ 82 h 334"/>
                <a:gd name="T64" fmla="*/ 95 w 364"/>
                <a:gd name="T65" fmla="*/ 59 h 334"/>
                <a:gd name="T66" fmla="*/ 117 w 364"/>
                <a:gd name="T67" fmla="*/ 30 h 334"/>
                <a:gd name="T68" fmla="*/ 130 w 364"/>
                <a:gd name="T69" fmla="*/ 12 h 334"/>
                <a:gd name="T70" fmla="*/ 142 w 364"/>
                <a:gd name="T71" fmla="*/ 5 h 334"/>
                <a:gd name="T72" fmla="*/ 147 w 364"/>
                <a:gd name="T73" fmla="*/ 30 h 334"/>
                <a:gd name="T74" fmla="*/ 152 w 364"/>
                <a:gd name="T75" fmla="*/ 52 h 334"/>
                <a:gd name="T76" fmla="*/ 165 w 364"/>
                <a:gd name="T77" fmla="*/ 74 h 334"/>
                <a:gd name="T78" fmla="*/ 165 w 364"/>
                <a:gd name="T79" fmla="*/ 104 h 334"/>
                <a:gd name="T80" fmla="*/ 170 w 364"/>
                <a:gd name="T81" fmla="*/ 139 h 334"/>
                <a:gd name="T82" fmla="*/ 187 w 364"/>
                <a:gd name="T83" fmla="*/ 134 h 334"/>
                <a:gd name="T84" fmla="*/ 207 w 364"/>
                <a:gd name="T85" fmla="*/ 139 h 334"/>
                <a:gd name="T86" fmla="*/ 222 w 364"/>
                <a:gd name="T87" fmla="*/ 157 h 334"/>
                <a:gd name="T88" fmla="*/ 207 w 364"/>
                <a:gd name="T89" fmla="*/ 174 h 334"/>
                <a:gd name="T90" fmla="*/ 222 w 364"/>
                <a:gd name="T91" fmla="*/ 187 h 334"/>
                <a:gd name="T92" fmla="*/ 247 w 364"/>
                <a:gd name="T93" fmla="*/ 192 h 334"/>
                <a:gd name="T94" fmla="*/ 259 w 364"/>
                <a:gd name="T95" fmla="*/ 187 h 334"/>
                <a:gd name="T96" fmla="*/ 277 w 364"/>
                <a:gd name="T97" fmla="*/ 199 h 334"/>
                <a:gd name="T98" fmla="*/ 287 w 364"/>
                <a:gd name="T99" fmla="*/ 217 h 334"/>
                <a:gd name="T100" fmla="*/ 317 w 364"/>
                <a:gd name="T101" fmla="*/ 21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4" h="334">
                  <a:moveTo>
                    <a:pt x="339" y="209"/>
                  </a:moveTo>
                  <a:lnTo>
                    <a:pt x="339" y="217"/>
                  </a:lnTo>
                  <a:lnTo>
                    <a:pt x="347" y="222"/>
                  </a:lnTo>
                  <a:lnTo>
                    <a:pt x="357" y="222"/>
                  </a:lnTo>
                  <a:lnTo>
                    <a:pt x="357" y="227"/>
                  </a:lnTo>
                  <a:lnTo>
                    <a:pt x="364" y="227"/>
                  </a:lnTo>
                  <a:lnTo>
                    <a:pt x="364" y="234"/>
                  </a:lnTo>
                  <a:lnTo>
                    <a:pt x="364" y="239"/>
                  </a:lnTo>
                  <a:lnTo>
                    <a:pt x="357" y="247"/>
                  </a:lnTo>
                  <a:lnTo>
                    <a:pt x="357" y="252"/>
                  </a:lnTo>
                  <a:lnTo>
                    <a:pt x="352" y="257"/>
                  </a:lnTo>
                  <a:lnTo>
                    <a:pt x="347" y="257"/>
                  </a:lnTo>
                  <a:lnTo>
                    <a:pt x="347" y="269"/>
                  </a:lnTo>
                  <a:lnTo>
                    <a:pt x="352" y="269"/>
                  </a:lnTo>
                  <a:lnTo>
                    <a:pt x="357" y="269"/>
                  </a:lnTo>
                  <a:lnTo>
                    <a:pt x="357" y="274"/>
                  </a:lnTo>
                  <a:lnTo>
                    <a:pt x="352" y="282"/>
                  </a:lnTo>
                  <a:lnTo>
                    <a:pt x="347" y="287"/>
                  </a:lnTo>
                  <a:lnTo>
                    <a:pt x="339" y="287"/>
                  </a:lnTo>
                  <a:lnTo>
                    <a:pt x="339" y="292"/>
                  </a:lnTo>
                  <a:lnTo>
                    <a:pt x="339" y="299"/>
                  </a:lnTo>
                  <a:lnTo>
                    <a:pt x="347" y="299"/>
                  </a:lnTo>
                  <a:lnTo>
                    <a:pt x="347" y="304"/>
                  </a:lnTo>
                  <a:lnTo>
                    <a:pt x="347" y="309"/>
                  </a:lnTo>
                  <a:lnTo>
                    <a:pt x="352" y="309"/>
                  </a:lnTo>
                  <a:lnTo>
                    <a:pt x="352" y="317"/>
                  </a:lnTo>
                  <a:lnTo>
                    <a:pt x="347" y="317"/>
                  </a:lnTo>
                  <a:lnTo>
                    <a:pt x="339" y="322"/>
                  </a:lnTo>
                  <a:lnTo>
                    <a:pt x="339" y="327"/>
                  </a:lnTo>
                  <a:lnTo>
                    <a:pt x="334" y="334"/>
                  </a:lnTo>
                  <a:lnTo>
                    <a:pt x="329" y="334"/>
                  </a:lnTo>
                  <a:lnTo>
                    <a:pt x="322" y="334"/>
                  </a:lnTo>
                  <a:lnTo>
                    <a:pt x="317" y="334"/>
                  </a:lnTo>
                  <a:lnTo>
                    <a:pt x="317" y="327"/>
                  </a:lnTo>
                  <a:lnTo>
                    <a:pt x="312" y="327"/>
                  </a:lnTo>
                  <a:lnTo>
                    <a:pt x="304" y="327"/>
                  </a:lnTo>
                  <a:lnTo>
                    <a:pt x="299" y="322"/>
                  </a:lnTo>
                  <a:lnTo>
                    <a:pt x="294" y="317"/>
                  </a:lnTo>
                  <a:lnTo>
                    <a:pt x="294" y="309"/>
                  </a:lnTo>
                  <a:lnTo>
                    <a:pt x="287" y="304"/>
                  </a:lnTo>
                  <a:lnTo>
                    <a:pt x="287" y="299"/>
                  </a:lnTo>
                  <a:lnTo>
                    <a:pt x="287" y="292"/>
                  </a:lnTo>
                  <a:lnTo>
                    <a:pt x="282" y="292"/>
                  </a:lnTo>
                  <a:lnTo>
                    <a:pt x="282" y="299"/>
                  </a:lnTo>
                  <a:lnTo>
                    <a:pt x="277" y="304"/>
                  </a:lnTo>
                  <a:lnTo>
                    <a:pt x="269" y="304"/>
                  </a:lnTo>
                  <a:lnTo>
                    <a:pt x="269" y="309"/>
                  </a:lnTo>
                  <a:lnTo>
                    <a:pt x="264" y="309"/>
                  </a:lnTo>
                  <a:lnTo>
                    <a:pt x="259" y="317"/>
                  </a:lnTo>
                  <a:lnTo>
                    <a:pt x="252" y="309"/>
                  </a:lnTo>
                  <a:lnTo>
                    <a:pt x="247" y="309"/>
                  </a:lnTo>
                  <a:lnTo>
                    <a:pt x="247" y="304"/>
                  </a:lnTo>
                  <a:lnTo>
                    <a:pt x="247" y="299"/>
                  </a:lnTo>
                  <a:lnTo>
                    <a:pt x="239" y="299"/>
                  </a:lnTo>
                  <a:lnTo>
                    <a:pt x="234" y="304"/>
                  </a:lnTo>
                  <a:lnTo>
                    <a:pt x="234" y="309"/>
                  </a:lnTo>
                  <a:lnTo>
                    <a:pt x="229" y="309"/>
                  </a:lnTo>
                  <a:lnTo>
                    <a:pt x="217" y="309"/>
                  </a:lnTo>
                  <a:lnTo>
                    <a:pt x="212" y="304"/>
                  </a:lnTo>
                  <a:lnTo>
                    <a:pt x="199" y="299"/>
                  </a:lnTo>
                  <a:lnTo>
                    <a:pt x="194" y="292"/>
                  </a:lnTo>
                  <a:lnTo>
                    <a:pt x="187" y="292"/>
                  </a:lnTo>
                  <a:lnTo>
                    <a:pt x="182" y="292"/>
                  </a:lnTo>
                  <a:lnTo>
                    <a:pt x="170" y="292"/>
                  </a:lnTo>
                  <a:lnTo>
                    <a:pt x="170" y="299"/>
                  </a:lnTo>
                  <a:lnTo>
                    <a:pt x="165" y="304"/>
                  </a:lnTo>
                  <a:lnTo>
                    <a:pt x="165" y="309"/>
                  </a:lnTo>
                  <a:lnTo>
                    <a:pt x="152" y="309"/>
                  </a:lnTo>
                  <a:lnTo>
                    <a:pt x="152" y="304"/>
                  </a:lnTo>
                  <a:lnTo>
                    <a:pt x="147" y="304"/>
                  </a:lnTo>
                  <a:lnTo>
                    <a:pt x="135" y="299"/>
                  </a:lnTo>
                  <a:lnTo>
                    <a:pt x="130" y="292"/>
                  </a:lnTo>
                  <a:lnTo>
                    <a:pt x="125" y="287"/>
                  </a:lnTo>
                  <a:lnTo>
                    <a:pt x="112" y="282"/>
                  </a:lnTo>
                  <a:lnTo>
                    <a:pt x="100" y="282"/>
                  </a:lnTo>
                  <a:lnTo>
                    <a:pt x="95" y="282"/>
                  </a:lnTo>
                  <a:lnTo>
                    <a:pt x="95" y="274"/>
                  </a:lnTo>
                  <a:lnTo>
                    <a:pt x="90" y="274"/>
                  </a:lnTo>
                  <a:lnTo>
                    <a:pt x="82" y="274"/>
                  </a:lnTo>
                  <a:lnTo>
                    <a:pt x="77" y="274"/>
                  </a:lnTo>
                  <a:lnTo>
                    <a:pt x="77" y="269"/>
                  </a:lnTo>
                  <a:lnTo>
                    <a:pt x="77" y="264"/>
                  </a:lnTo>
                  <a:lnTo>
                    <a:pt x="82" y="257"/>
                  </a:lnTo>
                  <a:lnTo>
                    <a:pt x="90" y="257"/>
                  </a:lnTo>
                  <a:lnTo>
                    <a:pt x="90" y="252"/>
                  </a:lnTo>
                  <a:lnTo>
                    <a:pt x="90" y="247"/>
                  </a:lnTo>
                  <a:lnTo>
                    <a:pt x="90" y="239"/>
                  </a:lnTo>
                  <a:lnTo>
                    <a:pt x="90" y="234"/>
                  </a:lnTo>
                  <a:lnTo>
                    <a:pt x="90" y="222"/>
                  </a:lnTo>
                  <a:lnTo>
                    <a:pt x="90" y="217"/>
                  </a:lnTo>
                  <a:lnTo>
                    <a:pt x="95" y="209"/>
                  </a:lnTo>
                  <a:lnTo>
                    <a:pt x="90" y="204"/>
                  </a:lnTo>
                  <a:lnTo>
                    <a:pt x="82" y="199"/>
                  </a:lnTo>
                  <a:lnTo>
                    <a:pt x="77" y="199"/>
                  </a:lnTo>
                  <a:lnTo>
                    <a:pt x="72" y="199"/>
                  </a:lnTo>
                  <a:lnTo>
                    <a:pt x="65" y="204"/>
                  </a:lnTo>
                  <a:lnTo>
                    <a:pt x="60" y="204"/>
                  </a:lnTo>
                  <a:lnTo>
                    <a:pt x="52" y="209"/>
                  </a:lnTo>
                  <a:lnTo>
                    <a:pt x="52" y="217"/>
                  </a:lnTo>
                  <a:lnTo>
                    <a:pt x="47" y="217"/>
                  </a:lnTo>
                  <a:lnTo>
                    <a:pt x="42" y="209"/>
                  </a:lnTo>
                  <a:lnTo>
                    <a:pt x="42" y="204"/>
                  </a:lnTo>
                  <a:lnTo>
                    <a:pt x="35" y="199"/>
                  </a:lnTo>
                  <a:lnTo>
                    <a:pt x="30" y="192"/>
                  </a:lnTo>
                  <a:lnTo>
                    <a:pt x="25" y="187"/>
                  </a:lnTo>
                  <a:lnTo>
                    <a:pt x="20" y="187"/>
                  </a:lnTo>
                  <a:lnTo>
                    <a:pt x="12" y="182"/>
                  </a:lnTo>
                  <a:lnTo>
                    <a:pt x="12" y="174"/>
                  </a:lnTo>
                  <a:lnTo>
                    <a:pt x="7" y="169"/>
                  </a:lnTo>
                  <a:lnTo>
                    <a:pt x="0" y="164"/>
                  </a:lnTo>
                  <a:lnTo>
                    <a:pt x="0" y="157"/>
                  </a:lnTo>
                  <a:lnTo>
                    <a:pt x="7" y="152"/>
                  </a:lnTo>
                  <a:lnTo>
                    <a:pt x="7" y="147"/>
                  </a:lnTo>
                  <a:lnTo>
                    <a:pt x="7" y="139"/>
                  </a:lnTo>
                  <a:lnTo>
                    <a:pt x="0" y="139"/>
                  </a:lnTo>
                  <a:lnTo>
                    <a:pt x="0" y="134"/>
                  </a:lnTo>
                  <a:lnTo>
                    <a:pt x="0" y="129"/>
                  </a:lnTo>
                  <a:lnTo>
                    <a:pt x="7" y="122"/>
                  </a:lnTo>
                  <a:lnTo>
                    <a:pt x="12" y="122"/>
                  </a:lnTo>
                  <a:lnTo>
                    <a:pt x="25" y="122"/>
                  </a:lnTo>
                  <a:lnTo>
                    <a:pt x="30" y="117"/>
                  </a:lnTo>
                  <a:lnTo>
                    <a:pt x="42" y="112"/>
                  </a:lnTo>
                  <a:lnTo>
                    <a:pt x="42" y="104"/>
                  </a:lnTo>
                  <a:lnTo>
                    <a:pt x="47" y="99"/>
                  </a:lnTo>
                  <a:lnTo>
                    <a:pt x="52" y="94"/>
                  </a:lnTo>
                  <a:lnTo>
                    <a:pt x="60" y="94"/>
                  </a:lnTo>
                  <a:lnTo>
                    <a:pt x="65" y="87"/>
                  </a:lnTo>
                  <a:lnTo>
                    <a:pt x="65" y="82"/>
                  </a:lnTo>
                  <a:lnTo>
                    <a:pt x="72" y="82"/>
                  </a:lnTo>
                  <a:lnTo>
                    <a:pt x="82" y="69"/>
                  </a:lnTo>
                  <a:lnTo>
                    <a:pt x="82" y="64"/>
                  </a:lnTo>
                  <a:lnTo>
                    <a:pt x="95" y="59"/>
                  </a:lnTo>
                  <a:lnTo>
                    <a:pt x="100" y="47"/>
                  </a:lnTo>
                  <a:lnTo>
                    <a:pt x="107" y="40"/>
                  </a:lnTo>
                  <a:lnTo>
                    <a:pt x="112" y="35"/>
                  </a:lnTo>
                  <a:lnTo>
                    <a:pt x="117" y="30"/>
                  </a:lnTo>
                  <a:lnTo>
                    <a:pt x="117" y="22"/>
                  </a:lnTo>
                  <a:lnTo>
                    <a:pt x="125" y="22"/>
                  </a:lnTo>
                  <a:lnTo>
                    <a:pt x="130" y="17"/>
                  </a:lnTo>
                  <a:lnTo>
                    <a:pt x="130" y="12"/>
                  </a:lnTo>
                  <a:lnTo>
                    <a:pt x="142" y="0"/>
                  </a:lnTo>
                  <a:lnTo>
                    <a:pt x="147" y="0"/>
                  </a:lnTo>
                  <a:lnTo>
                    <a:pt x="142" y="0"/>
                  </a:lnTo>
                  <a:lnTo>
                    <a:pt x="142" y="5"/>
                  </a:lnTo>
                  <a:lnTo>
                    <a:pt x="142" y="12"/>
                  </a:lnTo>
                  <a:lnTo>
                    <a:pt x="142" y="17"/>
                  </a:lnTo>
                  <a:lnTo>
                    <a:pt x="147" y="22"/>
                  </a:lnTo>
                  <a:lnTo>
                    <a:pt x="147" y="30"/>
                  </a:lnTo>
                  <a:lnTo>
                    <a:pt x="152" y="35"/>
                  </a:lnTo>
                  <a:lnTo>
                    <a:pt x="152" y="40"/>
                  </a:lnTo>
                  <a:lnTo>
                    <a:pt x="152" y="47"/>
                  </a:lnTo>
                  <a:lnTo>
                    <a:pt x="152" y="52"/>
                  </a:lnTo>
                  <a:lnTo>
                    <a:pt x="160" y="59"/>
                  </a:lnTo>
                  <a:lnTo>
                    <a:pt x="160" y="64"/>
                  </a:lnTo>
                  <a:lnTo>
                    <a:pt x="160" y="69"/>
                  </a:lnTo>
                  <a:lnTo>
                    <a:pt x="165" y="74"/>
                  </a:lnTo>
                  <a:lnTo>
                    <a:pt x="165" y="82"/>
                  </a:lnTo>
                  <a:lnTo>
                    <a:pt x="165" y="94"/>
                  </a:lnTo>
                  <a:lnTo>
                    <a:pt x="165" y="99"/>
                  </a:lnTo>
                  <a:lnTo>
                    <a:pt x="165" y="104"/>
                  </a:lnTo>
                  <a:lnTo>
                    <a:pt x="165" y="117"/>
                  </a:lnTo>
                  <a:lnTo>
                    <a:pt x="165" y="122"/>
                  </a:lnTo>
                  <a:lnTo>
                    <a:pt x="165" y="134"/>
                  </a:lnTo>
                  <a:lnTo>
                    <a:pt x="170" y="139"/>
                  </a:lnTo>
                  <a:lnTo>
                    <a:pt x="177" y="139"/>
                  </a:lnTo>
                  <a:lnTo>
                    <a:pt x="177" y="134"/>
                  </a:lnTo>
                  <a:lnTo>
                    <a:pt x="182" y="134"/>
                  </a:lnTo>
                  <a:lnTo>
                    <a:pt x="187" y="134"/>
                  </a:lnTo>
                  <a:lnTo>
                    <a:pt x="194" y="134"/>
                  </a:lnTo>
                  <a:lnTo>
                    <a:pt x="199" y="134"/>
                  </a:lnTo>
                  <a:lnTo>
                    <a:pt x="199" y="139"/>
                  </a:lnTo>
                  <a:lnTo>
                    <a:pt x="207" y="139"/>
                  </a:lnTo>
                  <a:lnTo>
                    <a:pt x="212" y="147"/>
                  </a:lnTo>
                  <a:lnTo>
                    <a:pt x="212" y="152"/>
                  </a:lnTo>
                  <a:lnTo>
                    <a:pt x="217" y="152"/>
                  </a:lnTo>
                  <a:lnTo>
                    <a:pt x="222" y="157"/>
                  </a:lnTo>
                  <a:lnTo>
                    <a:pt x="217" y="157"/>
                  </a:lnTo>
                  <a:lnTo>
                    <a:pt x="217" y="164"/>
                  </a:lnTo>
                  <a:lnTo>
                    <a:pt x="212" y="169"/>
                  </a:lnTo>
                  <a:lnTo>
                    <a:pt x="207" y="174"/>
                  </a:lnTo>
                  <a:lnTo>
                    <a:pt x="212" y="174"/>
                  </a:lnTo>
                  <a:lnTo>
                    <a:pt x="217" y="182"/>
                  </a:lnTo>
                  <a:lnTo>
                    <a:pt x="222" y="182"/>
                  </a:lnTo>
                  <a:lnTo>
                    <a:pt x="222" y="187"/>
                  </a:lnTo>
                  <a:lnTo>
                    <a:pt x="229" y="187"/>
                  </a:lnTo>
                  <a:lnTo>
                    <a:pt x="239" y="187"/>
                  </a:lnTo>
                  <a:lnTo>
                    <a:pt x="247" y="187"/>
                  </a:lnTo>
                  <a:lnTo>
                    <a:pt x="247" y="192"/>
                  </a:lnTo>
                  <a:lnTo>
                    <a:pt x="252" y="192"/>
                  </a:lnTo>
                  <a:lnTo>
                    <a:pt x="252" y="187"/>
                  </a:lnTo>
                  <a:lnTo>
                    <a:pt x="252" y="182"/>
                  </a:lnTo>
                  <a:lnTo>
                    <a:pt x="259" y="187"/>
                  </a:lnTo>
                  <a:lnTo>
                    <a:pt x="264" y="187"/>
                  </a:lnTo>
                  <a:lnTo>
                    <a:pt x="269" y="192"/>
                  </a:lnTo>
                  <a:lnTo>
                    <a:pt x="277" y="192"/>
                  </a:lnTo>
                  <a:lnTo>
                    <a:pt x="277" y="199"/>
                  </a:lnTo>
                  <a:lnTo>
                    <a:pt x="282" y="204"/>
                  </a:lnTo>
                  <a:lnTo>
                    <a:pt x="282" y="209"/>
                  </a:lnTo>
                  <a:lnTo>
                    <a:pt x="287" y="209"/>
                  </a:lnTo>
                  <a:lnTo>
                    <a:pt x="287" y="217"/>
                  </a:lnTo>
                  <a:lnTo>
                    <a:pt x="299" y="217"/>
                  </a:lnTo>
                  <a:lnTo>
                    <a:pt x="304" y="217"/>
                  </a:lnTo>
                  <a:lnTo>
                    <a:pt x="312" y="217"/>
                  </a:lnTo>
                  <a:lnTo>
                    <a:pt x="317" y="217"/>
                  </a:lnTo>
                  <a:lnTo>
                    <a:pt x="329" y="217"/>
                  </a:lnTo>
                  <a:lnTo>
                    <a:pt x="329" y="209"/>
                  </a:lnTo>
                  <a:lnTo>
                    <a:pt x="339" y="20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8" name="Freeform 66"/>
            <p:cNvSpPr>
              <a:spLocks/>
            </p:cNvSpPr>
            <p:nvPr/>
          </p:nvSpPr>
          <p:spPr bwMode="auto">
            <a:xfrm>
              <a:off x="4084" y="2520"/>
              <a:ext cx="386" cy="184"/>
            </a:xfrm>
            <a:custGeom>
              <a:avLst/>
              <a:gdLst>
                <a:gd name="T0" fmla="*/ 252 w 292"/>
                <a:gd name="T1" fmla="*/ 129 h 139"/>
                <a:gd name="T2" fmla="*/ 247 w 292"/>
                <a:gd name="T3" fmla="*/ 117 h 139"/>
                <a:gd name="T4" fmla="*/ 234 w 292"/>
                <a:gd name="T5" fmla="*/ 112 h 139"/>
                <a:gd name="T6" fmla="*/ 222 w 292"/>
                <a:gd name="T7" fmla="*/ 95 h 139"/>
                <a:gd name="T8" fmla="*/ 217 w 292"/>
                <a:gd name="T9" fmla="*/ 77 h 139"/>
                <a:gd name="T10" fmla="*/ 199 w 292"/>
                <a:gd name="T11" fmla="*/ 77 h 139"/>
                <a:gd name="T12" fmla="*/ 194 w 292"/>
                <a:gd name="T13" fmla="*/ 87 h 139"/>
                <a:gd name="T14" fmla="*/ 174 w 292"/>
                <a:gd name="T15" fmla="*/ 95 h 139"/>
                <a:gd name="T16" fmla="*/ 159 w 292"/>
                <a:gd name="T17" fmla="*/ 100 h 139"/>
                <a:gd name="T18" fmla="*/ 130 w 292"/>
                <a:gd name="T19" fmla="*/ 129 h 139"/>
                <a:gd name="T20" fmla="*/ 122 w 292"/>
                <a:gd name="T21" fmla="*/ 117 h 139"/>
                <a:gd name="T22" fmla="*/ 112 w 292"/>
                <a:gd name="T23" fmla="*/ 112 h 139"/>
                <a:gd name="T24" fmla="*/ 105 w 292"/>
                <a:gd name="T25" fmla="*/ 100 h 139"/>
                <a:gd name="T26" fmla="*/ 105 w 292"/>
                <a:gd name="T27" fmla="*/ 77 h 139"/>
                <a:gd name="T28" fmla="*/ 87 w 292"/>
                <a:gd name="T29" fmla="*/ 70 h 139"/>
                <a:gd name="T30" fmla="*/ 77 w 292"/>
                <a:gd name="T31" fmla="*/ 77 h 139"/>
                <a:gd name="T32" fmla="*/ 70 w 292"/>
                <a:gd name="T33" fmla="*/ 100 h 139"/>
                <a:gd name="T34" fmla="*/ 65 w 292"/>
                <a:gd name="T35" fmla="*/ 117 h 139"/>
                <a:gd name="T36" fmla="*/ 60 w 292"/>
                <a:gd name="T37" fmla="*/ 129 h 139"/>
                <a:gd name="T38" fmla="*/ 47 w 292"/>
                <a:gd name="T39" fmla="*/ 117 h 139"/>
                <a:gd name="T40" fmla="*/ 35 w 292"/>
                <a:gd name="T41" fmla="*/ 107 h 139"/>
                <a:gd name="T42" fmla="*/ 30 w 292"/>
                <a:gd name="T43" fmla="*/ 95 h 139"/>
                <a:gd name="T44" fmla="*/ 17 w 292"/>
                <a:gd name="T45" fmla="*/ 82 h 139"/>
                <a:gd name="T46" fmla="*/ 7 w 292"/>
                <a:gd name="T47" fmla="*/ 77 h 139"/>
                <a:gd name="T48" fmla="*/ 7 w 292"/>
                <a:gd name="T49" fmla="*/ 60 h 139"/>
                <a:gd name="T50" fmla="*/ 0 w 292"/>
                <a:gd name="T51" fmla="*/ 47 h 139"/>
                <a:gd name="T52" fmla="*/ 25 w 292"/>
                <a:gd name="T53" fmla="*/ 35 h 139"/>
                <a:gd name="T54" fmla="*/ 35 w 292"/>
                <a:gd name="T55" fmla="*/ 42 h 139"/>
                <a:gd name="T56" fmla="*/ 42 w 292"/>
                <a:gd name="T57" fmla="*/ 35 h 139"/>
                <a:gd name="T58" fmla="*/ 60 w 292"/>
                <a:gd name="T59" fmla="*/ 30 h 139"/>
                <a:gd name="T60" fmla="*/ 70 w 292"/>
                <a:gd name="T61" fmla="*/ 25 h 139"/>
                <a:gd name="T62" fmla="*/ 87 w 292"/>
                <a:gd name="T63" fmla="*/ 25 h 139"/>
                <a:gd name="T64" fmla="*/ 100 w 292"/>
                <a:gd name="T65" fmla="*/ 30 h 139"/>
                <a:gd name="T66" fmla="*/ 100 w 292"/>
                <a:gd name="T67" fmla="*/ 25 h 139"/>
                <a:gd name="T68" fmla="*/ 117 w 292"/>
                <a:gd name="T69" fmla="*/ 17 h 139"/>
                <a:gd name="T70" fmla="*/ 130 w 292"/>
                <a:gd name="T71" fmla="*/ 12 h 139"/>
                <a:gd name="T72" fmla="*/ 147 w 292"/>
                <a:gd name="T73" fmla="*/ 7 h 139"/>
                <a:gd name="T74" fmla="*/ 159 w 292"/>
                <a:gd name="T75" fmla="*/ 7 h 139"/>
                <a:gd name="T76" fmla="*/ 169 w 292"/>
                <a:gd name="T77" fmla="*/ 17 h 139"/>
                <a:gd name="T78" fmla="*/ 187 w 292"/>
                <a:gd name="T79" fmla="*/ 17 h 139"/>
                <a:gd name="T80" fmla="*/ 187 w 292"/>
                <a:gd name="T81" fmla="*/ 35 h 139"/>
                <a:gd name="T82" fmla="*/ 187 w 292"/>
                <a:gd name="T83" fmla="*/ 52 h 139"/>
                <a:gd name="T84" fmla="*/ 199 w 292"/>
                <a:gd name="T85" fmla="*/ 65 h 139"/>
                <a:gd name="T86" fmla="*/ 212 w 292"/>
                <a:gd name="T87" fmla="*/ 65 h 139"/>
                <a:gd name="T88" fmla="*/ 229 w 292"/>
                <a:gd name="T89" fmla="*/ 70 h 139"/>
                <a:gd name="T90" fmla="*/ 234 w 292"/>
                <a:gd name="T91" fmla="*/ 60 h 139"/>
                <a:gd name="T92" fmla="*/ 247 w 292"/>
                <a:gd name="T93" fmla="*/ 52 h 139"/>
                <a:gd name="T94" fmla="*/ 264 w 292"/>
                <a:gd name="T95" fmla="*/ 60 h 139"/>
                <a:gd name="T96" fmla="*/ 274 w 292"/>
                <a:gd name="T97" fmla="*/ 65 h 139"/>
                <a:gd name="T98" fmla="*/ 292 w 292"/>
                <a:gd name="T99" fmla="*/ 70 h 139"/>
                <a:gd name="T100" fmla="*/ 252 w 292"/>
                <a:gd name="T101"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2" h="139">
                  <a:moveTo>
                    <a:pt x="252" y="139"/>
                  </a:moveTo>
                  <a:lnTo>
                    <a:pt x="252" y="134"/>
                  </a:lnTo>
                  <a:lnTo>
                    <a:pt x="252" y="129"/>
                  </a:lnTo>
                  <a:lnTo>
                    <a:pt x="252" y="125"/>
                  </a:lnTo>
                  <a:lnTo>
                    <a:pt x="247" y="125"/>
                  </a:lnTo>
                  <a:lnTo>
                    <a:pt x="247" y="117"/>
                  </a:lnTo>
                  <a:lnTo>
                    <a:pt x="239" y="117"/>
                  </a:lnTo>
                  <a:lnTo>
                    <a:pt x="234" y="117"/>
                  </a:lnTo>
                  <a:lnTo>
                    <a:pt x="234" y="112"/>
                  </a:lnTo>
                  <a:lnTo>
                    <a:pt x="234" y="107"/>
                  </a:lnTo>
                  <a:lnTo>
                    <a:pt x="229" y="100"/>
                  </a:lnTo>
                  <a:lnTo>
                    <a:pt x="222" y="95"/>
                  </a:lnTo>
                  <a:lnTo>
                    <a:pt x="217" y="95"/>
                  </a:lnTo>
                  <a:lnTo>
                    <a:pt x="217" y="82"/>
                  </a:lnTo>
                  <a:lnTo>
                    <a:pt x="217" y="77"/>
                  </a:lnTo>
                  <a:lnTo>
                    <a:pt x="212" y="77"/>
                  </a:lnTo>
                  <a:lnTo>
                    <a:pt x="204" y="77"/>
                  </a:lnTo>
                  <a:lnTo>
                    <a:pt x="199" y="77"/>
                  </a:lnTo>
                  <a:lnTo>
                    <a:pt x="199" y="82"/>
                  </a:lnTo>
                  <a:lnTo>
                    <a:pt x="194" y="82"/>
                  </a:lnTo>
                  <a:lnTo>
                    <a:pt x="194" y="87"/>
                  </a:lnTo>
                  <a:lnTo>
                    <a:pt x="187" y="87"/>
                  </a:lnTo>
                  <a:lnTo>
                    <a:pt x="182" y="95"/>
                  </a:lnTo>
                  <a:lnTo>
                    <a:pt x="174" y="95"/>
                  </a:lnTo>
                  <a:lnTo>
                    <a:pt x="169" y="95"/>
                  </a:lnTo>
                  <a:lnTo>
                    <a:pt x="164" y="100"/>
                  </a:lnTo>
                  <a:lnTo>
                    <a:pt x="159" y="100"/>
                  </a:lnTo>
                  <a:lnTo>
                    <a:pt x="152" y="112"/>
                  </a:lnTo>
                  <a:lnTo>
                    <a:pt x="147" y="117"/>
                  </a:lnTo>
                  <a:lnTo>
                    <a:pt x="130" y="129"/>
                  </a:lnTo>
                  <a:lnTo>
                    <a:pt x="122" y="129"/>
                  </a:lnTo>
                  <a:lnTo>
                    <a:pt x="122" y="125"/>
                  </a:lnTo>
                  <a:lnTo>
                    <a:pt x="122" y="117"/>
                  </a:lnTo>
                  <a:lnTo>
                    <a:pt x="117" y="117"/>
                  </a:lnTo>
                  <a:lnTo>
                    <a:pt x="117" y="112"/>
                  </a:lnTo>
                  <a:lnTo>
                    <a:pt x="112" y="112"/>
                  </a:lnTo>
                  <a:lnTo>
                    <a:pt x="105" y="112"/>
                  </a:lnTo>
                  <a:lnTo>
                    <a:pt x="105" y="107"/>
                  </a:lnTo>
                  <a:lnTo>
                    <a:pt x="105" y="100"/>
                  </a:lnTo>
                  <a:lnTo>
                    <a:pt x="105" y="95"/>
                  </a:lnTo>
                  <a:lnTo>
                    <a:pt x="112" y="87"/>
                  </a:lnTo>
                  <a:lnTo>
                    <a:pt x="105" y="77"/>
                  </a:lnTo>
                  <a:lnTo>
                    <a:pt x="100" y="70"/>
                  </a:lnTo>
                  <a:lnTo>
                    <a:pt x="95" y="70"/>
                  </a:lnTo>
                  <a:lnTo>
                    <a:pt x="87" y="70"/>
                  </a:lnTo>
                  <a:lnTo>
                    <a:pt x="82" y="70"/>
                  </a:lnTo>
                  <a:lnTo>
                    <a:pt x="77" y="70"/>
                  </a:lnTo>
                  <a:lnTo>
                    <a:pt x="77" y="77"/>
                  </a:lnTo>
                  <a:lnTo>
                    <a:pt x="70" y="87"/>
                  </a:lnTo>
                  <a:lnTo>
                    <a:pt x="70" y="95"/>
                  </a:lnTo>
                  <a:lnTo>
                    <a:pt x="70" y="100"/>
                  </a:lnTo>
                  <a:lnTo>
                    <a:pt x="70" y="107"/>
                  </a:lnTo>
                  <a:lnTo>
                    <a:pt x="65" y="112"/>
                  </a:lnTo>
                  <a:lnTo>
                    <a:pt x="65" y="117"/>
                  </a:lnTo>
                  <a:lnTo>
                    <a:pt x="60" y="117"/>
                  </a:lnTo>
                  <a:lnTo>
                    <a:pt x="60" y="125"/>
                  </a:lnTo>
                  <a:lnTo>
                    <a:pt x="60" y="129"/>
                  </a:lnTo>
                  <a:lnTo>
                    <a:pt x="52" y="129"/>
                  </a:lnTo>
                  <a:lnTo>
                    <a:pt x="47" y="125"/>
                  </a:lnTo>
                  <a:lnTo>
                    <a:pt x="47" y="117"/>
                  </a:lnTo>
                  <a:lnTo>
                    <a:pt x="47" y="112"/>
                  </a:lnTo>
                  <a:lnTo>
                    <a:pt x="42" y="107"/>
                  </a:lnTo>
                  <a:lnTo>
                    <a:pt x="35" y="107"/>
                  </a:lnTo>
                  <a:lnTo>
                    <a:pt x="35" y="100"/>
                  </a:lnTo>
                  <a:lnTo>
                    <a:pt x="35" y="95"/>
                  </a:lnTo>
                  <a:lnTo>
                    <a:pt x="30" y="95"/>
                  </a:lnTo>
                  <a:lnTo>
                    <a:pt x="25" y="95"/>
                  </a:lnTo>
                  <a:lnTo>
                    <a:pt x="17" y="87"/>
                  </a:lnTo>
                  <a:lnTo>
                    <a:pt x="17" y="82"/>
                  </a:lnTo>
                  <a:lnTo>
                    <a:pt x="12" y="82"/>
                  </a:lnTo>
                  <a:lnTo>
                    <a:pt x="12" y="77"/>
                  </a:lnTo>
                  <a:lnTo>
                    <a:pt x="7" y="77"/>
                  </a:lnTo>
                  <a:lnTo>
                    <a:pt x="7" y="70"/>
                  </a:lnTo>
                  <a:lnTo>
                    <a:pt x="7" y="65"/>
                  </a:lnTo>
                  <a:lnTo>
                    <a:pt x="7" y="60"/>
                  </a:lnTo>
                  <a:lnTo>
                    <a:pt x="7" y="52"/>
                  </a:lnTo>
                  <a:lnTo>
                    <a:pt x="0" y="52"/>
                  </a:lnTo>
                  <a:lnTo>
                    <a:pt x="0" y="47"/>
                  </a:lnTo>
                  <a:lnTo>
                    <a:pt x="7" y="42"/>
                  </a:lnTo>
                  <a:lnTo>
                    <a:pt x="17" y="42"/>
                  </a:lnTo>
                  <a:lnTo>
                    <a:pt x="25" y="35"/>
                  </a:lnTo>
                  <a:lnTo>
                    <a:pt x="30" y="35"/>
                  </a:lnTo>
                  <a:lnTo>
                    <a:pt x="30" y="42"/>
                  </a:lnTo>
                  <a:lnTo>
                    <a:pt x="35" y="42"/>
                  </a:lnTo>
                  <a:lnTo>
                    <a:pt x="42" y="42"/>
                  </a:lnTo>
                  <a:lnTo>
                    <a:pt x="35" y="35"/>
                  </a:lnTo>
                  <a:lnTo>
                    <a:pt x="42" y="35"/>
                  </a:lnTo>
                  <a:lnTo>
                    <a:pt x="52" y="35"/>
                  </a:lnTo>
                  <a:lnTo>
                    <a:pt x="52" y="30"/>
                  </a:lnTo>
                  <a:lnTo>
                    <a:pt x="60" y="30"/>
                  </a:lnTo>
                  <a:lnTo>
                    <a:pt x="60" y="25"/>
                  </a:lnTo>
                  <a:lnTo>
                    <a:pt x="65" y="25"/>
                  </a:lnTo>
                  <a:lnTo>
                    <a:pt x="70" y="25"/>
                  </a:lnTo>
                  <a:lnTo>
                    <a:pt x="77" y="25"/>
                  </a:lnTo>
                  <a:lnTo>
                    <a:pt x="82" y="25"/>
                  </a:lnTo>
                  <a:lnTo>
                    <a:pt x="87" y="25"/>
                  </a:lnTo>
                  <a:lnTo>
                    <a:pt x="95" y="25"/>
                  </a:lnTo>
                  <a:lnTo>
                    <a:pt x="95" y="30"/>
                  </a:lnTo>
                  <a:lnTo>
                    <a:pt x="100" y="30"/>
                  </a:lnTo>
                  <a:lnTo>
                    <a:pt x="100" y="25"/>
                  </a:lnTo>
                  <a:lnTo>
                    <a:pt x="95" y="25"/>
                  </a:lnTo>
                  <a:lnTo>
                    <a:pt x="100" y="25"/>
                  </a:lnTo>
                  <a:lnTo>
                    <a:pt x="105" y="25"/>
                  </a:lnTo>
                  <a:lnTo>
                    <a:pt x="112" y="25"/>
                  </a:lnTo>
                  <a:lnTo>
                    <a:pt x="117" y="17"/>
                  </a:lnTo>
                  <a:lnTo>
                    <a:pt x="122" y="17"/>
                  </a:lnTo>
                  <a:lnTo>
                    <a:pt x="130" y="17"/>
                  </a:lnTo>
                  <a:lnTo>
                    <a:pt x="130" y="12"/>
                  </a:lnTo>
                  <a:lnTo>
                    <a:pt x="134" y="7"/>
                  </a:lnTo>
                  <a:lnTo>
                    <a:pt x="139" y="7"/>
                  </a:lnTo>
                  <a:lnTo>
                    <a:pt x="147" y="7"/>
                  </a:lnTo>
                  <a:lnTo>
                    <a:pt x="147" y="0"/>
                  </a:lnTo>
                  <a:lnTo>
                    <a:pt x="152" y="0"/>
                  </a:lnTo>
                  <a:lnTo>
                    <a:pt x="159" y="7"/>
                  </a:lnTo>
                  <a:lnTo>
                    <a:pt x="159" y="17"/>
                  </a:lnTo>
                  <a:lnTo>
                    <a:pt x="164" y="17"/>
                  </a:lnTo>
                  <a:lnTo>
                    <a:pt x="169" y="17"/>
                  </a:lnTo>
                  <a:lnTo>
                    <a:pt x="174" y="17"/>
                  </a:lnTo>
                  <a:lnTo>
                    <a:pt x="182" y="17"/>
                  </a:lnTo>
                  <a:lnTo>
                    <a:pt x="187" y="17"/>
                  </a:lnTo>
                  <a:lnTo>
                    <a:pt x="187" y="25"/>
                  </a:lnTo>
                  <a:lnTo>
                    <a:pt x="187" y="30"/>
                  </a:lnTo>
                  <a:lnTo>
                    <a:pt x="187" y="35"/>
                  </a:lnTo>
                  <a:lnTo>
                    <a:pt x="187" y="42"/>
                  </a:lnTo>
                  <a:lnTo>
                    <a:pt x="187" y="47"/>
                  </a:lnTo>
                  <a:lnTo>
                    <a:pt x="187" y="52"/>
                  </a:lnTo>
                  <a:lnTo>
                    <a:pt x="194" y="60"/>
                  </a:lnTo>
                  <a:lnTo>
                    <a:pt x="199" y="60"/>
                  </a:lnTo>
                  <a:lnTo>
                    <a:pt x="199" y="65"/>
                  </a:lnTo>
                  <a:lnTo>
                    <a:pt x="204" y="60"/>
                  </a:lnTo>
                  <a:lnTo>
                    <a:pt x="204" y="65"/>
                  </a:lnTo>
                  <a:lnTo>
                    <a:pt x="212" y="65"/>
                  </a:lnTo>
                  <a:lnTo>
                    <a:pt x="217" y="70"/>
                  </a:lnTo>
                  <a:lnTo>
                    <a:pt x="222" y="70"/>
                  </a:lnTo>
                  <a:lnTo>
                    <a:pt x="229" y="70"/>
                  </a:lnTo>
                  <a:lnTo>
                    <a:pt x="234" y="70"/>
                  </a:lnTo>
                  <a:lnTo>
                    <a:pt x="234" y="65"/>
                  </a:lnTo>
                  <a:lnTo>
                    <a:pt x="234" y="60"/>
                  </a:lnTo>
                  <a:lnTo>
                    <a:pt x="234" y="52"/>
                  </a:lnTo>
                  <a:lnTo>
                    <a:pt x="239" y="52"/>
                  </a:lnTo>
                  <a:lnTo>
                    <a:pt x="247" y="52"/>
                  </a:lnTo>
                  <a:lnTo>
                    <a:pt x="252" y="60"/>
                  </a:lnTo>
                  <a:lnTo>
                    <a:pt x="257" y="60"/>
                  </a:lnTo>
                  <a:lnTo>
                    <a:pt x="264" y="60"/>
                  </a:lnTo>
                  <a:lnTo>
                    <a:pt x="269" y="60"/>
                  </a:lnTo>
                  <a:lnTo>
                    <a:pt x="269" y="65"/>
                  </a:lnTo>
                  <a:lnTo>
                    <a:pt x="274" y="65"/>
                  </a:lnTo>
                  <a:lnTo>
                    <a:pt x="282" y="65"/>
                  </a:lnTo>
                  <a:lnTo>
                    <a:pt x="287" y="65"/>
                  </a:lnTo>
                  <a:lnTo>
                    <a:pt x="292" y="70"/>
                  </a:lnTo>
                  <a:lnTo>
                    <a:pt x="292" y="82"/>
                  </a:lnTo>
                  <a:lnTo>
                    <a:pt x="292" y="134"/>
                  </a:lnTo>
                  <a:lnTo>
                    <a:pt x="252" y="139"/>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19" name="Freeform 67"/>
            <p:cNvSpPr>
              <a:spLocks/>
            </p:cNvSpPr>
            <p:nvPr/>
          </p:nvSpPr>
          <p:spPr bwMode="auto">
            <a:xfrm>
              <a:off x="3550" y="2019"/>
              <a:ext cx="603" cy="702"/>
            </a:xfrm>
            <a:custGeom>
              <a:avLst/>
              <a:gdLst>
                <a:gd name="T0" fmla="*/ 83 w 457"/>
                <a:gd name="T1" fmla="*/ 60 h 532"/>
                <a:gd name="T2" fmla="*/ 95 w 457"/>
                <a:gd name="T3" fmla="*/ 105 h 532"/>
                <a:gd name="T4" fmla="*/ 113 w 457"/>
                <a:gd name="T5" fmla="*/ 140 h 532"/>
                <a:gd name="T6" fmla="*/ 130 w 457"/>
                <a:gd name="T7" fmla="*/ 175 h 532"/>
                <a:gd name="T8" fmla="*/ 160 w 457"/>
                <a:gd name="T9" fmla="*/ 217 h 532"/>
                <a:gd name="T10" fmla="*/ 187 w 457"/>
                <a:gd name="T11" fmla="*/ 252 h 532"/>
                <a:gd name="T12" fmla="*/ 205 w 457"/>
                <a:gd name="T13" fmla="*/ 287 h 532"/>
                <a:gd name="T14" fmla="*/ 217 w 457"/>
                <a:gd name="T15" fmla="*/ 322 h 532"/>
                <a:gd name="T16" fmla="*/ 240 w 457"/>
                <a:gd name="T17" fmla="*/ 345 h 532"/>
                <a:gd name="T18" fmla="*/ 270 w 457"/>
                <a:gd name="T19" fmla="*/ 375 h 532"/>
                <a:gd name="T20" fmla="*/ 305 w 457"/>
                <a:gd name="T21" fmla="*/ 375 h 532"/>
                <a:gd name="T22" fmla="*/ 330 w 457"/>
                <a:gd name="T23" fmla="*/ 392 h 532"/>
                <a:gd name="T24" fmla="*/ 357 w 457"/>
                <a:gd name="T25" fmla="*/ 405 h 532"/>
                <a:gd name="T26" fmla="*/ 370 w 457"/>
                <a:gd name="T27" fmla="*/ 427 h 532"/>
                <a:gd name="T28" fmla="*/ 405 w 457"/>
                <a:gd name="T29" fmla="*/ 427 h 532"/>
                <a:gd name="T30" fmla="*/ 410 w 457"/>
                <a:gd name="T31" fmla="*/ 457 h 532"/>
                <a:gd name="T32" fmla="*/ 435 w 457"/>
                <a:gd name="T33" fmla="*/ 475 h 532"/>
                <a:gd name="T34" fmla="*/ 452 w 457"/>
                <a:gd name="T35" fmla="*/ 497 h 532"/>
                <a:gd name="T36" fmla="*/ 440 w 457"/>
                <a:gd name="T37" fmla="*/ 527 h 532"/>
                <a:gd name="T38" fmla="*/ 312 w 457"/>
                <a:gd name="T39" fmla="*/ 497 h 532"/>
                <a:gd name="T40" fmla="*/ 295 w 457"/>
                <a:gd name="T41" fmla="*/ 480 h 532"/>
                <a:gd name="T42" fmla="*/ 265 w 457"/>
                <a:gd name="T43" fmla="*/ 497 h 532"/>
                <a:gd name="T44" fmla="*/ 252 w 457"/>
                <a:gd name="T45" fmla="*/ 470 h 532"/>
                <a:gd name="T46" fmla="*/ 247 w 457"/>
                <a:gd name="T47" fmla="*/ 435 h 532"/>
                <a:gd name="T48" fmla="*/ 212 w 457"/>
                <a:gd name="T49" fmla="*/ 422 h 532"/>
                <a:gd name="T50" fmla="*/ 200 w 457"/>
                <a:gd name="T51" fmla="*/ 392 h 532"/>
                <a:gd name="T52" fmla="*/ 170 w 457"/>
                <a:gd name="T53" fmla="*/ 380 h 532"/>
                <a:gd name="T54" fmla="*/ 178 w 457"/>
                <a:gd name="T55" fmla="*/ 397 h 532"/>
                <a:gd name="T56" fmla="*/ 153 w 457"/>
                <a:gd name="T57" fmla="*/ 397 h 532"/>
                <a:gd name="T58" fmla="*/ 135 w 457"/>
                <a:gd name="T59" fmla="*/ 380 h 532"/>
                <a:gd name="T60" fmla="*/ 118 w 457"/>
                <a:gd name="T61" fmla="*/ 362 h 532"/>
                <a:gd name="T62" fmla="*/ 125 w 457"/>
                <a:gd name="T63" fmla="*/ 335 h 532"/>
                <a:gd name="T64" fmla="*/ 148 w 457"/>
                <a:gd name="T65" fmla="*/ 317 h 532"/>
                <a:gd name="T66" fmla="*/ 113 w 457"/>
                <a:gd name="T67" fmla="*/ 305 h 532"/>
                <a:gd name="T68" fmla="*/ 118 w 457"/>
                <a:gd name="T69" fmla="*/ 262 h 532"/>
                <a:gd name="T70" fmla="*/ 130 w 457"/>
                <a:gd name="T71" fmla="*/ 227 h 532"/>
                <a:gd name="T72" fmla="*/ 100 w 457"/>
                <a:gd name="T73" fmla="*/ 235 h 532"/>
                <a:gd name="T74" fmla="*/ 78 w 457"/>
                <a:gd name="T75" fmla="*/ 217 h 532"/>
                <a:gd name="T76" fmla="*/ 95 w 457"/>
                <a:gd name="T77" fmla="*/ 200 h 532"/>
                <a:gd name="T78" fmla="*/ 78 w 457"/>
                <a:gd name="T79" fmla="*/ 165 h 532"/>
                <a:gd name="T80" fmla="*/ 60 w 457"/>
                <a:gd name="T81" fmla="*/ 182 h 532"/>
                <a:gd name="T82" fmla="*/ 60 w 457"/>
                <a:gd name="T83" fmla="*/ 182 h 532"/>
                <a:gd name="T84" fmla="*/ 25 w 457"/>
                <a:gd name="T85" fmla="*/ 205 h 532"/>
                <a:gd name="T86" fmla="*/ 8 w 457"/>
                <a:gd name="T87" fmla="*/ 200 h 532"/>
                <a:gd name="T88" fmla="*/ 18 w 457"/>
                <a:gd name="T89" fmla="*/ 175 h 532"/>
                <a:gd name="T90" fmla="*/ 18 w 457"/>
                <a:gd name="T91" fmla="*/ 170 h 532"/>
                <a:gd name="T92" fmla="*/ 35 w 457"/>
                <a:gd name="T93" fmla="*/ 158 h 532"/>
                <a:gd name="T94" fmla="*/ 35 w 457"/>
                <a:gd name="T95" fmla="*/ 130 h 532"/>
                <a:gd name="T96" fmla="*/ 13 w 457"/>
                <a:gd name="T97" fmla="*/ 113 h 532"/>
                <a:gd name="T98" fmla="*/ 0 w 457"/>
                <a:gd name="T99" fmla="*/ 88 h 532"/>
                <a:gd name="T100" fmla="*/ 13 w 457"/>
                <a:gd name="T101" fmla="*/ 65 h 532"/>
                <a:gd name="T102" fmla="*/ 25 w 457"/>
                <a:gd name="T103" fmla="*/ 35 h 532"/>
                <a:gd name="T104" fmla="*/ 0 w 457"/>
                <a:gd name="T105" fmla="*/ 13 h 532"/>
                <a:gd name="T106" fmla="*/ 30 w 457"/>
                <a:gd name="T107" fmla="*/ 0 h 532"/>
                <a:gd name="T108" fmla="*/ 60 w 457"/>
                <a:gd name="T109" fmla="*/ 13 h 532"/>
                <a:gd name="T110" fmla="*/ 78 w 457"/>
                <a:gd name="T111" fmla="*/ 23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7" h="532">
                  <a:moveTo>
                    <a:pt x="78" y="23"/>
                  </a:moveTo>
                  <a:lnTo>
                    <a:pt x="78" y="30"/>
                  </a:lnTo>
                  <a:lnTo>
                    <a:pt x="78" y="40"/>
                  </a:lnTo>
                  <a:lnTo>
                    <a:pt x="83" y="48"/>
                  </a:lnTo>
                  <a:lnTo>
                    <a:pt x="83" y="53"/>
                  </a:lnTo>
                  <a:lnTo>
                    <a:pt x="83" y="60"/>
                  </a:lnTo>
                  <a:lnTo>
                    <a:pt x="78" y="70"/>
                  </a:lnTo>
                  <a:lnTo>
                    <a:pt x="83" y="75"/>
                  </a:lnTo>
                  <a:lnTo>
                    <a:pt x="83" y="83"/>
                  </a:lnTo>
                  <a:lnTo>
                    <a:pt x="88" y="95"/>
                  </a:lnTo>
                  <a:lnTo>
                    <a:pt x="95" y="100"/>
                  </a:lnTo>
                  <a:lnTo>
                    <a:pt x="95" y="105"/>
                  </a:lnTo>
                  <a:lnTo>
                    <a:pt x="95" y="113"/>
                  </a:lnTo>
                  <a:lnTo>
                    <a:pt x="100" y="118"/>
                  </a:lnTo>
                  <a:lnTo>
                    <a:pt x="100" y="123"/>
                  </a:lnTo>
                  <a:lnTo>
                    <a:pt x="108" y="130"/>
                  </a:lnTo>
                  <a:lnTo>
                    <a:pt x="113" y="135"/>
                  </a:lnTo>
                  <a:lnTo>
                    <a:pt x="113" y="140"/>
                  </a:lnTo>
                  <a:lnTo>
                    <a:pt x="113" y="148"/>
                  </a:lnTo>
                  <a:lnTo>
                    <a:pt x="118" y="153"/>
                  </a:lnTo>
                  <a:lnTo>
                    <a:pt x="118" y="158"/>
                  </a:lnTo>
                  <a:lnTo>
                    <a:pt x="125" y="165"/>
                  </a:lnTo>
                  <a:lnTo>
                    <a:pt x="125" y="170"/>
                  </a:lnTo>
                  <a:lnTo>
                    <a:pt x="130" y="175"/>
                  </a:lnTo>
                  <a:lnTo>
                    <a:pt x="130" y="182"/>
                  </a:lnTo>
                  <a:lnTo>
                    <a:pt x="135" y="192"/>
                  </a:lnTo>
                  <a:lnTo>
                    <a:pt x="143" y="200"/>
                  </a:lnTo>
                  <a:lnTo>
                    <a:pt x="148" y="205"/>
                  </a:lnTo>
                  <a:lnTo>
                    <a:pt x="153" y="210"/>
                  </a:lnTo>
                  <a:lnTo>
                    <a:pt x="160" y="217"/>
                  </a:lnTo>
                  <a:lnTo>
                    <a:pt x="165" y="222"/>
                  </a:lnTo>
                  <a:lnTo>
                    <a:pt x="165" y="227"/>
                  </a:lnTo>
                  <a:lnTo>
                    <a:pt x="170" y="227"/>
                  </a:lnTo>
                  <a:lnTo>
                    <a:pt x="178" y="235"/>
                  </a:lnTo>
                  <a:lnTo>
                    <a:pt x="183" y="240"/>
                  </a:lnTo>
                  <a:lnTo>
                    <a:pt x="187" y="252"/>
                  </a:lnTo>
                  <a:lnTo>
                    <a:pt x="195" y="257"/>
                  </a:lnTo>
                  <a:lnTo>
                    <a:pt x="195" y="262"/>
                  </a:lnTo>
                  <a:lnTo>
                    <a:pt x="200" y="270"/>
                  </a:lnTo>
                  <a:lnTo>
                    <a:pt x="205" y="275"/>
                  </a:lnTo>
                  <a:lnTo>
                    <a:pt x="205" y="282"/>
                  </a:lnTo>
                  <a:lnTo>
                    <a:pt x="205" y="287"/>
                  </a:lnTo>
                  <a:lnTo>
                    <a:pt x="205" y="292"/>
                  </a:lnTo>
                  <a:lnTo>
                    <a:pt x="212" y="300"/>
                  </a:lnTo>
                  <a:lnTo>
                    <a:pt x="212" y="305"/>
                  </a:lnTo>
                  <a:lnTo>
                    <a:pt x="212" y="310"/>
                  </a:lnTo>
                  <a:lnTo>
                    <a:pt x="217" y="317"/>
                  </a:lnTo>
                  <a:lnTo>
                    <a:pt x="217" y="322"/>
                  </a:lnTo>
                  <a:lnTo>
                    <a:pt x="222" y="327"/>
                  </a:lnTo>
                  <a:lnTo>
                    <a:pt x="230" y="327"/>
                  </a:lnTo>
                  <a:lnTo>
                    <a:pt x="230" y="335"/>
                  </a:lnTo>
                  <a:lnTo>
                    <a:pt x="230" y="340"/>
                  </a:lnTo>
                  <a:lnTo>
                    <a:pt x="235" y="345"/>
                  </a:lnTo>
                  <a:lnTo>
                    <a:pt x="240" y="345"/>
                  </a:lnTo>
                  <a:lnTo>
                    <a:pt x="247" y="352"/>
                  </a:lnTo>
                  <a:lnTo>
                    <a:pt x="247" y="357"/>
                  </a:lnTo>
                  <a:lnTo>
                    <a:pt x="247" y="362"/>
                  </a:lnTo>
                  <a:lnTo>
                    <a:pt x="260" y="362"/>
                  </a:lnTo>
                  <a:lnTo>
                    <a:pt x="265" y="370"/>
                  </a:lnTo>
                  <a:lnTo>
                    <a:pt x="270" y="375"/>
                  </a:lnTo>
                  <a:lnTo>
                    <a:pt x="275" y="375"/>
                  </a:lnTo>
                  <a:lnTo>
                    <a:pt x="282" y="375"/>
                  </a:lnTo>
                  <a:lnTo>
                    <a:pt x="287" y="375"/>
                  </a:lnTo>
                  <a:lnTo>
                    <a:pt x="295" y="375"/>
                  </a:lnTo>
                  <a:lnTo>
                    <a:pt x="300" y="375"/>
                  </a:lnTo>
                  <a:lnTo>
                    <a:pt x="305" y="375"/>
                  </a:lnTo>
                  <a:lnTo>
                    <a:pt x="312" y="375"/>
                  </a:lnTo>
                  <a:lnTo>
                    <a:pt x="317" y="375"/>
                  </a:lnTo>
                  <a:lnTo>
                    <a:pt x="322" y="380"/>
                  </a:lnTo>
                  <a:lnTo>
                    <a:pt x="322" y="387"/>
                  </a:lnTo>
                  <a:lnTo>
                    <a:pt x="330" y="387"/>
                  </a:lnTo>
                  <a:lnTo>
                    <a:pt x="330" y="392"/>
                  </a:lnTo>
                  <a:lnTo>
                    <a:pt x="335" y="392"/>
                  </a:lnTo>
                  <a:lnTo>
                    <a:pt x="340" y="392"/>
                  </a:lnTo>
                  <a:lnTo>
                    <a:pt x="347" y="392"/>
                  </a:lnTo>
                  <a:lnTo>
                    <a:pt x="352" y="392"/>
                  </a:lnTo>
                  <a:lnTo>
                    <a:pt x="352" y="397"/>
                  </a:lnTo>
                  <a:lnTo>
                    <a:pt x="357" y="405"/>
                  </a:lnTo>
                  <a:lnTo>
                    <a:pt x="357" y="410"/>
                  </a:lnTo>
                  <a:lnTo>
                    <a:pt x="365" y="410"/>
                  </a:lnTo>
                  <a:lnTo>
                    <a:pt x="365" y="415"/>
                  </a:lnTo>
                  <a:lnTo>
                    <a:pt x="370" y="422"/>
                  </a:lnTo>
                  <a:lnTo>
                    <a:pt x="365" y="422"/>
                  </a:lnTo>
                  <a:lnTo>
                    <a:pt x="370" y="427"/>
                  </a:lnTo>
                  <a:lnTo>
                    <a:pt x="375" y="427"/>
                  </a:lnTo>
                  <a:lnTo>
                    <a:pt x="382" y="427"/>
                  </a:lnTo>
                  <a:lnTo>
                    <a:pt x="387" y="427"/>
                  </a:lnTo>
                  <a:lnTo>
                    <a:pt x="392" y="427"/>
                  </a:lnTo>
                  <a:lnTo>
                    <a:pt x="400" y="427"/>
                  </a:lnTo>
                  <a:lnTo>
                    <a:pt x="405" y="427"/>
                  </a:lnTo>
                  <a:lnTo>
                    <a:pt x="405" y="435"/>
                  </a:lnTo>
                  <a:lnTo>
                    <a:pt x="410" y="435"/>
                  </a:lnTo>
                  <a:lnTo>
                    <a:pt x="410" y="440"/>
                  </a:lnTo>
                  <a:lnTo>
                    <a:pt x="410" y="445"/>
                  </a:lnTo>
                  <a:lnTo>
                    <a:pt x="410" y="450"/>
                  </a:lnTo>
                  <a:lnTo>
                    <a:pt x="410" y="457"/>
                  </a:lnTo>
                  <a:lnTo>
                    <a:pt x="417" y="457"/>
                  </a:lnTo>
                  <a:lnTo>
                    <a:pt x="417" y="462"/>
                  </a:lnTo>
                  <a:lnTo>
                    <a:pt x="422" y="462"/>
                  </a:lnTo>
                  <a:lnTo>
                    <a:pt x="422" y="470"/>
                  </a:lnTo>
                  <a:lnTo>
                    <a:pt x="427" y="475"/>
                  </a:lnTo>
                  <a:lnTo>
                    <a:pt x="435" y="475"/>
                  </a:lnTo>
                  <a:lnTo>
                    <a:pt x="440" y="475"/>
                  </a:lnTo>
                  <a:lnTo>
                    <a:pt x="440" y="480"/>
                  </a:lnTo>
                  <a:lnTo>
                    <a:pt x="440" y="487"/>
                  </a:lnTo>
                  <a:lnTo>
                    <a:pt x="447" y="487"/>
                  </a:lnTo>
                  <a:lnTo>
                    <a:pt x="452" y="492"/>
                  </a:lnTo>
                  <a:lnTo>
                    <a:pt x="452" y="497"/>
                  </a:lnTo>
                  <a:lnTo>
                    <a:pt x="452" y="505"/>
                  </a:lnTo>
                  <a:lnTo>
                    <a:pt x="457" y="509"/>
                  </a:lnTo>
                  <a:lnTo>
                    <a:pt x="457" y="514"/>
                  </a:lnTo>
                  <a:lnTo>
                    <a:pt x="452" y="514"/>
                  </a:lnTo>
                  <a:lnTo>
                    <a:pt x="447" y="522"/>
                  </a:lnTo>
                  <a:lnTo>
                    <a:pt x="440" y="527"/>
                  </a:lnTo>
                  <a:lnTo>
                    <a:pt x="435" y="532"/>
                  </a:lnTo>
                  <a:lnTo>
                    <a:pt x="330" y="527"/>
                  </a:lnTo>
                  <a:lnTo>
                    <a:pt x="330" y="509"/>
                  </a:lnTo>
                  <a:lnTo>
                    <a:pt x="322" y="509"/>
                  </a:lnTo>
                  <a:lnTo>
                    <a:pt x="317" y="505"/>
                  </a:lnTo>
                  <a:lnTo>
                    <a:pt x="312" y="497"/>
                  </a:lnTo>
                  <a:lnTo>
                    <a:pt x="305" y="487"/>
                  </a:lnTo>
                  <a:lnTo>
                    <a:pt x="312" y="487"/>
                  </a:lnTo>
                  <a:lnTo>
                    <a:pt x="312" y="480"/>
                  </a:lnTo>
                  <a:lnTo>
                    <a:pt x="305" y="475"/>
                  </a:lnTo>
                  <a:lnTo>
                    <a:pt x="300" y="480"/>
                  </a:lnTo>
                  <a:lnTo>
                    <a:pt x="295" y="480"/>
                  </a:lnTo>
                  <a:lnTo>
                    <a:pt x="287" y="487"/>
                  </a:lnTo>
                  <a:lnTo>
                    <a:pt x="282" y="487"/>
                  </a:lnTo>
                  <a:lnTo>
                    <a:pt x="275" y="487"/>
                  </a:lnTo>
                  <a:lnTo>
                    <a:pt x="275" y="492"/>
                  </a:lnTo>
                  <a:lnTo>
                    <a:pt x="270" y="492"/>
                  </a:lnTo>
                  <a:lnTo>
                    <a:pt x="265" y="497"/>
                  </a:lnTo>
                  <a:lnTo>
                    <a:pt x="260" y="492"/>
                  </a:lnTo>
                  <a:lnTo>
                    <a:pt x="252" y="492"/>
                  </a:lnTo>
                  <a:lnTo>
                    <a:pt x="252" y="487"/>
                  </a:lnTo>
                  <a:lnTo>
                    <a:pt x="252" y="480"/>
                  </a:lnTo>
                  <a:lnTo>
                    <a:pt x="252" y="475"/>
                  </a:lnTo>
                  <a:lnTo>
                    <a:pt x="252" y="470"/>
                  </a:lnTo>
                  <a:lnTo>
                    <a:pt x="252" y="462"/>
                  </a:lnTo>
                  <a:lnTo>
                    <a:pt x="252" y="450"/>
                  </a:lnTo>
                  <a:lnTo>
                    <a:pt x="252" y="445"/>
                  </a:lnTo>
                  <a:lnTo>
                    <a:pt x="252" y="440"/>
                  </a:lnTo>
                  <a:lnTo>
                    <a:pt x="252" y="435"/>
                  </a:lnTo>
                  <a:lnTo>
                    <a:pt x="247" y="435"/>
                  </a:lnTo>
                  <a:lnTo>
                    <a:pt x="240" y="435"/>
                  </a:lnTo>
                  <a:lnTo>
                    <a:pt x="235" y="435"/>
                  </a:lnTo>
                  <a:lnTo>
                    <a:pt x="222" y="435"/>
                  </a:lnTo>
                  <a:lnTo>
                    <a:pt x="217" y="435"/>
                  </a:lnTo>
                  <a:lnTo>
                    <a:pt x="217" y="427"/>
                  </a:lnTo>
                  <a:lnTo>
                    <a:pt x="212" y="422"/>
                  </a:lnTo>
                  <a:lnTo>
                    <a:pt x="212" y="415"/>
                  </a:lnTo>
                  <a:lnTo>
                    <a:pt x="205" y="415"/>
                  </a:lnTo>
                  <a:lnTo>
                    <a:pt x="205" y="410"/>
                  </a:lnTo>
                  <a:lnTo>
                    <a:pt x="200" y="405"/>
                  </a:lnTo>
                  <a:lnTo>
                    <a:pt x="200" y="397"/>
                  </a:lnTo>
                  <a:lnTo>
                    <a:pt x="200" y="392"/>
                  </a:lnTo>
                  <a:lnTo>
                    <a:pt x="195" y="387"/>
                  </a:lnTo>
                  <a:lnTo>
                    <a:pt x="187" y="387"/>
                  </a:lnTo>
                  <a:lnTo>
                    <a:pt x="183" y="387"/>
                  </a:lnTo>
                  <a:lnTo>
                    <a:pt x="183" y="380"/>
                  </a:lnTo>
                  <a:lnTo>
                    <a:pt x="178" y="380"/>
                  </a:lnTo>
                  <a:lnTo>
                    <a:pt x="170" y="380"/>
                  </a:lnTo>
                  <a:lnTo>
                    <a:pt x="170" y="387"/>
                  </a:lnTo>
                  <a:lnTo>
                    <a:pt x="178" y="387"/>
                  </a:lnTo>
                  <a:lnTo>
                    <a:pt x="178" y="392"/>
                  </a:lnTo>
                  <a:lnTo>
                    <a:pt x="178" y="397"/>
                  </a:lnTo>
                  <a:lnTo>
                    <a:pt x="178" y="405"/>
                  </a:lnTo>
                  <a:lnTo>
                    <a:pt x="178" y="397"/>
                  </a:lnTo>
                  <a:lnTo>
                    <a:pt x="170" y="397"/>
                  </a:lnTo>
                  <a:lnTo>
                    <a:pt x="170" y="392"/>
                  </a:lnTo>
                  <a:lnTo>
                    <a:pt x="165" y="392"/>
                  </a:lnTo>
                  <a:lnTo>
                    <a:pt x="160" y="392"/>
                  </a:lnTo>
                  <a:lnTo>
                    <a:pt x="153" y="392"/>
                  </a:lnTo>
                  <a:lnTo>
                    <a:pt x="153" y="397"/>
                  </a:lnTo>
                  <a:lnTo>
                    <a:pt x="148" y="397"/>
                  </a:lnTo>
                  <a:lnTo>
                    <a:pt x="143" y="397"/>
                  </a:lnTo>
                  <a:lnTo>
                    <a:pt x="143" y="392"/>
                  </a:lnTo>
                  <a:lnTo>
                    <a:pt x="135" y="392"/>
                  </a:lnTo>
                  <a:lnTo>
                    <a:pt x="135" y="387"/>
                  </a:lnTo>
                  <a:lnTo>
                    <a:pt x="135" y="380"/>
                  </a:lnTo>
                  <a:lnTo>
                    <a:pt x="130" y="380"/>
                  </a:lnTo>
                  <a:lnTo>
                    <a:pt x="125" y="380"/>
                  </a:lnTo>
                  <a:lnTo>
                    <a:pt x="118" y="380"/>
                  </a:lnTo>
                  <a:lnTo>
                    <a:pt x="118" y="375"/>
                  </a:lnTo>
                  <a:lnTo>
                    <a:pt x="118" y="370"/>
                  </a:lnTo>
                  <a:lnTo>
                    <a:pt x="118" y="362"/>
                  </a:lnTo>
                  <a:lnTo>
                    <a:pt x="118" y="357"/>
                  </a:lnTo>
                  <a:lnTo>
                    <a:pt x="125" y="357"/>
                  </a:lnTo>
                  <a:lnTo>
                    <a:pt x="125" y="352"/>
                  </a:lnTo>
                  <a:lnTo>
                    <a:pt x="125" y="345"/>
                  </a:lnTo>
                  <a:lnTo>
                    <a:pt x="125" y="340"/>
                  </a:lnTo>
                  <a:lnTo>
                    <a:pt x="125" y="335"/>
                  </a:lnTo>
                  <a:lnTo>
                    <a:pt x="125" y="327"/>
                  </a:lnTo>
                  <a:lnTo>
                    <a:pt x="130" y="327"/>
                  </a:lnTo>
                  <a:lnTo>
                    <a:pt x="135" y="327"/>
                  </a:lnTo>
                  <a:lnTo>
                    <a:pt x="143" y="322"/>
                  </a:lnTo>
                  <a:lnTo>
                    <a:pt x="148" y="322"/>
                  </a:lnTo>
                  <a:lnTo>
                    <a:pt x="148" y="317"/>
                  </a:lnTo>
                  <a:lnTo>
                    <a:pt x="143" y="317"/>
                  </a:lnTo>
                  <a:lnTo>
                    <a:pt x="135" y="317"/>
                  </a:lnTo>
                  <a:lnTo>
                    <a:pt x="130" y="317"/>
                  </a:lnTo>
                  <a:lnTo>
                    <a:pt x="125" y="317"/>
                  </a:lnTo>
                  <a:lnTo>
                    <a:pt x="118" y="310"/>
                  </a:lnTo>
                  <a:lnTo>
                    <a:pt x="113" y="305"/>
                  </a:lnTo>
                  <a:lnTo>
                    <a:pt x="113" y="300"/>
                  </a:lnTo>
                  <a:lnTo>
                    <a:pt x="113" y="292"/>
                  </a:lnTo>
                  <a:lnTo>
                    <a:pt x="113" y="287"/>
                  </a:lnTo>
                  <a:lnTo>
                    <a:pt x="113" y="282"/>
                  </a:lnTo>
                  <a:lnTo>
                    <a:pt x="118" y="275"/>
                  </a:lnTo>
                  <a:lnTo>
                    <a:pt x="118" y="262"/>
                  </a:lnTo>
                  <a:lnTo>
                    <a:pt x="125" y="257"/>
                  </a:lnTo>
                  <a:lnTo>
                    <a:pt x="125" y="247"/>
                  </a:lnTo>
                  <a:lnTo>
                    <a:pt x="130" y="240"/>
                  </a:lnTo>
                  <a:lnTo>
                    <a:pt x="135" y="235"/>
                  </a:lnTo>
                  <a:lnTo>
                    <a:pt x="135" y="227"/>
                  </a:lnTo>
                  <a:lnTo>
                    <a:pt x="130" y="227"/>
                  </a:lnTo>
                  <a:lnTo>
                    <a:pt x="125" y="222"/>
                  </a:lnTo>
                  <a:lnTo>
                    <a:pt x="118" y="222"/>
                  </a:lnTo>
                  <a:lnTo>
                    <a:pt x="113" y="222"/>
                  </a:lnTo>
                  <a:lnTo>
                    <a:pt x="108" y="222"/>
                  </a:lnTo>
                  <a:lnTo>
                    <a:pt x="100" y="227"/>
                  </a:lnTo>
                  <a:lnTo>
                    <a:pt x="100" y="235"/>
                  </a:lnTo>
                  <a:lnTo>
                    <a:pt x="95" y="235"/>
                  </a:lnTo>
                  <a:lnTo>
                    <a:pt x="88" y="227"/>
                  </a:lnTo>
                  <a:lnTo>
                    <a:pt x="83" y="227"/>
                  </a:lnTo>
                  <a:lnTo>
                    <a:pt x="78" y="227"/>
                  </a:lnTo>
                  <a:lnTo>
                    <a:pt x="78" y="222"/>
                  </a:lnTo>
                  <a:lnTo>
                    <a:pt x="78" y="217"/>
                  </a:lnTo>
                  <a:lnTo>
                    <a:pt x="78" y="210"/>
                  </a:lnTo>
                  <a:lnTo>
                    <a:pt x="78" y="205"/>
                  </a:lnTo>
                  <a:lnTo>
                    <a:pt x="83" y="205"/>
                  </a:lnTo>
                  <a:lnTo>
                    <a:pt x="88" y="205"/>
                  </a:lnTo>
                  <a:lnTo>
                    <a:pt x="88" y="200"/>
                  </a:lnTo>
                  <a:lnTo>
                    <a:pt x="95" y="200"/>
                  </a:lnTo>
                  <a:lnTo>
                    <a:pt x="95" y="192"/>
                  </a:lnTo>
                  <a:lnTo>
                    <a:pt x="88" y="187"/>
                  </a:lnTo>
                  <a:lnTo>
                    <a:pt x="83" y="182"/>
                  </a:lnTo>
                  <a:lnTo>
                    <a:pt x="83" y="175"/>
                  </a:lnTo>
                  <a:lnTo>
                    <a:pt x="83" y="170"/>
                  </a:lnTo>
                  <a:lnTo>
                    <a:pt x="78" y="165"/>
                  </a:lnTo>
                  <a:lnTo>
                    <a:pt x="70" y="165"/>
                  </a:lnTo>
                  <a:lnTo>
                    <a:pt x="65" y="165"/>
                  </a:lnTo>
                  <a:lnTo>
                    <a:pt x="65" y="170"/>
                  </a:lnTo>
                  <a:lnTo>
                    <a:pt x="60" y="170"/>
                  </a:lnTo>
                  <a:lnTo>
                    <a:pt x="60" y="175"/>
                  </a:lnTo>
                  <a:lnTo>
                    <a:pt x="60" y="182"/>
                  </a:lnTo>
                  <a:lnTo>
                    <a:pt x="60" y="187"/>
                  </a:lnTo>
                  <a:lnTo>
                    <a:pt x="65" y="187"/>
                  </a:lnTo>
                  <a:lnTo>
                    <a:pt x="65" y="192"/>
                  </a:lnTo>
                  <a:lnTo>
                    <a:pt x="65" y="187"/>
                  </a:lnTo>
                  <a:lnTo>
                    <a:pt x="60" y="187"/>
                  </a:lnTo>
                  <a:lnTo>
                    <a:pt x="60" y="182"/>
                  </a:lnTo>
                  <a:lnTo>
                    <a:pt x="53" y="182"/>
                  </a:lnTo>
                  <a:lnTo>
                    <a:pt x="48" y="187"/>
                  </a:lnTo>
                  <a:lnTo>
                    <a:pt x="43" y="192"/>
                  </a:lnTo>
                  <a:lnTo>
                    <a:pt x="35" y="200"/>
                  </a:lnTo>
                  <a:lnTo>
                    <a:pt x="30" y="205"/>
                  </a:lnTo>
                  <a:lnTo>
                    <a:pt x="25" y="205"/>
                  </a:lnTo>
                  <a:lnTo>
                    <a:pt x="25" y="210"/>
                  </a:lnTo>
                  <a:lnTo>
                    <a:pt x="18" y="210"/>
                  </a:lnTo>
                  <a:lnTo>
                    <a:pt x="13" y="210"/>
                  </a:lnTo>
                  <a:lnTo>
                    <a:pt x="13" y="205"/>
                  </a:lnTo>
                  <a:lnTo>
                    <a:pt x="8" y="205"/>
                  </a:lnTo>
                  <a:lnTo>
                    <a:pt x="8" y="200"/>
                  </a:lnTo>
                  <a:lnTo>
                    <a:pt x="8" y="192"/>
                  </a:lnTo>
                  <a:lnTo>
                    <a:pt x="13" y="192"/>
                  </a:lnTo>
                  <a:lnTo>
                    <a:pt x="13" y="187"/>
                  </a:lnTo>
                  <a:lnTo>
                    <a:pt x="18" y="182"/>
                  </a:lnTo>
                  <a:lnTo>
                    <a:pt x="25" y="175"/>
                  </a:lnTo>
                  <a:lnTo>
                    <a:pt x="18" y="175"/>
                  </a:lnTo>
                  <a:lnTo>
                    <a:pt x="13" y="175"/>
                  </a:lnTo>
                  <a:lnTo>
                    <a:pt x="13" y="182"/>
                  </a:lnTo>
                  <a:lnTo>
                    <a:pt x="8" y="182"/>
                  </a:lnTo>
                  <a:lnTo>
                    <a:pt x="8" y="175"/>
                  </a:lnTo>
                  <a:lnTo>
                    <a:pt x="13" y="175"/>
                  </a:lnTo>
                  <a:lnTo>
                    <a:pt x="18" y="170"/>
                  </a:lnTo>
                  <a:lnTo>
                    <a:pt x="25" y="165"/>
                  </a:lnTo>
                  <a:lnTo>
                    <a:pt x="30" y="165"/>
                  </a:lnTo>
                  <a:lnTo>
                    <a:pt x="35" y="165"/>
                  </a:lnTo>
                  <a:lnTo>
                    <a:pt x="43" y="165"/>
                  </a:lnTo>
                  <a:lnTo>
                    <a:pt x="35" y="165"/>
                  </a:lnTo>
                  <a:lnTo>
                    <a:pt x="35" y="158"/>
                  </a:lnTo>
                  <a:lnTo>
                    <a:pt x="43" y="153"/>
                  </a:lnTo>
                  <a:lnTo>
                    <a:pt x="43" y="148"/>
                  </a:lnTo>
                  <a:lnTo>
                    <a:pt x="48" y="140"/>
                  </a:lnTo>
                  <a:lnTo>
                    <a:pt x="43" y="135"/>
                  </a:lnTo>
                  <a:lnTo>
                    <a:pt x="35" y="135"/>
                  </a:lnTo>
                  <a:lnTo>
                    <a:pt x="35" y="130"/>
                  </a:lnTo>
                  <a:lnTo>
                    <a:pt x="30" y="130"/>
                  </a:lnTo>
                  <a:lnTo>
                    <a:pt x="25" y="135"/>
                  </a:lnTo>
                  <a:lnTo>
                    <a:pt x="18" y="130"/>
                  </a:lnTo>
                  <a:lnTo>
                    <a:pt x="13" y="123"/>
                  </a:lnTo>
                  <a:lnTo>
                    <a:pt x="13" y="118"/>
                  </a:lnTo>
                  <a:lnTo>
                    <a:pt x="13" y="113"/>
                  </a:lnTo>
                  <a:lnTo>
                    <a:pt x="13" y="105"/>
                  </a:lnTo>
                  <a:lnTo>
                    <a:pt x="8" y="105"/>
                  </a:lnTo>
                  <a:lnTo>
                    <a:pt x="8" y="100"/>
                  </a:lnTo>
                  <a:lnTo>
                    <a:pt x="8" y="95"/>
                  </a:lnTo>
                  <a:lnTo>
                    <a:pt x="0" y="95"/>
                  </a:lnTo>
                  <a:lnTo>
                    <a:pt x="0" y="88"/>
                  </a:lnTo>
                  <a:lnTo>
                    <a:pt x="0" y="83"/>
                  </a:lnTo>
                  <a:lnTo>
                    <a:pt x="8" y="83"/>
                  </a:lnTo>
                  <a:lnTo>
                    <a:pt x="13" y="75"/>
                  </a:lnTo>
                  <a:lnTo>
                    <a:pt x="18" y="70"/>
                  </a:lnTo>
                  <a:lnTo>
                    <a:pt x="18" y="65"/>
                  </a:lnTo>
                  <a:lnTo>
                    <a:pt x="13" y="65"/>
                  </a:lnTo>
                  <a:lnTo>
                    <a:pt x="8" y="65"/>
                  </a:lnTo>
                  <a:lnTo>
                    <a:pt x="8" y="53"/>
                  </a:lnTo>
                  <a:lnTo>
                    <a:pt x="13" y="53"/>
                  </a:lnTo>
                  <a:lnTo>
                    <a:pt x="18" y="48"/>
                  </a:lnTo>
                  <a:lnTo>
                    <a:pt x="18" y="40"/>
                  </a:lnTo>
                  <a:lnTo>
                    <a:pt x="25" y="35"/>
                  </a:lnTo>
                  <a:lnTo>
                    <a:pt x="25" y="30"/>
                  </a:lnTo>
                  <a:lnTo>
                    <a:pt x="25" y="23"/>
                  </a:lnTo>
                  <a:lnTo>
                    <a:pt x="18" y="23"/>
                  </a:lnTo>
                  <a:lnTo>
                    <a:pt x="18" y="18"/>
                  </a:lnTo>
                  <a:lnTo>
                    <a:pt x="8" y="18"/>
                  </a:lnTo>
                  <a:lnTo>
                    <a:pt x="0" y="13"/>
                  </a:lnTo>
                  <a:lnTo>
                    <a:pt x="0" y="5"/>
                  </a:lnTo>
                  <a:lnTo>
                    <a:pt x="8" y="5"/>
                  </a:lnTo>
                  <a:lnTo>
                    <a:pt x="18" y="5"/>
                  </a:lnTo>
                  <a:lnTo>
                    <a:pt x="25" y="5"/>
                  </a:lnTo>
                  <a:lnTo>
                    <a:pt x="30" y="5"/>
                  </a:lnTo>
                  <a:lnTo>
                    <a:pt x="30" y="0"/>
                  </a:lnTo>
                  <a:lnTo>
                    <a:pt x="35" y="0"/>
                  </a:lnTo>
                  <a:lnTo>
                    <a:pt x="43" y="5"/>
                  </a:lnTo>
                  <a:lnTo>
                    <a:pt x="43" y="13"/>
                  </a:lnTo>
                  <a:lnTo>
                    <a:pt x="48" y="13"/>
                  </a:lnTo>
                  <a:lnTo>
                    <a:pt x="53" y="13"/>
                  </a:lnTo>
                  <a:lnTo>
                    <a:pt x="60" y="13"/>
                  </a:lnTo>
                  <a:lnTo>
                    <a:pt x="60" y="18"/>
                  </a:lnTo>
                  <a:lnTo>
                    <a:pt x="65" y="23"/>
                  </a:lnTo>
                  <a:lnTo>
                    <a:pt x="70" y="23"/>
                  </a:lnTo>
                  <a:lnTo>
                    <a:pt x="78" y="23"/>
                  </a:lnTo>
                  <a:lnTo>
                    <a:pt x="78" y="18"/>
                  </a:lnTo>
                  <a:lnTo>
                    <a:pt x="78" y="23"/>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0" name="Freeform 68"/>
            <p:cNvSpPr>
              <a:spLocks/>
            </p:cNvSpPr>
            <p:nvPr/>
          </p:nvSpPr>
          <p:spPr bwMode="auto">
            <a:xfrm>
              <a:off x="2856" y="1673"/>
              <a:ext cx="441" cy="541"/>
            </a:xfrm>
            <a:custGeom>
              <a:avLst/>
              <a:gdLst>
                <a:gd name="T0" fmla="*/ 239 w 334"/>
                <a:gd name="T1" fmla="*/ 322 h 410"/>
                <a:gd name="T2" fmla="*/ 222 w 334"/>
                <a:gd name="T3" fmla="*/ 315 h 410"/>
                <a:gd name="T4" fmla="*/ 207 w 334"/>
                <a:gd name="T5" fmla="*/ 292 h 410"/>
                <a:gd name="T6" fmla="*/ 182 w 334"/>
                <a:gd name="T7" fmla="*/ 280 h 410"/>
                <a:gd name="T8" fmla="*/ 159 w 334"/>
                <a:gd name="T9" fmla="*/ 292 h 410"/>
                <a:gd name="T10" fmla="*/ 142 w 334"/>
                <a:gd name="T11" fmla="*/ 322 h 410"/>
                <a:gd name="T12" fmla="*/ 147 w 334"/>
                <a:gd name="T13" fmla="*/ 337 h 410"/>
                <a:gd name="T14" fmla="*/ 159 w 334"/>
                <a:gd name="T15" fmla="*/ 362 h 410"/>
                <a:gd name="T16" fmla="*/ 147 w 334"/>
                <a:gd name="T17" fmla="*/ 380 h 410"/>
                <a:gd name="T18" fmla="*/ 124 w 334"/>
                <a:gd name="T19" fmla="*/ 392 h 410"/>
                <a:gd name="T20" fmla="*/ 99 w 334"/>
                <a:gd name="T21" fmla="*/ 410 h 410"/>
                <a:gd name="T22" fmla="*/ 64 w 334"/>
                <a:gd name="T23" fmla="*/ 397 h 410"/>
                <a:gd name="T24" fmla="*/ 52 w 334"/>
                <a:gd name="T25" fmla="*/ 380 h 410"/>
                <a:gd name="T26" fmla="*/ 64 w 334"/>
                <a:gd name="T27" fmla="*/ 362 h 410"/>
                <a:gd name="T28" fmla="*/ 77 w 334"/>
                <a:gd name="T29" fmla="*/ 337 h 410"/>
                <a:gd name="T30" fmla="*/ 99 w 334"/>
                <a:gd name="T31" fmla="*/ 322 h 410"/>
                <a:gd name="T32" fmla="*/ 117 w 334"/>
                <a:gd name="T33" fmla="*/ 297 h 410"/>
                <a:gd name="T34" fmla="*/ 99 w 334"/>
                <a:gd name="T35" fmla="*/ 275 h 410"/>
                <a:gd name="T36" fmla="*/ 89 w 334"/>
                <a:gd name="T37" fmla="*/ 292 h 410"/>
                <a:gd name="T38" fmla="*/ 64 w 334"/>
                <a:gd name="T39" fmla="*/ 302 h 410"/>
                <a:gd name="T40" fmla="*/ 64 w 334"/>
                <a:gd name="T41" fmla="*/ 275 h 410"/>
                <a:gd name="T42" fmla="*/ 52 w 334"/>
                <a:gd name="T43" fmla="*/ 267 h 410"/>
                <a:gd name="T44" fmla="*/ 47 w 334"/>
                <a:gd name="T45" fmla="*/ 297 h 410"/>
                <a:gd name="T46" fmla="*/ 42 w 334"/>
                <a:gd name="T47" fmla="*/ 267 h 410"/>
                <a:gd name="T48" fmla="*/ 47 w 334"/>
                <a:gd name="T49" fmla="*/ 250 h 410"/>
                <a:gd name="T50" fmla="*/ 29 w 334"/>
                <a:gd name="T51" fmla="*/ 262 h 410"/>
                <a:gd name="T52" fmla="*/ 29 w 334"/>
                <a:gd name="T53" fmla="*/ 280 h 410"/>
                <a:gd name="T54" fmla="*/ 7 w 334"/>
                <a:gd name="T55" fmla="*/ 250 h 410"/>
                <a:gd name="T56" fmla="*/ 19 w 334"/>
                <a:gd name="T57" fmla="*/ 227 h 410"/>
                <a:gd name="T58" fmla="*/ 19 w 334"/>
                <a:gd name="T59" fmla="*/ 197 h 410"/>
                <a:gd name="T60" fmla="*/ 24 w 334"/>
                <a:gd name="T61" fmla="*/ 170 h 410"/>
                <a:gd name="T62" fmla="*/ 42 w 334"/>
                <a:gd name="T63" fmla="*/ 145 h 410"/>
                <a:gd name="T64" fmla="*/ 42 w 334"/>
                <a:gd name="T65" fmla="*/ 122 h 410"/>
                <a:gd name="T66" fmla="*/ 59 w 334"/>
                <a:gd name="T67" fmla="*/ 98 h 410"/>
                <a:gd name="T68" fmla="*/ 82 w 334"/>
                <a:gd name="T69" fmla="*/ 80 h 410"/>
                <a:gd name="T70" fmla="*/ 117 w 334"/>
                <a:gd name="T71" fmla="*/ 75 h 410"/>
                <a:gd name="T72" fmla="*/ 152 w 334"/>
                <a:gd name="T73" fmla="*/ 75 h 410"/>
                <a:gd name="T74" fmla="*/ 152 w 334"/>
                <a:gd name="T75" fmla="*/ 5 h 410"/>
                <a:gd name="T76" fmla="*/ 199 w 334"/>
                <a:gd name="T77" fmla="*/ 0 h 410"/>
                <a:gd name="T78" fmla="*/ 239 w 334"/>
                <a:gd name="T79" fmla="*/ 23 h 410"/>
                <a:gd name="T80" fmla="*/ 252 w 334"/>
                <a:gd name="T81" fmla="*/ 35 h 410"/>
                <a:gd name="T82" fmla="*/ 277 w 334"/>
                <a:gd name="T83" fmla="*/ 35 h 410"/>
                <a:gd name="T84" fmla="*/ 299 w 334"/>
                <a:gd name="T85" fmla="*/ 53 h 410"/>
                <a:gd name="T86" fmla="*/ 334 w 334"/>
                <a:gd name="T87" fmla="*/ 58 h 410"/>
                <a:gd name="T88" fmla="*/ 304 w 334"/>
                <a:gd name="T89" fmla="*/ 80 h 410"/>
                <a:gd name="T90" fmla="*/ 282 w 334"/>
                <a:gd name="T91" fmla="*/ 115 h 410"/>
                <a:gd name="T92" fmla="*/ 252 w 334"/>
                <a:gd name="T93" fmla="*/ 145 h 410"/>
                <a:gd name="T94" fmla="*/ 229 w 334"/>
                <a:gd name="T95" fmla="*/ 170 h 410"/>
                <a:gd name="T96" fmla="*/ 187 w 334"/>
                <a:gd name="T97" fmla="*/ 187 h 410"/>
                <a:gd name="T98" fmla="*/ 194 w 334"/>
                <a:gd name="T99" fmla="*/ 210 h 410"/>
                <a:gd name="T100" fmla="*/ 199 w 334"/>
                <a:gd name="T101" fmla="*/ 240 h 410"/>
                <a:gd name="T102" fmla="*/ 229 w 334"/>
                <a:gd name="T103" fmla="*/ 262 h 410"/>
                <a:gd name="T104" fmla="*/ 247 w 334"/>
                <a:gd name="T105" fmla="*/ 262 h 410"/>
                <a:gd name="T106" fmla="*/ 277 w 334"/>
                <a:gd name="T107" fmla="*/ 262 h 410"/>
                <a:gd name="T108" fmla="*/ 277 w 334"/>
                <a:gd name="T109" fmla="*/ 297 h 410"/>
                <a:gd name="T110" fmla="*/ 264 w 334"/>
                <a:gd name="T111" fmla="*/ 322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4" h="410">
                  <a:moveTo>
                    <a:pt x="264" y="327"/>
                  </a:moveTo>
                  <a:lnTo>
                    <a:pt x="259" y="327"/>
                  </a:lnTo>
                  <a:lnTo>
                    <a:pt x="252" y="327"/>
                  </a:lnTo>
                  <a:lnTo>
                    <a:pt x="247" y="327"/>
                  </a:lnTo>
                  <a:lnTo>
                    <a:pt x="239" y="322"/>
                  </a:lnTo>
                  <a:lnTo>
                    <a:pt x="239" y="315"/>
                  </a:lnTo>
                  <a:lnTo>
                    <a:pt x="234" y="315"/>
                  </a:lnTo>
                  <a:lnTo>
                    <a:pt x="229" y="315"/>
                  </a:lnTo>
                  <a:lnTo>
                    <a:pt x="222" y="322"/>
                  </a:lnTo>
                  <a:lnTo>
                    <a:pt x="222" y="315"/>
                  </a:lnTo>
                  <a:lnTo>
                    <a:pt x="217" y="302"/>
                  </a:lnTo>
                  <a:lnTo>
                    <a:pt x="212" y="302"/>
                  </a:lnTo>
                  <a:lnTo>
                    <a:pt x="217" y="297"/>
                  </a:lnTo>
                  <a:lnTo>
                    <a:pt x="212" y="297"/>
                  </a:lnTo>
                  <a:lnTo>
                    <a:pt x="207" y="292"/>
                  </a:lnTo>
                  <a:lnTo>
                    <a:pt x="199" y="285"/>
                  </a:lnTo>
                  <a:lnTo>
                    <a:pt x="199" y="280"/>
                  </a:lnTo>
                  <a:lnTo>
                    <a:pt x="194" y="280"/>
                  </a:lnTo>
                  <a:lnTo>
                    <a:pt x="187" y="275"/>
                  </a:lnTo>
                  <a:lnTo>
                    <a:pt x="182" y="280"/>
                  </a:lnTo>
                  <a:lnTo>
                    <a:pt x="169" y="280"/>
                  </a:lnTo>
                  <a:lnTo>
                    <a:pt x="169" y="285"/>
                  </a:lnTo>
                  <a:lnTo>
                    <a:pt x="164" y="292"/>
                  </a:lnTo>
                  <a:lnTo>
                    <a:pt x="159" y="285"/>
                  </a:lnTo>
                  <a:lnTo>
                    <a:pt x="159" y="292"/>
                  </a:lnTo>
                  <a:lnTo>
                    <a:pt x="152" y="297"/>
                  </a:lnTo>
                  <a:lnTo>
                    <a:pt x="152" y="302"/>
                  </a:lnTo>
                  <a:lnTo>
                    <a:pt x="147" y="310"/>
                  </a:lnTo>
                  <a:lnTo>
                    <a:pt x="147" y="315"/>
                  </a:lnTo>
                  <a:lnTo>
                    <a:pt x="142" y="322"/>
                  </a:lnTo>
                  <a:lnTo>
                    <a:pt x="134" y="327"/>
                  </a:lnTo>
                  <a:lnTo>
                    <a:pt x="134" y="332"/>
                  </a:lnTo>
                  <a:lnTo>
                    <a:pt x="134" y="337"/>
                  </a:lnTo>
                  <a:lnTo>
                    <a:pt x="142" y="337"/>
                  </a:lnTo>
                  <a:lnTo>
                    <a:pt x="147" y="337"/>
                  </a:lnTo>
                  <a:lnTo>
                    <a:pt x="147" y="345"/>
                  </a:lnTo>
                  <a:lnTo>
                    <a:pt x="147" y="350"/>
                  </a:lnTo>
                  <a:lnTo>
                    <a:pt x="147" y="357"/>
                  </a:lnTo>
                  <a:lnTo>
                    <a:pt x="152" y="362"/>
                  </a:lnTo>
                  <a:lnTo>
                    <a:pt x="159" y="362"/>
                  </a:lnTo>
                  <a:lnTo>
                    <a:pt x="159" y="367"/>
                  </a:lnTo>
                  <a:lnTo>
                    <a:pt x="159" y="375"/>
                  </a:lnTo>
                  <a:lnTo>
                    <a:pt x="152" y="375"/>
                  </a:lnTo>
                  <a:lnTo>
                    <a:pt x="152" y="380"/>
                  </a:lnTo>
                  <a:lnTo>
                    <a:pt x="147" y="380"/>
                  </a:lnTo>
                  <a:lnTo>
                    <a:pt x="147" y="385"/>
                  </a:lnTo>
                  <a:lnTo>
                    <a:pt x="142" y="385"/>
                  </a:lnTo>
                  <a:lnTo>
                    <a:pt x="134" y="392"/>
                  </a:lnTo>
                  <a:lnTo>
                    <a:pt x="129" y="392"/>
                  </a:lnTo>
                  <a:lnTo>
                    <a:pt x="124" y="392"/>
                  </a:lnTo>
                  <a:lnTo>
                    <a:pt x="117" y="392"/>
                  </a:lnTo>
                  <a:lnTo>
                    <a:pt x="112" y="397"/>
                  </a:lnTo>
                  <a:lnTo>
                    <a:pt x="112" y="402"/>
                  </a:lnTo>
                  <a:lnTo>
                    <a:pt x="107" y="410"/>
                  </a:lnTo>
                  <a:lnTo>
                    <a:pt x="99" y="410"/>
                  </a:lnTo>
                  <a:lnTo>
                    <a:pt x="94" y="410"/>
                  </a:lnTo>
                  <a:lnTo>
                    <a:pt x="89" y="402"/>
                  </a:lnTo>
                  <a:lnTo>
                    <a:pt x="82" y="402"/>
                  </a:lnTo>
                  <a:lnTo>
                    <a:pt x="72" y="402"/>
                  </a:lnTo>
                  <a:lnTo>
                    <a:pt x="64" y="397"/>
                  </a:lnTo>
                  <a:lnTo>
                    <a:pt x="59" y="397"/>
                  </a:lnTo>
                  <a:lnTo>
                    <a:pt x="52" y="397"/>
                  </a:lnTo>
                  <a:lnTo>
                    <a:pt x="52" y="392"/>
                  </a:lnTo>
                  <a:lnTo>
                    <a:pt x="52" y="385"/>
                  </a:lnTo>
                  <a:lnTo>
                    <a:pt x="52" y="380"/>
                  </a:lnTo>
                  <a:lnTo>
                    <a:pt x="52" y="375"/>
                  </a:lnTo>
                  <a:lnTo>
                    <a:pt x="52" y="367"/>
                  </a:lnTo>
                  <a:lnTo>
                    <a:pt x="59" y="362"/>
                  </a:lnTo>
                  <a:lnTo>
                    <a:pt x="64" y="367"/>
                  </a:lnTo>
                  <a:lnTo>
                    <a:pt x="64" y="362"/>
                  </a:lnTo>
                  <a:lnTo>
                    <a:pt x="72" y="362"/>
                  </a:lnTo>
                  <a:lnTo>
                    <a:pt x="72" y="357"/>
                  </a:lnTo>
                  <a:lnTo>
                    <a:pt x="72" y="350"/>
                  </a:lnTo>
                  <a:lnTo>
                    <a:pt x="72" y="345"/>
                  </a:lnTo>
                  <a:lnTo>
                    <a:pt x="77" y="337"/>
                  </a:lnTo>
                  <a:lnTo>
                    <a:pt x="77" y="332"/>
                  </a:lnTo>
                  <a:lnTo>
                    <a:pt x="82" y="332"/>
                  </a:lnTo>
                  <a:lnTo>
                    <a:pt x="82" y="327"/>
                  </a:lnTo>
                  <a:lnTo>
                    <a:pt x="89" y="322"/>
                  </a:lnTo>
                  <a:lnTo>
                    <a:pt x="99" y="322"/>
                  </a:lnTo>
                  <a:lnTo>
                    <a:pt x="107" y="322"/>
                  </a:lnTo>
                  <a:lnTo>
                    <a:pt x="112" y="315"/>
                  </a:lnTo>
                  <a:lnTo>
                    <a:pt x="112" y="310"/>
                  </a:lnTo>
                  <a:lnTo>
                    <a:pt x="112" y="302"/>
                  </a:lnTo>
                  <a:lnTo>
                    <a:pt x="117" y="297"/>
                  </a:lnTo>
                  <a:lnTo>
                    <a:pt x="117" y="292"/>
                  </a:lnTo>
                  <a:lnTo>
                    <a:pt x="112" y="285"/>
                  </a:lnTo>
                  <a:lnTo>
                    <a:pt x="107" y="285"/>
                  </a:lnTo>
                  <a:lnTo>
                    <a:pt x="107" y="280"/>
                  </a:lnTo>
                  <a:lnTo>
                    <a:pt x="99" y="275"/>
                  </a:lnTo>
                  <a:lnTo>
                    <a:pt x="94" y="275"/>
                  </a:lnTo>
                  <a:lnTo>
                    <a:pt x="89" y="267"/>
                  </a:lnTo>
                  <a:lnTo>
                    <a:pt x="89" y="275"/>
                  </a:lnTo>
                  <a:lnTo>
                    <a:pt x="82" y="280"/>
                  </a:lnTo>
                  <a:lnTo>
                    <a:pt x="89" y="292"/>
                  </a:lnTo>
                  <a:lnTo>
                    <a:pt x="89" y="297"/>
                  </a:lnTo>
                  <a:lnTo>
                    <a:pt x="82" y="302"/>
                  </a:lnTo>
                  <a:lnTo>
                    <a:pt x="77" y="302"/>
                  </a:lnTo>
                  <a:lnTo>
                    <a:pt x="72" y="302"/>
                  </a:lnTo>
                  <a:lnTo>
                    <a:pt x="64" y="302"/>
                  </a:lnTo>
                  <a:lnTo>
                    <a:pt x="64" y="297"/>
                  </a:lnTo>
                  <a:lnTo>
                    <a:pt x="64" y="292"/>
                  </a:lnTo>
                  <a:lnTo>
                    <a:pt x="64" y="285"/>
                  </a:lnTo>
                  <a:lnTo>
                    <a:pt x="64" y="280"/>
                  </a:lnTo>
                  <a:lnTo>
                    <a:pt x="64" y="275"/>
                  </a:lnTo>
                  <a:lnTo>
                    <a:pt x="64" y="267"/>
                  </a:lnTo>
                  <a:lnTo>
                    <a:pt x="64" y="262"/>
                  </a:lnTo>
                  <a:lnTo>
                    <a:pt x="59" y="262"/>
                  </a:lnTo>
                  <a:lnTo>
                    <a:pt x="52" y="262"/>
                  </a:lnTo>
                  <a:lnTo>
                    <a:pt x="52" y="267"/>
                  </a:lnTo>
                  <a:lnTo>
                    <a:pt x="52" y="275"/>
                  </a:lnTo>
                  <a:lnTo>
                    <a:pt x="47" y="280"/>
                  </a:lnTo>
                  <a:lnTo>
                    <a:pt x="47" y="285"/>
                  </a:lnTo>
                  <a:lnTo>
                    <a:pt x="47" y="292"/>
                  </a:lnTo>
                  <a:lnTo>
                    <a:pt x="47" y="297"/>
                  </a:lnTo>
                  <a:lnTo>
                    <a:pt x="42" y="292"/>
                  </a:lnTo>
                  <a:lnTo>
                    <a:pt x="42" y="285"/>
                  </a:lnTo>
                  <a:lnTo>
                    <a:pt x="42" y="280"/>
                  </a:lnTo>
                  <a:lnTo>
                    <a:pt x="42" y="275"/>
                  </a:lnTo>
                  <a:lnTo>
                    <a:pt x="42" y="267"/>
                  </a:lnTo>
                  <a:lnTo>
                    <a:pt x="47" y="262"/>
                  </a:lnTo>
                  <a:lnTo>
                    <a:pt x="47" y="257"/>
                  </a:lnTo>
                  <a:lnTo>
                    <a:pt x="52" y="257"/>
                  </a:lnTo>
                  <a:lnTo>
                    <a:pt x="52" y="250"/>
                  </a:lnTo>
                  <a:lnTo>
                    <a:pt x="47" y="250"/>
                  </a:lnTo>
                  <a:lnTo>
                    <a:pt x="42" y="245"/>
                  </a:lnTo>
                  <a:lnTo>
                    <a:pt x="34" y="245"/>
                  </a:lnTo>
                  <a:lnTo>
                    <a:pt x="29" y="245"/>
                  </a:lnTo>
                  <a:lnTo>
                    <a:pt x="29" y="257"/>
                  </a:lnTo>
                  <a:lnTo>
                    <a:pt x="29" y="262"/>
                  </a:lnTo>
                  <a:lnTo>
                    <a:pt x="29" y="267"/>
                  </a:lnTo>
                  <a:lnTo>
                    <a:pt x="34" y="267"/>
                  </a:lnTo>
                  <a:lnTo>
                    <a:pt x="34" y="275"/>
                  </a:lnTo>
                  <a:lnTo>
                    <a:pt x="34" y="280"/>
                  </a:lnTo>
                  <a:lnTo>
                    <a:pt x="29" y="280"/>
                  </a:lnTo>
                  <a:lnTo>
                    <a:pt x="24" y="285"/>
                  </a:lnTo>
                  <a:lnTo>
                    <a:pt x="7" y="275"/>
                  </a:lnTo>
                  <a:lnTo>
                    <a:pt x="0" y="275"/>
                  </a:lnTo>
                  <a:lnTo>
                    <a:pt x="7" y="257"/>
                  </a:lnTo>
                  <a:lnTo>
                    <a:pt x="7" y="250"/>
                  </a:lnTo>
                  <a:lnTo>
                    <a:pt x="12" y="245"/>
                  </a:lnTo>
                  <a:lnTo>
                    <a:pt x="12" y="240"/>
                  </a:lnTo>
                  <a:lnTo>
                    <a:pt x="19" y="240"/>
                  </a:lnTo>
                  <a:lnTo>
                    <a:pt x="19" y="232"/>
                  </a:lnTo>
                  <a:lnTo>
                    <a:pt x="19" y="227"/>
                  </a:lnTo>
                  <a:lnTo>
                    <a:pt x="19" y="222"/>
                  </a:lnTo>
                  <a:lnTo>
                    <a:pt x="19" y="215"/>
                  </a:lnTo>
                  <a:lnTo>
                    <a:pt x="19" y="210"/>
                  </a:lnTo>
                  <a:lnTo>
                    <a:pt x="19" y="202"/>
                  </a:lnTo>
                  <a:lnTo>
                    <a:pt x="19" y="197"/>
                  </a:lnTo>
                  <a:lnTo>
                    <a:pt x="19" y="192"/>
                  </a:lnTo>
                  <a:lnTo>
                    <a:pt x="19" y="187"/>
                  </a:lnTo>
                  <a:lnTo>
                    <a:pt x="19" y="180"/>
                  </a:lnTo>
                  <a:lnTo>
                    <a:pt x="24" y="175"/>
                  </a:lnTo>
                  <a:lnTo>
                    <a:pt x="24" y="170"/>
                  </a:lnTo>
                  <a:lnTo>
                    <a:pt x="29" y="162"/>
                  </a:lnTo>
                  <a:lnTo>
                    <a:pt x="29" y="157"/>
                  </a:lnTo>
                  <a:lnTo>
                    <a:pt x="34" y="157"/>
                  </a:lnTo>
                  <a:lnTo>
                    <a:pt x="34" y="150"/>
                  </a:lnTo>
                  <a:lnTo>
                    <a:pt x="42" y="145"/>
                  </a:lnTo>
                  <a:lnTo>
                    <a:pt x="47" y="145"/>
                  </a:lnTo>
                  <a:lnTo>
                    <a:pt x="47" y="140"/>
                  </a:lnTo>
                  <a:lnTo>
                    <a:pt x="42" y="132"/>
                  </a:lnTo>
                  <a:lnTo>
                    <a:pt x="42" y="127"/>
                  </a:lnTo>
                  <a:lnTo>
                    <a:pt x="42" y="122"/>
                  </a:lnTo>
                  <a:lnTo>
                    <a:pt x="42" y="115"/>
                  </a:lnTo>
                  <a:lnTo>
                    <a:pt x="47" y="110"/>
                  </a:lnTo>
                  <a:lnTo>
                    <a:pt x="52" y="105"/>
                  </a:lnTo>
                  <a:lnTo>
                    <a:pt x="59" y="105"/>
                  </a:lnTo>
                  <a:lnTo>
                    <a:pt x="59" y="98"/>
                  </a:lnTo>
                  <a:lnTo>
                    <a:pt x="64" y="98"/>
                  </a:lnTo>
                  <a:lnTo>
                    <a:pt x="72" y="93"/>
                  </a:lnTo>
                  <a:lnTo>
                    <a:pt x="77" y="88"/>
                  </a:lnTo>
                  <a:lnTo>
                    <a:pt x="77" y="80"/>
                  </a:lnTo>
                  <a:lnTo>
                    <a:pt x="82" y="80"/>
                  </a:lnTo>
                  <a:lnTo>
                    <a:pt x="89" y="75"/>
                  </a:lnTo>
                  <a:lnTo>
                    <a:pt x="89" y="70"/>
                  </a:lnTo>
                  <a:lnTo>
                    <a:pt x="94" y="70"/>
                  </a:lnTo>
                  <a:lnTo>
                    <a:pt x="107" y="70"/>
                  </a:lnTo>
                  <a:lnTo>
                    <a:pt x="117" y="75"/>
                  </a:lnTo>
                  <a:lnTo>
                    <a:pt x="124" y="75"/>
                  </a:lnTo>
                  <a:lnTo>
                    <a:pt x="129" y="75"/>
                  </a:lnTo>
                  <a:lnTo>
                    <a:pt x="134" y="75"/>
                  </a:lnTo>
                  <a:lnTo>
                    <a:pt x="142" y="75"/>
                  </a:lnTo>
                  <a:lnTo>
                    <a:pt x="152" y="75"/>
                  </a:lnTo>
                  <a:lnTo>
                    <a:pt x="159" y="70"/>
                  </a:lnTo>
                  <a:lnTo>
                    <a:pt x="164" y="70"/>
                  </a:lnTo>
                  <a:lnTo>
                    <a:pt x="169" y="70"/>
                  </a:lnTo>
                  <a:lnTo>
                    <a:pt x="169" y="35"/>
                  </a:lnTo>
                  <a:lnTo>
                    <a:pt x="152" y="5"/>
                  </a:lnTo>
                  <a:lnTo>
                    <a:pt x="164" y="5"/>
                  </a:lnTo>
                  <a:lnTo>
                    <a:pt x="177" y="0"/>
                  </a:lnTo>
                  <a:lnTo>
                    <a:pt x="187" y="0"/>
                  </a:lnTo>
                  <a:lnTo>
                    <a:pt x="194" y="0"/>
                  </a:lnTo>
                  <a:lnTo>
                    <a:pt x="199" y="0"/>
                  </a:lnTo>
                  <a:lnTo>
                    <a:pt x="207" y="0"/>
                  </a:lnTo>
                  <a:lnTo>
                    <a:pt x="217" y="10"/>
                  </a:lnTo>
                  <a:lnTo>
                    <a:pt x="229" y="10"/>
                  </a:lnTo>
                  <a:lnTo>
                    <a:pt x="234" y="15"/>
                  </a:lnTo>
                  <a:lnTo>
                    <a:pt x="239" y="23"/>
                  </a:lnTo>
                  <a:lnTo>
                    <a:pt x="239" y="28"/>
                  </a:lnTo>
                  <a:lnTo>
                    <a:pt x="247" y="35"/>
                  </a:lnTo>
                  <a:lnTo>
                    <a:pt x="252" y="35"/>
                  </a:lnTo>
                  <a:lnTo>
                    <a:pt x="259" y="35"/>
                  </a:lnTo>
                  <a:lnTo>
                    <a:pt x="252" y="35"/>
                  </a:lnTo>
                  <a:lnTo>
                    <a:pt x="252" y="40"/>
                  </a:lnTo>
                  <a:lnTo>
                    <a:pt x="259" y="40"/>
                  </a:lnTo>
                  <a:lnTo>
                    <a:pt x="264" y="40"/>
                  </a:lnTo>
                  <a:lnTo>
                    <a:pt x="269" y="40"/>
                  </a:lnTo>
                  <a:lnTo>
                    <a:pt x="277" y="35"/>
                  </a:lnTo>
                  <a:lnTo>
                    <a:pt x="287" y="35"/>
                  </a:lnTo>
                  <a:lnTo>
                    <a:pt x="294" y="35"/>
                  </a:lnTo>
                  <a:lnTo>
                    <a:pt x="294" y="40"/>
                  </a:lnTo>
                  <a:lnTo>
                    <a:pt x="299" y="45"/>
                  </a:lnTo>
                  <a:lnTo>
                    <a:pt x="299" y="53"/>
                  </a:lnTo>
                  <a:lnTo>
                    <a:pt x="304" y="53"/>
                  </a:lnTo>
                  <a:lnTo>
                    <a:pt x="312" y="58"/>
                  </a:lnTo>
                  <a:lnTo>
                    <a:pt x="317" y="58"/>
                  </a:lnTo>
                  <a:lnTo>
                    <a:pt x="329" y="58"/>
                  </a:lnTo>
                  <a:lnTo>
                    <a:pt x="334" y="58"/>
                  </a:lnTo>
                  <a:lnTo>
                    <a:pt x="329" y="58"/>
                  </a:lnTo>
                  <a:lnTo>
                    <a:pt x="317" y="70"/>
                  </a:lnTo>
                  <a:lnTo>
                    <a:pt x="317" y="75"/>
                  </a:lnTo>
                  <a:lnTo>
                    <a:pt x="312" y="80"/>
                  </a:lnTo>
                  <a:lnTo>
                    <a:pt x="304" y="80"/>
                  </a:lnTo>
                  <a:lnTo>
                    <a:pt x="304" y="88"/>
                  </a:lnTo>
                  <a:lnTo>
                    <a:pt x="299" y="93"/>
                  </a:lnTo>
                  <a:lnTo>
                    <a:pt x="294" y="98"/>
                  </a:lnTo>
                  <a:lnTo>
                    <a:pt x="287" y="105"/>
                  </a:lnTo>
                  <a:lnTo>
                    <a:pt x="282" y="115"/>
                  </a:lnTo>
                  <a:lnTo>
                    <a:pt x="269" y="122"/>
                  </a:lnTo>
                  <a:lnTo>
                    <a:pt x="269" y="127"/>
                  </a:lnTo>
                  <a:lnTo>
                    <a:pt x="259" y="140"/>
                  </a:lnTo>
                  <a:lnTo>
                    <a:pt x="252" y="140"/>
                  </a:lnTo>
                  <a:lnTo>
                    <a:pt x="252" y="145"/>
                  </a:lnTo>
                  <a:lnTo>
                    <a:pt x="247" y="150"/>
                  </a:lnTo>
                  <a:lnTo>
                    <a:pt x="239" y="150"/>
                  </a:lnTo>
                  <a:lnTo>
                    <a:pt x="234" y="157"/>
                  </a:lnTo>
                  <a:lnTo>
                    <a:pt x="229" y="162"/>
                  </a:lnTo>
                  <a:lnTo>
                    <a:pt x="229" y="170"/>
                  </a:lnTo>
                  <a:lnTo>
                    <a:pt x="217" y="175"/>
                  </a:lnTo>
                  <a:lnTo>
                    <a:pt x="212" y="180"/>
                  </a:lnTo>
                  <a:lnTo>
                    <a:pt x="199" y="180"/>
                  </a:lnTo>
                  <a:lnTo>
                    <a:pt x="194" y="180"/>
                  </a:lnTo>
                  <a:lnTo>
                    <a:pt x="187" y="187"/>
                  </a:lnTo>
                  <a:lnTo>
                    <a:pt x="187" y="192"/>
                  </a:lnTo>
                  <a:lnTo>
                    <a:pt x="187" y="197"/>
                  </a:lnTo>
                  <a:lnTo>
                    <a:pt x="194" y="197"/>
                  </a:lnTo>
                  <a:lnTo>
                    <a:pt x="194" y="202"/>
                  </a:lnTo>
                  <a:lnTo>
                    <a:pt x="194" y="210"/>
                  </a:lnTo>
                  <a:lnTo>
                    <a:pt x="187" y="215"/>
                  </a:lnTo>
                  <a:lnTo>
                    <a:pt x="187" y="222"/>
                  </a:lnTo>
                  <a:lnTo>
                    <a:pt x="194" y="227"/>
                  </a:lnTo>
                  <a:lnTo>
                    <a:pt x="199" y="232"/>
                  </a:lnTo>
                  <a:lnTo>
                    <a:pt x="199" y="240"/>
                  </a:lnTo>
                  <a:lnTo>
                    <a:pt x="207" y="245"/>
                  </a:lnTo>
                  <a:lnTo>
                    <a:pt x="212" y="245"/>
                  </a:lnTo>
                  <a:lnTo>
                    <a:pt x="217" y="250"/>
                  </a:lnTo>
                  <a:lnTo>
                    <a:pt x="222" y="257"/>
                  </a:lnTo>
                  <a:lnTo>
                    <a:pt x="229" y="262"/>
                  </a:lnTo>
                  <a:lnTo>
                    <a:pt x="229" y="267"/>
                  </a:lnTo>
                  <a:lnTo>
                    <a:pt x="234" y="275"/>
                  </a:lnTo>
                  <a:lnTo>
                    <a:pt x="239" y="275"/>
                  </a:lnTo>
                  <a:lnTo>
                    <a:pt x="239" y="267"/>
                  </a:lnTo>
                  <a:lnTo>
                    <a:pt x="247" y="262"/>
                  </a:lnTo>
                  <a:lnTo>
                    <a:pt x="252" y="262"/>
                  </a:lnTo>
                  <a:lnTo>
                    <a:pt x="259" y="257"/>
                  </a:lnTo>
                  <a:lnTo>
                    <a:pt x="264" y="257"/>
                  </a:lnTo>
                  <a:lnTo>
                    <a:pt x="269" y="257"/>
                  </a:lnTo>
                  <a:lnTo>
                    <a:pt x="277" y="262"/>
                  </a:lnTo>
                  <a:lnTo>
                    <a:pt x="282" y="267"/>
                  </a:lnTo>
                  <a:lnTo>
                    <a:pt x="277" y="275"/>
                  </a:lnTo>
                  <a:lnTo>
                    <a:pt x="277" y="280"/>
                  </a:lnTo>
                  <a:lnTo>
                    <a:pt x="277" y="292"/>
                  </a:lnTo>
                  <a:lnTo>
                    <a:pt x="277" y="297"/>
                  </a:lnTo>
                  <a:lnTo>
                    <a:pt x="277" y="302"/>
                  </a:lnTo>
                  <a:lnTo>
                    <a:pt x="277" y="310"/>
                  </a:lnTo>
                  <a:lnTo>
                    <a:pt x="277" y="315"/>
                  </a:lnTo>
                  <a:lnTo>
                    <a:pt x="269" y="315"/>
                  </a:lnTo>
                  <a:lnTo>
                    <a:pt x="264" y="322"/>
                  </a:lnTo>
                  <a:lnTo>
                    <a:pt x="264" y="32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1" name="Freeform 69"/>
            <p:cNvSpPr>
              <a:spLocks/>
            </p:cNvSpPr>
            <p:nvPr/>
          </p:nvSpPr>
          <p:spPr bwMode="auto">
            <a:xfrm>
              <a:off x="3033" y="2036"/>
              <a:ext cx="116" cy="99"/>
            </a:xfrm>
            <a:custGeom>
              <a:avLst/>
              <a:gdLst>
                <a:gd name="T0" fmla="*/ 88 w 88"/>
                <a:gd name="T1" fmla="*/ 47 h 75"/>
                <a:gd name="T2" fmla="*/ 88 w 88"/>
                <a:gd name="T3" fmla="*/ 52 h 75"/>
                <a:gd name="T4" fmla="*/ 83 w 88"/>
                <a:gd name="T5" fmla="*/ 52 h 75"/>
                <a:gd name="T6" fmla="*/ 78 w 88"/>
                <a:gd name="T7" fmla="*/ 52 h 75"/>
                <a:gd name="T8" fmla="*/ 73 w 88"/>
                <a:gd name="T9" fmla="*/ 57 h 75"/>
                <a:gd name="T10" fmla="*/ 73 w 88"/>
                <a:gd name="T11" fmla="*/ 62 h 75"/>
                <a:gd name="T12" fmla="*/ 65 w 88"/>
                <a:gd name="T13" fmla="*/ 70 h 75"/>
                <a:gd name="T14" fmla="*/ 60 w 88"/>
                <a:gd name="T15" fmla="*/ 70 h 75"/>
                <a:gd name="T16" fmla="*/ 53 w 88"/>
                <a:gd name="T17" fmla="*/ 75 h 75"/>
                <a:gd name="T18" fmla="*/ 48 w 88"/>
                <a:gd name="T19" fmla="*/ 75 h 75"/>
                <a:gd name="T20" fmla="*/ 43 w 88"/>
                <a:gd name="T21" fmla="*/ 75 h 75"/>
                <a:gd name="T22" fmla="*/ 35 w 88"/>
                <a:gd name="T23" fmla="*/ 70 h 75"/>
                <a:gd name="T24" fmla="*/ 30 w 88"/>
                <a:gd name="T25" fmla="*/ 70 h 75"/>
                <a:gd name="T26" fmla="*/ 25 w 88"/>
                <a:gd name="T27" fmla="*/ 62 h 75"/>
                <a:gd name="T28" fmla="*/ 18 w 88"/>
                <a:gd name="T29" fmla="*/ 62 h 75"/>
                <a:gd name="T30" fmla="*/ 13 w 88"/>
                <a:gd name="T31" fmla="*/ 62 h 75"/>
                <a:gd name="T32" fmla="*/ 8 w 88"/>
                <a:gd name="T33" fmla="*/ 62 h 75"/>
                <a:gd name="T34" fmla="*/ 0 w 88"/>
                <a:gd name="T35" fmla="*/ 62 h 75"/>
                <a:gd name="T36" fmla="*/ 0 w 88"/>
                <a:gd name="T37" fmla="*/ 57 h 75"/>
                <a:gd name="T38" fmla="*/ 0 w 88"/>
                <a:gd name="T39" fmla="*/ 52 h 75"/>
                <a:gd name="T40" fmla="*/ 8 w 88"/>
                <a:gd name="T41" fmla="*/ 47 h 75"/>
                <a:gd name="T42" fmla="*/ 13 w 88"/>
                <a:gd name="T43" fmla="*/ 40 h 75"/>
                <a:gd name="T44" fmla="*/ 13 w 88"/>
                <a:gd name="T45" fmla="*/ 35 h 75"/>
                <a:gd name="T46" fmla="*/ 18 w 88"/>
                <a:gd name="T47" fmla="*/ 27 h 75"/>
                <a:gd name="T48" fmla="*/ 18 w 88"/>
                <a:gd name="T49" fmla="*/ 22 h 75"/>
                <a:gd name="T50" fmla="*/ 25 w 88"/>
                <a:gd name="T51" fmla="*/ 17 h 75"/>
                <a:gd name="T52" fmla="*/ 25 w 88"/>
                <a:gd name="T53" fmla="*/ 10 h 75"/>
                <a:gd name="T54" fmla="*/ 30 w 88"/>
                <a:gd name="T55" fmla="*/ 17 h 75"/>
                <a:gd name="T56" fmla="*/ 35 w 88"/>
                <a:gd name="T57" fmla="*/ 10 h 75"/>
                <a:gd name="T58" fmla="*/ 35 w 88"/>
                <a:gd name="T59" fmla="*/ 5 h 75"/>
                <a:gd name="T60" fmla="*/ 48 w 88"/>
                <a:gd name="T61" fmla="*/ 5 h 75"/>
                <a:gd name="T62" fmla="*/ 53 w 88"/>
                <a:gd name="T63" fmla="*/ 0 h 75"/>
                <a:gd name="T64" fmla="*/ 60 w 88"/>
                <a:gd name="T65" fmla="*/ 5 h 75"/>
                <a:gd name="T66" fmla="*/ 65 w 88"/>
                <a:gd name="T67" fmla="*/ 5 h 75"/>
                <a:gd name="T68" fmla="*/ 65 w 88"/>
                <a:gd name="T69" fmla="*/ 10 h 75"/>
                <a:gd name="T70" fmla="*/ 73 w 88"/>
                <a:gd name="T71" fmla="*/ 17 h 75"/>
                <a:gd name="T72" fmla="*/ 78 w 88"/>
                <a:gd name="T73" fmla="*/ 22 h 75"/>
                <a:gd name="T74" fmla="*/ 83 w 88"/>
                <a:gd name="T75" fmla="*/ 22 h 75"/>
                <a:gd name="T76" fmla="*/ 78 w 88"/>
                <a:gd name="T77" fmla="*/ 27 h 75"/>
                <a:gd name="T78" fmla="*/ 83 w 88"/>
                <a:gd name="T79" fmla="*/ 27 h 75"/>
                <a:gd name="T80" fmla="*/ 88 w 88"/>
                <a:gd name="T81" fmla="*/ 40 h 75"/>
                <a:gd name="T82" fmla="*/ 88 w 88"/>
                <a:gd name="T83"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75">
                  <a:moveTo>
                    <a:pt x="88" y="47"/>
                  </a:moveTo>
                  <a:lnTo>
                    <a:pt x="88" y="52"/>
                  </a:lnTo>
                  <a:lnTo>
                    <a:pt x="83" y="52"/>
                  </a:lnTo>
                  <a:lnTo>
                    <a:pt x="78" y="52"/>
                  </a:lnTo>
                  <a:lnTo>
                    <a:pt x="73" y="57"/>
                  </a:lnTo>
                  <a:lnTo>
                    <a:pt x="73" y="62"/>
                  </a:lnTo>
                  <a:lnTo>
                    <a:pt x="65" y="70"/>
                  </a:lnTo>
                  <a:lnTo>
                    <a:pt x="60" y="70"/>
                  </a:lnTo>
                  <a:lnTo>
                    <a:pt x="53" y="75"/>
                  </a:lnTo>
                  <a:lnTo>
                    <a:pt x="48" y="75"/>
                  </a:lnTo>
                  <a:lnTo>
                    <a:pt x="43" y="75"/>
                  </a:lnTo>
                  <a:lnTo>
                    <a:pt x="35" y="70"/>
                  </a:lnTo>
                  <a:lnTo>
                    <a:pt x="30" y="70"/>
                  </a:lnTo>
                  <a:lnTo>
                    <a:pt x="25" y="62"/>
                  </a:lnTo>
                  <a:lnTo>
                    <a:pt x="18" y="62"/>
                  </a:lnTo>
                  <a:lnTo>
                    <a:pt x="13" y="62"/>
                  </a:lnTo>
                  <a:lnTo>
                    <a:pt x="8" y="62"/>
                  </a:lnTo>
                  <a:lnTo>
                    <a:pt x="0" y="62"/>
                  </a:lnTo>
                  <a:lnTo>
                    <a:pt x="0" y="57"/>
                  </a:lnTo>
                  <a:lnTo>
                    <a:pt x="0" y="52"/>
                  </a:lnTo>
                  <a:lnTo>
                    <a:pt x="8" y="47"/>
                  </a:lnTo>
                  <a:lnTo>
                    <a:pt x="13" y="40"/>
                  </a:lnTo>
                  <a:lnTo>
                    <a:pt x="13" y="35"/>
                  </a:lnTo>
                  <a:lnTo>
                    <a:pt x="18" y="27"/>
                  </a:lnTo>
                  <a:lnTo>
                    <a:pt x="18" y="22"/>
                  </a:lnTo>
                  <a:lnTo>
                    <a:pt x="25" y="17"/>
                  </a:lnTo>
                  <a:lnTo>
                    <a:pt x="25" y="10"/>
                  </a:lnTo>
                  <a:lnTo>
                    <a:pt x="30" y="17"/>
                  </a:lnTo>
                  <a:lnTo>
                    <a:pt x="35" y="10"/>
                  </a:lnTo>
                  <a:lnTo>
                    <a:pt x="35" y="5"/>
                  </a:lnTo>
                  <a:lnTo>
                    <a:pt x="48" y="5"/>
                  </a:lnTo>
                  <a:lnTo>
                    <a:pt x="53" y="0"/>
                  </a:lnTo>
                  <a:lnTo>
                    <a:pt x="60" y="5"/>
                  </a:lnTo>
                  <a:lnTo>
                    <a:pt x="65" y="5"/>
                  </a:lnTo>
                  <a:lnTo>
                    <a:pt x="65" y="10"/>
                  </a:lnTo>
                  <a:lnTo>
                    <a:pt x="73" y="17"/>
                  </a:lnTo>
                  <a:lnTo>
                    <a:pt x="78" y="22"/>
                  </a:lnTo>
                  <a:lnTo>
                    <a:pt x="83" y="22"/>
                  </a:lnTo>
                  <a:lnTo>
                    <a:pt x="78" y="27"/>
                  </a:lnTo>
                  <a:lnTo>
                    <a:pt x="83" y="27"/>
                  </a:lnTo>
                  <a:lnTo>
                    <a:pt x="88" y="40"/>
                  </a:lnTo>
                  <a:lnTo>
                    <a:pt x="88" y="4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2" name="Freeform 70"/>
            <p:cNvSpPr>
              <a:spLocks/>
            </p:cNvSpPr>
            <p:nvPr/>
          </p:nvSpPr>
          <p:spPr bwMode="auto">
            <a:xfrm>
              <a:off x="1560" y="1294"/>
              <a:ext cx="696" cy="672"/>
            </a:xfrm>
            <a:custGeom>
              <a:avLst/>
              <a:gdLst>
                <a:gd name="T0" fmla="*/ 210 w 527"/>
                <a:gd name="T1" fmla="*/ 23 h 509"/>
                <a:gd name="T2" fmla="*/ 235 w 527"/>
                <a:gd name="T3" fmla="*/ 40 h 509"/>
                <a:gd name="T4" fmla="*/ 258 w 527"/>
                <a:gd name="T5" fmla="*/ 70 h 509"/>
                <a:gd name="T6" fmla="*/ 280 w 527"/>
                <a:gd name="T7" fmla="*/ 100 h 509"/>
                <a:gd name="T8" fmla="*/ 297 w 527"/>
                <a:gd name="T9" fmla="*/ 127 h 509"/>
                <a:gd name="T10" fmla="*/ 305 w 527"/>
                <a:gd name="T11" fmla="*/ 140 h 509"/>
                <a:gd name="T12" fmla="*/ 297 w 527"/>
                <a:gd name="T13" fmla="*/ 115 h 509"/>
                <a:gd name="T14" fmla="*/ 322 w 527"/>
                <a:gd name="T15" fmla="*/ 135 h 509"/>
                <a:gd name="T16" fmla="*/ 332 w 527"/>
                <a:gd name="T17" fmla="*/ 162 h 509"/>
                <a:gd name="T18" fmla="*/ 345 w 527"/>
                <a:gd name="T19" fmla="*/ 197 h 509"/>
                <a:gd name="T20" fmla="*/ 350 w 527"/>
                <a:gd name="T21" fmla="*/ 227 h 509"/>
                <a:gd name="T22" fmla="*/ 375 w 527"/>
                <a:gd name="T23" fmla="*/ 250 h 509"/>
                <a:gd name="T24" fmla="*/ 385 w 527"/>
                <a:gd name="T25" fmla="*/ 287 h 509"/>
                <a:gd name="T26" fmla="*/ 402 w 527"/>
                <a:gd name="T27" fmla="*/ 310 h 509"/>
                <a:gd name="T28" fmla="*/ 397 w 527"/>
                <a:gd name="T29" fmla="*/ 340 h 509"/>
                <a:gd name="T30" fmla="*/ 410 w 527"/>
                <a:gd name="T31" fmla="*/ 362 h 509"/>
                <a:gd name="T32" fmla="*/ 432 w 527"/>
                <a:gd name="T33" fmla="*/ 380 h 509"/>
                <a:gd name="T34" fmla="*/ 437 w 527"/>
                <a:gd name="T35" fmla="*/ 367 h 509"/>
                <a:gd name="T36" fmla="*/ 467 w 527"/>
                <a:gd name="T37" fmla="*/ 380 h 509"/>
                <a:gd name="T38" fmla="*/ 492 w 527"/>
                <a:gd name="T39" fmla="*/ 397 h 509"/>
                <a:gd name="T40" fmla="*/ 502 w 527"/>
                <a:gd name="T41" fmla="*/ 414 h 509"/>
                <a:gd name="T42" fmla="*/ 527 w 527"/>
                <a:gd name="T43" fmla="*/ 437 h 509"/>
                <a:gd name="T44" fmla="*/ 527 w 527"/>
                <a:gd name="T45" fmla="*/ 474 h 509"/>
                <a:gd name="T46" fmla="*/ 502 w 527"/>
                <a:gd name="T47" fmla="*/ 497 h 509"/>
                <a:gd name="T48" fmla="*/ 475 w 527"/>
                <a:gd name="T49" fmla="*/ 502 h 509"/>
                <a:gd name="T50" fmla="*/ 457 w 527"/>
                <a:gd name="T51" fmla="*/ 467 h 509"/>
                <a:gd name="T52" fmla="*/ 437 w 527"/>
                <a:gd name="T53" fmla="*/ 437 h 509"/>
                <a:gd name="T54" fmla="*/ 397 w 527"/>
                <a:gd name="T55" fmla="*/ 409 h 509"/>
                <a:gd name="T56" fmla="*/ 362 w 527"/>
                <a:gd name="T57" fmla="*/ 380 h 509"/>
                <a:gd name="T58" fmla="*/ 322 w 527"/>
                <a:gd name="T59" fmla="*/ 357 h 509"/>
                <a:gd name="T60" fmla="*/ 297 w 527"/>
                <a:gd name="T61" fmla="*/ 340 h 509"/>
                <a:gd name="T62" fmla="*/ 280 w 527"/>
                <a:gd name="T63" fmla="*/ 327 h 509"/>
                <a:gd name="T64" fmla="*/ 270 w 527"/>
                <a:gd name="T65" fmla="*/ 310 h 509"/>
                <a:gd name="T66" fmla="*/ 270 w 527"/>
                <a:gd name="T67" fmla="*/ 287 h 509"/>
                <a:gd name="T68" fmla="*/ 275 w 527"/>
                <a:gd name="T69" fmla="*/ 240 h 509"/>
                <a:gd name="T70" fmla="*/ 258 w 527"/>
                <a:gd name="T71" fmla="*/ 197 h 509"/>
                <a:gd name="T72" fmla="*/ 235 w 527"/>
                <a:gd name="T73" fmla="*/ 180 h 509"/>
                <a:gd name="T74" fmla="*/ 205 w 527"/>
                <a:gd name="T75" fmla="*/ 157 h 509"/>
                <a:gd name="T76" fmla="*/ 180 w 527"/>
                <a:gd name="T77" fmla="*/ 135 h 509"/>
                <a:gd name="T78" fmla="*/ 175 w 527"/>
                <a:gd name="T79" fmla="*/ 105 h 509"/>
                <a:gd name="T80" fmla="*/ 153 w 527"/>
                <a:gd name="T81" fmla="*/ 122 h 509"/>
                <a:gd name="T82" fmla="*/ 128 w 527"/>
                <a:gd name="T83" fmla="*/ 127 h 509"/>
                <a:gd name="T84" fmla="*/ 110 w 527"/>
                <a:gd name="T85" fmla="*/ 105 h 509"/>
                <a:gd name="T86" fmla="*/ 83 w 527"/>
                <a:gd name="T87" fmla="*/ 92 h 509"/>
                <a:gd name="T88" fmla="*/ 53 w 527"/>
                <a:gd name="T89" fmla="*/ 75 h 509"/>
                <a:gd name="T90" fmla="*/ 28 w 527"/>
                <a:gd name="T91" fmla="*/ 53 h 509"/>
                <a:gd name="T92" fmla="*/ 10 w 527"/>
                <a:gd name="T93" fmla="*/ 28 h 509"/>
                <a:gd name="T94" fmla="*/ 10 w 527"/>
                <a:gd name="T95" fmla="*/ 23 h 509"/>
                <a:gd name="T96" fmla="*/ 53 w 527"/>
                <a:gd name="T97" fmla="*/ 28 h 509"/>
                <a:gd name="T98" fmla="*/ 70 w 527"/>
                <a:gd name="T99" fmla="*/ 28 h 509"/>
                <a:gd name="T100" fmla="*/ 93 w 527"/>
                <a:gd name="T101" fmla="*/ 35 h 509"/>
                <a:gd name="T102" fmla="*/ 88 w 527"/>
                <a:gd name="T103" fmla="*/ 35 h 509"/>
                <a:gd name="T104" fmla="*/ 83 w 527"/>
                <a:gd name="T105" fmla="*/ 10 h 509"/>
                <a:gd name="T106" fmla="*/ 88 w 527"/>
                <a:gd name="T107" fmla="*/ 0 h 509"/>
                <a:gd name="T108" fmla="*/ 88 w 527"/>
                <a:gd name="T109" fmla="*/ 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27" h="509">
                  <a:moveTo>
                    <a:pt x="205" y="5"/>
                  </a:moveTo>
                  <a:lnTo>
                    <a:pt x="210" y="0"/>
                  </a:lnTo>
                  <a:lnTo>
                    <a:pt x="210" y="5"/>
                  </a:lnTo>
                  <a:lnTo>
                    <a:pt x="210" y="10"/>
                  </a:lnTo>
                  <a:lnTo>
                    <a:pt x="210" y="18"/>
                  </a:lnTo>
                  <a:lnTo>
                    <a:pt x="210" y="23"/>
                  </a:lnTo>
                  <a:lnTo>
                    <a:pt x="215" y="23"/>
                  </a:lnTo>
                  <a:lnTo>
                    <a:pt x="215" y="28"/>
                  </a:lnTo>
                  <a:lnTo>
                    <a:pt x="215" y="35"/>
                  </a:lnTo>
                  <a:lnTo>
                    <a:pt x="223" y="35"/>
                  </a:lnTo>
                  <a:lnTo>
                    <a:pt x="228" y="40"/>
                  </a:lnTo>
                  <a:lnTo>
                    <a:pt x="235" y="40"/>
                  </a:lnTo>
                  <a:lnTo>
                    <a:pt x="240" y="40"/>
                  </a:lnTo>
                  <a:lnTo>
                    <a:pt x="245" y="45"/>
                  </a:lnTo>
                  <a:lnTo>
                    <a:pt x="250" y="53"/>
                  </a:lnTo>
                  <a:lnTo>
                    <a:pt x="250" y="58"/>
                  </a:lnTo>
                  <a:lnTo>
                    <a:pt x="250" y="63"/>
                  </a:lnTo>
                  <a:lnTo>
                    <a:pt x="258" y="70"/>
                  </a:lnTo>
                  <a:lnTo>
                    <a:pt x="263" y="75"/>
                  </a:lnTo>
                  <a:lnTo>
                    <a:pt x="263" y="82"/>
                  </a:lnTo>
                  <a:lnTo>
                    <a:pt x="270" y="87"/>
                  </a:lnTo>
                  <a:lnTo>
                    <a:pt x="275" y="92"/>
                  </a:lnTo>
                  <a:lnTo>
                    <a:pt x="280" y="92"/>
                  </a:lnTo>
                  <a:lnTo>
                    <a:pt x="280" y="100"/>
                  </a:lnTo>
                  <a:lnTo>
                    <a:pt x="280" y="105"/>
                  </a:lnTo>
                  <a:lnTo>
                    <a:pt x="280" y="110"/>
                  </a:lnTo>
                  <a:lnTo>
                    <a:pt x="287" y="110"/>
                  </a:lnTo>
                  <a:lnTo>
                    <a:pt x="292" y="115"/>
                  </a:lnTo>
                  <a:lnTo>
                    <a:pt x="297" y="122"/>
                  </a:lnTo>
                  <a:lnTo>
                    <a:pt x="297" y="127"/>
                  </a:lnTo>
                  <a:lnTo>
                    <a:pt x="297" y="135"/>
                  </a:lnTo>
                  <a:lnTo>
                    <a:pt x="297" y="140"/>
                  </a:lnTo>
                  <a:lnTo>
                    <a:pt x="305" y="145"/>
                  </a:lnTo>
                  <a:lnTo>
                    <a:pt x="310" y="145"/>
                  </a:lnTo>
                  <a:lnTo>
                    <a:pt x="310" y="140"/>
                  </a:lnTo>
                  <a:lnTo>
                    <a:pt x="305" y="140"/>
                  </a:lnTo>
                  <a:lnTo>
                    <a:pt x="305" y="135"/>
                  </a:lnTo>
                  <a:lnTo>
                    <a:pt x="297" y="127"/>
                  </a:lnTo>
                  <a:lnTo>
                    <a:pt x="297" y="122"/>
                  </a:lnTo>
                  <a:lnTo>
                    <a:pt x="297" y="115"/>
                  </a:lnTo>
                  <a:lnTo>
                    <a:pt x="297" y="110"/>
                  </a:lnTo>
                  <a:lnTo>
                    <a:pt x="297" y="115"/>
                  </a:lnTo>
                  <a:lnTo>
                    <a:pt x="305" y="122"/>
                  </a:lnTo>
                  <a:lnTo>
                    <a:pt x="310" y="122"/>
                  </a:lnTo>
                  <a:lnTo>
                    <a:pt x="310" y="127"/>
                  </a:lnTo>
                  <a:lnTo>
                    <a:pt x="315" y="127"/>
                  </a:lnTo>
                  <a:lnTo>
                    <a:pt x="322" y="127"/>
                  </a:lnTo>
                  <a:lnTo>
                    <a:pt x="322" y="135"/>
                  </a:lnTo>
                  <a:lnTo>
                    <a:pt x="322" y="140"/>
                  </a:lnTo>
                  <a:lnTo>
                    <a:pt x="322" y="145"/>
                  </a:lnTo>
                  <a:lnTo>
                    <a:pt x="327" y="152"/>
                  </a:lnTo>
                  <a:lnTo>
                    <a:pt x="332" y="152"/>
                  </a:lnTo>
                  <a:lnTo>
                    <a:pt x="332" y="157"/>
                  </a:lnTo>
                  <a:lnTo>
                    <a:pt x="332" y="162"/>
                  </a:lnTo>
                  <a:lnTo>
                    <a:pt x="340" y="170"/>
                  </a:lnTo>
                  <a:lnTo>
                    <a:pt x="340" y="175"/>
                  </a:lnTo>
                  <a:lnTo>
                    <a:pt x="340" y="180"/>
                  </a:lnTo>
                  <a:lnTo>
                    <a:pt x="345" y="187"/>
                  </a:lnTo>
                  <a:lnTo>
                    <a:pt x="345" y="192"/>
                  </a:lnTo>
                  <a:lnTo>
                    <a:pt x="345" y="197"/>
                  </a:lnTo>
                  <a:lnTo>
                    <a:pt x="345" y="205"/>
                  </a:lnTo>
                  <a:lnTo>
                    <a:pt x="345" y="210"/>
                  </a:lnTo>
                  <a:lnTo>
                    <a:pt x="345" y="215"/>
                  </a:lnTo>
                  <a:lnTo>
                    <a:pt x="345" y="222"/>
                  </a:lnTo>
                  <a:lnTo>
                    <a:pt x="345" y="227"/>
                  </a:lnTo>
                  <a:lnTo>
                    <a:pt x="350" y="227"/>
                  </a:lnTo>
                  <a:lnTo>
                    <a:pt x="350" y="232"/>
                  </a:lnTo>
                  <a:lnTo>
                    <a:pt x="357" y="232"/>
                  </a:lnTo>
                  <a:lnTo>
                    <a:pt x="357" y="240"/>
                  </a:lnTo>
                  <a:lnTo>
                    <a:pt x="362" y="245"/>
                  </a:lnTo>
                  <a:lnTo>
                    <a:pt x="367" y="250"/>
                  </a:lnTo>
                  <a:lnTo>
                    <a:pt x="375" y="250"/>
                  </a:lnTo>
                  <a:lnTo>
                    <a:pt x="375" y="257"/>
                  </a:lnTo>
                  <a:lnTo>
                    <a:pt x="375" y="262"/>
                  </a:lnTo>
                  <a:lnTo>
                    <a:pt x="380" y="270"/>
                  </a:lnTo>
                  <a:lnTo>
                    <a:pt x="380" y="275"/>
                  </a:lnTo>
                  <a:lnTo>
                    <a:pt x="385" y="280"/>
                  </a:lnTo>
                  <a:lnTo>
                    <a:pt x="385" y="287"/>
                  </a:lnTo>
                  <a:lnTo>
                    <a:pt x="392" y="287"/>
                  </a:lnTo>
                  <a:lnTo>
                    <a:pt x="392" y="292"/>
                  </a:lnTo>
                  <a:lnTo>
                    <a:pt x="392" y="297"/>
                  </a:lnTo>
                  <a:lnTo>
                    <a:pt x="397" y="297"/>
                  </a:lnTo>
                  <a:lnTo>
                    <a:pt x="397" y="302"/>
                  </a:lnTo>
                  <a:lnTo>
                    <a:pt x="402" y="310"/>
                  </a:lnTo>
                  <a:lnTo>
                    <a:pt x="410" y="310"/>
                  </a:lnTo>
                  <a:lnTo>
                    <a:pt x="410" y="315"/>
                  </a:lnTo>
                  <a:lnTo>
                    <a:pt x="410" y="322"/>
                  </a:lnTo>
                  <a:lnTo>
                    <a:pt x="402" y="327"/>
                  </a:lnTo>
                  <a:lnTo>
                    <a:pt x="402" y="332"/>
                  </a:lnTo>
                  <a:lnTo>
                    <a:pt x="397" y="340"/>
                  </a:lnTo>
                  <a:lnTo>
                    <a:pt x="402" y="345"/>
                  </a:lnTo>
                  <a:lnTo>
                    <a:pt x="402" y="350"/>
                  </a:lnTo>
                  <a:lnTo>
                    <a:pt x="402" y="357"/>
                  </a:lnTo>
                  <a:lnTo>
                    <a:pt x="402" y="350"/>
                  </a:lnTo>
                  <a:lnTo>
                    <a:pt x="410" y="357"/>
                  </a:lnTo>
                  <a:lnTo>
                    <a:pt x="410" y="362"/>
                  </a:lnTo>
                  <a:lnTo>
                    <a:pt x="410" y="367"/>
                  </a:lnTo>
                  <a:lnTo>
                    <a:pt x="415" y="375"/>
                  </a:lnTo>
                  <a:lnTo>
                    <a:pt x="422" y="375"/>
                  </a:lnTo>
                  <a:lnTo>
                    <a:pt x="422" y="380"/>
                  </a:lnTo>
                  <a:lnTo>
                    <a:pt x="427" y="380"/>
                  </a:lnTo>
                  <a:lnTo>
                    <a:pt x="432" y="380"/>
                  </a:lnTo>
                  <a:lnTo>
                    <a:pt x="437" y="380"/>
                  </a:lnTo>
                  <a:lnTo>
                    <a:pt x="437" y="385"/>
                  </a:lnTo>
                  <a:lnTo>
                    <a:pt x="445" y="380"/>
                  </a:lnTo>
                  <a:lnTo>
                    <a:pt x="445" y="375"/>
                  </a:lnTo>
                  <a:lnTo>
                    <a:pt x="445" y="367"/>
                  </a:lnTo>
                  <a:lnTo>
                    <a:pt x="437" y="367"/>
                  </a:lnTo>
                  <a:lnTo>
                    <a:pt x="445" y="362"/>
                  </a:lnTo>
                  <a:lnTo>
                    <a:pt x="450" y="367"/>
                  </a:lnTo>
                  <a:lnTo>
                    <a:pt x="457" y="367"/>
                  </a:lnTo>
                  <a:lnTo>
                    <a:pt x="457" y="375"/>
                  </a:lnTo>
                  <a:lnTo>
                    <a:pt x="462" y="375"/>
                  </a:lnTo>
                  <a:lnTo>
                    <a:pt x="467" y="380"/>
                  </a:lnTo>
                  <a:lnTo>
                    <a:pt x="475" y="380"/>
                  </a:lnTo>
                  <a:lnTo>
                    <a:pt x="475" y="385"/>
                  </a:lnTo>
                  <a:lnTo>
                    <a:pt x="475" y="392"/>
                  </a:lnTo>
                  <a:lnTo>
                    <a:pt x="480" y="392"/>
                  </a:lnTo>
                  <a:lnTo>
                    <a:pt x="485" y="392"/>
                  </a:lnTo>
                  <a:lnTo>
                    <a:pt x="492" y="397"/>
                  </a:lnTo>
                  <a:lnTo>
                    <a:pt x="485" y="397"/>
                  </a:lnTo>
                  <a:lnTo>
                    <a:pt x="485" y="402"/>
                  </a:lnTo>
                  <a:lnTo>
                    <a:pt x="492" y="402"/>
                  </a:lnTo>
                  <a:lnTo>
                    <a:pt x="497" y="409"/>
                  </a:lnTo>
                  <a:lnTo>
                    <a:pt x="497" y="414"/>
                  </a:lnTo>
                  <a:lnTo>
                    <a:pt x="502" y="414"/>
                  </a:lnTo>
                  <a:lnTo>
                    <a:pt x="502" y="419"/>
                  </a:lnTo>
                  <a:lnTo>
                    <a:pt x="502" y="427"/>
                  </a:lnTo>
                  <a:lnTo>
                    <a:pt x="510" y="432"/>
                  </a:lnTo>
                  <a:lnTo>
                    <a:pt x="515" y="437"/>
                  </a:lnTo>
                  <a:lnTo>
                    <a:pt x="520" y="437"/>
                  </a:lnTo>
                  <a:lnTo>
                    <a:pt x="527" y="437"/>
                  </a:lnTo>
                  <a:lnTo>
                    <a:pt x="527" y="444"/>
                  </a:lnTo>
                  <a:lnTo>
                    <a:pt x="527" y="449"/>
                  </a:lnTo>
                  <a:lnTo>
                    <a:pt x="527" y="457"/>
                  </a:lnTo>
                  <a:lnTo>
                    <a:pt x="527" y="462"/>
                  </a:lnTo>
                  <a:lnTo>
                    <a:pt x="527" y="467"/>
                  </a:lnTo>
                  <a:lnTo>
                    <a:pt x="527" y="474"/>
                  </a:lnTo>
                  <a:lnTo>
                    <a:pt x="520" y="474"/>
                  </a:lnTo>
                  <a:lnTo>
                    <a:pt x="515" y="479"/>
                  </a:lnTo>
                  <a:lnTo>
                    <a:pt x="510" y="484"/>
                  </a:lnTo>
                  <a:lnTo>
                    <a:pt x="510" y="489"/>
                  </a:lnTo>
                  <a:lnTo>
                    <a:pt x="502" y="489"/>
                  </a:lnTo>
                  <a:lnTo>
                    <a:pt x="502" y="497"/>
                  </a:lnTo>
                  <a:lnTo>
                    <a:pt x="497" y="497"/>
                  </a:lnTo>
                  <a:lnTo>
                    <a:pt x="492" y="497"/>
                  </a:lnTo>
                  <a:lnTo>
                    <a:pt x="492" y="502"/>
                  </a:lnTo>
                  <a:lnTo>
                    <a:pt x="485" y="509"/>
                  </a:lnTo>
                  <a:lnTo>
                    <a:pt x="480" y="509"/>
                  </a:lnTo>
                  <a:lnTo>
                    <a:pt x="475" y="502"/>
                  </a:lnTo>
                  <a:lnTo>
                    <a:pt x="467" y="502"/>
                  </a:lnTo>
                  <a:lnTo>
                    <a:pt x="467" y="497"/>
                  </a:lnTo>
                  <a:lnTo>
                    <a:pt x="467" y="489"/>
                  </a:lnTo>
                  <a:lnTo>
                    <a:pt x="462" y="479"/>
                  </a:lnTo>
                  <a:lnTo>
                    <a:pt x="457" y="474"/>
                  </a:lnTo>
                  <a:lnTo>
                    <a:pt x="457" y="467"/>
                  </a:lnTo>
                  <a:lnTo>
                    <a:pt x="450" y="462"/>
                  </a:lnTo>
                  <a:lnTo>
                    <a:pt x="450" y="457"/>
                  </a:lnTo>
                  <a:lnTo>
                    <a:pt x="450" y="449"/>
                  </a:lnTo>
                  <a:lnTo>
                    <a:pt x="445" y="444"/>
                  </a:lnTo>
                  <a:lnTo>
                    <a:pt x="445" y="437"/>
                  </a:lnTo>
                  <a:lnTo>
                    <a:pt x="437" y="437"/>
                  </a:lnTo>
                  <a:lnTo>
                    <a:pt x="432" y="432"/>
                  </a:lnTo>
                  <a:lnTo>
                    <a:pt x="427" y="432"/>
                  </a:lnTo>
                  <a:lnTo>
                    <a:pt x="415" y="427"/>
                  </a:lnTo>
                  <a:lnTo>
                    <a:pt x="410" y="419"/>
                  </a:lnTo>
                  <a:lnTo>
                    <a:pt x="402" y="414"/>
                  </a:lnTo>
                  <a:lnTo>
                    <a:pt x="397" y="409"/>
                  </a:lnTo>
                  <a:lnTo>
                    <a:pt x="392" y="402"/>
                  </a:lnTo>
                  <a:lnTo>
                    <a:pt x="385" y="397"/>
                  </a:lnTo>
                  <a:lnTo>
                    <a:pt x="380" y="397"/>
                  </a:lnTo>
                  <a:lnTo>
                    <a:pt x="380" y="392"/>
                  </a:lnTo>
                  <a:lnTo>
                    <a:pt x="367" y="392"/>
                  </a:lnTo>
                  <a:lnTo>
                    <a:pt x="362" y="380"/>
                  </a:lnTo>
                  <a:lnTo>
                    <a:pt x="357" y="375"/>
                  </a:lnTo>
                  <a:lnTo>
                    <a:pt x="345" y="375"/>
                  </a:lnTo>
                  <a:lnTo>
                    <a:pt x="340" y="367"/>
                  </a:lnTo>
                  <a:lnTo>
                    <a:pt x="332" y="362"/>
                  </a:lnTo>
                  <a:lnTo>
                    <a:pt x="327" y="357"/>
                  </a:lnTo>
                  <a:lnTo>
                    <a:pt x="322" y="357"/>
                  </a:lnTo>
                  <a:lnTo>
                    <a:pt x="315" y="350"/>
                  </a:lnTo>
                  <a:lnTo>
                    <a:pt x="315" y="345"/>
                  </a:lnTo>
                  <a:lnTo>
                    <a:pt x="310" y="345"/>
                  </a:lnTo>
                  <a:lnTo>
                    <a:pt x="305" y="345"/>
                  </a:lnTo>
                  <a:lnTo>
                    <a:pt x="297" y="345"/>
                  </a:lnTo>
                  <a:lnTo>
                    <a:pt x="297" y="340"/>
                  </a:lnTo>
                  <a:lnTo>
                    <a:pt x="292" y="332"/>
                  </a:lnTo>
                  <a:lnTo>
                    <a:pt x="292" y="327"/>
                  </a:lnTo>
                  <a:lnTo>
                    <a:pt x="287" y="327"/>
                  </a:lnTo>
                  <a:lnTo>
                    <a:pt x="287" y="322"/>
                  </a:lnTo>
                  <a:lnTo>
                    <a:pt x="287" y="327"/>
                  </a:lnTo>
                  <a:lnTo>
                    <a:pt x="280" y="327"/>
                  </a:lnTo>
                  <a:lnTo>
                    <a:pt x="280" y="322"/>
                  </a:lnTo>
                  <a:lnTo>
                    <a:pt x="275" y="322"/>
                  </a:lnTo>
                  <a:lnTo>
                    <a:pt x="275" y="315"/>
                  </a:lnTo>
                  <a:lnTo>
                    <a:pt x="275" y="310"/>
                  </a:lnTo>
                  <a:lnTo>
                    <a:pt x="275" y="302"/>
                  </a:lnTo>
                  <a:lnTo>
                    <a:pt x="270" y="310"/>
                  </a:lnTo>
                  <a:lnTo>
                    <a:pt x="270" y="315"/>
                  </a:lnTo>
                  <a:lnTo>
                    <a:pt x="270" y="310"/>
                  </a:lnTo>
                  <a:lnTo>
                    <a:pt x="270" y="302"/>
                  </a:lnTo>
                  <a:lnTo>
                    <a:pt x="270" y="297"/>
                  </a:lnTo>
                  <a:lnTo>
                    <a:pt x="270" y="292"/>
                  </a:lnTo>
                  <a:lnTo>
                    <a:pt x="270" y="287"/>
                  </a:lnTo>
                  <a:lnTo>
                    <a:pt x="275" y="280"/>
                  </a:lnTo>
                  <a:lnTo>
                    <a:pt x="275" y="270"/>
                  </a:lnTo>
                  <a:lnTo>
                    <a:pt x="275" y="262"/>
                  </a:lnTo>
                  <a:lnTo>
                    <a:pt x="275" y="257"/>
                  </a:lnTo>
                  <a:lnTo>
                    <a:pt x="275" y="250"/>
                  </a:lnTo>
                  <a:lnTo>
                    <a:pt x="275" y="240"/>
                  </a:lnTo>
                  <a:lnTo>
                    <a:pt x="270" y="227"/>
                  </a:lnTo>
                  <a:lnTo>
                    <a:pt x="270" y="222"/>
                  </a:lnTo>
                  <a:lnTo>
                    <a:pt x="270" y="210"/>
                  </a:lnTo>
                  <a:lnTo>
                    <a:pt x="263" y="205"/>
                  </a:lnTo>
                  <a:lnTo>
                    <a:pt x="263" y="197"/>
                  </a:lnTo>
                  <a:lnTo>
                    <a:pt x="258" y="197"/>
                  </a:lnTo>
                  <a:lnTo>
                    <a:pt x="258" y="192"/>
                  </a:lnTo>
                  <a:lnTo>
                    <a:pt x="250" y="187"/>
                  </a:lnTo>
                  <a:lnTo>
                    <a:pt x="245" y="180"/>
                  </a:lnTo>
                  <a:lnTo>
                    <a:pt x="240" y="175"/>
                  </a:lnTo>
                  <a:lnTo>
                    <a:pt x="240" y="180"/>
                  </a:lnTo>
                  <a:lnTo>
                    <a:pt x="235" y="180"/>
                  </a:lnTo>
                  <a:lnTo>
                    <a:pt x="228" y="175"/>
                  </a:lnTo>
                  <a:lnTo>
                    <a:pt x="223" y="175"/>
                  </a:lnTo>
                  <a:lnTo>
                    <a:pt x="223" y="170"/>
                  </a:lnTo>
                  <a:lnTo>
                    <a:pt x="215" y="170"/>
                  </a:lnTo>
                  <a:lnTo>
                    <a:pt x="210" y="162"/>
                  </a:lnTo>
                  <a:lnTo>
                    <a:pt x="205" y="157"/>
                  </a:lnTo>
                  <a:lnTo>
                    <a:pt x="198" y="157"/>
                  </a:lnTo>
                  <a:lnTo>
                    <a:pt x="198" y="152"/>
                  </a:lnTo>
                  <a:lnTo>
                    <a:pt x="188" y="152"/>
                  </a:lnTo>
                  <a:lnTo>
                    <a:pt x="188" y="145"/>
                  </a:lnTo>
                  <a:lnTo>
                    <a:pt x="180" y="140"/>
                  </a:lnTo>
                  <a:lnTo>
                    <a:pt x="180" y="135"/>
                  </a:lnTo>
                  <a:lnTo>
                    <a:pt x="175" y="127"/>
                  </a:lnTo>
                  <a:lnTo>
                    <a:pt x="170" y="127"/>
                  </a:lnTo>
                  <a:lnTo>
                    <a:pt x="175" y="122"/>
                  </a:lnTo>
                  <a:lnTo>
                    <a:pt x="175" y="115"/>
                  </a:lnTo>
                  <a:lnTo>
                    <a:pt x="175" y="110"/>
                  </a:lnTo>
                  <a:lnTo>
                    <a:pt x="175" y="105"/>
                  </a:lnTo>
                  <a:lnTo>
                    <a:pt x="170" y="110"/>
                  </a:lnTo>
                  <a:lnTo>
                    <a:pt x="170" y="115"/>
                  </a:lnTo>
                  <a:lnTo>
                    <a:pt x="163" y="122"/>
                  </a:lnTo>
                  <a:lnTo>
                    <a:pt x="163" y="127"/>
                  </a:lnTo>
                  <a:lnTo>
                    <a:pt x="158" y="127"/>
                  </a:lnTo>
                  <a:lnTo>
                    <a:pt x="153" y="122"/>
                  </a:lnTo>
                  <a:lnTo>
                    <a:pt x="145" y="122"/>
                  </a:lnTo>
                  <a:lnTo>
                    <a:pt x="140" y="122"/>
                  </a:lnTo>
                  <a:lnTo>
                    <a:pt x="140" y="127"/>
                  </a:lnTo>
                  <a:lnTo>
                    <a:pt x="135" y="135"/>
                  </a:lnTo>
                  <a:lnTo>
                    <a:pt x="135" y="127"/>
                  </a:lnTo>
                  <a:lnTo>
                    <a:pt x="128" y="127"/>
                  </a:lnTo>
                  <a:lnTo>
                    <a:pt x="123" y="127"/>
                  </a:lnTo>
                  <a:lnTo>
                    <a:pt x="123" y="122"/>
                  </a:lnTo>
                  <a:lnTo>
                    <a:pt x="123" y="115"/>
                  </a:lnTo>
                  <a:lnTo>
                    <a:pt x="118" y="115"/>
                  </a:lnTo>
                  <a:lnTo>
                    <a:pt x="118" y="110"/>
                  </a:lnTo>
                  <a:lnTo>
                    <a:pt x="110" y="105"/>
                  </a:lnTo>
                  <a:lnTo>
                    <a:pt x="105" y="105"/>
                  </a:lnTo>
                  <a:lnTo>
                    <a:pt x="100" y="105"/>
                  </a:lnTo>
                  <a:lnTo>
                    <a:pt x="93" y="105"/>
                  </a:lnTo>
                  <a:lnTo>
                    <a:pt x="93" y="100"/>
                  </a:lnTo>
                  <a:lnTo>
                    <a:pt x="88" y="92"/>
                  </a:lnTo>
                  <a:lnTo>
                    <a:pt x="83" y="92"/>
                  </a:lnTo>
                  <a:lnTo>
                    <a:pt x="75" y="87"/>
                  </a:lnTo>
                  <a:lnTo>
                    <a:pt x="70" y="92"/>
                  </a:lnTo>
                  <a:lnTo>
                    <a:pt x="63" y="87"/>
                  </a:lnTo>
                  <a:lnTo>
                    <a:pt x="58" y="87"/>
                  </a:lnTo>
                  <a:lnTo>
                    <a:pt x="53" y="82"/>
                  </a:lnTo>
                  <a:lnTo>
                    <a:pt x="53" y="75"/>
                  </a:lnTo>
                  <a:lnTo>
                    <a:pt x="53" y="70"/>
                  </a:lnTo>
                  <a:lnTo>
                    <a:pt x="53" y="63"/>
                  </a:lnTo>
                  <a:lnTo>
                    <a:pt x="48" y="58"/>
                  </a:lnTo>
                  <a:lnTo>
                    <a:pt x="40" y="58"/>
                  </a:lnTo>
                  <a:lnTo>
                    <a:pt x="35" y="53"/>
                  </a:lnTo>
                  <a:lnTo>
                    <a:pt x="28" y="53"/>
                  </a:lnTo>
                  <a:lnTo>
                    <a:pt x="28" y="45"/>
                  </a:lnTo>
                  <a:lnTo>
                    <a:pt x="23" y="40"/>
                  </a:lnTo>
                  <a:lnTo>
                    <a:pt x="18" y="40"/>
                  </a:lnTo>
                  <a:lnTo>
                    <a:pt x="18" y="35"/>
                  </a:lnTo>
                  <a:lnTo>
                    <a:pt x="10" y="35"/>
                  </a:lnTo>
                  <a:lnTo>
                    <a:pt x="10" y="28"/>
                  </a:lnTo>
                  <a:lnTo>
                    <a:pt x="5" y="28"/>
                  </a:lnTo>
                  <a:lnTo>
                    <a:pt x="5" y="23"/>
                  </a:lnTo>
                  <a:lnTo>
                    <a:pt x="0" y="23"/>
                  </a:lnTo>
                  <a:lnTo>
                    <a:pt x="0" y="18"/>
                  </a:lnTo>
                  <a:lnTo>
                    <a:pt x="5" y="18"/>
                  </a:lnTo>
                  <a:lnTo>
                    <a:pt x="10" y="23"/>
                  </a:lnTo>
                  <a:lnTo>
                    <a:pt x="23" y="23"/>
                  </a:lnTo>
                  <a:lnTo>
                    <a:pt x="28" y="23"/>
                  </a:lnTo>
                  <a:lnTo>
                    <a:pt x="35" y="23"/>
                  </a:lnTo>
                  <a:lnTo>
                    <a:pt x="40" y="23"/>
                  </a:lnTo>
                  <a:lnTo>
                    <a:pt x="48" y="28"/>
                  </a:lnTo>
                  <a:lnTo>
                    <a:pt x="53" y="28"/>
                  </a:lnTo>
                  <a:lnTo>
                    <a:pt x="58" y="28"/>
                  </a:lnTo>
                  <a:lnTo>
                    <a:pt x="63" y="23"/>
                  </a:lnTo>
                  <a:lnTo>
                    <a:pt x="63" y="18"/>
                  </a:lnTo>
                  <a:lnTo>
                    <a:pt x="70" y="18"/>
                  </a:lnTo>
                  <a:lnTo>
                    <a:pt x="70" y="23"/>
                  </a:lnTo>
                  <a:lnTo>
                    <a:pt x="70" y="28"/>
                  </a:lnTo>
                  <a:lnTo>
                    <a:pt x="70" y="35"/>
                  </a:lnTo>
                  <a:lnTo>
                    <a:pt x="75" y="35"/>
                  </a:lnTo>
                  <a:lnTo>
                    <a:pt x="83" y="35"/>
                  </a:lnTo>
                  <a:lnTo>
                    <a:pt x="88" y="40"/>
                  </a:lnTo>
                  <a:lnTo>
                    <a:pt x="93" y="40"/>
                  </a:lnTo>
                  <a:lnTo>
                    <a:pt x="93" y="35"/>
                  </a:lnTo>
                  <a:lnTo>
                    <a:pt x="100" y="40"/>
                  </a:lnTo>
                  <a:lnTo>
                    <a:pt x="105" y="35"/>
                  </a:lnTo>
                  <a:lnTo>
                    <a:pt x="100" y="28"/>
                  </a:lnTo>
                  <a:lnTo>
                    <a:pt x="93" y="28"/>
                  </a:lnTo>
                  <a:lnTo>
                    <a:pt x="88" y="28"/>
                  </a:lnTo>
                  <a:lnTo>
                    <a:pt x="88" y="35"/>
                  </a:lnTo>
                  <a:lnTo>
                    <a:pt x="88" y="28"/>
                  </a:lnTo>
                  <a:lnTo>
                    <a:pt x="83" y="23"/>
                  </a:lnTo>
                  <a:lnTo>
                    <a:pt x="83" y="18"/>
                  </a:lnTo>
                  <a:lnTo>
                    <a:pt x="88" y="18"/>
                  </a:lnTo>
                  <a:lnTo>
                    <a:pt x="88" y="10"/>
                  </a:lnTo>
                  <a:lnTo>
                    <a:pt x="83" y="10"/>
                  </a:lnTo>
                  <a:lnTo>
                    <a:pt x="70" y="18"/>
                  </a:lnTo>
                  <a:lnTo>
                    <a:pt x="70" y="10"/>
                  </a:lnTo>
                  <a:lnTo>
                    <a:pt x="75" y="10"/>
                  </a:lnTo>
                  <a:lnTo>
                    <a:pt x="75" y="5"/>
                  </a:lnTo>
                  <a:lnTo>
                    <a:pt x="83" y="0"/>
                  </a:lnTo>
                  <a:lnTo>
                    <a:pt x="88" y="0"/>
                  </a:lnTo>
                  <a:lnTo>
                    <a:pt x="88" y="5"/>
                  </a:lnTo>
                  <a:lnTo>
                    <a:pt x="88" y="10"/>
                  </a:lnTo>
                  <a:lnTo>
                    <a:pt x="88" y="5"/>
                  </a:lnTo>
                  <a:lnTo>
                    <a:pt x="93" y="5"/>
                  </a:lnTo>
                  <a:lnTo>
                    <a:pt x="93" y="0"/>
                  </a:lnTo>
                  <a:lnTo>
                    <a:pt x="88" y="0"/>
                  </a:lnTo>
                  <a:lnTo>
                    <a:pt x="205" y="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3" name="Freeform 71"/>
            <p:cNvSpPr>
              <a:spLocks/>
            </p:cNvSpPr>
            <p:nvPr/>
          </p:nvSpPr>
          <p:spPr bwMode="auto">
            <a:xfrm>
              <a:off x="2819" y="2404"/>
              <a:ext cx="139" cy="110"/>
            </a:xfrm>
            <a:custGeom>
              <a:avLst/>
              <a:gdLst>
                <a:gd name="T0" fmla="*/ 105 w 105"/>
                <a:gd name="T1" fmla="*/ 48 h 83"/>
                <a:gd name="T2" fmla="*/ 105 w 105"/>
                <a:gd name="T3" fmla="*/ 53 h 83"/>
                <a:gd name="T4" fmla="*/ 105 w 105"/>
                <a:gd name="T5" fmla="*/ 60 h 83"/>
                <a:gd name="T6" fmla="*/ 105 w 105"/>
                <a:gd name="T7" fmla="*/ 65 h 83"/>
                <a:gd name="T8" fmla="*/ 100 w 105"/>
                <a:gd name="T9" fmla="*/ 65 h 83"/>
                <a:gd name="T10" fmla="*/ 92 w 105"/>
                <a:gd name="T11" fmla="*/ 65 h 83"/>
                <a:gd name="T12" fmla="*/ 92 w 105"/>
                <a:gd name="T13" fmla="*/ 70 h 83"/>
                <a:gd name="T14" fmla="*/ 87 w 105"/>
                <a:gd name="T15" fmla="*/ 78 h 83"/>
                <a:gd name="T16" fmla="*/ 87 w 105"/>
                <a:gd name="T17" fmla="*/ 83 h 83"/>
                <a:gd name="T18" fmla="*/ 82 w 105"/>
                <a:gd name="T19" fmla="*/ 83 h 83"/>
                <a:gd name="T20" fmla="*/ 75 w 105"/>
                <a:gd name="T21" fmla="*/ 78 h 83"/>
                <a:gd name="T22" fmla="*/ 70 w 105"/>
                <a:gd name="T23" fmla="*/ 70 h 83"/>
                <a:gd name="T24" fmla="*/ 62 w 105"/>
                <a:gd name="T25" fmla="*/ 70 h 83"/>
                <a:gd name="T26" fmla="*/ 62 w 105"/>
                <a:gd name="T27" fmla="*/ 65 h 83"/>
                <a:gd name="T28" fmla="*/ 52 w 105"/>
                <a:gd name="T29" fmla="*/ 65 h 83"/>
                <a:gd name="T30" fmla="*/ 52 w 105"/>
                <a:gd name="T31" fmla="*/ 60 h 83"/>
                <a:gd name="T32" fmla="*/ 47 w 105"/>
                <a:gd name="T33" fmla="*/ 60 h 83"/>
                <a:gd name="T34" fmla="*/ 40 w 105"/>
                <a:gd name="T35" fmla="*/ 53 h 83"/>
                <a:gd name="T36" fmla="*/ 35 w 105"/>
                <a:gd name="T37" fmla="*/ 53 h 83"/>
                <a:gd name="T38" fmla="*/ 28 w 105"/>
                <a:gd name="T39" fmla="*/ 53 h 83"/>
                <a:gd name="T40" fmla="*/ 28 w 105"/>
                <a:gd name="T41" fmla="*/ 48 h 83"/>
                <a:gd name="T42" fmla="*/ 28 w 105"/>
                <a:gd name="T43" fmla="*/ 40 h 83"/>
                <a:gd name="T44" fmla="*/ 23 w 105"/>
                <a:gd name="T45" fmla="*/ 40 h 83"/>
                <a:gd name="T46" fmla="*/ 18 w 105"/>
                <a:gd name="T47" fmla="*/ 40 h 83"/>
                <a:gd name="T48" fmla="*/ 10 w 105"/>
                <a:gd name="T49" fmla="*/ 40 h 83"/>
                <a:gd name="T50" fmla="*/ 10 w 105"/>
                <a:gd name="T51" fmla="*/ 35 h 83"/>
                <a:gd name="T52" fmla="*/ 5 w 105"/>
                <a:gd name="T53" fmla="*/ 35 h 83"/>
                <a:gd name="T54" fmla="*/ 0 w 105"/>
                <a:gd name="T55" fmla="*/ 35 h 83"/>
                <a:gd name="T56" fmla="*/ 5 w 105"/>
                <a:gd name="T57" fmla="*/ 35 h 83"/>
                <a:gd name="T58" fmla="*/ 5 w 105"/>
                <a:gd name="T59" fmla="*/ 30 h 83"/>
                <a:gd name="T60" fmla="*/ 10 w 105"/>
                <a:gd name="T61" fmla="*/ 25 h 83"/>
                <a:gd name="T62" fmla="*/ 18 w 105"/>
                <a:gd name="T63" fmla="*/ 25 h 83"/>
                <a:gd name="T64" fmla="*/ 23 w 105"/>
                <a:gd name="T65" fmla="*/ 25 h 83"/>
                <a:gd name="T66" fmla="*/ 28 w 105"/>
                <a:gd name="T67" fmla="*/ 25 h 83"/>
                <a:gd name="T68" fmla="*/ 35 w 105"/>
                <a:gd name="T69" fmla="*/ 25 h 83"/>
                <a:gd name="T70" fmla="*/ 47 w 105"/>
                <a:gd name="T71" fmla="*/ 25 h 83"/>
                <a:gd name="T72" fmla="*/ 47 w 105"/>
                <a:gd name="T73" fmla="*/ 18 h 83"/>
                <a:gd name="T74" fmla="*/ 52 w 105"/>
                <a:gd name="T75" fmla="*/ 18 h 83"/>
                <a:gd name="T76" fmla="*/ 52 w 105"/>
                <a:gd name="T77" fmla="*/ 13 h 83"/>
                <a:gd name="T78" fmla="*/ 57 w 105"/>
                <a:gd name="T79" fmla="*/ 13 h 83"/>
                <a:gd name="T80" fmla="*/ 62 w 105"/>
                <a:gd name="T81" fmla="*/ 13 h 83"/>
                <a:gd name="T82" fmla="*/ 70 w 105"/>
                <a:gd name="T83" fmla="*/ 13 h 83"/>
                <a:gd name="T84" fmla="*/ 82 w 105"/>
                <a:gd name="T85" fmla="*/ 13 h 83"/>
                <a:gd name="T86" fmla="*/ 87 w 105"/>
                <a:gd name="T87" fmla="*/ 8 h 83"/>
                <a:gd name="T88" fmla="*/ 87 w 105"/>
                <a:gd name="T89" fmla="*/ 0 h 83"/>
                <a:gd name="T90" fmla="*/ 92 w 105"/>
                <a:gd name="T91" fmla="*/ 0 h 83"/>
                <a:gd name="T92" fmla="*/ 92 w 105"/>
                <a:gd name="T93" fmla="*/ 8 h 83"/>
                <a:gd name="T94" fmla="*/ 100 w 105"/>
                <a:gd name="T95" fmla="*/ 8 h 83"/>
                <a:gd name="T96" fmla="*/ 100 w 105"/>
                <a:gd name="T97" fmla="*/ 13 h 83"/>
                <a:gd name="T98" fmla="*/ 105 w 105"/>
                <a:gd name="T99" fmla="*/ 13 h 83"/>
                <a:gd name="T100" fmla="*/ 105 w 105"/>
                <a:gd name="T101" fmla="*/ 18 h 83"/>
                <a:gd name="T102" fmla="*/ 105 w 105"/>
                <a:gd name="T103" fmla="*/ 25 h 83"/>
                <a:gd name="T104" fmla="*/ 105 w 105"/>
                <a:gd name="T105" fmla="*/ 30 h 83"/>
                <a:gd name="T106" fmla="*/ 105 w 105"/>
                <a:gd name="T107" fmla="*/ 40 h 83"/>
                <a:gd name="T108" fmla="*/ 105 w 105"/>
                <a:gd name="T109"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 h="83">
                  <a:moveTo>
                    <a:pt x="105" y="48"/>
                  </a:moveTo>
                  <a:lnTo>
                    <a:pt x="105" y="53"/>
                  </a:lnTo>
                  <a:lnTo>
                    <a:pt x="105" y="60"/>
                  </a:lnTo>
                  <a:lnTo>
                    <a:pt x="105" y="65"/>
                  </a:lnTo>
                  <a:lnTo>
                    <a:pt x="100" y="65"/>
                  </a:lnTo>
                  <a:lnTo>
                    <a:pt x="92" y="65"/>
                  </a:lnTo>
                  <a:lnTo>
                    <a:pt x="92" y="70"/>
                  </a:lnTo>
                  <a:lnTo>
                    <a:pt x="87" y="78"/>
                  </a:lnTo>
                  <a:lnTo>
                    <a:pt x="87" y="83"/>
                  </a:lnTo>
                  <a:lnTo>
                    <a:pt x="82" y="83"/>
                  </a:lnTo>
                  <a:lnTo>
                    <a:pt x="75" y="78"/>
                  </a:lnTo>
                  <a:lnTo>
                    <a:pt x="70" y="70"/>
                  </a:lnTo>
                  <a:lnTo>
                    <a:pt x="62" y="70"/>
                  </a:lnTo>
                  <a:lnTo>
                    <a:pt x="62" y="65"/>
                  </a:lnTo>
                  <a:lnTo>
                    <a:pt x="52" y="65"/>
                  </a:lnTo>
                  <a:lnTo>
                    <a:pt x="52" y="60"/>
                  </a:lnTo>
                  <a:lnTo>
                    <a:pt x="47" y="60"/>
                  </a:lnTo>
                  <a:lnTo>
                    <a:pt x="40" y="53"/>
                  </a:lnTo>
                  <a:lnTo>
                    <a:pt x="35" y="53"/>
                  </a:lnTo>
                  <a:lnTo>
                    <a:pt x="28" y="53"/>
                  </a:lnTo>
                  <a:lnTo>
                    <a:pt x="28" y="48"/>
                  </a:lnTo>
                  <a:lnTo>
                    <a:pt x="28" y="40"/>
                  </a:lnTo>
                  <a:lnTo>
                    <a:pt x="23" y="40"/>
                  </a:lnTo>
                  <a:lnTo>
                    <a:pt x="18" y="40"/>
                  </a:lnTo>
                  <a:lnTo>
                    <a:pt x="10" y="40"/>
                  </a:lnTo>
                  <a:lnTo>
                    <a:pt x="10" y="35"/>
                  </a:lnTo>
                  <a:lnTo>
                    <a:pt x="5" y="35"/>
                  </a:lnTo>
                  <a:lnTo>
                    <a:pt x="0" y="35"/>
                  </a:lnTo>
                  <a:lnTo>
                    <a:pt x="5" y="35"/>
                  </a:lnTo>
                  <a:lnTo>
                    <a:pt x="5" y="30"/>
                  </a:lnTo>
                  <a:lnTo>
                    <a:pt x="10" y="25"/>
                  </a:lnTo>
                  <a:lnTo>
                    <a:pt x="18" y="25"/>
                  </a:lnTo>
                  <a:lnTo>
                    <a:pt x="23" y="25"/>
                  </a:lnTo>
                  <a:lnTo>
                    <a:pt x="28" y="25"/>
                  </a:lnTo>
                  <a:lnTo>
                    <a:pt x="35" y="25"/>
                  </a:lnTo>
                  <a:lnTo>
                    <a:pt x="47" y="25"/>
                  </a:lnTo>
                  <a:lnTo>
                    <a:pt x="47" y="18"/>
                  </a:lnTo>
                  <a:lnTo>
                    <a:pt x="52" y="18"/>
                  </a:lnTo>
                  <a:lnTo>
                    <a:pt x="52" y="13"/>
                  </a:lnTo>
                  <a:lnTo>
                    <a:pt x="57" y="13"/>
                  </a:lnTo>
                  <a:lnTo>
                    <a:pt x="62" y="13"/>
                  </a:lnTo>
                  <a:lnTo>
                    <a:pt x="70" y="13"/>
                  </a:lnTo>
                  <a:lnTo>
                    <a:pt x="82" y="13"/>
                  </a:lnTo>
                  <a:lnTo>
                    <a:pt x="87" y="8"/>
                  </a:lnTo>
                  <a:lnTo>
                    <a:pt x="87" y="0"/>
                  </a:lnTo>
                  <a:lnTo>
                    <a:pt x="92" y="0"/>
                  </a:lnTo>
                  <a:lnTo>
                    <a:pt x="92" y="8"/>
                  </a:lnTo>
                  <a:lnTo>
                    <a:pt x="100" y="8"/>
                  </a:lnTo>
                  <a:lnTo>
                    <a:pt x="100" y="13"/>
                  </a:lnTo>
                  <a:lnTo>
                    <a:pt x="105" y="13"/>
                  </a:lnTo>
                  <a:lnTo>
                    <a:pt x="105" y="18"/>
                  </a:lnTo>
                  <a:lnTo>
                    <a:pt x="105" y="25"/>
                  </a:lnTo>
                  <a:lnTo>
                    <a:pt x="105" y="30"/>
                  </a:lnTo>
                  <a:lnTo>
                    <a:pt x="105" y="40"/>
                  </a:lnTo>
                  <a:lnTo>
                    <a:pt x="105" y="48"/>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4" name="Freeform 72"/>
            <p:cNvSpPr>
              <a:spLocks/>
            </p:cNvSpPr>
            <p:nvPr/>
          </p:nvSpPr>
          <p:spPr bwMode="auto">
            <a:xfrm>
              <a:off x="2704" y="1996"/>
              <a:ext cx="500" cy="487"/>
            </a:xfrm>
            <a:custGeom>
              <a:avLst/>
              <a:gdLst>
                <a:gd name="T0" fmla="*/ 292 w 379"/>
                <a:gd name="T1" fmla="*/ 234 h 369"/>
                <a:gd name="T2" fmla="*/ 262 w 379"/>
                <a:gd name="T3" fmla="*/ 239 h 369"/>
                <a:gd name="T4" fmla="*/ 232 w 379"/>
                <a:gd name="T5" fmla="*/ 257 h 369"/>
                <a:gd name="T6" fmla="*/ 249 w 379"/>
                <a:gd name="T7" fmla="*/ 269 h 369"/>
                <a:gd name="T8" fmla="*/ 262 w 379"/>
                <a:gd name="T9" fmla="*/ 287 h 369"/>
                <a:gd name="T10" fmla="*/ 267 w 379"/>
                <a:gd name="T11" fmla="*/ 309 h 369"/>
                <a:gd name="T12" fmla="*/ 274 w 379"/>
                <a:gd name="T13" fmla="*/ 327 h 369"/>
                <a:gd name="T14" fmla="*/ 249 w 379"/>
                <a:gd name="T15" fmla="*/ 344 h 369"/>
                <a:gd name="T16" fmla="*/ 222 w 379"/>
                <a:gd name="T17" fmla="*/ 369 h 369"/>
                <a:gd name="T18" fmla="*/ 197 w 379"/>
                <a:gd name="T19" fmla="*/ 369 h 369"/>
                <a:gd name="T20" fmla="*/ 192 w 379"/>
                <a:gd name="T21" fmla="*/ 334 h 369"/>
                <a:gd name="T22" fmla="*/ 179 w 379"/>
                <a:gd name="T23" fmla="*/ 317 h 369"/>
                <a:gd name="T24" fmla="*/ 157 w 379"/>
                <a:gd name="T25" fmla="*/ 322 h 369"/>
                <a:gd name="T26" fmla="*/ 134 w 379"/>
                <a:gd name="T27" fmla="*/ 327 h 369"/>
                <a:gd name="T28" fmla="*/ 105 w 379"/>
                <a:gd name="T29" fmla="*/ 334 h 369"/>
                <a:gd name="T30" fmla="*/ 92 w 379"/>
                <a:gd name="T31" fmla="*/ 344 h 369"/>
                <a:gd name="T32" fmla="*/ 70 w 379"/>
                <a:gd name="T33" fmla="*/ 334 h 369"/>
                <a:gd name="T34" fmla="*/ 52 w 379"/>
                <a:gd name="T35" fmla="*/ 317 h 369"/>
                <a:gd name="T36" fmla="*/ 27 w 379"/>
                <a:gd name="T37" fmla="*/ 287 h 369"/>
                <a:gd name="T38" fmla="*/ 17 w 379"/>
                <a:gd name="T39" fmla="*/ 257 h 369"/>
                <a:gd name="T40" fmla="*/ 5 w 379"/>
                <a:gd name="T41" fmla="*/ 234 h 369"/>
                <a:gd name="T42" fmla="*/ 10 w 379"/>
                <a:gd name="T43" fmla="*/ 209 h 369"/>
                <a:gd name="T44" fmla="*/ 35 w 379"/>
                <a:gd name="T45" fmla="*/ 204 h 369"/>
                <a:gd name="T46" fmla="*/ 35 w 379"/>
                <a:gd name="T47" fmla="*/ 195 h 369"/>
                <a:gd name="T48" fmla="*/ 57 w 379"/>
                <a:gd name="T49" fmla="*/ 175 h 369"/>
                <a:gd name="T50" fmla="*/ 87 w 379"/>
                <a:gd name="T51" fmla="*/ 175 h 369"/>
                <a:gd name="T52" fmla="*/ 115 w 379"/>
                <a:gd name="T53" fmla="*/ 199 h 369"/>
                <a:gd name="T54" fmla="*/ 127 w 379"/>
                <a:gd name="T55" fmla="*/ 165 h 369"/>
                <a:gd name="T56" fmla="*/ 144 w 379"/>
                <a:gd name="T57" fmla="*/ 147 h 369"/>
                <a:gd name="T58" fmla="*/ 127 w 379"/>
                <a:gd name="T59" fmla="*/ 117 h 369"/>
                <a:gd name="T60" fmla="*/ 115 w 379"/>
                <a:gd name="T61" fmla="*/ 70 h 369"/>
                <a:gd name="T62" fmla="*/ 115 w 379"/>
                <a:gd name="T63" fmla="*/ 35 h 369"/>
                <a:gd name="T64" fmla="*/ 149 w 379"/>
                <a:gd name="T65" fmla="*/ 35 h 369"/>
                <a:gd name="T66" fmla="*/ 144 w 379"/>
                <a:gd name="T67" fmla="*/ 12 h 369"/>
                <a:gd name="T68" fmla="*/ 169 w 379"/>
                <a:gd name="T69" fmla="*/ 5 h 369"/>
                <a:gd name="T70" fmla="*/ 157 w 379"/>
                <a:gd name="T71" fmla="*/ 30 h 369"/>
                <a:gd name="T72" fmla="*/ 162 w 379"/>
                <a:gd name="T73" fmla="*/ 47 h 369"/>
                <a:gd name="T74" fmla="*/ 169 w 379"/>
                <a:gd name="T75" fmla="*/ 17 h 369"/>
                <a:gd name="T76" fmla="*/ 179 w 379"/>
                <a:gd name="T77" fmla="*/ 35 h 369"/>
                <a:gd name="T78" fmla="*/ 187 w 379"/>
                <a:gd name="T79" fmla="*/ 60 h 369"/>
                <a:gd name="T80" fmla="*/ 197 w 379"/>
                <a:gd name="T81" fmla="*/ 35 h 369"/>
                <a:gd name="T82" fmla="*/ 222 w 379"/>
                <a:gd name="T83" fmla="*/ 35 h 369"/>
                <a:gd name="T84" fmla="*/ 227 w 379"/>
                <a:gd name="T85" fmla="*/ 60 h 369"/>
                <a:gd name="T86" fmla="*/ 204 w 379"/>
                <a:gd name="T87" fmla="*/ 77 h 369"/>
                <a:gd name="T88" fmla="*/ 187 w 379"/>
                <a:gd name="T89" fmla="*/ 100 h 369"/>
                <a:gd name="T90" fmla="*/ 179 w 379"/>
                <a:gd name="T91" fmla="*/ 122 h 369"/>
                <a:gd name="T92" fmla="*/ 169 w 379"/>
                <a:gd name="T93" fmla="*/ 140 h 369"/>
                <a:gd name="T94" fmla="*/ 187 w 379"/>
                <a:gd name="T95" fmla="*/ 157 h 369"/>
                <a:gd name="T96" fmla="*/ 222 w 379"/>
                <a:gd name="T97" fmla="*/ 165 h 369"/>
                <a:gd name="T98" fmla="*/ 244 w 379"/>
                <a:gd name="T99" fmla="*/ 147 h 369"/>
                <a:gd name="T100" fmla="*/ 267 w 379"/>
                <a:gd name="T101" fmla="*/ 135 h 369"/>
                <a:gd name="T102" fmla="*/ 267 w 379"/>
                <a:gd name="T103" fmla="*/ 117 h 369"/>
                <a:gd name="T104" fmla="*/ 267 w 379"/>
                <a:gd name="T105" fmla="*/ 95 h 369"/>
                <a:gd name="T106" fmla="*/ 297 w 379"/>
                <a:gd name="T107" fmla="*/ 105 h 369"/>
                <a:gd name="T108" fmla="*/ 322 w 379"/>
                <a:gd name="T109" fmla="*/ 87 h 369"/>
                <a:gd name="T110" fmla="*/ 344 w 379"/>
                <a:gd name="T111" fmla="*/ 70 h 369"/>
                <a:gd name="T112" fmla="*/ 367 w 379"/>
                <a:gd name="T113" fmla="*/ 82 h 369"/>
                <a:gd name="T114" fmla="*/ 379 w 379"/>
                <a:gd name="T115" fmla="*/ 87 h 369"/>
                <a:gd name="T116" fmla="*/ 367 w 379"/>
                <a:gd name="T117" fmla="*/ 105 h 369"/>
                <a:gd name="T118" fmla="*/ 362 w 379"/>
                <a:gd name="T119" fmla="*/ 135 h 369"/>
                <a:gd name="T120" fmla="*/ 337 w 379"/>
                <a:gd name="T121" fmla="*/ 165 h 369"/>
                <a:gd name="T122" fmla="*/ 322 w 379"/>
                <a:gd name="T123" fmla="*/ 195 h 369"/>
                <a:gd name="T124" fmla="*/ 332 w 379"/>
                <a:gd name="T125" fmla="*/ 20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69">
                  <a:moveTo>
                    <a:pt x="322" y="227"/>
                  </a:moveTo>
                  <a:lnTo>
                    <a:pt x="314" y="227"/>
                  </a:lnTo>
                  <a:lnTo>
                    <a:pt x="309" y="227"/>
                  </a:lnTo>
                  <a:lnTo>
                    <a:pt x="302" y="227"/>
                  </a:lnTo>
                  <a:lnTo>
                    <a:pt x="292" y="234"/>
                  </a:lnTo>
                  <a:lnTo>
                    <a:pt x="284" y="234"/>
                  </a:lnTo>
                  <a:lnTo>
                    <a:pt x="279" y="239"/>
                  </a:lnTo>
                  <a:lnTo>
                    <a:pt x="274" y="239"/>
                  </a:lnTo>
                  <a:lnTo>
                    <a:pt x="267" y="239"/>
                  </a:lnTo>
                  <a:lnTo>
                    <a:pt x="262" y="239"/>
                  </a:lnTo>
                  <a:lnTo>
                    <a:pt x="257" y="247"/>
                  </a:lnTo>
                  <a:lnTo>
                    <a:pt x="249" y="247"/>
                  </a:lnTo>
                  <a:lnTo>
                    <a:pt x="244" y="247"/>
                  </a:lnTo>
                  <a:lnTo>
                    <a:pt x="239" y="247"/>
                  </a:lnTo>
                  <a:lnTo>
                    <a:pt x="232" y="257"/>
                  </a:lnTo>
                  <a:lnTo>
                    <a:pt x="232" y="264"/>
                  </a:lnTo>
                  <a:lnTo>
                    <a:pt x="232" y="269"/>
                  </a:lnTo>
                  <a:lnTo>
                    <a:pt x="239" y="269"/>
                  </a:lnTo>
                  <a:lnTo>
                    <a:pt x="244" y="264"/>
                  </a:lnTo>
                  <a:lnTo>
                    <a:pt x="249" y="269"/>
                  </a:lnTo>
                  <a:lnTo>
                    <a:pt x="257" y="274"/>
                  </a:lnTo>
                  <a:lnTo>
                    <a:pt x="262" y="274"/>
                  </a:lnTo>
                  <a:lnTo>
                    <a:pt x="262" y="282"/>
                  </a:lnTo>
                  <a:lnTo>
                    <a:pt x="267" y="282"/>
                  </a:lnTo>
                  <a:lnTo>
                    <a:pt x="262" y="287"/>
                  </a:lnTo>
                  <a:lnTo>
                    <a:pt x="257" y="292"/>
                  </a:lnTo>
                  <a:lnTo>
                    <a:pt x="262" y="299"/>
                  </a:lnTo>
                  <a:lnTo>
                    <a:pt x="267" y="299"/>
                  </a:lnTo>
                  <a:lnTo>
                    <a:pt x="267" y="304"/>
                  </a:lnTo>
                  <a:lnTo>
                    <a:pt x="267" y="309"/>
                  </a:lnTo>
                  <a:lnTo>
                    <a:pt x="267" y="317"/>
                  </a:lnTo>
                  <a:lnTo>
                    <a:pt x="274" y="317"/>
                  </a:lnTo>
                  <a:lnTo>
                    <a:pt x="279" y="317"/>
                  </a:lnTo>
                  <a:lnTo>
                    <a:pt x="279" y="322"/>
                  </a:lnTo>
                  <a:lnTo>
                    <a:pt x="274" y="327"/>
                  </a:lnTo>
                  <a:lnTo>
                    <a:pt x="274" y="334"/>
                  </a:lnTo>
                  <a:lnTo>
                    <a:pt x="267" y="339"/>
                  </a:lnTo>
                  <a:lnTo>
                    <a:pt x="257" y="339"/>
                  </a:lnTo>
                  <a:lnTo>
                    <a:pt x="249" y="339"/>
                  </a:lnTo>
                  <a:lnTo>
                    <a:pt x="249" y="344"/>
                  </a:lnTo>
                  <a:lnTo>
                    <a:pt x="244" y="352"/>
                  </a:lnTo>
                  <a:lnTo>
                    <a:pt x="232" y="357"/>
                  </a:lnTo>
                  <a:lnTo>
                    <a:pt x="227" y="362"/>
                  </a:lnTo>
                  <a:lnTo>
                    <a:pt x="222" y="362"/>
                  </a:lnTo>
                  <a:lnTo>
                    <a:pt x="222" y="369"/>
                  </a:lnTo>
                  <a:lnTo>
                    <a:pt x="214" y="369"/>
                  </a:lnTo>
                  <a:lnTo>
                    <a:pt x="214" y="362"/>
                  </a:lnTo>
                  <a:lnTo>
                    <a:pt x="209" y="362"/>
                  </a:lnTo>
                  <a:lnTo>
                    <a:pt x="204" y="369"/>
                  </a:lnTo>
                  <a:lnTo>
                    <a:pt x="197" y="369"/>
                  </a:lnTo>
                  <a:lnTo>
                    <a:pt x="197" y="362"/>
                  </a:lnTo>
                  <a:lnTo>
                    <a:pt x="192" y="357"/>
                  </a:lnTo>
                  <a:lnTo>
                    <a:pt x="192" y="352"/>
                  </a:lnTo>
                  <a:lnTo>
                    <a:pt x="192" y="339"/>
                  </a:lnTo>
                  <a:lnTo>
                    <a:pt x="192" y="334"/>
                  </a:lnTo>
                  <a:lnTo>
                    <a:pt x="192" y="327"/>
                  </a:lnTo>
                  <a:lnTo>
                    <a:pt x="192" y="322"/>
                  </a:lnTo>
                  <a:lnTo>
                    <a:pt x="187" y="322"/>
                  </a:lnTo>
                  <a:lnTo>
                    <a:pt x="187" y="317"/>
                  </a:lnTo>
                  <a:lnTo>
                    <a:pt x="179" y="317"/>
                  </a:lnTo>
                  <a:lnTo>
                    <a:pt x="179" y="309"/>
                  </a:lnTo>
                  <a:lnTo>
                    <a:pt x="174" y="309"/>
                  </a:lnTo>
                  <a:lnTo>
                    <a:pt x="174" y="317"/>
                  </a:lnTo>
                  <a:lnTo>
                    <a:pt x="169" y="322"/>
                  </a:lnTo>
                  <a:lnTo>
                    <a:pt x="157" y="322"/>
                  </a:lnTo>
                  <a:lnTo>
                    <a:pt x="149" y="322"/>
                  </a:lnTo>
                  <a:lnTo>
                    <a:pt x="144" y="322"/>
                  </a:lnTo>
                  <a:lnTo>
                    <a:pt x="139" y="322"/>
                  </a:lnTo>
                  <a:lnTo>
                    <a:pt x="139" y="327"/>
                  </a:lnTo>
                  <a:lnTo>
                    <a:pt x="134" y="327"/>
                  </a:lnTo>
                  <a:lnTo>
                    <a:pt x="134" y="334"/>
                  </a:lnTo>
                  <a:lnTo>
                    <a:pt x="122" y="334"/>
                  </a:lnTo>
                  <a:lnTo>
                    <a:pt x="115" y="334"/>
                  </a:lnTo>
                  <a:lnTo>
                    <a:pt x="110" y="334"/>
                  </a:lnTo>
                  <a:lnTo>
                    <a:pt x="105" y="334"/>
                  </a:lnTo>
                  <a:lnTo>
                    <a:pt x="97" y="334"/>
                  </a:lnTo>
                  <a:lnTo>
                    <a:pt x="92" y="339"/>
                  </a:lnTo>
                  <a:lnTo>
                    <a:pt x="92" y="344"/>
                  </a:lnTo>
                  <a:lnTo>
                    <a:pt x="87" y="344"/>
                  </a:lnTo>
                  <a:lnTo>
                    <a:pt x="92" y="344"/>
                  </a:lnTo>
                  <a:lnTo>
                    <a:pt x="87" y="339"/>
                  </a:lnTo>
                  <a:lnTo>
                    <a:pt x="80" y="339"/>
                  </a:lnTo>
                  <a:lnTo>
                    <a:pt x="75" y="339"/>
                  </a:lnTo>
                  <a:lnTo>
                    <a:pt x="75" y="334"/>
                  </a:lnTo>
                  <a:lnTo>
                    <a:pt x="70" y="334"/>
                  </a:lnTo>
                  <a:lnTo>
                    <a:pt x="62" y="334"/>
                  </a:lnTo>
                  <a:lnTo>
                    <a:pt x="62" y="327"/>
                  </a:lnTo>
                  <a:lnTo>
                    <a:pt x="57" y="322"/>
                  </a:lnTo>
                  <a:lnTo>
                    <a:pt x="57" y="317"/>
                  </a:lnTo>
                  <a:lnTo>
                    <a:pt x="52" y="317"/>
                  </a:lnTo>
                  <a:lnTo>
                    <a:pt x="52" y="304"/>
                  </a:lnTo>
                  <a:lnTo>
                    <a:pt x="45" y="304"/>
                  </a:lnTo>
                  <a:lnTo>
                    <a:pt x="45" y="299"/>
                  </a:lnTo>
                  <a:lnTo>
                    <a:pt x="35" y="292"/>
                  </a:lnTo>
                  <a:lnTo>
                    <a:pt x="27" y="287"/>
                  </a:lnTo>
                  <a:lnTo>
                    <a:pt x="27" y="282"/>
                  </a:lnTo>
                  <a:lnTo>
                    <a:pt x="22" y="274"/>
                  </a:lnTo>
                  <a:lnTo>
                    <a:pt x="22" y="264"/>
                  </a:lnTo>
                  <a:lnTo>
                    <a:pt x="17" y="264"/>
                  </a:lnTo>
                  <a:lnTo>
                    <a:pt x="17" y="257"/>
                  </a:lnTo>
                  <a:lnTo>
                    <a:pt x="10" y="257"/>
                  </a:lnTo>
                  <a:lnTo>
                    <a:pt x="10" y="252"/>
                  </a:lnTo>
                  <a:lnTo>
                    <a:pt x="10" y="247"/>
                  </a:lnTo>
                  <a:lnTo>
                    <a:pt x="10" y="239"/>
                  </a:lnTo>
                  <a:lnTo>
                    <a:pt x="5" y="234"/>
                  </a:lnTo>
                  <a:lnTo>
                    <a:pt x="5" y="227"/>
                  </a:lnTo>
                  <a:lnTo>
                    <a:pt x="0" y="222"/>
                  </a:lnTo>
                  <a:lnTo>
                    <a:pt x="0" y="217"/>
                  </a:lnTo>
                  <a:lnTo>
                    <a:pt x="5" y="217"/>
                  </a:lnTo>
                  <a:lnTo>
                    <a:pt x="10" y="209"/>
                  </a:lnTo>
                  <a:lnTo>
                    <a:pt x="17" y="209"/>
                  </a:lnTo>
                  <a:lnTo>
                    <a:pt x="22" y="209"/>
                  </a:lnTo>
                  <a:lnTo>
                    <a:pt x="27" y="209"/>
                  </a:lnTo>
                  <a:lnTo>
                    <a:pt x="27" y="204"/>
                  </a:lnTo>
                  <a:lnTo>
                    <a:pt x="35" y="204"/>
                  </a:lnTo>
                  <a:lnTo>
                    <a:pt x="40" y="199"/>
                  </a:lnTo>
                  <a:lnTo>
                    <a:pt x="35" y="195"/>
                  </a:lnTo>
                  <a:lnTo>
                    <a:pt x="27" y="199"/>
                  </a:lnTo>
                  <a:lnTo>
                    <a:pt x="27" y="195"/>
                  </a:lnTo>
                  <a:lnTo>
                    <a:pt x="35" y="195"/>
                  </a:lnTo>
                  <a:lnTo>
                    <a:pt x="35" y="187"/>
                  </a:lnTo>
                  <a:lnTo>
                    <a:pt x="40" y="182"/>
                  </a:lnTo>
                  <a:lnTo>
                    <a:pt x="45" y="175"/>
                  </a:lnTo>
                  <a:lnTo>
                    <a:pt x="52" y="175"/>
                  </a:lnTo>
                  <a:lnTo>
                    <a:pt x="57" y="175"/>
                  </a:lnTo>
                  <a:lnTo>
                    <a:pt x="62" y="170"/>
                  </a:lnTo>
                  <a:lnTo>
                    <a:pt x="70" y="170"/>
                  </a:lnTo>
                  <a:lnTo>
                    <a:pt x="75" y="170"/>
                  </a:lnTo>
                  <a:lnTo>
                    <a:pt x="80" y="175"/>
                  </a:lnTo>
                  <a:lnTo>
                    <a:pt x="87" y="175"/>
                  </a:lnTo>
                  <a:lnTo>
                    <a:pt x="92" y="175"/>
                  </a:lnTo>
                  <a:lnTo>
                    <a:pt x="97" y="182"/>
                  </a:lnTo>
                  <a:lnTo>
                    <a:pt x="105" y="187"/>
                  </a:lnTo>
                  <a:lnTo>
                    <a:pt x="110" y="195"/>
                  </a:lnTo>
                  <a:lnTo>
                    <a:pt x="115" y="199"/>
                  </a:lnTo>
                  <a:lnTo>
                    <a:pt x="122" y="195"/>
                  </a:lnTo>
                  <a:lnTo>
                    <a:pt x="122" y="182"/>
                  </a:lnTo>
                  <a:lnTo>
                    <a:pt x="127" y="175"/>
                  </a:lnTo>
                  <a:lnTo>
                    <a:pt x="127" y="170"/>
                  </a:lnTo>
                  <a:lnTo>
                    <a:pt x="127" y="165"/>
                  </a:lnTo>
                  <a:lnTo>
                    <a:pt x="127" y="157"/>
                  </a:lnTo>
                  <a:lnTo>
                    <a:pt x="127" y="152"/>
                  </a:lnTo>
                  <a:lnTo>
                    <a:pt x="134" y="152"/>
                  </a:lnTo>
                  <a:lnTo>
                    <a:pt x="139" y="152"/>
                  </a:lnTo>
                  <a:lnTo>
                    <a:pt x="144" y="147"/>
                  </a:lnTo>
                  <a:lnTo>
                    <a:pt x="144" y="140"/>
                  </a:lnTo>
                  <a:lnTo>
                    <a:pt x="149" y="135"/>
                  </a:lnTo>
                  <a:lnTo>
                    <a:pt x="144" y="130"/>
                  </a:lnTo>
                  <a:lnTo>
                    <a:pt x="139" y="122"/>
                  </a:lnTo>
                  <a:lnTo>
                    <a:pt x="127" y="117"/>
                  </a:lnTo>
                  <a:lnTo>
                    <a:pt x="127" y="112"/>
                  </a:lnTo>
                  <a:lnTo>
                    <a:pt x="134" y="95"/>
                  </a:lnTo>
                  <a:lnTo>
                    <a:pt x="127" y="82"/>
                  </a:lnTo>
                  <a:lnTo>
                    <a:pt x="122" y="77"/>
                  </a:lnTo>
                  <a:lnTo>
                    <a:pt x="115" y="70"/>
                  </a:lnTo>
                  <a:lnTo>
                    <a:pt x="110" y="65"/>
                  </a:lnTo>
                  <a:lnTo>
                    <a:pt x="115" y="60"/>
                  </a:lnTo>
                  <a:lnTo>
                    <a:pt x="115" y="47"/>
                  </a:lnTo>
                  <a:lnTo>
                    <a:pt x="115" y="40"/>
                  </a:lnTo>
                  <a:lnTo>
                    <a:pt x="115" y="35"/>
                  </a:lnTo>
                  <a:lnTo>
                    <a:pt x="115" y="30"/>
                  </a:lnTo>
                  <a:lnTo>
                    <a:pt x="122" y="30"/>
                  </a:lnTo>
                  <a:lnTo>
                    <a:pt x="139" y="40"/>
                  </a:lnTo>
                  <a:lnTo>
                    <a:pt x="144" y="35"/>
                  </a:lnTo>
                  <a:lnTo>
                    <a:pt x="149" y="35"/>
                  </a:lnTo>
                  <a:lnTo>
                    <a:pt x="149" y="30"/>
                  </a:lnTo>
                  <a:lnTo>
                    <a:pt x="149" y="22"/>
                  </a:lnTo>
                  <a:lnTo>
                    <a:pt x="144" y="22"/>
                  </a:lnTo>
                  <a:lnTo>
                    <a:pt x="144" y="17"/>
                  </a:lnTo>
                  <a:lnTo>
                    <a:pt x="144" y="12"/>
                  </a:lnTo>
                  <a:lnTo>
                    <a:pt x="144" y="0"/>
                  </a:lnTo>
                  <a:lnTo>
                    <a:pt x="149" y="0"/>
                  </a:lnTo>
                  <a:lnTo>
                    <a:pt x="157" y="0"/>
                  </a:lnTo>
                  <a:lnTo>
                    <a:pt x="162" y="5"/>
                  </a:lnTo>
                  <a:lnTo>
                    <a:pt x="169" y="5"/>
                  </a:lnTo>
                  <a:lnTo>
                    <a:pt x="169" y="12"/>
                  </a:lnTo>
                  <a:lnTo>
                    <a:pt x="162" y="12"/>
                  </a:lnTo>
                  <a:lnTo>
                    <a:pt x="162" y="17"/>
                  </a:lnTo>
                  <a:lnTo>
                    <a:pt x="157" y="22"/>
                  </a:lnTo>
                  <a:lnTo>
                    <a:pt x="157" y="30"/>
                  </a:lnTo>
                  <a:lnTo>
                    <a:pt x="157" y="35"/>
                  </a:lnTo>
                  <a:lnTo>
                    <a:pt x="157" y="40"/>
                  </a:lnTo>
                  <a:lnTo>
                    <a:pt x="157" y="47"/>
                  </a:lnTo>
                  <a:lnTo>
                    <a:pt x="162" y="52"/>
                  </a:lnTo>
                  <a:lnTo>
                    <a:pt x="162" y="47"/>
                  </a:lnTo>
                  <a:lnTo>
                    <a:pt x="162" y="40"/>
                  </a:lnTo>
                  <a:lnTo>
                    <a:pt x="162" y="35"/>
                  </a:lnTo>
                  <a:lnTo>
                    <a:pt x="169" y="30"/>
                  </a:lnTo>
                  <a:lnTo>
                    <a:pt x="169" y="22"/>
                  </a:lnTo>
                  <a:lnTo>
                    <a:pt x="169" y="17"/>
                  </a:lnTo>
                  <a:lnTo>
                    <a:pt x="174" y="17"/>
                  </a:lnTo>
                  <a:lnTo>
                    <a:pt x="179" y="17"/>
                  </a:lnTo>
                  <a:lnTo>
                    <a:pt x="179" y="22"/>
                  </a:lnTo>
                  <a:lnTo>
                    <a:pt x="179" y="30"/>
                  </a:lnTo>
                  <a:lnTo>
                    <a:pt x="179" y="35"/>
                  </a:lnTo>
                  <a:lnTo>
                    <a:pt x="179" y="40"/>
                  </a:lnTo>
                  <a:lnTo>
                    <a:pt x="179" y="47"/>
                  </a:lnTo>
                  <a:lnTo>
                    <a:pt x="179" y="52"/>
                  </a:lnTo>
                  <a:lnTo>
                    <a:pt x="179" y="60"/>
                  </a:lnTo>
                  <a:lnTo>
                    <a:pt x="187" y="60"/>
                  </a:lnTo>
                  <a:lnTo>
                    <a:pt x="192" y="60"/>
                  </a:lnTo>
                  <a:lnTo>
                    <a:pt x="197" y="60"/>
                  </a:lnTo>
                  <a:lnTo>
                    <a:pt x="204" y="52"/>
                  </a:lnTo>
                  <a:lnTo>
                    <a:pt x="204" y="47"/>
                  </a:lnTo>
                  <a:lnTo>
                    <a:pt x="197" y="35"/>
                  </a:lnTo>
                  <a:lnTo>
                    <a:pt x="204" y="30"/>
                  </a:lnTo>
                  <a:lnTo>
                    <a:pt x="204" y="22"/>
                  </a:lnTo>
                  <a:lnTo>
                    <a:pt x="209" y="30"/>
                  </a:lnTo>
                  <a:lnTo>
                    <a:pt x="214" y="30"/>
                  </a:lnTo>
                  <a:lnTo>
                    <a:pt x="222" y="35"/>
                  </a:lnTo>
                  <a:lnTo>
                    <a:pt x="222" y="40"/>
                  </a:lnTo>
                  <a:lnTo>
                    <a:pt x="227" y="40"/>
                  </a:lnTo>
                  <a:lnTo>
                    <a:pt x="232" y="47"/>
                  </a:lnTo>
                  <a:lnTo>
                    <a:pt x="232" y="52"/>
                  </a:lnTo>
                  <a:lnTo>
                    <a:pt x="227" y="60"/>
                  </a:lnTo>
                  <a:lnTo>
                    <a:pt x="227" y="65"/>
                  </a:lnTo>
                  <a:lnTo>
                    <a:pt x="227" y="70"/>
                  </a:lnTo>
                  <a:lnTo>
                    <a:pt x="222" y="77"/>
                  </a:lnTo>
                  <a:lnTo>
                    <a:pt x="214" y="77"/>
                  </a:lnTo>
                  <a:lnTo>
                    <a:pt x="204" y="77"/>
                  </a:lnTo>
                  <a:lnTo>
                    <a:pt x="197" y="82"/>
                  </a:lnTo>
                  <a:lnTo>
                    <a:pt x="197" y="87"/>
                  </a:lnTo>
                  <a:lnTo>
                    <a:pt x="192" y="87"/>
                  </a:lnTo>
                  <a:lnTo>
                    <a:pt x="192" y="95"/>
                  </a:lnTo>
                  <a:lnTo>
                    <a:pt x="187" y="100"/>
                  </a:lnTo>
                  <a:lnTo>
                    <a:pt x="187" y="105"/>
                  </a:lnTo>
                  <a:lnTo>
                    <a:pt x="187" y="112"/>
                  </a:lnTo>
                  <a:lnTo>
                    <a:pt x="187" y="117"/>
                  </a:lnTo>
                  <a:lnTo>
                    <a:pt x="179" y="117"/>
                  </a:lnTo>
                  <a:lnTo>
                    <a:pt x="179" y="122"/>
                  </a:lnTo>
                  <a:lnTo>
                    <a:pt x="174" y="117"/>
                  </a:lnTo>
                  <a:lnTo>
                    <a:pt x="169" y="122"/>
                  </a:lnTo>
                  <a:lnTo>
                    <a:pt x="169" y="130"/>
                  </a:lnTo>
                  <a:lnTo>
                    <a:pt x="169" y="135"/>
                  </a:lnTo>
                  <a:lnTo>
                    <a:pt x="169" y="140"/>
                  </a:lnTo>
                  <a:lnTo>
                    <a:pt x="169" y="147"/>
                  </a:lnTo>
                  <a:lnTo>
                    <a:pt x="169" y="152"/>
                  </a:lnTo>
                  <a:lnTo>
                    <a:pt x="174" y="152"/>
                  </a:lnTo>
                  <a:lnTo>
                    <a:pt x="179" y="152"/>
                  </a:lnTo>
                  <a:lnTo>
                    <a:pt x="187" y="157"/>
                  </a:lnTo>
                  <a:lnTo>
                    <a:pt x="197" y="157"/>
                  </a:lnTo>
                  <a:lnTo>
                    <a:pt x="204" y="157"/>
                  </a:lnTo>
                  <a:lnTo>
                    <a:pt x="209" y="165"/>
                  </a:lnTo>
                  <a:lnTo>
                    <a:pt x="214" y="165"/>
                  </a:lnTo>
                  <a:lnTo>
                    <a:pt x="222" y="165"/>
                  </a:lnTo>
                  <a:lnTo>
                    <a:pt x="227" y="157"/>
                  </a:lnTo>
                  <a:lnTo>
                    <a:pt x="227" y="152"/>
                  </a:lnTo>
                  <a:lnTo>
                    <a:pt x="232" y="147"/>
                  </a:lnTo>
                  <a:lnTo>
                    <a:pt x="239" y="147"/>
                  </a:lnTo>
                  <a:lnTo>
                    <a:pt x="244" y="147"/>
                  </a:lnTo>
                  <a:lnTo>
                    <a:pt x="249" y="147"/>
                  </a:lnTo>
                  <a:lnTo>
                    <a:pt x="257" y="140"/>
                  </a:lnTo>
                  <a:lnTo>
                    <a:pt x="262" y="140"/>
                  </a:lnTo>
                  <a:lnTo>
                    <a:pt x="262" y="135"/>
                  </a:lnTo>
                  <a:lnTo>
                    <a:pt x="267" y="135"/>
                  </a:lnTo>
                  <a:lnTo>
                    <a:pt x="267" y="130"/>
                  </a:lnTo>
                  <a:lnTo>
                    <a:pt x="274" y="130"/>
                  </a:lnTo>
                  <a:lnTo>
                    <a:pt x="274" y="122"/>
                  </a:lnTo>
                  <a:lnTo>
                    <a:pt x="274" y="117"/>
                  </a:lnTo>
                  <a:lnTo>
                    <a:pt x="267" y="117"/>
                  </a:lnTo>
                  <a:lnTo>
                    <a:pt x="262" y="112"/>
                  </a:lnTo>
                  <a:lnTo>
                    <a:pt x="262" y="105"/>
                  </a:lnTo>
                  <a:lnTo>
                    <a:pt x="262" y="100"/>
                  </a:lnTo>
                  <a:lnTo>
                    <a:pt x="262" y="95"/>
                  </a:lnTo>
                  <a:lnTo>
                    <a:pt x="267" y="95"/>
                  </a:lnTo>
                  <a:lnTo>
                    <a:pt x="274" y="95"/>
                  </a:lnTo>
                  <a:lnTo>
                    <a:pt x="279" y="100"/>
                  </a:lnTo>
                  <a:lnTo>
                    <a:pt x="284" y="100"/>
                  </a:lnTo>
                  <a:lnTo>
                    <a:pt x="292" y="105"/>
                  </a:lnTo>
                  <a:lnTo>
                    <a:pt x="297" y="105"/>
                  </a:lnTo>
                  <a:lnTo>
                    <a:pt x="302" y="105"/>
                  </a:lnTo>
                  <a:lnTo>
                    <a:pt x="309" y="100"/>
                  </a:lnTo>
                  <a:lnTo>
                    <a:pt x="314" y="100"/>
                  </a:lnTo>
                  <a:lnTo>
                    <a:pt x="322" y="95"/>
                  </a:lnTo>
                  <a:lnTo>
                    <a:pt x="322" y="87"/>
                  </a:lnTo>
                  <a:lnTo>
                    <a:pt x="327" y="82"/>
                  </a:lnTo>
                  <a:lnTo>
                    <a:pt x="332" y="82"/>
                  </a:lnTo>
                  <a:lnTo>
                    <a:pt x="337" y="82"/>
                  </a:lnTo>
                  <a:lnTo>
                    <a:pt x="337" y="77"/>
                  </a:lnTo>
                  <a:lnTo>
                    <a:pt x="344" y="70"/>
                  </a:lnTo>
                  <a:lnTo>
                    <a:pt x="349" y="70"/>
                  </a:lnTo>
                  <a:lnTo>
                    <a:pt x="357" y="70"/>
                  </a:lnTo>
                  <a:lnTo>
                    <a:pt x="357" y="77"/>
                  </a:lnTo>
                  <a:lnTo>
                    <a:pt x="362" y="82"/>
                  </a:lnTo>
                  <a:lnTo>
                    <a:pt x="367" y="82"/>
                  </a:lnTo>
                  <a:lnTo>
                    <a:pt x="374" y="82"/>
                  </a:lnTo>
                  <a:lnTo>
                    <a:pt x="379" y="82"/>
                  </a:lnTo>
                  <a:lnTo>
                    <a:pt x="379" y="77"/>
                  </a:lnTo>
                  <a:lnTo>
                    <a:pt x="379" y="82"/>
                  </a:lnTo>
                  <a:lnTo>
                    <a:pt x="379" y="87"/>
                  </a:lnTo>
                  <a:lnTo>
                    <a:pt x="374" y="87"/>
                  </a:lnTo>
                  <a:lnTo>
                    <a:pt x="374" y="95"/>
                  </a:lnTo>
                  <a:lnTo>
                    <a:pt x="367" y="95"/>
                  </a:lnTo>
                  <a:lnTo>
                    <a:pt x="367" y="100"/>
                  </a:lnTo>
                  <a:lnTo>
                    <a:pt x="367" y="105"/>
                  </a:lnTo>
                  <a:lnTo>
                    <a:pt x="367" y="112"/>
                  </a:lnTo>
                  <a:lnTo>
                    <a:pt x="362" y="112"/>
                  </a:lnTo>
                  <a:lnTo>
                    <a:pt x="362" y="117"/>
                  </a:lnTo>
                  <a:lnTo>
                    <a:pt x="362" y="130"/>
                  </a:lnTo>
                  <a:lnTo>
                    <a:pt x="362" y="135"/>
                  </a:lnTo>
                  <a:lnTo>
                    <a:pt x="362" y="140"/>
                  </a:lnTo>
                  <a:lnTo>
                    <a:pt x="357" y="147"/>
                  </a:lnTo>
                  <a:lnTo>
                    <a:pt x="357" y="152"/>
                  </a:lnTo>
                  <a:lnTo>
                    <a:pt x="349" y="157"/>
                  </a:lnTo>
                  <a:lnTo>
                    <a:pt x="337" y="165"/>
                  </a:lnTo>
                  <a:lnTo>
                    <a:pt x="337" y="170"/>
                  </a:lnTo>
                  <a:lnTo>
                    <a:pt x="332" y="175"/>
                  </a:lnTo>
                  <a:lnTo>
                    <a:pt x="327" y="182"/>
                  </a:lnTo>
                  <a:lnTo>
                    <a:pt x="322" y="187"/>
                  </a:lnTo>
                  <a:lnTo>
                    <a:pt x="322" y="195"/>
                  </a:lnTo>
                  <a:lnTo>
                    <a:pt x="327" y="199"/>
                  </a:lnTo>
                  <a:lnTo>
                    <a:pt x="332" y="204"/>
                  </a:lnTo>
                  <a:lnTo>
                    <a:pt x="337" y="204"/>
                  </a:lnTo>
                  <a:lnTo>
                    <a:pt x="337" y="209"/>
                  </a:lnTo>
                  <a:lnTo>
                    <a:pt x="332" y="209"/>
                  </a:lnTo>
                  <a:lnTo>
                    <a:pt x="327" y="217"/>
                  </a:lnTo>
                  <a:lnTo>
                    <a:pt x="322" y="222"/>
                  </a:lnTo>
                  <a:lnTo>
                    <a:pt x="322" y="227"/>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5" name="Freeform 73"/>
            <p:cNvSpPr>
              <a:spLocks/>
            </p:cNvSpPr>
            <p:nvPr/>
          </p:nvSpPr>
          <p:spPr bwMode="auto">
            <a:xfrm>
              <a:off x="3444" y="2467"/>
              <a:ext cx="106" cy="93"/>
            </a:xfrm>
            <a:custGeom>
              <a:avLst/>
              <a:gdLst>
                <a:gd name="T0" fmla="*/ 80 w 80"/>
                <a:gd name="T1" fmla="*/ 5 h 70"/>
                <a:gd name="T2" fmla="*/ 80 w 80"/>
                <a:gd name="T3" fmla="*/ 12 h 70"/>
                <a:gd name="T4" fmla="*/ 75 w 80"/>
                <a:gd name="T5" fmla="*/ 17 h 70"/>
                <a:gd name="T6" fmla="*/ 75 w 80"/>
                <a:gd name="T7" fmla="*/ 22 h 70"/>
                <a:gd name="T8" fmla="*/ 70 w 80"/>
                <a:gd name="T9" fmla="*/ 22 h 70"/>
                <a:gd name="T10" fmla="*/ 70 w 80"/>
                <a:gd name="T11" fmla="*/ 30 h 70"/>
                <a:gd name="T12" fmla="*/ 75 w 80"/>
                <a:gd name="T13" fmla="*/ 35 h 70"/>
                <a:gd name="T14" fmla="*/ 75 w 80"/>
                <a:gd name="T15" fmla="*/ 40 h 70"/>
                <a:gd name="T16" fmla="*/ 70 w 80"/>
                <a:gd name="T17" fmla="*/ 40 h 70"/>
                <a:gd name="T18" fmla="*/ 70 w 80"/>
                <a:gd name="T19" fmla="*/ 47 h 70"/>
                <a:gd name="T20" fmla="*/ 70 w 80"/>
                <a:gd name="T21" fmla="*/ 52 h 70"/>
                <a:gd name="T22" fmla="*/ 75 w 80"/>
                <a:gd name="T23" fmla="*/ 57 h 70"/>
                <a:gd name="T24" fmla="*/ 75 w 80"/>
                <a:gd name="T25" fmla="*/ 65 h 70"/>
                <a:gd name="T26" fmla="*/ 70 w 80"/>
                <a:gd name="T27" fmla="*/ 65 h 70"/>
                <a:gd name="T28" fmla="*/ 70 w 80"/>
                <a:gd name="T29" fmla="*/ 57 h 70"/>
                <a:gd name="T30" fmla="*/ 63 w 80"/>
                <a:gd name="T31" fmla="*/ 57 h 70"/>
                <a:gd name="T32" fmla="*/ 58 w 80"/>
                <a:gd name="T33" fmla="*/ 57 h 70"/>
                <a:gd name="T34" fmla="*/ 53 w 80"/>
                <a:gd name="T35" fmla="*/ 57 h 70"/>
                <a:gd name="T36" fmla="*/ 53 w 80"/>
                <a:gd name="T37" fmla="*/ 65 h 70"/>
                <a:gd name="T38" fmla="*/ 45 w 80"/>
                <a:gd name="T39" fmla="*/ 70 h 70"/>
                <a:gd name="T40" fmla="*/ 40 w 80"/>
                <a:gd name="T41" fmla="*/ 70 h 70"/>
                <a:gd name="T42" fmla="*/ 35 w 80"/>
                <a:gd name="T43" fmla="*/ 65 h 70"/>
                <a:gd name="T44" fmla="*/ 35 w 80"/>
                <a:gd name="T45" fmla="*/ 57 h 70"/>
                <a:gd name="T46" fmla="*/ 28 w 80"/>
                <a:gd name="T47" fmla="*/ 57 h 70"/>
                <a:gd name="T48" fmla="*/ 28 w 80"/>
                <a:gd name="T49" fmla="*/ 52 h 70"/>
                <a:gd name="T50" fmla="*/ 23 w 80"/>
                <a:gd name="T51" fmla="*/ 57 h 70"/>
                <a:gd name="T52" fmla="*/ 18 w 80"/>
                <a:gd name="T53" fmla="*/ 57 h 70"/>
                <a:gd name="T54" fmla="*/ 10 w 80"/>
                <a:gd name="T55" fmla="*/ 57 h 70"/>
                <a:gd name="T56" fmla="*/ 10 w 80"/>
                <a:gd name="T57" fmla="*/ 52 h 70"/>
                <a:gd name="T58" fmla="*/ 5 w 80"/>
                <a:gd name="T59" fmla="*/ 52 h 70"/>
                <a:gd name="T60" fmla="*/ 5 w 80"/>
                <a:gd name="T61" fmla="*/ 47 h 70"/>
                <a:gd name="T62" fmla="*/ 0 w 80"/>
                <a:gd name="T63" fmla="*/ 47 h 70"/>
                <a:gd name="T64" fmla="*/ 0 w 80"/>
                <a:gd name="T65" fmla="*/ 40 h 70"/>
                <a:gd name="T66" fmla="*/ 0 w 80"/>
                <a:gd name="T67" fmla="*/ 35 h 70"/>
                <a:gd name="T68" fmla="*/ 5 w 80"/>
                <a:gd name="T69" fmla="*/ 30 h 70"/>
                <a:gd name="T70" fmla="*/ 5 w 80"/>
                <a:gd name="T71" fmla="*/ 22 h 70"/>
                <a:gd name="T72" fmla="*/ 10 w 80"/>
                <a:gd name="T73" fmla="*/ 17 h 70"/>
                <a:gd name="T74" fmla="*/ 10 w 80"/>
                <a:gd name="T75" fmla="*/ 12 h 70"/>
                <a:gd name="T76" fmla="*/ 18 w 80"/>
                <a:gd name="T77" fmla="*/ 12 h 70"/>
                <a:gd name="T78" fmla="*/ 18 w 80"/>
                <a:gd name="T79" fmla="*/ 5 h 70"/>
                <a:gd name="T80" fmla="*/ 23 w 80"/>
                <a:gd name="T81" fmla="*/ 0 h 70"/>
                <a:gd name="T82" fmla="*/ 28 w 80"/>
                <a:gd name="T83" fmla="*/ 0 h 70"/>
                <a:gd name="T84" fmla="*/ 35 w 80"/>
                <a:gd name="T85" fmla="*/ 0 h 70"/>
                <a:gd name="T86" fmla="*/ 40 w 80"/>
                <a:gd name="T87" fmla="*/ 0 h 70"/>
                <a:gd name="T88" fmla="*/ 45 w 80"/>
                <a:gd name="T89" fmla="*/ 0 h 70"/>
                <a:gd name="T90" fmla="*/ 53 w 80"/>
                <a:gd name="T91" fmla="*/ 5 h 70"/>
                <a:gd name="T92" fmla="*/ 58 w 80"/>
                <a:gd name="T93" fmla="*/ 12 h 70"/>
                <a:gd name="T94" fmla="*/ 63 w 80"/>
                <a:gd name="T95" fmla="*/ 12 h 70"/>
                <a:gd name="T96" fmla="*/ 70 w 80"/>
                <a:gd name="T97" fmla="*/ 12 h 70"/>
                <a:gd name="T98" fmla="*/ 75 w 80"/>
                <a:gd name="T99" fmla="*/ 12 h 70"/>
                <a:gd name="T100" fmla="*/ 75 w 80"/>
                <a:gd name="T101" fmla="*/ 5 h 70"/>
                <a:gd name="T102" fmla="*/ 80 w 80"/>
                <a:gd name="T103" fmla="*/ 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 h="70">
                  <a:moveTo>
                    <a:pt x="80" y="5"/>
                  </a:moveTo>
                  <a:lnTo>
                    <a:pt x="80" y="12"/>
                  </a:lnTo>
                  <a:lnTo>
                    <a:pt x="75" y="17"/>
                  </a:lnTo>
                  <a:lnTo>
                    <a:pt x="75" y="22"/>
                  </a:lnTo>
                  <a:lnTo>
                    <a:pt x="70" y="22"/>
                  </a:lnTo>
                  <a:lnTo>
                    <a:pt x="70" y="30"/>
                  </a:lnTo>
                  <a:lnTo>
                    <a:pt x="75" y="35"/>
                  </a:lnTo>
                  <a:lnTo>
                    <a:pt x="75" y="40"/>
                  </a:lnTo>
                  <a:lnTo>
                    <a:pt x="70" y="40"/>
                  </a:lnTo>
                  <a:lnTo>
                    <a:pt x="70" y="47"/>
                  </a:lnTo>
                  <a:lnTo>
                    <a:pt x="70" y="52"/>
                  </a:lnTo>
                  <a:lnTo>
                    <a:pt x="75" y="57"/>
                  </a:lnTo>
                  <a:lnTo>
                    <a:pt x="75" y="65"/>
                  </a:lnTo>
                  <a:lnTo>
                    <a:pt x="70" y="65"/>
                  </a:lnTo>
                  <a:lnTo>
                    <a:pt x="70" y="57"/>
                  </a:lnTo>
                  <a:lnTo>
                    <a:pt x="63" y="57"/>
                  </a:lnTo>
                  <a:lnTo>
                    <a:pt x="58" y="57"/>
                  </a:lnTo>
                  <a:lnTo>
                    <a:pt x="53" y="57"/>
                  </a:lnTo>
                  <a:lnTo>
                    <a:pt x="53" y="65"/>
                  </a:lnTo>
                  <a:lnTo>
                    <a:pt x="45" y="70"/>
                  </a:lnTo>
                  <a:lnTo>
                    <a:pt x="40" y="70"/>
                  </a:lnTo>
                  <a:lnTo>
                    <a:pt x="35" y="65"/>
                  </a:lnTo>
                  <a:lnTo>
                    <a:pt x="35" y="57"/>
                  </a:lnTo>
                  <a:lnTo>
                    <a:pt x="28" y="57"/>
                  </a:lnTo>
                  <a:lnTo>
                    <a:pt x="28" y="52"/>
                  </a:lnTo>
                  <a:lnTo>
                    <a:pt x="23" y="57"/>
                  </a:lnTo>
                  <a:lnTo>
                    <a:pt x="18" y="57"/>
                  </a:lnTo>
                  <a:lnTo>
                    <a:pt x="10" y="57"/>
                  </a:lnTo>
                  <a:lnTo>
                    <a:pt x="10" y="52"/>
                  </a:lnTo>
                  <a:lnTo>
                    <a:pt x="5" y="52"/>
                  </a:lnTo>
                  <a:lnTo>
                    <a:pt x="5" y="47"/>
                  </a:lnTo>
                  <a:lnTo>
                    <a:pt x="0" y="47"/>
                  </a:lnTo>
                  <a:lnTo>
                    <a:pt x="0" y="40"/>
                  </a:lnTo>
                  <a:lnTo>
                    <a:pt x="0" y="35"/>
                  </a:lnTo>
                  <a:lnTo>
                    <a:pt x="5" y="30"/>
                  </a:lnTo>
                  <a:lnTo>
                    <a:pt x="5" y="22"/>
                  </a:lnTo>
                  <a:lnTo>
                    <a:pt x="10" y="17"/>
                  </a:lnTo>
                  <a:lnTo>
                    <a:pt x="10" y="12"/>
                  </a:lnTo>
                  <a:lnTo>
                    <a:pt x="18" y="12"/>
                  </a:lnTo>
                  <a:lnTo>
                    <a:pt x="18" y="5"/>
                  </a:lnTo>
                  <a:lnTo>
                    <a:pt x="23" y="0"/>
                  </a:lnTo>
                  <a:lnTo>
                    <a:pt x="28" y="0"/>
                  </a:lnTo>
                  <a:lnTo>
                    <a:pt x="35" y="0"/>
                  </a:lnTo>
                  <a:lnTo>
                    <a:pt x="40" y="0"/>
                  </a:lnTo>
                  <a:lnTo>
                    <a:pt x="45" y="0"/>
                  </a:lnTo>
                  <a:lnTo>
                    <a:pt x="53" y="5"/>
                  </a:lnTo>
                  <a:lnTo>
                    <a:pt x="58" y="12"/>
                  </a:lnTo>
                  <a:lnTo>
                    <a:pt x="63" y="12"/>
                  </a:lnTo>
                  <a:lnTo>
                    <a:pt x="70" y="12"/>
                  </a:lnTo>
                  <a:lnTo>
                    <a:pt x="75" y="12"/>
                  </a:lnTo>
                  <a:lnTo>
                    <a:pt x="75" y="5"/>
                  </a:lnTo>
                  <a:lnTo>
                    <a:pt x="80" y="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6" name="Freeform 74"/>
            <p:cNvSpPr>
              <a:spLocks/>
            </p:cNvSpPr>
            <p:nvPr/>
          </p:nvSpPr>
          <p:spPr bwMode="auto">
            <a:xfrm>
              <a:off x="2233" y="1416"/>
              <a:ext cx="494" cy="596"/>
            </a:xfrm>
            <a:custGeom>
              <a:avLst/>
              <a:gdLst>
                <a:gd name="T0" fmla="*/ 319 w 374"/>
                <a:gd name="T1" fmla="*/ 427 h 452"/>
                <a:gd name="T2" fmla="*/ 297 w 374"/>
                <a:gd name="T3" fmla="*/ 405 h 452"/>
                <a:gd name="T4" fmla="*/ 274 w 374"/>
                <a:gd name="T5" fmla="*/ 387 h 452"/>
                <a:gd name="T6" fmla="*/ 267 w 374"/>
                <a:gd name="T7" fmla="*/ 362 h 452"/>
                <a:gd name="T8" fmla="*/ 249 w 374"/>
                <a:gd name="T9" fmla="*/ 345 h 452"/>
                <a:gd name="T10" fmla="*/ 232 w 374"/>
                <a:gd name="T11" fmla="*/ 322 h 452"/>
                <a:gd name="T12" fmla="*/ 209 w 374"/>
                <a:gd name="T13" fmla="*/ 300 h 452"/>
                <a:gd name="T14" fmla="*/ 192 w 374"/>
                <a:gd name="T15" fmla="*/ 283 h 452"/>
                <a:gd name="T16" fmla="*/ 169 w 374"/>
                <a:gd name="T17" fmla="*/ 270 h 452"/>
                <a:gd name="T18" fmla="*/ 169 w 374"/>
                <a:gd name="T19" fmla="*/ 258 h 452"/>
                <a:gd name="T20" fmla="*/ 149 w 374"/>
                <a:gd name="T21" fmla="*/ 248 h 452"/>
                <a:gd name="T22" fmla="*/ 127 w 374"/>
                <a:gd name="T23" fmla="*/ 235 h 452"/>
                <a:gd name="T24" fmla="*/ 127 w 374"/>
                <a:gd name="T25" fmla="*/ 223 h 452"/>
                <a:gd name="T26" fmla="*/ 127 w 374"/>
                <a:gd name="T27" fmla="*/ 200 h 452"/>
                <a:gd name="T28" fmla="*/ 110 w 374"/>
                <a:gd name="T29" fmla="*/ 188 h 452"/>
                <a:gd name="T30" fmla="*/ 92 w 374"/>
                <a:gd name="T31" fmla="*/ 183 h 452"/>
                <a:gd name="T32" fmla="*/ 70 w 374"/>
                <a:gd name="T33" fmla="*/ 170 h 452"/>
                <a:gd name="T34" fmla="*/ 62 w 374"/>
                <a:gd name="T35" fmla="*/ 153 h 452"/>
                <a:gd name="T36" fmla="*/ 45 w 374"/>
                <a:gd name="T37" fmla="*/ 153 h 452"/>
                <a:gd name="T38" fmla="*/ 40 w 374"/>
                <a:gd name="T39" fmla="*/ 148 h 452"/>
                <a:gd name="T40" fmla="*/ 40 w 374"/>
                <a:gd name="T41" fmla="*/ 140 h 452"/>
                <a:gd name="T42" fmla="*/ 22 w 374"/>
                <a:gd name="T43" fmla="*/ 135 h 452"/>
                <a:gd name="T44" fmla="*/ 5 w 374"/>
                <a:gd name="T45" fmla="*/ 123 h 452"/>
                <a:gd name="T46" fmla="*/ 5 w 374"/>
                <a:gd name="T47" fmla="*/ 113 h 452"/>
                <a:gd name="T48" fmla="*/ 10 w 374"/>
                <a:gd name="T49" fmla="*/ 88 h 452"/>
                <a:gd name="T50" fmla="*/ 27 w 374"/>
                <a:gd name="T51" fmla="*/ 78 h 452"/>
                <a:gd name="T52" fmla="*/ 40 w 374"/>
                <a:gd name="T53" fmla="*/ 78 h 452"/>
                <a:gd name="T54" fmla="*/ 57 w 374"/>
                <a:gd name="T55" fmla="*/ 65 h 452"/>
                <a:gd name="T56" fmla="*/ 80 w 374"/>
                <a:gd name="T57" fmla="*/ 40 h 452"/>
                <a:gd name="T58" fmla="*/ 97 w 374"/>
                <a:gd name="T59" fmla="*/ 18 h 452"/>
                <a:gd name="T60" fmla="*/ 97 w 374"/>
                <a:gd name="T61" fmla="*/ 8 h 452"/>
                <a:gd name="T62" fmla="*/ 115 w 374"/>
                <a:gd name="T63" fmla="*/ 0 h 452"/>
                <a:gd name="T64" fmla="*/ 127 w 374"/>
                <a:gd name="T65" fmla="*/ 18 h 452"/>
                <a:gd name="T66" fmla="*/ 139 w 374"/>
                <a:gd name="T67" fmla="*/ 30 h 452"/>
                <a:gd name="T68" fmla="*/ 144 w 374"/>
                <a:gd name="T69" fmla="*/ 48 h 452"/>
                <a:gd name="T70" fmla="*/ 149 w 374"/>
                <a:gd name="T71" fmla="*/ 70 h 452"/>
                <a:gd name="T72" fmla="*/ 169 w 374"/>
                <a:gd name="T73" fmla="*/ 88 h 452"/>
                <a:gd name="T74" fmla="*/ 197 w 374"/>
                <a:gd name="T75" fmla="*/ 100 h 452"/>
                <a:gd name="T76" fmla="*/ 209 w 374"/>
                <a:gd name="T77" fmla="*/ 130 h 452"/>
                <a:gd name="T78" fmla="*/ 214 w 374"/>
                <a:gd name="T79" fmla="*/ 148 h 452"/>
                <a:gd name="T80" fmla="*/ 209 w 374"/>
                <a:gd name="T81" fmla="*/ 165 h 452"/>
                <a:gd name="T82" fmla="*/ 209 w 374"/>
                <a:gd name="T83" fmla="*/ 188 h 452"/>
                <a:gd name="T84" fmla="*/ 222 w 374"/>
                <a:gd name="T85" fmla="*/ 210 h 452"/>
                <a:gd name="T86" fmla="*/ 239 w 374"/>
                <a:gd name="T87" fmla="*/ 228 h 452"/>
                <a:gd name="T88" fmla="*/ 249 w 374"/>
                <a:gd name="T89" fmla="*/ 248 h 452"/>
                <a:gd name="T90" fmla="*/ 262 w 374"/>
                <a:gd name="T91" fmla="*/ 265 h 452"/>
                <a:gd name="T92" fmla="*/ 279 w 374"/>
                <a:gd name="T93" fmla="*/ 275 h 452"/>
                <a:gd name="T94" fmla="*/ 297 w 374"/>
                <a:gd name="T95" fmla="*/ 275 h 452"/>
                <a:gd name="T96" fmla="*/ 319 w 374"/>
                <a:gd name="T97" fmla="*/ 300 h 452"/>
                <a:gd name="T98" fmla="*/ 327 w 374"/>
                <a:gd name="T99" fmla="*/ 322 h 452"/>
                <a:gd name="T100" fmla="*/ 332 w 374"/>
                <a:gd name="T101" fmla="*/ 345 h 452"/>
                <a:gd name="T102" fmla="*/ 344 w 374"/>
                <a:gd name="T103" fmla="*/ 370 h 452"/>
                <a:gd name="T104" fmla="*/ 357 w 374"/>
                <a:gd name="T105" fmla="*/ 387 h 452"/>
                <a:gd name="T106" fmla="*/ 374 w 374"/>
                <a:gd name="T107" fmla="*/ 392 h 452"/>
                <a:gd name="T108" fmla="*/ 367 w 374"/>
                <a:gd name="T109" fmla="*/ 415 h 452"/>
                <a:gd name="T110" fmla="*/ 357 w 374"/>
                <a:gd name="T111" fmla="*/ 435 h 452"/>
                <a:gd name="T112" fmla="*/ 367 w 374"/>
                <a:gd name="T113" fmla="*/ 445 h 452"/>
                <a:gd name="T114" fmla="*/ 349 w 374"/>
                <a:gd name="T115" fmla="*/ 452 h 452"/>
                <a:gd name="T116" fmla="*/ 344 w 374"/>
                <a:gd name="T117" fmla="*/ 435 h 452"/>
                <a:gd name="T118" fmla="*/ 337 w 374"/>
                <a:gd name="T119" fmla="*/ 440 h 452"/>
                <a:gd name="T120" fmla="*/ 344 w 374"/>
                <a:gd name="T121" fmla="*/ 45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4" h="452">
                  <a:moveTo>
                    <a:pt x="332" y="445"/>
                  </a:moveTo>
                  <a:lnTo>
                    <a:pt x="332" y="440"/>
                  </a:lnTo>
                  <a:lnTo>
                    <a:pt x="327" y="435"/>
                  </a:lnTo>
                  <a:lnTo>
                    <a:pt x="319" y="427"/>
                  </a:lnTo>
                  <a:lnTo>
                    <a:pt x="314" y="422"/>
                  </a:lnTo>
                  <a:lnTo>
                    <a:pt x="309" y="415"/>
                  </a:lnTo>
                  <a:lnTo>
                    <a:pt x="302" y="410"/>
                  </a:lnTo>
                  <a:lnTo>
                    <a:pt x="297" y="405"/>
                  </a:lnTo>
                  <a:lnTo>
                    <a:pt x="292" y="397"/>
                  </a:lnTo>
                  <a:lnTo>
                    <a:pt x="284" y="392"/>
                  </a:lnTo>
                  <a:lnTo>
                    <a:pt x="279" y="387"/>
                  </a:lnTo>
                  <a:lnTo>
                    <a:pt x="274" y="387"/>
                  </a:lnTo>
                  <a:lnTo>
                    <a:pt x="274" y="382"/>
                  </a:lnTo>
                  <a:lnTo>
                    <a:pt x="274" y="375"/>
                  </a:lnTo>
                  <a:lnTo>
                    <a:pt x="267" y="375"/>
                  </a:lnTo>
                  <a:lnTo>
                    <a:pt x="267" y="362"/>
                  </a:lnTo>
                  <a:lnTo>
                    <a:pt x="262" y="362"/>
                  </a:lnTo>
                  <a:lnTo>
                    <a:pt x="257" y="357"/>
                  </a:lnTo>
                  <a:lnTo>
                    <a:pt x="249" y="352"/>
                  </a:lnTo>
                  <a:lnTo>
                    <a:pt x="249" y="345"/>
                  </a:lnTo>
                  <a:lnTo>
                    <a:pt x="244" y="340"/>
                  </a:lnTo>
                  <a:lnTo>
                    <a:pt x="232" y="335"/>
                  </a:lnTo>
                  <a:lnTo>
                    <a:pt x="232" y="327"/>
                  </a:lnTo>
                  <a:lnTo>
                    <a:pt x="232" y="322"/>
                  </a:lnTo>
                  <a:lnTo>
                    <a:pt x="227" y="317"/>
                  </a:lnTo>
                  <a:lnTo>
                    <a:pt x="222" y="305"/>
                  </a:lnTo>
                  <a:lnTo>
                    <a:pt x="214" y="300"/>
                  </a:lnTo>
                  <a:lnTo>
                    <a:pt x="209" y="300"/>
                  </a:lnTo>
                  <a:lnTo>
                    <a:pt x="202" y="293"/>
                  </a:lnTo>
                  <a:lnTo>
                    <a:pt x="197" y="288"/>
                  </a:lnTo>
                  <a:lnTo>
                    <a:pt x="192" y="288"/>
                  </a:lnTo>
                  <a:lnTo>
                    <a:pt x="192" y="283"/>
                  </a:lnTo>
                  <a:lnTo>
                    <a:pt x="187" y="283"/>
                  </a:lnTo>
                  <a:lnTo>
                    <a:pt x="174" y="275"/>
                  </a:lnTo>
                  <a:lnTo>
                    <a:pt x="169" y="275"/>
                  </a:lnTo>
                  <a:lnTo>
                    <a:pt x="169" y="270"/>
                  </a:lnTo>
                  <a:lnTo>
                    <a:pt x="174" y="270"/>
                  </a:lnTo>
                  <a:lnTo>
                    <a:pt x="174" y="265"/>
                  </a:lnTo>
                  <a:lnTo>
                    <a:pt x="174" y="258"/>
                  </a:lnTo>
                  <a:lnTo>
                    <a:pt x="169" y="258"/>
                  </a:lnTo>
                  <a:lnTo>
                    <a:pt x="162" y="258"/>
                  </a:lnTo>
                  <a:lnTo>
                    <a:pt x="149" y="258"/>
                  </a:lnTo>
                  <a:lnTo>
                    <a:pt x="149" y="253"/>
                  </a:lnTo>
                  <a:lnTo>
                    <a:pt x="149" y="248"/>
                  </a:lnTo>
                  <a:lnTo>
                    <a:pt x="144" y="248"/>
                  </a:lnTo>
                  <a:lnTo>
                    <a:pt x="132" y="248"/>
                  </a:lnTo>
                  <a:lnTo>
                    <a:pt x="127" y="240"/>
                  </a:lnTo>
                  <a:lnTo>
                    <a:pt x="127" y="235"/>
                  </a:lnTo>
                  <a:lnTo>
                    <a:pt x="127" y="228"/>
                  </a:lnTo>
                  <a:lnTo>
                    <a:pt x="132" y="235"/>
                  </a:lnTo>
                  <a:lnTo>
                    <a:pt x="132" y="228"/>
                  </a:lnTo>
                  <a:lnTo>
                    <a:pt x="127" y="223"/>
                  </a:lnTo>
                  <a:lnTo>
                    <a:pt x="127" y="218"/>
                  </a:lnTo>
                  <a:lnTo>
                    <a:pt x="127" y="210"/>
                  </a:lnTo>
                  <a:lnTo>
                    <a:pt x="127" y="205"/>
                  </a:lnTo>
                  <a:lnTo>
                    <a:pt x="127" y="200"/>
                  </a:lnTo>
                  <a:lnTo>
                    <a:pt x="127" y="195"/>
                  </a:lnTo>
                  <a:lnTo>
                    <a:pt x="122" y="195"/>
                  </a:lnTo>
                  <a:lnTo>
                    <a:pt x="115" y="188"/>
                  </a:lnTo>
                  <a:lnTo>
                    <a:pt x="110" y="188"/>
                  </a:lnTo>
                  <a:lnTo>
                    <a:pt x="105" y="188"/>
                  </a:lnTo>
                  <a:lnTo>
                    <a:pt x="105" y="183"/>
                  </a:lnTo>
                  <a:lnTo>
                    <a:pt x="97" y="183"/>
                  </a:lnTo>
                  <a:lnTo>
                    <a:pt x="92" y="183"/>
                  </a:lnTo>
                  <a:lnTo>
                    <a:pt x="87" y="175"/>
                  </a:lnTo>
                  <a:lnTo>
                    <a:pt x="80" y="175"/>
                  </a:lnTo>
                  <a:lnTo>
                    <a:pt x="75" y="170"/>
                  </a:lnTo>
                  <a:lnTo>
                    <a:pt x="70" y="170"/>
                  </a:lnTo>
                  <a:lnTo>
                    <a:pt x="70" y="165"/>
                  </a:lnTo>
                  <a:lnTo>
                    <a:pt x="62" y="165"/>
                  </a:lnTo>
                  <a:lnTo>
                    <a:pt x="62" y="158"/>
                  </a:lnTo>
                  <a:lnTo>
                    <a:pt x="62" y="153"/>
                  </a:lnTo>
                  <a:lnTo>
                    <a:pt x="57" y="153"/>
                  </a:lnTo>
                  <a:lnTo>
                    <a:pt x="57" y="148"/>
                  </a:lnTo>
                  <a:lnTo>
                    <a:pt x="52" y="148"/>
                  </a:lnTo>
                  <a:lnTo>
                    <a:pt x="45" y="153"/>
                  </a:lnTo>
                  <a:lnTo>
                    <a:pt x="40" y="153"/>
                  </a:lnTo>
                  <a:lnTo>
                    <a:pt x="35" y="153"/>
                  </a:lnTo>
                  <a:lnTo>
                    <a:pt x="35" y="148"/>
                  </a:lnTo>
                  <a:lnTo>
                    <a:pt x="40" y="148"/>
                  </a:lnTo>
                  <a:lnTo>
                    <a:pt x="45" y="148"/>
                  </a:lnTo>
                  <a:lnTo>
                    <a:pt x="45" y="140"/>
                  </a:lnTo>
                  <a:lnTo>
                    <a:pt x="45" y="135"/>
                  </a:lnTo>
                  <a:lnTo>
                    <a:pt x="40" y="140"/>
                  </a:lnTo>
                  <a:lnTo>
                    <a:pt x="35" y="140"/>
                  </a:lnTo>
                  <a:lnTo>
                    <a:pt x="27" y="140"/>
                  </a:lnTo>
                  <a:lnTo>
                    <a:pt x="27" y="135"/>
                  </a:lnTo>
                  <a:lnTo>
                    <a:pt x="22" y="135"/>
                  </a:lnTo>
                  <a:lnTo>
                    <a:pt x="15" y="135"/>
                  </a:lnTo>
                  <a:lnTo>
                    <a:pt x="10" y="135"/>
                  </a:lnTo>
                  <a:lnTo>
                    <a:pt x="10" y="130"/>
                  </a:lnTo>
                  <a:lnTo>
                    <a:pt x="5" y="123"/>
                  </a:lnTo>
                  <a:lnTo>
                    <a:pt x="5" y="130"/>
                  </a:lnTo>
                  <a:lnTo>
                    <a:pt x="5" y="123"/>
                  </a:lnTo>
                  <a:lnTo>
                    <a:pt x="5" y="118"/>
                  </a:lnTo>
                  <a:lnTo>
                    <a:pt x="5" y="113"/>
                  </a:lnTo>
                  <a:lnTo>
                    <a:pt x="0" y="105"/>
                  </a:lnTo>
                  <a:lnTo>
                    <a:pt x="5" y="105"/>
                  </a:lnTo>
                  <a:lnTo>
                    <a:pt x="5" y="95"/>
                  </a:lnTo>
                  <a:lnTo>
                    <a:pt x="10" y="88"/>
                  </a:lnTo>
                  <a:lnTo>
                    <a:pt x="15" y="83"/>
                  </a:lnTo>
                  <a:lnTo>
                    <a:pt x="15" y="88"/>
                  </a:lnTo>
                  <a:lnTo>
                    <a:pt x="22" y="83"/>
                  </a:lnTo>
                  <a:lnTo>
                    <a:pt x="27" y="78"/>
                  </a:lnTo>
                  <a:lnTo>
                    <a:pt x="27" y="83"/>
                  </a:lnTo>
                  <a:lnTo>
                    <a:pt x="35" y="83"/>
                  </a:lnTo>
                  <a:lnTo>
                    <a:pt x="35" y="78"/>
                  </a:lnTo>
                  <a:lnTo>
                    <a:pt x="40" y="78"/>
                  </a:lnTo>
                  <a:lnTo>
                    <a:pt x="40" y="70"/>
                  </a:lnTo>
                  <a:lnTo>
                    <a:pt x="45" y="70"/>
                  </a:lnTo>
                  <a:lnTo>
                    <a:pt x="52" y="65"/>
                  </a:lnTo>
                  <a:lnTo>
                    <a:pt x="57" y="65"/>
                  </a:lnTo>
                  <a:lnTo>
                    <a:pt x="62" y="60"/>
                  </a:lnTo>
                  <a:lnTo>
                    <a:pt x="70" y="60"/>
                  </a:lnTo>
                  <a:lnTo>
                    <a:pt x="75" y="48"/>
                  </a:lnTo>
                  <a:lnTo>
                    <a:pt x="80" y="40"/>
                  </a:lnTo>
                  <a:lnTo>
                    <a:pt x="87" y="40"/>
                  </a:lnTo>
                  <a:lnTo>
                    <a:pt x="92" y="35"/>
                  </a:lnTo>
                  <a:lnTo>
                    <a:pt x="97" y="30"/>
                  </a:lnTo>
                  <a:lnTo>
                    <a:pt x="97" y="18"/>
                  </a:lnTo>
                  <a:lnTo>
                    <a:pt x="105" y="18"/>
                  </a:lnTo>
                  <a:lnTo>
                    <a:pt x="105" y="13"/>
                  </a:lnTo>
                  <a:lnTo>
                    <a:pt x="97" y="13"/>
                  </a:lnTo>
                  <a:lnTo>
                    <a:pt x="97" y="8"/>
                  </a:lnTo>
                  <a:lnTo>
                    <a:pt x="97" y="0"/>
                  </a:lnTo>
                  <a:lnTo>
                    <a:pt x="105" y="0"/>
                  </a:lnTo>
                  <a:lnTo>
                    <a:pt x="110" y="0"/>
                  </a:lnTo>
                  <a:lnTo>
                    <a:pt x="115" y="0"/>
                  </a:lnTo>
                  <a:lnTo>
                    <a:pt x="122" y="8"/>
                  </a:lnTo>
                  <a:lnTo>
                    <a:pt x="122" y="13"/>
                  </a:lnTo>
                  <a:lnTo>
                    <a:pt x="127" y="13"/>
                  </a:lnTo>
                  <a:lnTo>
                    <a:pt x="127" y="18"/>
                  </a:lnTo>
                  <a:lnTo>
                    <a:pt x="132" y="18"/>
                  </a:lnTo>
                  <a:lnTo>
                    <a:pt x="139" y="18"/>
                  </a:lnTo>
                  <a:lnTo>
                    <a:pt x="139" y="23"/>
                  </a:lnTo>
                  <a:lnTo>
                    <a:pt x="139" y="30"/>
                  </a:lnTo>
                  <a:lnTo>
                    <a:pt x="144" y="30"/>
                  </a:lnTo>
                  <a:lnTo>
                    <a:pt x="144" y="35"/>
                  </a:lnTo>
                  <a:lnTo>
                    <a:pt x="144" y="40"/>
                  </a:lnTo>
                  <a:lnTo>
                    <a:pt x="144" y="48"/>
                  </a:lnTo>
                  <a:lnTo>
                    <a:pt x="144" y="53"/>
                  </a:lnTo>
                  <a:lnTo>
                    <a:pt x="149" y="53"/>
                  </a:lnTo>
                  <a:lnTo>
                    <a:pt x="149" y="65"/>
                  </a:lnTo>
                  <a:lnTo>
                    <a:pt x="149" y="70"/>
                  </a:lnTo>
                  <a:lnTo>
                    <a:pt x="157" y="78"/>
                  </a:lnTo>
                  <a:lnTo>
                    <a:pt x="157" y="88"/>
                  </a:lnTo>
                  <a:lnTo>
                    <a:pt x="162" y="88"/>
                  </a:lnTo>
                  <a:lnTo>
                    <a:pt x="169" y="88"/>
                  </a:lnTo>
                  <a:lnTo>
                    <a:pt x="174" y="95"/>
                  </a:lnTo>
                  <a:lnTo>
                    <a:pt x="187" y="95"/>
                  </a:lnTo>
                  <a:lnTo>
                    <a:pt x="192" y="95"/>
                  </a:lnTo>
                  <a:lnTo>
                    <a:pt x="197" y="100"/>
                  </a:lnTo>
                  <a:lnTo>
                    <a:pt x="197" y="113"/>
                  </a:lnTo>
                  <a:lnTo>
                    <a:pt x="197" y="118"/>
                  </a:lnTo>
                  <a:lnTo>
                    <a:pt x="202" y="123"/>
                  </a:lnTo>
                  <a:lnTo>
                    <a:pt x="209" y="130"/>
                  </a:lnTo>
                  <a:lnTo>
                    <a:pt x="214" y="130"/>
                  </a:lnTo>
                  <a:lnTo>
                    <a:pt x="214" y="135"/>
                  </a:lnTo>
                  <a:lnTo>
                    <a:pt x="214" y="140"/>
                  </a:lnTo>
                  <a:lnTo>
                    <a:pt x="214" y="148"/>
                  </a:lnTo>
                  <a:lnTo>
                    <a:pt x="214" y="153"/>
                  </a:lnTo>
                  <a:lnTo>
                    <a:pt x="209" y="153"/>
                  </a:lnTo>
                  <a:lnTo>
                    <a:pt x="209" y="158"/>
                  </a:lnTo>
                  <a:lnTo>
                    <a:pt x="209" y="165"/>
                  </a:lnTo>
                  <a:lnTo>
                    <a:pt x="209" y="170"/>
                  </a:lnTo>
                  <a:lnTo>
                    <a:pt x="209" y="175"/>
                  </a:lnTo>
                  <a:lnTo>
                    <a:pt x="209" y="183"/>
                  </a:lnTo>
                  <a:lnTo>
                    <a:pt x="209" y="188"/>
                  </a:lnTo>
                  <a:lnTo>
                    <a:pt x="209" y="195"/>
                  </a:lnTo>
                  <a:lnTo>
                    <a:pt x="214" y="200"/>
                  </a:lnTo>
                  <a:lnTo>
                    <a:pt x="214" y="205"/>
                  </a:lnTo>
                  <a:lnTo>
                    <a:pt x="222" y="210"/>
                  </a:lnTo>
                  <a:lnTo>
                    <a:pt x="222" y="218"/>
                  </a:lnTo>
                  <a:lnTo>
                    <a:pt x="227" y="223"/>
                  </a:lnTo>
                  <a:lnTo>
                    <a:pt x="232" y="223"/>
                  </a:lnTo>
                  <a:lnTo>
                    <a:pt x="239" y="228"/>
                  </a:lnTo>
                  <a:lnTo>
                    <a:pt x="244" y="228"/>
                  </a:lnTo>
                  <a:lnTo>
                    <a:pt x="244" y="235"/>
                  </a:lnTo>
                  <a:lnTo>
                    <a:pt x="249" y="240"/>
                  </a:lnTo>
                  <a:lnTo>
                    <a:pt x="249" y="248"/>
                  </a:lnTo>
                  <a:lnTo>
                    <a:pt x="257" y="248"/>
                  </a:lnTo>
                  <a:lnTo>
                    <a:pt x="257" y="253"/>
                  </a:lnTo>
                  <a:lnTo>
                    <a:pt x="262" y="258"/>
                  </a:lnTo>
                  <a:lnTo>
                    <a:pt x="262" y="265"/>
                  </a:lnTo>
                  <a:lnTo>
                    <a:pt x="262" y="270"/>
                  </a:lnTo>
                  <a:lnTo>
                    <a:pt x="267" y="275"/>
                  </a:lnTo>
                  <a:lnTo>
                    <a:pt x="274" y="275"/>
                  </a:lnTo>
                  <a:lnTo>
                    <a:pt x="279" y="275"/>
                  </a:lnTo>
                  <a:lnTo>
                    <a:pt x="284" y="270"/>
                  </a:lnTo>
                  <a:lnTo>
                    <a:pt x="292" y="270"/>
                  </a:lnTo>
                  <a:lnTo>
                    <a:pt x="292" y="275"/>
                  </a:lnTo>
                  <a:lnTo>
                    <a:pt x="297" y="275"/>
                  </a:lnTo>
                  <a:lnTo>
                    <a:pt x="309" y="283"/>
                  </a:lnTo>
                  <a:lnTo>
                    <a:pt x="309" y="288"/>
                  </a:lnTo>
                  <a:lnTo>
                    <a:pt x="314" y="293"/>
                  </a:lnTo>
                  <a:lnTo>
                    <a:pt x="319" y="300"/>
                  </a:lnTo>
                  <a:lnTo>
                    <a:pt x="319" y="305"/>
                  </a:lnTo>
                  <a:lnTo>
                    <a:pt x="327" y="310"/>
                  </a:lnTo>
                  <a:lnTo>
                    <a:pt x="327" y="317"/>
                  </a:lnTo>
                  <a:lnTo>
                    <a:pt x="327" y="322"/>
                  </a:lnTo>
                  <a:lnTo>
                    <a:pt x="327" y="327"/>
                  </a:lnTo>
                  <a:lnTo>
                    <a:pt x="327" y="335"/>
                  </a:lnTo>
                  <a:lnTo>
                    <a:pt x="327" y="340"/>
                  </a:lnTo>
                  <a:lnTo>
                    <a:pt x="332" y="345"/>
                  </a:lnTo>
                  <a:lnTo>
                    <a:pt x="332" y="352"/>
                  </a:lnTo>
                  <a:lnTo>
                    <a:pt x="337" y="357"/>
                  </a:lnTo>
                  <a:lnTo>
                    <a:pt x="344" y="362"/>
                  </a:lnTo>
                  <a:lnTo>
                    <a:pt x="344" y="370"/>
                  </a:lnTo>
                  <a:lnTo>
                    <a:pt x="344" y="375"/>
                  </a:lnTo>
                  <a:lnTo>
                    <a:pt x="349" y="375"/>
                  </a:lnTo>
                  <a:lnTo>
                    <a:pt x="349" y="382"/>
                  </a:lnTo>
                  <a:lnTo>
                    <a:pt x="357" y="387"/>
                  </a:lnTo>
                  <a:lnTo>
                    <a:pt x="362" y="392"/>
                  </a:lnTo>
                  <a:lnTo>
                    <a:pt x="357" y="392"/>
                  </a:lnTo>
                  <a:lnTo>
                    <a:pt x="367" y="392"/>
                  </a:lnTo>
                  <a:lnTo>
                    <a:pt x="374" y="392"/>
                  </a:lnTo>
                  <a:lnTo>
                    <a:pt x="374" y="397"/>
                  </a:lnTo>
                  <a:lnTo>
                    <a:pt x="367" y="405"/>
                  </a:lnTo>
                  <a:lnTo>
                    <a:pt x="367" y="410"/>
                  </a:lnTo>
                  <a:lnTo>
                    <a:pt x="367" y="415"/>
                  </a:lnTo>
                  <a:lnTo>
                    <a:pt x="362" y="422"/>
                  </a:lnTo>
                  <a:lnTo>
                    <a:pt x="362" y="427"/>
                  </a:lnTo>
                  <a:lnTo>
                    <a:pt x="357" y="427"/>
                  </a:lnTo>
                  <a:lnTo>
                    <a:pt x="357" y="435"/>
                  </a:lnTo>
                  <a:lnTo>
                    <a:pt x="362" y="435"/>
                  </a:lnTo>
                  <a:lnTo>
                    <a:pt x="362" y="440"/>
                  </a:lnTo>
                  <a:lnTo>
                    <a:pt x="367" y="440"/>
                  </a:lnTo>
                  <a:lnTo>
                    <a:pt x="367" y="445"/>
                  </a:lnTo>
                  <a:lnTo>
                    <a:pt x="367" y="452"/>
                  </a:lnTo>
                  <a:lnTo>
                    <a:pt x="362" y="452"/>
                  </a:lnTo>
                  <a:lnTo>
                    <a:pt x="357" y="452"/>
                  </a:lnTo>
                  <a:lnTo>
                    <a:pt x="349" y="452"/>
                  </a:lnTo>
                  <a:lnTo>
                    <a:pt x="344" y="452"/>
                  </a:lnTo>
                  <a:lnTo>
                    <a:pt x="344" y="445"/>
                  </a:lnTo>
                  <a:lnTo>
                    <a:pt x="344" y="440"/>
                  </a:lnTo>
                  <a:lnTo>
                    <a:pt x="344" y="435"/>
                  </a:lnTo>
                  <a:lnTo>
                    <a:pt x="349" y="435"/>
                  </a:lnTo>
                  <a:lnTo>
                    <a:pt x="344" y="435"/>
                  </a:lnTo>
                  <a:lnTo>
                    <a:pt x="337" y="435"/>
                  </a:lnTo>
                  <a:lnTo>
                    <a:pt x="337" y="440"/>
                  </a:lnTo>
                  <a:lnTo>
                    <a:pt x="344" y="440"/>
                  </a:lnTo>
                  <a:lnTo>
                    <a:pt x="344" y="445"/>
                  </a:lnTo>
                  <a:lnTo>
                    <a:pt x="337" y="452"/>
                  </a:lnTo>
                  <a:lnTo>
                    <a:pt x="344" y="452"/>
                  </a:lnTo>
                  <a:lnTo>
                    <a:pt x="337" y="452"/>
                  </a:lnTo>
                  <a:lnTo>
                    <a:pt x="332" y="44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7" name="Freeform 75"/>
            <p:cNvSpPr>
              <a:spLocks/>
            </p:cNvSpPr>
            <p:nvPr/>
          </p:nvSpPr>
          <p:spPr bwMode="auto">
            <a:xfrm>
              <a:off x="3365" y="1341"/>
              <a:ext cx="341" cy="708"/>
            </a:xfrm>
            <a:custGeom>
              <a:avLst/>
              <a:gdLst>
                <a:gd name="T0" fmla="*/ 40 w 258"/>
                <a:gd name="T1" fmla="*/ 18 h 537"/>
                <a:gd name="T2" fmla="*/ 53 w 258"/>
                <a:gd name="T3" fmla="*/ 47 h 537"/>
                <a:gd name="T4" fmla="*/ 60 w 258"/>
                <a:gd name="T5" fmla="*/ 70 h 537"/>
                <a:gd name="T6" fmla="*/ 78 w 258"/>
                <a:gd name="T7" fmla="*/ 100 h 537"/>
                <a:gd name="T8" fmla="*/ 88 w 258"/>
                <a:gd name="T9" fmla="*/ 127 h 537"/>
                <a:gd name="T10" fmla="*/ 113 w 258"/>
                <a:gd name="T11" fmla="*/ 135 h 537"/>
                <a:gd name="T12" fmla="*/ 140 w 258"/>
                <a:gd name="T13" fmla="*/ 145 h 537"/>
                <a:gd name="T14" fmla="*/ 165 w 258"/>
                <a:gd name="T15" fmla="*/ 152 h 537"/>
                <a:gd name="T16" fmla="*/ 183 w 258"/>
                <a:gd name="T17" fmla="*/ 152 h 537"/>
                <a:gd name="T18" fmla="*/ 218 w 258"/>
                <a:gd name="T19" fmla="*/ 162 h 537"/>
                <a:gd name="T20" fmla="*/ 235 w 258"/>
                <a:gd name="T21" fmla="*/ 175 h 537"/>
                <a:gd name="T22" fmla="*/ 258 w 258"/>
                <a:gd name="T23" fmla="*/ 175 h 537"/>
                <a:gd name="T24" fmla="*/ 253 w 258"/>
                <a:gd name="T25" fmla="*/ 197 h 537"/>
                <a:gd name="T26" fmla="*/ 248 w 258"/>
                <a:gd name="T27" fmla="*/ 210 h 537"/>
                <a:gd name="T28" fmla="*/ 235 w 258"/>
                <a:gd name="T29" fmla="*/ 252 h 537"/>
                <a:gd name="T30" fmla="*/ 240 w 258"/>
                <a:gd name="T31" fmla="*/ 235 h 537"/>
                <a:gd name="T32" fmla="*/ 235 w 258"/>
                <a:gd name="T33" fmla="*/ 215 h 537"/>
                <a:gd name="T34" fmla="*/ 228 w 258"/>
                <a:gd name="T35" fmla="*/ 227 h 537"/>
                <a:gd name="T36" fmla="*/ 210 w 258"/>
                <a:gd name="T37" fmla="*/ 222 h 537"/>
                <a:gd name="T38" fmla="*/ 210 w 258"/>
                <a:gd name="T39" fmla="*/ 245 h 537"/>
                <a:gd name="T40" fmla="*/ 200 w 258"/>
                <a:gd name="T41" fmla="*/ 262 h 537"/>
                <a:gd name="T42" fmla="*/ 210 w 258"/>
                <a:gd name="T43" fmla="*/ 270 h 537"/>
                <a:gd name="T44" fmla="*/ 210 w 258"/>
                <a:gd name="T45" fmla="*/ 297 h 537"/>
                <a:gd name="T46" fmla="*/ 205 w 258"/>
                <a:gd name="T47" fmla="*/ 315 h 537"/>
                <a:gd name="T48" fmla="*/ 210 w 258"/>
                <a:gd name="T49" fmla="*/ 327 h 537"/>
                <a:gd name="T50" fmla="*/ 210 w 258"/>
                <a:gd name="T51" fmla="*/ 362 h 537"/>
                <a:gd name="T52" fmla="*/ 210 w 258"/>
                <a:gd name="T53" fmla="*/ 379 h 537"/>
                <a:gd name="T54" fmla="*/ 218 w 258"/>
                <a:gd name="T55" fmla="*/ 414 h 537"/>
                <a:gd name="T56" fmla="*/ 218 w 258"/>
                <a:gd name="T57" fmla="*/ 462 h 537"/>
                <a:gd name="T58" fmla="*/ 205 w 258"/>
                <a:gd name="T59" fmla="*/ 497 h 537"/>
                <a:gd name="T60" fmla="*/ 210 w 258"/>
                <a:gd name="T61" fmla="*/ 527 h 537"/>
                <a:gd name="T62" fmla="*/ 200 w 258"/>
                <a:gd name="T63" fmla="*/ 532 h 537"/>
                <a:gd name="T64" fmla="*/ 183 w 258"/>
                <a:gd name="T65" fmla="*/ 519 h 537"/>
                <a:gd name="T66" fmla="*/ 158 w 258"/>
                <a:gd name="T67" fmla="*/ 519 h 537"/>
                <a:gd name="T68" fmla="*/ 118 w 258"/>
                <a:gd name="T69" fmla="*/ 527 h 537"/>
                <a:gd name="T70" fmla="*/ 88 w 258"/>
                <a:gd name="T71" fmla="*/ 519 h 537"/>
                <a:gd name="T72" fmla="*/ 70 w 258"/>
                <a:gd name="T73" fmla="*/ 502 h 537"/>
                <a:gd name="T74" fmla="*/ 53 w 258"/>
                <a:gd name="T75" fmla="*/ 502 h 537"/>
                <a:gd name="T76" fmla="*/ 23 w 258"/>
                <a:gd name="T77" fmla="*/ 497 h 537"/>
                <a:gd name="T78" fmla="*/ 13 w 258"/>
                <a:gd name="T79" fmla="*/ 479 h 537"/>
                <a:gd name="T80" fmla="*/ 13 w 258"/>
                <a:gd name="T81" fmla="*/ 462 h 537"/>
                <a:gd name="T82" fmla="*/ 0 w 258"/>
                <a:gd name="T83" fmla="*/ 439 h 537"/>
                <a:gd name="T84" fmla="*/ 18 w 258"/>
                <a:gd name="T85" fmla="*/ 414 h 537"/>
                <a:gd name="T86" fmla="*/ 40 w 258"/>
                <a:gd name="T87" fmla="*/ 392 h 537"/>
                <a:gd name="T88" fmla="*/ 53 w 258"/>
                <a:gd name="T89" fmla="*/ 369 h 537"/>
                <a:gd name="T90" fmla="*/ 40 w 258"/>
                <a:gd name="T91" fmla="*/ 345 h 537"/>
                <a:gd name="T92" fmla="*/ 35 w 258"/>
                <a:gd name="T93" fmla="*/ 310 h 537"/>
                <a:gd name="T94" fmla="*/ 60 w 258"/>
                <a:gd name="T95" fmla="*/ 292 h 537"/>
                <a:gd name="T96" fmla="*/ 78 w 258"/>
                <a:gd name="T97" fmla="*/ 275 h 537"/>
                <a:gd name="T98" fmla="*/ 95 w 258"/>
                <a:gd name="T99" fmla="*/ 252 h 537"/>
                <a:gd name="T100" fmla="*/ 130 w 258"/>
                <a:gd name="T101" fmla="*/ 210 h 537"/>
                <a:gd name="T102" fmla="*/ 100 w 258"/>
                <a:gd name="T103" fmla="*/ 162 h 537"/>
                <a:gd name="T104" fmla="*/ 83 w 258"/>
                <a:gd name="T105" fmla="*/ 152 h 537"/>
                <a:gd name="T106" fmla="*/ 60 w 258"/>
                <a:gd name="T107" fmla="*/ 135 h 537"/>
                <a:gd name="T108" fmla="*/ 48 w 258"/>
                <a:gd name="T109" fmla="*/ 100 h 537"/>
                <a:gd name="T110" fmla="*/ 40 w 258"/>
                <a:gd name="T111" fmla="*/ 87 h 537"/>
                <a:gd name="T112" fmla="*/ 30 w 258"/>
                <a:gd name="T113" fmla="*/ 70 h 537"/>
                <a:gd name="T114" fmla="*/ 23 w 258"/>
                <a:gd name="T115" fmla="*/ 40 h 537"/>
                <a:gd name="T116" fmla="*/ 13 w 258"/>
                <a:gd name="T117" fmla="*/ 18 h 537"/>
                <a:gd name="T118" fmla="*/ 18 w 258"/>
                <a:gd name="T119" fmla="*/ 0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 h="537">
                  <a:moveTo>
                    <a:pt x="23" y="0"/>
                  </a:moveTo>
                  <a:lnTo>
                    <a:pt x="30" y="0"/>
                  </a:lnTo>
                  <a:lnTo>
                    <a:pt x="35" y="5"/>
                  </a:lnTo>
                  <a:lnTo>
                    <a:pt x="40" y="10"/>
                  </a:lnTo>
                  <a:lnTo>
                    <a:pt x="40" y="18"/>
                  </a:lnTo>
                  <a:lnTo>
                    <a:pt x="48" y="18"/>
                  </a:lnTo>
                  <a:lnTo>
                    <a:pt x="48" y="23"/>
                  </a:lnTo>
                  <a:lnTo>
                    <a:pt x="48" y="35"/>
                  </a:lnTo>
                  <a:lnTo>
                    <a:pt x="48" y="40"/>
                  </a:lnTo>
                  <a:lnTo>
                    <a:pt x="53" y="47"/>
                  </a:lnTo>
                  <a:lnTo>
                    <a:pt x="53" y="52"/>
                  </a:lnTo>
                  <a:lnTo>
                    <a:pt x="53" y="57"/>
                  </a:lnTo>
                  <a:lnTo>
                    <a:pt x="53" y="65"/>
                  </a:lnTo>
                  <a:lnTo>
                    <a:pt x="60" y="65"/>
                  </a:lnTo>
                  <a:lnTo>
                    <a:pt x="60" y="70"/>
                  </a:lnTo>
                  <a:lnTo>
                    <a:pt x="65" y="75"/>
                  </a:lnTo>
                  <a:lnTo>
                    <a:pt x="65" y="82"/>
                  </a:lnTo>
                  <a:lnTo>
                    <a:pt x="70" y="87"/>
                  </a:lnTo>
                  <a:lnTo>
                    <a:pt x="70" y="92"/>
                  </a:lnTo>
                  <a:lnTo>
                    <a:pt x="78" y="100"/>
                  </a:lnTo>
                  <a:lnTo>
                    <a:pt x="78" y="110"/>
                  </a:lnTo>
                  <a:lnTo>
                    <a:pt x="83" y="110"/>
                  </a:lnTo>
                  <a:lnTo>
                    <a:pt x="83" y="117"/>
                  </a:lnTo>
                  <a:lnTo>
                    <a:pt x="83" y="122"/>
                  </a:lnTo>
                  <a:lnTo>
                    <a:pt x="88" y="127"/>
                  </a:lnTo>
                  <a:lnTo>
                    <a:pt x="95" y="127"/>
                  </a:lnTo>
                  <a:lnTo>
                    <a:pt x="100" y="127"/>
                  </a:lnTo>
                  <a:lnTo>
                    <a:pt x="105" y="127"/>
                  </a:lnTo>
                  <a:lnTo>
                    <a:pt x="113" y="127"/>
                  </a:lnTo>
                  <a:lnTo>
                    <a:pt x="113" y="135"/>
                  </a:lnTo>
                  <a:lnTo>
                    <a:pt x="118" y="135"/>
                  </a:lnTo>
                  <a:lnTo>
                    <a:pt x="123" y="140"/>
                  </a:lnTo>
                  <a:lnTo>
                    <a:pt x="130" y="140"/>
                  </a:lnTo>
                  <a:lnTo>
                    <a:pt x="135" y="145"/>
                  </a:lnTo>
                  <a:lnTo>
                    <a:pt x="140" y="145"/>
                  </a:lnTo>
                  <a:lnTo>
                    <a:pt x="148" y="145"/>
                  </a:lnTo>
                  <a:lnTo>
                    <a:pt x="148" y="152"/>
                  </a:lnTo>
                  <a:lnTo>
                    <a:pt x="153" y="152"/>
                  </a:lnTo>
                  <a:lnTo>
                    <a:pt x="158" y="152"/>
                  </a:lnTo>
                  <a:lnTo>
                    <a:pt x="165" y="152"/>
                  </a:lnTo>
                  <a:lnTo>
                    <a:pt x="165" y="157"/>
                  </a:lnTo>
                  <a:lnTo>
                    <a:pt x="170" y="157"/>
                  </a:lnTo>
                  <a:lnTo>
                    <a:pt x="175" y="157"/>
                  </a:lnTo>
                  <a:lnTo>
                    <a:pt x="183" y="157"/>
                  </a:lnTo>
                  <a:lnTo>
                    <a:pt x="183" y="152"/>
                  </a:lnTo>
                  <a:lnTo>
                    <a:pt x="188" y="157"/>
                  </a:lnTo>
                  <a:lnTo>
                    <a:pt x="195" y="157"/>
                  </a:lnTo>
                  <a:lnTo>
                    <a:pt x="205" y="157"/>
                  </a:lnTo>
                  <a:lnTo>
                    <a:pt x="210" y="162"/>
                  </a:lnTo>
                  <a:lnTo>
                    <a:pt x="218" y="162"/>
                  </a:lnTo>
                  <a:lnTo>
                    <a:pt x="223" y="162"/>
                  </a:lnTo>
                  <a:lnTo>
                    <a:pt x="223" y="170"/>
                  </a:lnTo>
                  <a:lnTo>
                    <a:pt x="228" y="170"/>
                  </a:lnTo>
                  <a:lnTo>
                    <a:pt x="228" y="175"/>
                  </a:lnTo>
                  <a:lnTo>
                    <a:pt x="235" y="175"/>
                  </a:lnTo>
                  <a:lnTo>
                    <a:pt x="240" y="170"/>
                  </a:lnTo>
                  <a:lnTo>
                    <a:pt x="248" y="162"/>
                  </a:lnTo>
                  <a:lnTo>
                    <a:pt x="258" y="162"/>
                  </a:lnTo>
                  <a:lnTo>
                    <a:pt x="258" y="170"/>
                  </a:lnTo>
                  <a:lnTo>
                    <a:pt x="258" y="175"/>
                  </a:lnTo>
                  <a:lnTo>
                    <a:pt x="258" y="182"/>
                  </a:lnTo>
                  <a:lnTo>
                    <a:pt x="258" y="187"/>
                  </a:lnTo>
                  <a:lnTo>
                    <a:pt x="253" y="187"/>
                  </a:lnTo>
                  <a:lnTo>
                    <a:pt x="248" y="197"/>
                  </a:lnTo>
                  <a:lnTo>
                    <a:pt x="253" y="197"/>
                  </a:lnTo>
                  <a:lnTo>
                    <a:pt x="253" y="192"/>
                  </a:lnTo>
                  <a:lnTo>
                    <a:pt x="258" y="197"/>
                  </a:lnTo>
                  <a:lnTo>
                    <a:pt x="253" y="205"/>
                  </a:lnTo>
                  <a:lnTo>
                    <a:pt x="253" y="210"/>
                  </a:lnTo>
                  <a:lnTo>
                    <a:pt x="248" y="210"/>
                  </a:lnTo>
                  <a:lnTo>
                    <a:pt x="248" y="222"/>
                  </a:lnTo>
                  <a:lnTo>
                    <a:pt x="240" y="235"/>
                  </a:lnTo>
                  <a:lnTo>
                    <a:pt x="240" y="240"/>
                  </a:lnTo>
                  <a:lnTo>
                    <a:pt x="235" y="240"/>
                  </a:lnTo>
                  <a:lnTo>
                    <a:pt x="235" y="252"/>
                  </a:lnTo>
                  <a:lnTo>
                    <a:pt x="228" y="257"/>
                  </a:lnTo>
                  <a:lnTo>
                    <a:pt x="228" y="252"/>
                  </a:lnTo>
                  <a:lnTo>
                    <a:pt x="235" y="245"/>
                  </a:lnTo>
                  <a:lnTo>
                    <a:pt x="235" y="240"/>
                  </a:lnTo>
                  <a:lnTo>
                    <a:pt x="240" y="235"/>
                  </a:lnTo>
                  <a:lnTo>
                    <a:pt x="240" y="227"/>
                  </a:lnTo>
                  <a:lnTo>
                    <a:pt x="240" y="222"/>
                  </a:lnTo>
                  <a:lnTo>
                    <a:pt x="240" y="215"/>
                  </a:lnTo>
                  <a:lnTo>
                    <a:pt x="235" y="210"/>
                  </a:lnTo>
                  <a:lnTo>
                    <a:pt x="235" y="215"/>
                  </a:lnTo>
                  <a:lnTo>
                    <a:pt x="228" y="215"/>
                  </a:lnTo>
                  <a:lnTo>
                    <a:pt x="223" y="215"/>
                  </a:lnTo>
                  <a:lnTo>
                    <a:pt x="223" y="222"/>
                  </a:lnTo>
                  <a:lnTo>
                    <a:pt x="228" y="222"/>
                  </a:lnTo>
                  <a:lnTo>
                    <a:pt x="228" y="227"/>
                  </a:lnTo>
                  <a:lnTo>
                    <a:pt x="228" y="235"/>
                  </a:lnTo>
                  <a:lnTo>
                    <a:pt x="223" y="227"/>
                  </a:lnTo>
                  <a:lnTo>
                    <a:pt x="218" y="227"/>
                  </a:lnTo>
                  <a:lnTo>
                    <a:pt x="218" y="222"/>
                  </a:lnTo>
                  <a:lnTo>
                    <a:pt x="210" y="222"/>
                  </a:lnTo>
                  <a:lnTo>
                    <a:pt x="210" y="227"/>
                  </a:lnTo>
                  <a:lnTo>
                    <a:pt x="210" y="235"/>
                  </a:lnTo>
                  <a:lnTo>
                    <a:pt x="210" y="240"/>
                  </a:lnTo>
                  <a:lnTo>
                    <a:pt x="205" y="240"/>
                  </a:lnTo>
                  <a:lnTo>
                    <a:pt x="210" y="245"/>
                  </a:lnTo>
                  <a:lnTo>
                    <a:pt x="210" y="252"/>
                  </a:lnTo>
                  <a:lnTo>
                    <a:pt x="210" y="257"/>
                  </a:lnTo>
                  <a:lnTo>
                    <a:pt x="210" y="262"/>
                  </a:lnTo>
                  <a:lnTo>
                    <a:pt x="205" y="262"/>
                  </a:lnTo>
                  <a:lnTo>
                    <a:pt x="200" y="262"/>
                  </a:lnTo>
                  <a:lnTo>
                    <a:pt x="195" y="262"/>
                  </a:lnTo>
                  <a:lnTo>
                    <a:pt x="200" y="262"/>
                  </a:lnTo>
                  <a:lnTo>
                    <a:pt x="200" y="270"/>
                  </a:lnTo>
                  <a:lnTo>
                    <a:pt x="205" y="270"/>
                  </a:lnTo>
                  <a:lnTo>
                    <a:pt x="210" y="270"/>
                  </a:lnTo>
                  <a:lnTo>
                    <a:pt x="210" y="275"/>
                  </a:lnTo>
                  <a:lnTo>
                    <a:pt x="210" y="280"/>
                  </a:lnTo>
                  <a:lnTo>
                    <a:pt x="210" y="287"/>
                  </a:lnTo>
                  <a:lnTo>
                    <a:pt x="210" y="292"/>
                  </a:lnTo>
                  <a:lnTo>
                    <a:pt x="210" y="297"/>
                  </a:lnTo>
                  <a:lnTo>
                    <a:pt x="210" y="305"/>
                  </a:lnTo>
                  <a:lnTo>
                    <a:pt x="210" y="310"/>
                  </a:lnTo>
                  <a:lnTo>
                    <a:pt x="205" y="305"/>
                  </a:lnTo>
                  <a:lnTo>
                    <a:pt x="200" y="310"/>
                  </a:lnTo>
                  <a:lnTo>
                    <a:pt x="205" y="315"/>
                  </a:lnTo>
                  <a:lnTo>
                    <a:pt x="205" y="322"/>
                  </a:lnTo>
                  <a:lnTo>
                    <a:pt x="205" y="327"/>
                  </a:lnTo>
                  <a:lnTo>
                    <a:pt x="210" y="327"/>
                  </a:lnTo>
                  <a:lnTo>
                    <a:pt x="210" y="322"/>
                  </a:lnTo>
                  <a:lnTo>
                    <a:pt x="210" y="327"/>
                  </a:lnTo>
                  <a:lnTo>
                    <a:pt x="210" y="332"/>
                  </a:lnTo>
                  <a:lnTo>
                    <a:pt x="210" y="340"/>
                  </a:lnTo>
                  <a:lnTo>
                    <a:pt x="210" y="350"/>
                  </a:lnTo>
                  <a:lnTo>
                    <a:pt x="210" y="357"/>
                  </a:lnTo>
                  <a:lnTo>
                    <a:pt x="210" y="362"/>
                  </a:lnTo>
                  <a:lnTo>
                    <a:pt x="210" y="369"/>
                  </a:lnTo>
                  <a:lnTo>
                    <a:pt x="210" y="374"/>
                  </a:lnTo>
                  <a:lnTo>
                    <a:pt x="210" y="379"/>
                  </a:lnTo>
                  <a:lnTo>
                    <a:pt x="205" y="379"/>
                  </a:lnTo>
                  <a:lnTo>
                    <a:pt x="210" y="379"/>
                  </a:lnTo>
                  <a:lnTo>
                    <a:pt x="210" y="384"/>
                  </a:lnTo>
                  <a:lnTo>
                    <a:pt x="210" y="397"/>
                  </a:lnTo>
                  <a:lnTo>
                    <a:pt x="210" y="402"/>
                  </a:lnTo>
                  <a:lnTo>
                    <a:pt x="210" y="409"/>
                  </a:lnTo>
                  <a:lnTo>
                    <a:pt x="218" y="414"/>
                  </a:lnTo>
                  <a:lnTo>
                    <a:pt x="218" y="427"/>
                  </a:lnTo>
                  <a:lnTo>
                    <a:pt x="218" y="439"/>
                  </a:lnTo>
                  <a:lnTo>
                    <a:pt x="218" y="449"/>
                  </a:lnTo>
                  <a:lnTo>
                    <a:pt x="218" y="457"/>
                  </a:lnTo>
                  <a:lnTo>
                    <a:pt x="218" y="462"/>
                  </a:lnTo>
                  <a:lnTo>
                    <a:pt x="218" y="474"/>
                  </a:lnTo>
                  <a:lnTo>
                    <a:pt x="218" y="479"/>
                  </a:lnTo>
                  <a:lnTo>
                    <a:pt x="210" y="484"/>
                  </a:lnTo>
                  <a:lnTo>
                    <a:pt x="205" y="492"/>
                  </a:lnTo>
                  <a:lnTo>
                    <a:pt x="205" y="497"/>
                  </a:lnTo>
                  <a:lnTo>
                    <a:pt x="205" y="502"/>
                  </a:lnTo>
                  <a:lnTo>
                    <a:pt x="210" y="509"/>
                  </a:lnTo>
                  <a:lnTo>
                    <a:pt x="210" y="514"/>
                  </a:lnTo>
                  <a:lnTo>
                    <a:pt x="210" y="519"/>
                  </a:lnTo>
                  <a:lnTo>
                    <a:pt x="210" y="527"/>
                  </a:lnTo>
                  <a:lnTo>
                    <a:pt x="218" y="532"/>
                  </a:lnTo>
                  <a:lnTo>
                    <a:pt x="218" y="537"/>
                  </a:lnTo>
                  <a:lnTo>
                    <a:pt x="210" y="537"/>
                  </a:lnTo>
                  <a:lnTo>
                    <a:pt x="205" y="537"/>
                  </a:lnTo>
                  <a:lnTo>
                    <a:pt x="200" y="532"/>
                  </a:lnTo>
                  <a:lnTo>
                    <a:pt x="200" y="527"/>
                  </a:lnTo>
                  <a:lnTo>
                    <a:pt x="195" y="527"/>
                  </a:lnTo>
                  <a:lnTo>
                    <a:pt x="188" y="527"/>
                  </a:lnTo>
                  <a:lnTo>
                    <a:pt x="183" y="527"/>
                  </a:lnTo>
                  <a:lnTo>
                    <a:pt x="183" y="519"/>
                  </a:lnTo>
                  <a:lnTo>
                    <a:pt x="175" y="514"/>
                  </a:lnTo>
                  <a:lnTo>
                    <a:pt x="170" y="514"/>
                  </a:lnTo>
                  <a:lnTo>
                    <a:pt x="170" y="519"/>
                  </a:lnTo>
                  <a:lnTo>
                    <a:pt x="165" y="519"/>
                  </a:lnTo>
                  <a:lnTo>
                    <a:pt x="158" y="519"/>
                  </a:lnTo>
                  <a:lnTo>
                    <a:pt x="148" y="519"/>
                  </a:lnTo>
                  <a:lnTo>
                    <a:pt x="140" y="519"/>
                  </a:lnTo>
                  <a:lnTo>
                    <a:pt x="130" y="519"/>
                  </a:lnTo>
                  <a:lnTo>
                    <a:pt x="130" y="527"/>
                  </a:lnTo>
                  <a:lnTo>
                    <a:pt x="118" y="527"/>
                  </a:lnTo>
                  <a:lnTo>
                    <a:pt x="113" y="527"/>
                  </a:lnTo>
                  <a:lnTo>
                    <a:pt x="105" y="527"/>
                  </a:lnTo>
                  <a:lnTo>
                    <a:pt x="100" y="527"/>
                  </a:lnTo>
                  <a:lnTo>
                    <a:pt x="88" y="527"/>
                  </a:lnTo>
                  <a:lnTo>
                    <a:pt x="88" y="519"/>
                  </a:lnTo>
                  <a:lnTo>
                    <a:pt x="83" y="519"/>
                  </a:lnTo>
                  <a:lnTo>
                    <a:pt x="83" y="514"/>
                  </a:lnTo>
                  <a:lnTo>
                    <a:pt x="78" y="509"/>
                  </a:lnTo>
                  <a:lnTo>
                    <a:pt x="78" y="502"/>
                  </a:lnTo>
                  <a:lnTo>
                    <a:pt x="70" y="502"/>
                  </a:lnTo>
                  <a:lnTo>
                    <a:pt x="65" y="497"/>
                  </a:lnTo>
                  <a:lnTo>
                    <a:pt x="60" y="497"/>
                  </a:lnTo>
                  <a:lnTo>
                    <a:pt x="53" y="492"/>
                  </a:lnTo>
                  <a:lnTo>
                    <a:pt x="53" y="497"/>
                  </a:lnTo>
                  <a:lnTo>
                    <a:pt x="53" y="502"/>
                  </a:lnTo>
                  <a:lnTo>
                    <a:pt x="48" y="502"/>
                  </a:lnTo>
                  <a:lnTo>
                    <a:pt x="48" y="497"/>
                  </a:lnTo>
                  <a:lnTo>
                    <a:pt x="40" y="497"/>
                  </a:lnTo>
                  <a:lnTo>
                    <a:pt x="30" y="497"/>
                  </a:lnTo>
                  <a:lnTo>
                    <a:pt x="23" y="497"/>
                  </a:lnTo>
                  <a:lnTo>
                    <a:pt x="23" y="492"/>
                  </a:lnTo>
                  <a:lnTo>
                    <a:pt x="18" y="492"/>
                  </a:lnTo>
                  <a:lnTo>
                    <a:pt x="13" y="484"/>
                  </a:lnTo>
                  <a:lnTo>
                    <a:pt x="8" y="484"/>
                  </a:lnTo>
                  <a:lnTo>
                    <a:pt x="13" y="479"/>
                  </a:lnTo>
                  <a:lnTo>
                    <a:pt x="18" y="474"/>
                  </a:lnTo>
                  <a:lnTo>
                    <a:pt x="18" y="467"/>
                  </a:lnTo>
                  <a:lnTo>
                    <a:pt x="23" y="467"/>
                  </a:lnTo>
                  <a:lnTo>
                    <a:pt x="18" y="462"/>
                  </a:lnTo>
                  <a:lnTo>
                    <a:pt x="13" y="462"/>
                  </a:lnTo>
                  <a:lnTo>
                    <a:pt x="13" y="457"/>
                  </a:lnTo>
                  <a:lnTo>
                    <a:pt x="8" y="449"/>
                  </a:lnTo>
                  <a:lnTo>
                    <a:pt x="0" y="449"/>
                  </a:lnTo>
                  <a:lnTo>
                    <a:pt x="0" y="444"/>
                  </a:lnTo>
                  <a:lnTo>
                    <a:pt x="0" y="439"/>
                  </a:lnTo>
                  <a:lnTo>
                    <a:pt x="0" y="432"/>
                  </a:lnTo>
                  <a:lnTo>
                    <a:pt x="8" y="427"/>
                  </a:lnTo>
                  <a:lnTo>
                    <a:pt x="13" y="427"/>
                  </a:lnTo>
                  <a:lnTo>
                    <a:pt x="18" y="427"/>
                  </a:lnTo>
                  <a:lnTo>
                    <a:pt x="18" y="414"/>
                  </a:lnTo>
                  <a:lnTo>
                    <a:pt x="18" y="409"/>
                  </a:lnTo>
                  <a:lnTo>
                    <a:pt x="18" y="402"/>
                  </a:lnTo>
                  <a:lnTo>
                    <a:pt x="23" y="397"/>
                  </a:lnTo>
                  <a:lnTo>
                    <a:pt x="30" y="392"/>
                  </a:lnTo>
                  <a:lnTo>
                    <a:pt x="40" y="392"/>
                  </a:lnTo>
                  <a:lnTo>
                    <a:pt x="48" y="384"/>
                  </a:lnTo>
                  <a:lnTo>
                    <a:pt x="53" y="384"/>
                  </a:lnTo>
                  <a:lnTo>
                    <a:pt x="60" y="379"/>
                  </a:lnTo>
                  <a:lnTo>
                    <a:pt x="53" y="374"/>
                  </a:lnTo>
                  <a:lnTo>
                    <a:pt x="53" y="369"/>
                  </a:lnTo>
                  <a:lnTo>
                    <a:pt x="48" y="369"/>
                  </a:lnTo>
                  <a:lnTo>
                    <a:pt x="40" y="362"/>
                  </a:lnTo>
                  <a:lnTo>
                    <a:pt x="35" y="357"/>
                  </a:lnTo>
                  <a:lnTo>
                    <a:pt x="35" y="350"/>
                  </a:lnTo>
                  <a:lnTo>
                    <a:pt x="40" y="345"/>
                  </a:lnTo>
                  <a:lnTo>
                    <a:pt x="40" y="332"/>
                  </a:lnTo>
                  <a:lnTo>
                    <a:pt x="40" y="327"/>
                  </a:lnTo>
                  <a:lnTo>
                    <a:pt x="40" y="322"/>
                  </a:lnTo>
                  <a:lnTo>
                    <a:pt x="35" y="315"/>
                  </a:lnTo>
                  <a:lnTo>
                    <a:pt x="35" y="310"/>
                  </a:lnTo>
                  <a:lnTo>
                    <a:pt x="35" y="305"/>
                  </a:lnTo>
                  <a:lnTo>
                    <a:pt x="48" y="305"/>
                  </a:lnTo>
                  <a:lnTo>
                    <a:pt x="53" y="305"/>
                  </a:lnTo>
                  <a:lnTo>
                    <a:pt x="53" y="297"/>
                  </a:lnTo>
                  <a:lnTo>
                    <a:pt x="60" y="292"/>
                  </a:lnTo>
                  <a:lnTo>
                    <a:pt x="65" y="292"/>
                  </a:lnTo>
                  <a:lnTo>
                    <a:pt x="70" y="287"/>
                  </a:lnTo>
                  <a:lnTo>
                    <a:pt x="78" y="287"/>
                  </a:lnTo>
                  <a:lnTo>
                    <a:pt x="78" y="280"/>
                  </a:lnTo>
                  <a:lnTo>
                    <a:pt x="78" y="275"/>
                  </a:lnTo>
                  <a:lnTo>
                    <a:pt x="83" y="270"/>
                  </a:lnTo>
                  <a:lnTo>
                    <a:pt x="83" y="262"/>
                  </a:lnTo>
                  <a:lnTo>
                    <a:pt x="88" y="262"/>
                  </a:lnTo>
                  <a:lnTo>
                    <a:pt x="88" y="257"/>
                  </a:lnTo>
                  <a:lnTo>
                    <a:pt x="95" y="252"/>
                  </a:lnTo>
                  <a:lnTo>
                    <a:pt x="95" y="257"/>
                  </a:lnTo>
                  <a:lnTo>
                    <a:pt x="100" y="257"/>
                  </a:lnTo>
                  <a:lnTo>
                    <a:pt x="148" y="222"/>
                  </a:lnTo>
                  <a:lnTo>
                    <a:pt x="148" y="215"/>
                  </a:lnTo>
                  <a:lnTo>
                    <a:pt x="130" y="210"/>
                  </a:lnTo>
                  <a:lnTo>
                    <a:pt x="123" y="162"/>
                  </a:lnTo>
                  <a:lnTo>
                    <a:pt x="123" y="157"/>
                  </a:lnTo>
                  <a:lnTo>
                    <a:pt x="113" y="157"/>
                  </a:lnTo>
                  <a:lnTo>
                    <a:pt x="105" y="162"/>
                  </a:lnTo>
                  <a:lnTo>
                    <a:pt x="100" y="162"/>
                  </a:lnTo>
                  <a:lnTo>
                    <a:pt x="95" y="162"/>
                  </a:lnTo>
                  <a:lnTo>
                    <a:pt x="95" y="157"/>
                  </a:lnTo>
                  <a:lnTo>
                    <a:pt x="88" y="157"/>
                  </a:lnTo>
                  <a:lnTo>
                    <a:pt x="83" y="157"/>
                  </a:lnTo>
                  <a:lnTo>
                    <a:pt x="83" y="152"/>
                  </a:lnTo>
                  <a:lnTo>
                    <a:pt x="78" y="145"/>
                  </a:lnTo>
                  <a:lnTo>
                    <a:pt x="78" y="140"/>
                  </a:lnTo>
                  <a:lnTo>
                    <a:pt x="70" y="135"/>
                  </a:lnTo>
                  <a:lnTo>
                    <a:pt x="65" y="135"/>
                  </a:lnTo>
                  <a:lnTo>
                    <a:pt x="60" y="135"/>
                  </a:lnTo>
                  <a:lnTo>
                    <a:pt x="53" y="127"/>
                  </a:lnTo>
                  <a:lnTo>
                    <a:pt x="53" y="122"/>
                  </a:lnTo>
                  <a:lnTo>
                    <a:pt x="53" y="117"/>
                  </a:lnTo>
                  <a:lnTo>
                    <a:pt x="53" y="105"/>
                  </a:lnTo>
                  <a:lnTo>
                    <a:pt x="48" y="100"/>
                  </a:lnTo>
                  <a:lnTo>
                    <a:pt x="40" y="100"/>
                  </a:lnTo>
                  <a:lnTo>
                    <a:pt x="35" y="100"/>
                  </a:lnTo>
                  <a:lnTo>
                    <a:pt x="35" y="92"/>
                  </a:lnTo>
                  <a:lnTo>
                    <a:pt x="35" y="87"/>
                  </a:lnTo>
                  <a:lnTo>
                    <a:pt x="40" y="87"/>
                  </a:lnTo>
                  <a:lnTo>
                    <a:pt x="40" y="82"/>
                  </a:lnTo>
                  <a:lnTo>
                    <a:pt x="35" y="75"/>
                  </a:lnTo>
                  <a:lnTo>
                    <a:pt x="30" y="75"/>
                  </a:lnTo>
                  <a:lnTo>
                    <a:pt x="23" y="75"/>
                  </a:lnTo>
                  <a:lnTo>
                    <a:pt x="30" y="70"/>
                  </a:lnTo>
                  <a:lnTo>
                    <a:pt x="30" y="65"/>
                  </a:lnTo>
                  <a:lnTo>
                    <a:pt x="30" y="57"/>
                  </a:lnTo>
                  <a:lnTo>
                    <a:pt x="30" y="52"/>
                  </a:lnTo>
                  <a:lnTo>
                    <a:pt x="30" y="40"/>
                  </a:lnTo>
                  <a:lnTo>
                    <a:pt x="23" y="40"/>
                  </a:lnTo>
                  <a:lnTo>
                    <a:pt x="23" y="35"/>
                  </a:lnTo>
                  <a:lnTo>
                    <a:pt x="23" y="28"/>
                  </a:lnTo>
                  <a:lnTo>
                    <a:pt x="23" y="23"/>
                  </a:lnTo>
                  <a:lnTo>
                    <a:pt x="23" y="18"/>
                  </a:lnTo>
                  <a:lnTo>
                    <a:pt x="13" y="18"/>
                  </a:lnTo>
                  <a:lnTo>
                    <a:pt x="8" y="18"/>
                  </a:lnTo>
                  <a:lnTo>
                    <a:pt x="8" y="10"/>
                  </a:lnTo>
                  <a:lnTo>
                    <a:pt x="13" y="10"/>
                  </a:lnTo>
                  <a:lnTo>
                    <a:pt x="13" y="5"/>
                  </a:lnTo>
                  <a:lnTo>
                    <a:pt x="18" y="0"/>
                  </a:lnTo>
                  <a:lnTo>
                    <a:pt x="23"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8" name="Freeform 76"/>
            <p:cNvSpPr>
              <a:spLocks/>
            </p:cNvSpPr>
            <p:nvPr/>
          </p:nvSpPr>
          <p:spPr bwMode="auto">
            <a:xfrm>
              <a:off x="4525" y="2144"/>
              <a:ext cx="370" cy="247"/>
            </a:xfrm>
            <a:custGeom>
              <a:avLst/>
              <a:gdLst>
                <a:gd name="T0" fmla="*/ 0 w 280"/>
                <a:gd name="T1" fmla="*/ 70 h 187"/>
                <a:gd name="T2" fmla="*/ 0 w 280"/>
                <a:gd name="T3" fmla="*/ 63 h 187"/>
                <a:gd name="T4" fmla="*/ 5 w 280"/>
                <a:gd name="T5" fmla="*/ 58 h 187"/>
                <a:gd name="T6" fmla="*/ 5 w 280"/>
                <a:gd name="T7" fmla="*/ 53 h 187"/>
                <a:gd name="T8" fmla="*/ 13 w 280"/>
                <a:gd name="T9" fmla="*/ 53 h 187"/>
                <a:gd name="T10" fmla="*/ 13 w 280"/>
                <a:gd name="T11" fmla="*/ 45 h 187"/>
                <a:gd name="T12" fmla="*/ 18 w 280"/>
                <a:gd name="T13" fmla="*/ 45 h 187"/>
                <a:gd name="T14" fmla="*/ 23 w 280"/>
                <a:gd name="T15" fmla="*/ 40 h 187"/>
                <a:gd name="T16" fmla="*/ 28 w 280"/>
                <a:gd name="T17" fmla="*/ 40 h 187"/>
                <a:gd name="T18" fmla="*/ 35 w 280"/>
                <a:gd name="T19" fmla="*/ 35 h 187"/>
                <a:gd name="T20" fmla="*/ 40 w 280"/>
                <a:gd name="T21" fmla="*/ 35 h 187"/>
                <a:gd name="T22" fmla="*/ 53 w 280"/>
                <a:gd name="T23" fmla="*/ 28 h 187"/>
                <a:gd name="T24" fmla="*/ 58 w 280"/>
                <a:gd name="T25" fmla="*/ 28 h 187"/>
                <a:gd name="T26" fmla="*/ 65 w 280"/>
                <a:gd name="T27" fmla="*/ 28 h 187"/>
                <a:gd name="T28" fmla="*/ 70 w 280"/>
                <a:gd name="T29" fmla="*/ 28 h 187"/>
                <a:gd name="T30" fmla="*/ 83 w 280"/>
                <a:gd name="T31" fmla="*/ 28 h 187"/>
                <a:gd name="T32" fmla="*/ 88 w 280"/>
                <a:gd name="T33" fmla="*/ 23 h 187"/>
                <a:gd name="T34" fmla="*/ 93 w 280"/>
                <a:gd name="T35" fmla="*/ 23 h 187"/>
                <a:gd name="T36" fmla="*/ 100 w 280"/>
                <a:gd name="T37" fmla="*/ 23 h 187"/>
                <a:gd name="T38" fmla="*/ 105 w 280"/>
                <a:gd name="T39" fmla="*/ 23 h 187"/>
                <a:gd name="T40" fmla="*/ 110 w 280"/>
                <a:gd name="T41" fmla="*/ 23 h 187"/>
                <a:gd name="T42" fmla="*/ 118 w 280"/>
                <a:gd name="T43" fmla="*/ 23 h 187"/>
                <a:gd name="T44" fmla="*/ 123 w 280"/>
                <a:gd name="T45" fmla="*/ 23 h 187"/>
                <a:gd name="T46" fmla="*/ 128 w 280"/>
                <a:gd name="T47" fmla="*/ 23 h 187"/>
                <a:gd name="T48" fmla="*/ 140 w 280"/>
                <a:gd name="T49" fmla="*/ 23 h 187"/>
                <a:gd name="T50" fmla="*/ 140 w 280"/>
                <a:gd name="T51" fmla="*/ 18 h 187"/>
                <a:gd name="T52" fmla="*/ 145 w 280"/>
                <a:gd name="T53" fmla="*/ 18 h 187"/>
                <a:gd name="T54" fmla="*/ 152 w 280"/>
                <a:gd name="T55" fmla="*/ 18 h 187"/>
                <a:gd name="T56" fmla="*/ 157 w 280"/>
                <a:gd name="T57" fmla="*/ 18 h 187"/>
                <a:gd name="T58" fmla="*/ 162 w 280"/>
                <a:gd name="T59" fmla="*/ 10 h 187"/>
                <a:gd name="T60" fmla="*/ 170 w 280"/>
                <a:gd name="T61" fmla="*/ 10 h 187"/>
                <a:gd name="T62" fmla="*/ 175 w 280"/>
                <a:gd name="T63" fmla="*/ 10 h 187"/>
                <a:gd name="T64" fmla="*/ 182 w 280"/>
                <a:gd name="T65" fmla="*/ 10 h 187"/>
                <a:gd name="T66" fmla="*/ 187 w 280"/>
                <a:gd name="T67" fmla="*/ 5 h 187"/>
                <a:gd name="T68" fmla="*/ 192 w 280"/>
                <a:gd name="T69" fmla="*/ 5 h 187"/>
                <a:gd name="T70" fmla="*/ 200 w 280"/>
                <a:gd name="T71" fmla="*/ 0 h 187"/>
                <a:gd name="T72" fmla="*/ 205 w 280"/>
                <a:gd name="T73" fmla="*/ 0 h 187"/>
                <a:gd name="T74" fmla="*/ 210 w 280"/>
                <a:gd name="T75" fmla="*/ 0 h 187"/>
                <a:gd name="T76" fmla="*/ 215 w 280"/>
                <a:gd name="T77" fmla="*/ 0 h 187"/>
                <a:gd name="T78" fmla="*/ 222 w 280"/>
                <a:gd name="T79" fmla="*/ 0 h 187"/>
                <a:gd name="T80" fmla="*/ 227 w 280"/>
                <a:gd name="T81" fmla="*/ 0 h 187"/>
                <a:gd name="T82" fmla="*/ 235 w 280"/>
                <a:gd name="T83" fmla="*/ 0 h 187"/>
                <a:gd name="T84" fmla="*/ 240 w 280"/>
                <a:gd name="T85" fmla="*/ 0 h 187"/>
                <a:gd name="T86" fmla="*/ 245 w 280"/>
                <a:gd name="T87" fmla="*/ 0 h 187"/>
                <a:gd name="T88" fmla="*/ 252 w 280"/>
                <a:gd name="T89" fmla="*/ 0 h 187"/>
                <a:gd name="T90" fmla="*/ 257 w 280"/>
                <a:gd name="T91" fmla="*/ 0 h 187"/>
                <a:gd name="T92" fmla="*/ 262 w 280"/>
                <a:gd name="T93" fmla="*/ 0 h 187"/>
                <a:gd name="T94" fmla="*/ 275 w 280"/>
                <a:gd name="T95" fmla="*/ 5 h 187"/>
                <a:gd name="T96" fmla="*/ 280 w 280"/>
                <a:gd name="T97" fmla="*/ 5 h 187"/>
                <a:gd name="T98" fmla="*/ 280 w 280"/>
                <a:gd name="T99" fmla="*/ 53 h 187"/>
                <a:gd name="T100" fmla="*/ 262 w 280"/>
                <a:gd name="T101" fmla="*/ 87 h 187"/>
                <a:gd name="T102" fmla="*/ 110 w 280"/>
                <a:gd name="T103" fmla="*/ 187 h 187"/>
                <a:gd name="T104" fmla="*/ 35 w 280"/>
                <a:gd name="T105" fmla="*/ 97 h 187"/>
                <a:gd name="T106" fmla="*/ 35 w 280"/>
                <a:gd name="T107" fmla="*/ 105 h 187"/>
                <a:gd name="T108" fmla="*/ 18 w 280"/>
                <a:gd name="T109" fmla="*/ 97 h 187"/>
                <a:gd name="T110" fmla="*/ 23 w 280"/>
                <a:gd name="T111" fmla="*/ 92 h 187"/>
                <a:gd name="T112" fmla="*/ 5 w 280"/>
                <a:gd name="T113" fmla="*/ 92 h 187"/>
                <a:gd name="T114" fmla="*/ 5 w 280"/>
                <a:gd name="T115" fmla="*/ 63 h 187"/>
                <a:gd name="T116" fmla="*/ 5 w 280"/>
                <a:gd name="T117" fmla="*/ 70 h 187"/>
                <a:gd name="T118" fmla="*/ 0 w 280"/>
                <a:gd name="T11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 h="187">
                  <a:moveTo>
                    <a:pt x="0" y="70"/>
                  </a:moveTo>
                  <a:lnTo>
                    <a:pt x="0" y="63"/>
                  </a:lnTo>
                  <a:lnTo>
                    <a:pt x="5" y="58"/>
                  </a:lnTo>
                  <a:lnTo>
                    <a:pt x="5" y="53"/>
                  </a:lnTo>
                  <a:lnTo>
                    <a:pt x="13" y="53"/>
                  </a:lnTo>
                  <a:lnTo>
                    <a:pt x="13" y="45"/>
                  </a:lnTo>
                  <a:lnTo>
                    <a:pt x="18" y="45"/>
                  </a:lnTo>
                  <a:lnTo>
                    <a:pt x="23" y="40"/>
                  </a:lnTo>
                  <a:lnTo>
                    <a:pt x="28" y="40"/>
                  </a:lnTo>
                  <a:lnTo>
                    <a:pt x="35" y="35"/>
                  </a:lnTo>
                  <a:lnTo>
                    <a:pt x="40" y="35"/>
                  </a:lnTo>
                  <a:lnTo>
                    <a:pt x="53" y="28"/>
                  </a:lnTo>
                  <a:lnTo>
                    <a:pt x="58" y="28"/>
                  </a:lnTo>
                  <a:lnTo>
                    <a:pt x="65" y="28"/>
                  </a:lnTo>
                  <a:lnTo>
                    <a:pt x="70" y="28"/>
                  </a:lnTo>
                  <a:lnTo>
                    <a:pt x="83" y="28"/>
                  </a:lnTo>
                  <a:lnTo>
                    <a:pt x="88" y="23"/>
                  </a:lnTo>
                  <a:lnTo>
                    <a:pt x="93" y="23"/>
                  </a:lnTo>
                  <a:lnTo>
                    <a:pt x="100" y="23"/>
                  </a:lnTo>
                  <a:lnTo>
                    <a:pt x="105" y="23"/>
                  </a:lnTo>
                  <a:lnTo>
                    <a:pt x="110" y="23"/>
                  </a:lnTo>
                  <a:lnTo>
                    <a:pt x="118" y="23"/>
                  </a:lnTo>
                  <a:lnTo>
                    <a:pt x="123" y="23"/>
                  </a:lnTo>
                  <a:lnTo>
                    <a:pt x="128" y="23"/>
                  </a:lnTo>
                  <a:lnTo>
                    <a:pt x="140" y="23"/>
                  </a:lnTo>
                  <a:lnTo>
                    <a:pt x="140" y="18"/>
                  </a:lnTo>
                  <a:lnTo>
                    <a:pt x="145" y="18"/>
                  </a:lnTo>
                  <a:lnTo>
                    <a:pt x="152" y="18"/>
                  </a:lnTo>
                  <a:lnTo>
                    <a:pt x="157" y="18"/>
                  </a:lnTo>
                  <a:lnTo>
                    <a:pt x="162" y="10"/>
                  </a:lnTo>
                  <a:lnTo>
                    <a:pt x="170" y="10"/>
                  </a:lnTo>
                  <a:lnTo>
                    <a:pt x="175" y="10"/>
                  </a:lnTo>
                  <a:lnTo>
                    <a:pt x="182" y="10"/>
                  </a:lnTo>
                  <a:lnTo>
                    <a:pt x="187" y="5"/>
                  </a:lnTo>
                  <a:lnTo>
                    <a:pt x="192" y="5"/>
                  </a:lnTo>
                  <a:lnTo>
                    <a:pt x="200" y="0"/>
                  </a:lnTo>
                  <a:lnTo>
                    <a:pt x="205" y="0"/>
                  </a:lnTo>
                  <a:lnTo>
                    <a:pt x="210" y="0"/>
                  </a:lnTo>
                  <a:lnTo>
                    <a:pt x="215" y="0"/>
                  </a:lnTo>
                  <a:lnTo>
                    <a:pt x="222" y="0"/>
                  </a:lnTo>
                  <a:lnTo>
                    <a:pt x="227" y="0"/>
                  </a:lnTo>
                  <a:lnTo>
                    <a:pt x="235" y="0"/>
                  </a:lnTo>
                  <a:lnTo>
                    <a:pt x="240" y="0"/>
                  </a:lnTo>
                  <a:lnTo>
                    <a:pt x="245" y="0"/>
                  </a:lnTo>
                  <a:lnTo>
                    <a:pt x="252" y="0"/>
                  </a:lnTo>
                  <a:lnTo>
                    <a:pt x="257" y="0"/>
                  </a:lnTo>
                  <a:lnTo>
                    <a:pt x="262" y="0"/>
                  </a:lnTo>
                  <a:lnTo>
                    <a:pt x="275" y="5"/>
                  </a:lnTo>
                  <a:lnTo>
                    <a:pt x="280" y="5"/>
                  </a:lnTo>
                  <a:lnTo>
                    <a:pt x="280" y="53"/>
                  </a:lnTo>
                  <a:lnTo>
                    <a:pt x="262" y="87"/>
                  </a:lnTo>
                  <a:lnTo>
                    <a:pt x="110" y="187"/>
                  </a:lnTo>
                  <a:lnTo>
                    <a:pt x="35" y="97"/>
                  </a:lnTo>
                  <a:lnTo>
                    <a:pt x="35" y="105"/>
                  </a:lnTo>
                  <a:lnTo>
                    <a:pt x="18" y="97"/>
                  </a:lnTo>
                  <a:lnTo>
                    <a:pt x="23" y="92"/>
                  </a:lnTo>
                  <a:lnTo>
                    <a:pt x="5" y="92"/>
                  </a:lnTo>
                  <a:lnTo>
                    <a:pt x="5" y="63"/>
                  </a:lnTo>
                  <a:lnTo>
                    <a:pt x="5" y="70"/>
                  </a:lnTo>
                  <a:lnTo>
                    <a:pt x="0" y="7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29" name="Freeform 77"/>
            <p:cNvSpPr>
              <a:spLocks/>
            </p:cNvSpPr>
            <p:nvPr/>
          </p:nvSpPr>
          <p:spPr bwMode="auto">
            <a:xfrm>
              <a:off x="4091" y="2613"/>
              <a:ext cx="458" cy="447"/>
            </a:xfrm>
            <a:custGeom>
              <a:avLst/>
              <a:gdLst>
                <a:gd name="T0" fmla="*/ 37 w 347"/>
                <a:gd name="T1" fmla="*/ 72 h 339"/>
                <a:gd name="T2" fmla="*/ 47 w 347"/>
                <a:gd name="T3" fmla="*/ 59 h 339"/>
                <a:gd name="T4" fmla="*/ 52 w 347"/>
                <a:gd name="T5" fmla="*/ 47 h 339"/>
                <a:gd name="T6" fmla="*/ 65 w 347"/>
                <a:gd name="T7" fmla="*/ 37 h 339"/>
                <a:gd name="T8" fmla="*/ 65 w 347"/>
                <a:gd name="T9" fmla="*/ 20 h 339"/>
                <a:gd name="T10" fmla="*/ 77 w 347"/>
                <a:gd name="T11" fmla="*/ 0 h 339"/>
                <a:gd name="T12" fmla="*/ 95 w 347"/>
                <a:gd name="T13" fmla="*/ 0 h 339"/>
                <a:gd name="T14" fmla="*/ 100 w 347"/>
                <a:gd name="T15" fmla="*/ 25 h 339"/>
                <a:gd name="T16" fmla="*/ 100 w 347"/>
                <a:gd name="T17" fmla="*/ 42 h 339"/>
                <a:gd name="T18" fmla="*/ 112 w 347"/>
                <a:gd name="T19" fmla="*/ 47 h 339"/>
                <a:gd name="T20" fmla="*/ 117 w 347"/>
                <a:gd name="T21" fmla="*/ 59 h 339"/>
                <a:gd name="T22" fmla="*/ 147 w 347"/>
                <a:gd name="T23" fmla="*/ 42 h 339"/>
                <a:gd name="T24" fmla="*/ 164 w 347"/>
                <a:gd name="T25" fmla="*/ 25 h 339"/>
                <a:gd name="T26" fmla="*/ 182 w 347"/>
                <a:gd name="T27" fmla="*/ 20 h 339"/>
                <a:gd name="T28" fmla="*/ 194 w 347"/>
                <a:gd name="T29" fmla="*/ 12 h 339"/>
                <a:gd name="T30" fmla="*/ 207 w 347"/>
                <a:gd name="T31" fmla="*/ 7 h 339"/>
                <a:gd name="T32" fmla="*/ 212 w 347"/>
                <a:gd name="T33" fmla="*/ 25 h 339"/>
                <a:gd name="T34" fmla="*/ 229 w 347"/>
                <a:gd name="T35" fmla="*/ 37 h 339"/>
                <a:gd name="T36" fmla="*/ 234 w 347"/>
                <a:gd name="T37" fmla="*/ 47 h 339"/>
                <a:gd name="T38" fmla="*/ 247 w 347"/>
                <a:gd name="T39" fmla="*/ 55 h 339"/>
                <a:gd name="T40" fmla="*/ 247 w 347"/>
                <a:gd name="T41" fmla="*/ 72 h 339"/>
                <a:gd name="T42" fmla="*/ 264 w 347"/>
                <a:gd name="T43" fmla="*/ 77 h 339"/>
                <a:gd name="T44" fmla="*/ 269 w 347"/>
                <a:gd name="T45" fmla="*/ 89 h 339"/>
                <a:gd name="T46" fmla="*/ 282 w 347"/>
                <a:gd name="T47" fmla="*/ 99 h 339"/>
                <a:gd name="T48" fmla="*/ 299 w 347"/>
                <a:gd name="T49" fmla="*/ 112 h 339"/>
                <a:gd name="T50" fmla="*/ 317 w 347"/>
                <a:gd name="T51" fmla="*/ 117 h 339"/>
                <a:gd name="T52" fmla="*/ 322 w 347"/>
                <a:gd name="T53" fmla="*/ 134 h 339"/>
                <a:gd name="T54" fmla="*/ 334 w 347"/>
                <a:gd name="T55" fmla="*/ 142 h 339"/>
                <a:gd name="T56" fmla="*/ 339 w 347"/>
                <a:gd name="T57" fmla="*/ 159 h 339"/>
                <a:gd name="T58" fmla="*/ 339 w 347"/>
                <a:gd name="T59" fmla="*/ 177 h 339"/>
                <a:gd name="T60" fmla="*/ 182 w 347"/>
                <a:gd name="T61" fmla="*/ 269 h 339"/>
                <a:gd name="T62" fmla="*/ 194 w 347"/>
                <a:gd name="T63" fmla="*/ 287 h 339"/>
                <a:gd name="T64" fmla="*/ 187 w 347"/>
                <a:gd name="T65" fmla="*/ 299 h 339"/>
                <a:gd name="T66" fmla="*/ 187 w 347"/>
                <a:gd name="T67" fmla="*/ 317 h 339"/>
                <a:gd name="T68" fmla="*/ 182 w 347"/>
                <a:gd name="T69" fmla="*/ 334 h 339"/>
                <a:gd name="T70" fmla="*/ 169 w 347"/>
                <a:gd name="T71" fmla="*/ 329 h 339"/>
                <a:gd name="T72" fmla="*/ 152 w 347"/>
                <a:gd name="T73" fmla="*/ 312 h 339"/>
                <a:gd name="T74" fmla="*/ 134 w 347"/>
                <a:gd name="T75" fmla="*/ 294 h 339"/>
                <a:gd name="T76" fmla="*/ 125 w 347"/>
                <a:gd name="T77" fmla="*/ 277 h 339"/>
                <a:gd name="T78" fmla="*/ 112 w 347"/>
                <a:gd name="T79" fmla="*/ 264 h 339"/>
                <a:gd name="T80" fmla="*/ 95 w 347"/>
                <a:gd name="T81" fmla="*/ 252 h 339"/>
                <a:gd name="T82" fmla="*/ 82 w 347"/>
                <a:gd name="T83" fmla="*/ 242 h 339"/>
                <a:gd name="T84" fmla="*/ 65 w 347"/>
                <a:gd name="T85" fmla="*/ 229 h 339"/>
                <a:gd name="T86" fmla="*/ 47 w 347"/>
                <a:gd name="T87" fmla="*/ 217 h 339"/>
                <a:gd name="T88" fmla="*/ 30 w 347"/>
                <a:gd name="T89" fmla="*/ 207 h 339"/>
                <a:gd name="T90" fmla="*/ 20 w 347"/>
                <a:gd name="T91" fmla="*/ 194 h 339"/>
                <a:gd name="T92" fmla="*/ 20 w 347"/>
                <a:gd name="T93" fmla="*/ 187 h 339"/>
                <a:gd name="T94" fmla="*/ 7 w 347"/>
                <a:gd name="T95" fmla="*/ 177 h 339"/>
                <a:gd name="T96" fmla="*/ 7 w 347"/>
                <a:gd name="T97" fmla="*/ 152 h 339"/>
                <a:gd name="T98" fmla="*/ 0 w 347"/>
                <a:gd name="T99" fmla="*/ 142 h 339"/>
                <a:gd name="T100" fmla="*/ 7 w 347"/>
                <a:gd name="T101" fmla="*/ 129 h 339"/>
                <a:gd name="T102" fmla="*/ 20 w 347"/>
                <a:gd name="T103" fmla="*/ 112 h 339"/>
                <a:gd name="T104" fmla="*/ 25 w 347"/>
                <a:gd name="T105" fmla="*/ 94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7" h="339">
                  <a:moveTo>
                    <a:pt x="25" y="82"/>
                  </a:moveTo>
                  <a:lnTo>
                    <a:pt x="30" y="77"/>
                  </a:lnTo>
                  <a:lnTo>
                    <a:pt x="37" y="72"/>
                  </a:lnTo>
                  <a:lnTo>
                    <a:pt x="42" y="64"/>
                  </a:lnTo>
                  <a:lnTo>
                    <a:pt x="47" y="64"/>
                  </a:lnTo>
                  <a:lnTo>
                    <a:pt x="47" y="59"/>
                  </a:lnTo>
                  <a:lnTo>
                    <a:pt x="52" y="59"/>
                  </a:lnTo>
                  <a:lnTo>
                    <a:pt x="52" y="55"/>
                  </a:lnTo>
                  <a:lnTo>
                    <a:pt x="52" y="47"/>
                  </a:lnTo>
                  <a:lnTo>
                    <a:pt x="60" y="47"/>
                  </a:lnTo>
                  <a:lnTo>
                    <a:pt x="60" y="42"/>
                  </a:lnTo>
                  <a:lnTo>
                    <a:pt x="65" y="37"/>
                  </a:lnTo>
                  <a:lnTo>
                    <a:pt x="65" y="30"/>
                  </a:lnTo>
                  <a:lnTo>
                    <a:pt x="65" y="25"/>
                  </a:lnTo>
                  <a:lnTo>
                    <a:pt x="65" y="20"/>
                  </a:lnTo>
                  <a:lnTo>
                    <a:pt x="72" y="7"/>
                  </a:lnTo>
                  <a:lnTo>
                    <a:pt x="72" y="0"/>
                  </a:lnTo>
                  <a:lnTo>
                    <a:pt x="77" y="0"/>
                  </a:lnTo>
                  <a:lnTo>
                    <a:pt x="82" y="0"/>
                  </a:lnTo>
                  <a:lnTo>
                    <a:pt x="90" y="0"/>
                  </a:lnTo>
                  <a:lnTo>
                    <a:pt x="95" y="0"/>
                  </a:lnTo>
                  <a:lnTo>
                    <a:pt x="100" y="7"/>
                  </a:lnTo>
                  <a:lnTo>
                    <a:pt x="107" y="20"/>
                  </a:lnTo>
                  <a:lnTo>
                    <a:pt x="100" y="25"/>
                  </a:lnTo>
                  <a:lnTo>
                    <a:pt x="100" y="30"/>
                  </a:lnTo>
                  <a:lnTo>
                    <a:pt x="100" y="37"/>
                  </a:lnTo>
                  <a:lnTo>
                    <a:pt x="100" y="42"/>
                  </a:lnTo>
                  <a:lnTo>
                    <a:pt x="107" y="42"/>
                  </a:lnTo>
                  <a:lnTo>
                    <a:pt x="112" y="42"/>
                  </a:lnTo>
                  <a:lnTo>
                    <a:pt x="112" y="47"/>
                  </a:lnTo>
                  <a:lnTo>
                    <a:pt x="117" y="47"/>
                  </a:lnTo>
                  <a:lnTo>
                    <a:pt x="117" y="55"/>
                  </a:lnTo>
                  <a:lnTo>
                    <a:pt x="117" y="59"/>
                  </a:lnTo>
                  <a:lnTo>
                    <a:pt x="125" y="59"/>
                  </a:lnTo>
                  <a:lnTo>
                    <a:pt x="142" y="47"/>
                  </a:lnTo>
                  <a:lnTo>
                    <a:pt x="147" y="42"/>
                  </a:lnTo>
                  <a:lnTo>
                    <a:pt x="152" y="30"/>
                  </a:lnTo>
                  <a:lnTo>
                    <a:pt x="159" y="30"/>
                  </a:lnTo>
                  <a:lnTo>
                    <a:pt x="164" y="25"/>
                  </a:lnTo>
                  <a:lnTo>
                    <a:pt x="169" y="25"/>
                  </a:lnTo>
                  <a:lnTo>
                    <a:pt x="177" y="25"/>
                  </a:lnTo>
                  <a:lnTo>
                    <a:pt x="182" y="20"/>
                  </a:lnTo>
                  <a:lnTo>
                    <a:pt x="187" y="20"/>
                  </a:lnTo>
                  <a:lnTo>
                    <a:pt x="187" y="12"/>
                  </a:lnTo>
                  <a:lnTo>
                    <a:pt x="194" y="12"/>
                  </a:lnTo>
                  <a:lnTo>
                    <a:pt x="194" y="7"/>
                  </a:lnTo>
                  <a:lnTo>
                    <a:pt x="199" y="7"/>
                  </a:lnTo>
                  <a:lnTo>
                    <a:pt x="207" y="7"/>
                  </a:lnTo>
                  <a:lnTo>
                    <a:pt x="212" y="7"/>
                  </a:lnTo>
                  <a:lnTo>
                    <a:pt x="212" y="12"/>
                  </a:lnTo>
                  <a:lnTo>
                    <a:pt x="212" y="25"/>
                  </a:lnTo>
                  <a:lnTo>
                    <a:pt x="217" y="25"/>
                  </a:lnTo>
                  <a:lnTo>
                    <a:pt x="224" y="30"/>
                  </a:lnTo>
                  <a:lnTo>
                    <a:pt x="229" y="37"/>
                  </a:lnTo>
                  <a:lnTo>
                    <a:pt x="229" y="42"/>
                  </a:lnTo>
                  <a:lnTo>
                    <a:pt x="229" y="47"/>
                  </a:lnTo>
                  <a:lnTo>
                    <a:pt x="234" y="47"/>
                  </a:lnTo>
                  <a:lnTo>
                    <a:pt x="239" y="47"/>
                  </a:lnTo>
                  <a:lnTo>
                    <a:pt x="239" y="55"/>
                  </a:lnTo>
                  <a:lnTo>
                    <a:pt x="247" y="55"/>
                  </a:lnTo>
                  <a:lnTo>
                    <a:pt x="247" y="59"/>
                  </a:lnTo>
                  <a:lnTo>
                    <a:pt x="247" y="64"/>
                  </a:lnTo>
                  <a:lnTo>
                    <a:pt x="247" y="72"/>
                  </a:lnTo>
                  <a:lnTo>
                    <a:pt x="252" y="72"/>
                  </a:lnTo>
                  <a:lnTo>
                    <a:pt x="252" y="77"/>
                  </a:lnTo>
                  <a:lnTo>
                    <a:pt x="264" y="77"/>
                  </a:lnTo>
                  <a:lnTo>
                    <a:pt x="264" y="82"/>
                  </a:lnTo>
                  <a:lnTo>
                    <a:pt x="264" y="89"/>
                  </a:lnTo>
                  <a:lnTo>
                    <a:pt x="269" y="89"/>
                  </a:lnTo>
                  <a:lnTo>
                    <a:pt x="277" y="89"/>
                  </a:lnTo>
                  <a:lnTo>
                    <a:pt x="277" y="94"/>
                  </a:lnTo>
                  <a:lnTo>
                    <a:pt x="282" y="99"/>
                  </a:lnTo>
                  <a:lnTo>
                    <a:pt x="287" y="99"/>
                  </a:lnTo>
                  <a:lnTo>
                    <a:pt x="294" y="107"/>
                  </a:lnTo>
                  <a:lnTo>
                    <a:pt x="299" y="112"/>
                  </a:lnTo>
                  <a:lnTo>
                    <a:pt x="304" y="112"/>
                  </a:lnTo>
                  <a:lnTo>
                    <a:pt x="312" y="117"/>
                  </a:lnTo>
                  <a:lnTo>
                    <a:pt x="317" y="117"/>
                  </a:lnTo>
                  <a:lnTo>
                    <a:pt x="317" y="124"/>
                  </a:lnTo>
                  <a:lnTo>
                    <a:pt x="322" y="129"/>
                  </a:lnTo>
                  <a:lnTo>
                    <a:pt x="322" y="134"/>
                  </a:lnTo>
                  <a:lnTo>
                    <a:pt x="322" y="142"/>
                  </a:lnTo>
                  <a:lnTo>
                    <a:pt x="329" y="142"/>
                  </a:lnTo>
                  <a:lnTo>
                    <a:pt x="334" y="142"/>
                  </a:lnTo>
                  <a:lnTo>
                    <a:pt x="339" y="147"/>
                  </a:lnTo>
                  <a:lnTo>
                    <a:pt x="347" y="152"/>
                  </a:lnTo>
                  <a:lnTo>
                    <a:pt x="339" y="159"/>
                  </a:lnTo>
                  <a:lnTo>
                    <a:pt x="339" y="164"/>
                  </a:lnTo>
                  <a:lnTo>
                    <a:pt x="339" y="172"/>
                  </a:lnTo>
                  <a:lnTo>
                    <a:pt x="339" y="177"/>
                  </a:lnTo>
                  <a:lnTo>
                    <a:pt x="339" y="182"/>
                  </a:lnTo>
                  <a:lnTo>
                    <a:pt x="224" y="187"/>
                  </a:lnTo>
                  <a:lnTo>
                    <a:pt x="182" y="269"/>
                  </a:lnTo>
                  <a:lnTo>
                    <a:pt x="182" y="277"/>
                  </a:lnTo>
                  <a:lnTo>
                    <a:pt x="187" y="277"/>
                  </a:lnTo>
                  <a:lnTo>
                    <a:pt x="194" y="287"/>
                  </a:lnTo>
                  <a:lnTo>
                    <a:pt x="194" y="294"/>
                  </a:lnTo>
                  <a:lnTo>
                    <a:pt x="187" y="294"/>
                  </a:lnTo>
                  <a:lnTo>
                    <a:pt x="187" y="299"/>
                  </a:lnTo>
                  <a:lnTo>
                    <a:pt x="187" y="304"/>
                  </a:lnTo>
                  <a:lnTo>
                    <a:pt x="187" y="312"/>
                  </a:lnTo>
                  <a:lnTo>
                    <a:pt x="187" y="317"/>
                  </a:lnTo>
                  <a:lnTo>
                    <a:pt x="187" y="322"/>
                  </a:lnTo>
                  <a:lnTo>
                    <a:pt x="187" y="334"/>
                  </a:lnTo>
                  <a:lnTo>
                    <a:pt x="182" y="334"/>
                  </a:lnTo>
                  <a:lnTo>
                    <a:pt x="182" y="339"/>
                  </a:lnTo>
                  <a:lnTo>
                    <a:pt x="169" y="334"/>
                  </a:lnTo>
                  <a:lnTo>
                    <a:pt x="169" y="329"/>
                  </a:lnTo>
                  <a:lnTo>
                    <a:pt x="164" y="322"/>
                  </a:lnTo>
                  <a:lnTo>
                    <a:pt x="159" y="317"/>
                  </a:lnTo>
                  <a:lnTo>
                    <a:pt x="152" y="312"/>
                  </a:lnTo>
                  <a:lnTo>
                    <a:pt x="142" y="299"/>
                  </a:lnTo>
                  <a:lnTo>
                    <a:pt x="134" y="299"/>
                  </a:lnTo>
                  <a:lnTo>
                    <a:pt x="134" y="294"/>
                  </a:lnTo>
                  <a:lnTo>
                    <a:pt x="129" y="287"/>
                  </a:lnTo>
                  <a:lnTo>
                    <a:pt x="129" y="282"/>
                  </a:lnTo>
                  <a:lnTo>
                    <a:pt x="125" y="277"/>
                  </a:lnTo>
                  <a:lnTo>
                    <a:pt x="117" y="269"/>
                  </a:lnTo>
                  <a:lnTo>
                    <a:pt x="112" y="269"/>
                  </a:lnTo>
                  <a:lnTo>
                    <a:pt x="112" y="264"/>
                  </a:lnTo>
                  <a:lnTo>
                    <a:pt x="100" y="264"/>
                  </a:lnTo>
                  <a:lnTo>
                    <a:pt x="100" y="259"/>
                  </a:lnTo>
                  <a:lnTo>
                    <a:pt x="95" y="252"/>
                  </a:lnTo>
                  <a:lnTo>
                    <a:pt x="90" y="247"/>
                  </a:lnTo>
                  <a:lnTo>
                    <a:pt x="82" y="247"/>
                  </a:lnTo>
                  <a:lnTo>
                    <a:pt x="82" y="242"/>
                  </a:lnTo>
                  <a:lnTo>
                    <a:pt x="77" y="234"/>
                  </a:lnTo>
                  <a:lnTo>
                    <a:pt x="72" y="229"/>
                  </a:lnTo>
                  <a:lnTo>
                    <a:pt x="65" y="229"/>
                  </a:lnTo>
                  <a:lnTo>
                    <a:pt x="60" y="224"/>
                  </a:lnTo>
                  <a:lnTo>
                    <a:pt x="52" y="217"/>
                  </a:lnTo>
                  <a:lnTo>
                    <a:pt x="47" y="217"/>
                  </a:lnTo>
                  <a:lnTo>
                    <a:pt x="42" y="212"/>
                  </a:lnTo>
                  <a:lnTo>
                    <a:pt x="37" y="207"/>
                  </a:lnTo>
                  <a:lnTo>
                    <a:pt x="30" y="207"/>
                  </a:lnTo>
                  <a:lnTo>
                    <a:pt x="30" y="199"/>
                  </a:lnTo>
                  <a:lnTo>
                    <a:pt x="25" y="199"/>
                  </a:lnTo>
                  <a:lnTo>
                    <a:pt x="20" y="194"/>
                  </a:lnTo>
                  <a:lnTo>
                    <a:pt x="25" y="194"/>
                  </a:lnTo>
                  <a:lnTo>
                    <a:pt x="25" y="187"/>
                  </a:lnTo>
                  <a:lnTo>
                    <a:pt x="20" y="187"/>
                  </a:lnTo>
                  <a:lnTo>
                    <a:pt x="12" y="187"/>
                  </a:lnTo>
                  <a:lnTo>
                    <a:pt x="7" y="182"/>
                  </a:lnTo>
                  <a:lnTo>
                    <a:pt x="7" y="177"/>
                  </a:lnTo>
                  <a:lnTo>
                    <a:pt x="7" y="172"/>
                  </a:lnTo>
                  <a:lnTo>
                    <a:pt x="7" y="159"/>
                  </a:lnTo>
                  <a:lnTo>
                    <a:pt x="7" y="152"/>
                  </a:lnTo>
                  <a:lnTo>
                    <a:pt x="0" y="152"/>
                  </a:lnTo>
                  <a:lnTo>
                    <a:pt x="0" y="147"/>
                  </a:lnTo>
                  <a:lnTo>
                    <a:pt x="0" y="142"/>
                  </a:lnTo>
                  <a:lnTo>
                    <a:pt x="0" y="134"/>
                  </a:lnTo>
                  <a:lnTo>
                    <a:pt x="7" y="134"/>
                  </a:lnTo>
                  <a:lnTo>
                    <a:pt x="7" y="129"/>
                  </a:lnTo>
                  <a:lnTo>
                    <a:pt x="7" y="117"/>
                  </a:lnTo>
                  <a:lnTo>
                    <a:pt x="12" y="112"/>
                  </a:lnTo>
                  <a:lnTo>
                    <a:pt x="20" y="112"/>
                  </a:lnTo>
                  <a:lnTo>
                    <a:pt x="25" y="107"/>
                  </a:lnTo>
                  <a:lnTo>
                    <a:pt x="25" y="99"/>
                  </a:lnTo>
                  <a:lnTo>
                    <a:pt x="25" y="94"/>
                  </a:lnTo>
                  <a:lnTo>
                    <a:pt x="25" y="82"/>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30" name="Freeform 78"/>
            <p:cNvSpPr>
              <a:spLocks/>
            </p:cNvSpPr>
            <p:nvPr/>
          </p:nvSpPr>
          <p:spPr bwMode="auto">
            <a:xfrm>
              <a:off x="3112" y="2490"/>
              <a:ext cx="511" cy="339"/>
            </a:xfrm>
            <a:custGeom>
              <a:avLst/>
              <a:gdLst>
                <a:gd name="T0" fmla="*/ 257 w 387"/>
                <a:gd name="T1" fmla="*/ 30 h 257"/>
                <a:gd name="T2" fmla="*/ 270 w 387"/>
                <a:gd name="T3" fmla="*/ 40 h 257"/>
                <a:gd name="T4" fmla="*/ 287 w 387"/>
                <a:gd name="T5" fmla="*/ 40 h 257"/>
                <a:gd name="T6" fmla="*/ 292 w 387"/>
                <a:gd name="T7" fmla="*/ 65 h 257"/>
                <a:gd name="T8" fmla="*/ 315 w 387"/>
                <a:gd name="T9" fmla="*/ 78 h 257"/>
                <a:gd name="T10" fmla="*/ 332 w 387"/>
                <a:gd name="T11" fmla="*/ 95 h 257"/>
                <a:gd name="T12" fmla="*/ 350 w 387"/>
                <a:gd name="T13" fmla="*/ 100 h 257"/>
                <a:gd name="T14" fmla="*/ 357 w 387"/>
                <a:gd name="T15" fmla="*/ 118 h 257"/>
                <a:gd name="T16" fmla="*/ 362 w 387"/>
                <a:gd name="T17" fmla="*/ 135 h 257"/>
                <a:gd name="T18" fmla="*/ 362 w 387"/>
                <a:gd name="T19" fmla="*/ 157 h 257"/>
                <a:gd name="T20" fmla="*/ 375 w 387"/>
                <a:gd name="T21" fmla="*/ 175 h 257"/>
                <a:gd name="T22" fmla="*/ 387 w 387"/>
                <a:gd name="T23" fmla="*/ 182 h 257"/>
                <a:gd name="T24" fmla="*/ 387 w 387"/>
                <a:gd name="T25" fmla="*/ 205 h 257"/>
                <a:gd name="T26" fmla="*/ 380 w 387"/>
                <a:gd name="T27" fmla="*/ 222 h 257"/>
                <a:gd name="T28" fmla="*/ 362 w 387"/>
                <a:gd name="T29" fmla="*/ 235 h 257"/>
                <a:gd name="T30" fmla="*/ 357 w 387"/>
                <a:gd name="T31" fmla="*/ 252 h 257"/>
                <a:gd name="T32" fmla="*/ 340 w 387"/>
                <a:gd name="T33" fmla="*/ 252 h 257"/>
                <a:gd name="T34" fmla="*/ 327 w 387"/>
                <a:gd name="T35" fmla="*/ 235 h 257"/>
                <a:gd name="T36" fmla="*/ 305 w 387"/>
                <a:gd name="T37" fmla="*/ 235 h 257"/>
                <a:gd name="T38" fmla="*/ 287 w 387"/>
                <a:gd name="T39" fmla="*/ 227 h 257"/>
                <a:gd name="T40" fmla="*/ 270 w 387"/>
                <a:gd name="T41" fmla="*/ 222 h 257"/>
                <a:gd name="T42" fmla="*/ 245 w 387"/>
                <a:gd name="T43" fmla="*/ 222 h 257"/>
                <a:gd name="T44" fmla="*/ 227 w 387"/>
                <a:gd name="T45" fmla="*/ 217 h 257"/>
                <a:gd name="T46" fmla="*/ 210 w 387"/>
                <a:gd name="T47" fmla="*/ 200 h 257"/>
                <a:gd name="T48" fmla="*/ 192 w 387"/>
                <a:gd name="T49" fmla="*/ 195 h 257"/>
                <a:gd name="T50" fmla="*/ 170 w 387"/>
                <a:gd name="T51" fmla="*/ 187 h 257"/>
                <a:gd name="T52" fmla="*/ 140 w 387"/>
                <a:gd name="T53" fmla="*/ 175 h 257"/>
                <a:gd name="T54" fmla="*/ 110 w 387"/>
                <a:gd name="T55" fmla="*/ 165 h 257"/>
                <a:gd name="T56" fmla="*/ 88 w 387"/>
                <a:gd name="T57" fmla="*/ 148 h 257"/>
                <a:gd name="T58" fmla="*/ 70 w 387"/>
                <a:gd name="T59" fmla="*/ 130 h 257"/>
                <a:gd name="T60" fmla="*/ 53 w 387"/>
                <a:gd name="T61" fmla="*/ 118 h 257"/>
                <a:gd name="T62" fmla="*/ 28 w 387"/>
                <a:gd name="T63" fmla="*/ 100 h 257"/>
                <a:gd name="T64" fmla="*/ 5 w 387"/>
                <a:gd name="T65" fmla="*/ 100 h 257"/>
                <a:gd name="T66" fmla="*/ 0 w 387"/>
                <a:gd name="T67" fmla="*/ 83 h 257"/>
                <a:gd name="T68" fmla="*/ 13 w 387"/>
                <a:gd name="T69" fmla="*/ 70 h 257"/>
                <a:gd name="T70" fmla="*/ 35 w 387"/>
                <a:gd name="T71" fmla="*/ 60 h 257"/>
                <a:gd name="T72" fmla="*/ 35 w 387"/>
                <a:gd name="T73" fmla="*/ 35 h 257"/>
                <a:gd name="T74" fmla="*/ 58 w 387"/>
                <a:gd name="T75" fmla="*/ 30 h 257"/>
                <a:gd name="T76" fmla="*/ 70 w 387"/>
                <a:gd name="T77" fmla="*/ 40 h 257"/>
                <a:gd name="T78" fmla="*/ 93 w 387"/>
                <a:gd name="T79" fmla="*/ 40 h 257"/>
                <a:gd name="T80" fmla="*/ 118 w 387"/>
                <a:gd name="T81" fmla="*/ 48 h 257"/>
                <a:gd name="T82" fmla="*/ 140 w 387"/>
                <a:gd name="T83" fmla="*/ 48 h 257"/>
                <a:gd name="T84" fmla="*/ 145 w 387"/>
                <a:gd name="T85" fmla="*/ 40 h 257"/>
                <a:gd name="T86" fmla="*/ 135 w 387"/>
                <a:gd name="T87" fmla="*/ 23 h 257"/>
                <a:gd name="T88" fmla="*/ 135 w 387"/>
                <a:gd name="T89" fmla="*/ 8 h 257"/>
                <a:gd name="T90" fmla="*/ 153 w 387"/>
                <a:gd name="T91" fmla="*/ 0 h 257"/>
                <a:gd name="T92" fmla="*/ 163 w 387"/>
                <a:gd name="T93" fmla="*/ 13 h 257"/>
                <a:gd name="T94" fmla="*/ 170 w 387"/>
                <a:gd name="T95" fmla="*/ 35 h 257"/>
                <a:gd name="T96" fmla="*/ 187 w 387"/>
                <a:gd name="T97" fmla="*/ 40 h 257"/>
                <a:gd name="T98" fmla="*/ 205 w 387"/>
                <a:gd name="T99" fmla="*/ 30 h 257"/>
                <a:gd name="T100" fmla="*/ 227 w 387"/>
                <a:gd name="T101" fmla="*/ 23 h 257"/>
                <a:gd name="T102" fmla="*/ 240 w 387"/>
                <a:gd name="T103" fmla="*/ 1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7" h="257">
                  <a:moveTo>
                    <a:pt x="252" y="18"/>
                  </a:moveTo>
                  <a:lnTo>
                    <a:pt x="252" y="23"/>
                  </a:lnTo>
                  <a:lnTo>
                    <a:pt x="252" y="30"/>
                  </a:lnTo>
                  <a:lnTo>
                    <a:pt x="257" y="30"/>
                  </a:lnTo>
                  <a:lnTo>
                    <a:pt x="257" y="35"/>
                  </a:lnTo>
                  <a:lnTo>
                    <a:pt x="262" y="35"/>
                  </a:lnTo>
                  <a:lnTo>
                    <a:pt x="262" y="40"/>
                  </a:lnTo>
                  <a:lnTo>
                    <a:pt x="270" y="40"/>
                  </a:lnTo>
                  <a:lnTo>
                    <a:pt x="275" y="40"/>
                  </a:lnTo>
                  <a:lnTo>
                    <a:pt x="280" y="35"/>
                  </a:lnTo>
                  <a:lnTo>
                    <a:pt x="280" y="40"/>
                  </a:lnTo>
                  <a:lnTo>
                    <a:pt x="287" y="40"/>
                  </a:lnTo>
                  <a:lnTo>
                    <a:pt x="287" y="48"/>
                  </a:lnTo>
                  <a:lnTo>
                    <a:pt x="292" y="53"/>
                  </a:lnTo>
                  <a:lnTo>
                    <a:pt x="292" y="60"/>
                  </a:lnTo>
                  <a:lnTo>
                    <a:pt x="292" y="65"/>
                  </a:lnTo>
                  <a:lnTo>
                    <a:pt x="297" y="65"/>
                  </a:lnTo>
                  <a:lnTo>
                    <a:pt x="305" y="70"/>
                  </a:lnTo>
                  <a:lnTo>
                    <a:pt x="310" y="78"/>
                  </a:lnTo>
                  <a:lnTo>
                    <a:pt x="315" y="78"/>
                  </a:lnTo>
                  <a:lnTo>
                    <a:pt x="315" y="83"/>
                  </a:lnTo>
                  <a:lnTo>
                    <a:pt x="322" y="88"/>
                  </a:lnTo>
                  <a:lnTo>
                    <a:pt x="327" y="88"/>
                  </a:lnTo>
                  <a:lnTo>
                    <a:pt x="332" y="95"/>
                  </a:lnTo>
                  <a:lnTo>
                    <a:pt x="340" y="95"/>
                  </a:lnTo>
                  <a:lnTo>
                    <a:pt x="345" y="95"/>
                  </a:lnTo>
                  <a:lnTo>
                    <a:pt x="350" y="95"/>
                  </a:lnTo>
                  <a:lnTo>
                    <a:pt x="350" y="100"/>
                  </a:lnTo>
                  <a:lnTo>
                    <a:pt x="357" y="100"/>
                  </a:lnTo>
                  <a:lnTo>
                    <a:pt x="357" y="105"/>
                  </a:lnTo>
                  <a:lnTo>
                    <a:pt x="357" y="113"/>
                  </a:lnTo>
                  <a:lnTo>
                    <a:pt x="357" y="118"/>
                  </a:lnTo>
                  <a:lnTo>
                    <a:pt x="357" y="123"/>
                  </a:lnTo>
                  <a:lnTo>
                    <a:pt x="357" y="130"/>
                  </a:lnTo>
                  <a:lnTo>
                    <a:pt x="357" y="135"/>
                  </a:lnTo>
                  <a:lnTo>
                    <a:pt x="362" y="135"/>
                  </a:lnTo>
                  <a:lnTo>
                    <a:pt x="362" y="140"/>
                  </a:lnTo>
                  <a:lnTo>
                    <a:pt x="362" y="148"/>
                  </a:lnTo>
                  <a:lnTo>
                    <a:pt x="362" y="152"/>
                  </a:lnTo>
                  <a:lnTo>
                    <a:pt x="362" y="157"/>
                  </a:lnTo>
                  <a:lnTo>
                    <a:pt x="362" y="165"/>
                  </a:lnTo>
                  <a:lnTo>
                    <a:pt x="370" y="170"/>
                  </a:lnTo>
                  <a:lnTo>
                    <a:pt x="375" y="170"/>
                  </a:lnTo>
                  <a:lnTo>
                    <a:pt x="375" y="175"/>
                  </a:lnTo>
                  <a:lnTo>
                    <a:pt x="375" y="182"/>
                  </a:lnTo>
                  <a:lnTo>
                    <a:pt x="375" y="175"/>
                  </a:lnTo>
                  <a:lnTo>
                    <a:pt x="380" y="182"/>
                  </a:lnTo>
                  <a:lnTo>
                    <a:pt x="387" y="182"/>
                  </a:lnTo>
                  <a:lnTo>
                    <a:pt x="387" y="187"/>
                  </a:lnTo>
                  <a:lnTo>
                    <a:pt x="387" y="195"/>
                  </a:lnTo>
                  <a:lnTo>
                    <a:pt x="387" y="200"/>
                  </a:lnTo>
                  <a:lnTo>
                    <a:pt x="387" y="205"/>
                  </a:lnTo>
                  <a:lnTo>
                    <a:pt x="387" y="210"/>
                  </a:lnTo>
                  <a:lnTo>
                    <a:pt x="387" y="217"/>
                  </a:lnTo>
                  <a:lnTo>
                    <a:pt x="380" y="217"/>
                  </a:lnTo>
                  <a:lnTo>
                    <a:pt x="380" y="222"/>
                  </a:lnTo>
                  <a:lnTo>
                    <a:pt x="375" y="227"/>
                  </a:lnTo>
                  <a:lnTo>
                    <a:pt x="375" y="235"/>
                  </a:lnTo>
                  <a:lnTo>
                    <a:pt x="370" y="235"/>
                  </a:lnTo>
                  <a:lnTo>
                    <a:pt x="362" y="235"/>
                  </a:lnTo>
                  <a:lnTo>
                    <a:pt x="357" y="235"/>
                  </a:lnTo>
                  <a:lnTo>
                    <a:pt x="357" y="240"/>
                  </a:lnTo>
                  <a:lnTo>
                    <a:pt x="357" y="247"/>
                  </a:lnTo>
                  <a:lnTo>
                    <a:pt x="357" y="252"/>
                  </a:lnTo>
                  <a:lnTo>
                    <a:pt x="350" y="252"/>
                  </a:lnTo>
                  <a:lnTo>
                    <a:pt x="350" y="257"/>
                  </a:lnTo>
                  <a:lnTo>
                    <a:pt x="340" y="257"/>
                  </a:lnTo>
                  <a:lnTo>
                    <a:pt x="340" y="252"/>
                  </a:lnTo>
                  <a:lnTo>
                    <a:pt x="332" y="252"/>
                  </a:lnTo>
                  <a:lnTo>
                    <a:pt x="332" y="247"/>
                  </a:lnTo>
                  <a:lnTo>
                    <a:pt x="327" y="240"/>
                  </a:lnTo>
                  <a:lnTo>
                    <a:pt x="327" y="235"/>
                  </a:lnTo>
                  <a:lnTo>
                    <a:pt x="322" y="235"/>
                  </a:lnTo>
                  <a:lnTo>
                    <a:pt x="315" y="235"/>
                  </a:lnTo>
                  <a:lnTo>
                    <a:pt x="310" y="235"/>
                  </a:lnTo>
                  <a:lnTo>
                    <a:pt x="305" y="235"/>
                  </a:lnTo>
                  <a:lnTo>
                    <a:pt x="297" y="235"/>
                  </a:lnTo>
                  <a:lnTo>
                    <a:pt x="292" y="235"/>
                  </a:lnTo>
                  <a:lnTo>
                    <a:pt x="292" y="227"/>
                  </a:lnTo>
                  <a:lnTo>
                    <a:pt x="287" y="227"/>
                  </a:lnTo>
                  <a:lnTo>
                    <a:pt x="280" y="227"/>
                  </a:lnTo>
                  <a:lnTo>
                    <a:pt x="275" y="227"/>
                  </a:lnTo>
                  <a:lnTo>
                    <a:pt x="275" y="222"/>
                  </a:lnTo>
                  <a:lnTo>
                    <a:pt x="270" y="222"/>
                  </a:lnTo>
                  <a:lnTo>
                    <a:pt x="262" y="222"/>
                  </a:lnTo>
                  <a:lnTo>
                    <a:pt x="257" y="222"/>
                  </a:lnTo>
                  <a:lnTo>
                    <a:pt x="252" y="222"/>
                  </a:lnTo>
                  <a:lnTo>
                    <a:pt x="245" y="222"/>
                  </a:lnTo>
                  <a:lnTo>
                    <a:pt x="240" y="222"/>
                  </a:lnTo>
                  <a:lnTo>
                    <a:pt x="240" y="217"/>
                  </a:lnTo>
                  <a:lnTo>
                    <a:pt x="235" y="217"/>
                  </a:lnTo>
                  <a:lnTo>
                    <a:pt x="227" y="217"/>
                  </a:lnTo>
                  <a:lnTo>
                    <a:pt x="222" y="210"/>
                  </a:lnTo>
                  <a:lnTo>
                    <a:pt x="222" y="205"/>
                  </a:lnTo>
                  <a:lnTo>
                    <a:pt x="215" y="205"/>
                  </a:lnTo>
                  <a:lnTo>
                    <a:pt x="210" y="200"/>
                  </a:lnTo>
                  <a:lnTo>
                    <a:pt x="205" y="200"/>
                  </a:lnTo>
                  <a:lnTo>
                    <a:pt x="200" y="200"/>
                  </a:lnTo>
                  <a:lnTo>
                    <a:pt x="200" y="195"/>
                  </a:lnTo>
                  <a:lnTo>
                    <a:pt x="192" y="195"/>
                  </a:lnTo>
                  <a:lnTo>
                    <a:pt x="187" y="195"/>
                  </a:lnTo>
                  <a:lnTo>
                    <a:pt x="182" y="187"/>
                  </a:lnTo>
                  <a:lnTo>
                    <a:pt x="175" y="187"/>
                  </a:lnTo>
                  <a:lnTo>
                    <a:pt x="170" y="187"/>
                  </a:lnTo>
                  <a:lnTo>
                    <a:pt x="163" y="182"/>
                  </a:lnTo>
                  <a:lnTo>
                    <a:pt x="153" y="182"/>
                  </a:lnTo>
                  <a:lnTo>
                    <a:pt x="145" y="175"/>
                  </a:lnTo>
                  <a:lnTo>
                    <a:pt x="140" y="175"/>
                  </a:lnTo>
                  <a:lnTo>
                    <a:pt x="135" y="175"/>
                  </a:lnTo>
                  <a:lnTo>
                    <a:pt x="128" y="170"/>
                  </a:lnTo>
                  <a:lnTo>
                    <a:pt x="118" y="170"/>
                  </a:lnTo>
                  <a:lnTo>
                    <a:pt x="110" y="165"/>
                  </a:lnTo>
                  <a:lnTo>
                    <a:pt x="105" y="157"/>
                  </a:lnTo>
                  <a:lnTo>
                    <a:pt x="100" y="157"/>
                  </a:lnTo>
                  <a:lnTo>
                    <a:pt x="93" y="152"/>
                  </a:lnTo>
                  <a:lnTo>
                    <a:pt x="88" y="148"/>
                  </a:lnTo>
                  <a:lnTo>
                    <a:pt x="88" y="140"/>
                  </a:lnTo>
                  <a:lnTo>
                    <a:pt x="75" y="140"/>
                  </a:lnTo>
                  <a:lnTo>
                    <a:pt x="70" y="135"/>
                  </a:lnTo>
                  <a:lnTo>
                    <a:pt x="70" y="130"/>
                  </a:lnTo>
                  <a:lnTo>
                    <a:pt x="65" y="130"/>
                  </a:lnTo>
                  <a:lnTo>
                    <a:pt x="58" y="130"/>
                  </a:lnTo>
                  <a:lnTo>
                    <a:pt x="53" y="123"/>
                  </a:lnTo>
                  <a:lnTo>
                    <a:pt x="53" y="118"/>
                  </a:lnTo>
                  <a:lnTo>
                    <a:pt x="48" y="113"/>
                  </a:lnTo>
                  <a:lnTo>
                    <a:pt x="40" y="105"/>
                  </a:lnTo>
                  <a:lnTo>
                    <a:pt x="35" y="100"/>
                  </a:lnTo>
                  <a:lnTo>
                    <a:pt x="28" y="100"/>
                  </a:lnTo>
                  <a:lnTo>
                    <a:pt x="23" y="95"/>
                  </a:lnTo>
                  <a:lnTo>
                    <a:pt x="18" y="95"/>
                  </a:lnTo>
                  <a:lnTo>
                    <a:pt x="13" y="95"/>
                  </a:lnTo>
                  <a:lnTo>
                    <a:pt x="5" y="100"/>
                  </a:lnTo>
                  <a:lnTo>
                    <a:pt x="0" y="100"/>
                  </a:lnTo>
                  <a:lnTo>
                    <a:pt x="0" y="95"/>
                  </a:lnTo>
                  <a:lnTo>
                    <a:pt x="0" y="88"/>
                  </a:lnTo>
                  <a:lnTo>
                    <a:pt x="0" y="83"/>
                  </a:lnTo>
                  <a:lnTo>
                    <a:pt x="0" y="78"/>
                  </a:lnTo>
                  <a:lnTo>
                    <a:pt x="5" y="78"/>
                  </a:lnTo>
                  <a:lnTo>
                    <a:pt x="5" y="70"/>
                  </a:lnTo>
                  <a:lnTo>
                    <a:pt x="13" y="70"/>
                  </a:lnTo>
                  <a:lnTo>
                    <a:pt x="18" y="70"/>
                  </a:lnTo>
                  <a:lnTo>
                    <a:pt x="23" y="65"/>
                  </a:lnTo>
                  <a:lnTo>
                    <a:pt x="28" y="65"/>
                  </a:lnTo>
                  <a:lnTo>
                    <a:pt x="35" y="60"/>
                  </a:lnTo>
                  <a:lnTo>
                    <a:pt x="35" y="53"/>
                  </a:lnTo>
                  <a:lnTo>
                    <a:pt x="35" y="48"/>
                  </a:lnTo>
                  <a:lnTo>
                    <a:pt x="35" y="40"/>
                  </a:lnTo>
                  <a:lnTo>
                    <a:pt x="35" y="35"/>
                  </a:lnTo>
                  <a:lnTo>
                    <a:pt x="40" y="30"/>
                  </a:lnTo>
                  <a:lnTo>
                    <a:pt x="48" y="30"/>
                  </a:lnTo>
                  <a:lnTo>
                    <a:pt x="53" y="30"/>
                  </a:lnTo>
                  <a:lnTo>
                    <a:pt x="58" y="30"/>
                  </a:lnTo>
                  <a:lnTo>
                    <a:pt x="58" y="35"/>
                  </a:lnTo>
                  <a:lnTo>
                    <a:pt x="58" y="40"/>
                  </a:lnTo>
                  <a:lnTo>
                    <a:pt x="65" y="40"/>
                  </a:lnTo>
                  <a:lnTo>
                    <a:pt x="70" y="40"/>
                  </a:lnTo>
                  <a:lnTo>
                    <a:pt x="75" y="40"/>
                  </a:lnTo>
                  <a:lnTo>
                    <a:pt x="88" y="35"/>
                  </a:lnTo>
                  <a:lnTo>
                    <a:pt x="93" y="35"/>
                  </a:lnTo>
                  <a:lnTo>
                    <a:pt x="93" y="40"/>
                  </a:lnTo>
                  <a:lnTo>
                    <a:pt x="105" y="40"/>
                  </a:lnTo>
                  <a:lnTo>
                    <a:pt x="110" y="40"/>
                  </a:lnTo>
                  <a:lnTo>
                    <a:pt x="118" y="40"/>
                  </a:lnTo>
                  <a:lnTo>
                    <a:pt x="118" y="48"/>
                  </a:lnTo>
                  <a:lnTo>
                    <a:pt x="123" y="40"/>
                  </a:lnTo>
                  <a:lnTo>
                    <a:pt x="128" y="40"/>
                  </a:lnTo>
                  <a:lnTo>
                    <a:pt x="135" y="48"/>
                  </a:lnTo>
                  <a:lnTo>
                    <a:pt x="140" y="48"/>
                  </a:lnTo>
                  <a:lnTo>
                    <a:pt x="145" y="53"/>
                  </a:lnTo>
                  <a:lnTo>
                    <a:pt x="153" y="48"/>
                  </a:lnTo>
                  <a:lnTo>
                    <a:pt x="145" y="48"/>
                  </a:lnTo>
                  <a:lnTo>
                    <a:pt x="145" y="40"/>
                  </a:lnTo>
                  <a:lnTo>
                    <a:pt x="140" y="40"/>
                  </a:lnTo>
                  <a:lnTo>
                    <a:pt x="140" y="35"/>
                  </a:lnTo>
                  <a:lnTo>
                    <a:pt x="140" y="30"/>
                  </a:lnTo>
                  <a:lnTo>
                    <a:pt x="135" y="23"/>
                  </a:lnTo>
                  <a:lnTo>
                    <a:pt x="135" y="18"/>
                  </a:lnTo>
                  <a:lnTo>
                    <a:pt x="128" y="18"/>
                  </a:lnTo>
                  <a:lnTo>
                    <a:pt x="128" y="13"/>
                  </a:lnTo>
                  <a:lnTo>
                    <a:pt x="135" y="8"/>
                  </a:lnTo>
                  <a:lnTo>
                    <a:pt x="140" y="8"/>
                  </a:lnTo>
                  <a:lnTo>
                    <a:pt x="145" y="8"/>
                  </a:lnTo>
                  <a:lnTo>
                    <a:pt x="145" y="0"/>
                  </a:lnTo>
                  <a:lnTo>
                    <a:pt x="153" y="0"/>
                  </a:lnTo>
                  <a:lnTo>
                    <a:pt x="158" y="0"/>
                  </a:lnTo>
                  <a:lnTo>
                    <a:pt x="163" y="0"/>
                  </a:lnTo>
                  <a:lnTo>
                    <a:pt x="163" y="8"/>
                  </a:lnTo>
                  <a:lnTo>
                    <a:pt x="163" y="13"/>
                  </a:lnTo>
                  <a:lnTo>
                    <a:pt x="170" y="18"/>
                  </a:lnTo>
                  <a:lnTo>
                    <a:pt x="170" y="23"/>
                  </a:lnTo>
                  <a:lnTo>
                    <a:pt x="170" y="30"/>
                  </a:lnTo>
                  <a:lnTo>
                    <a:pt x="170" y="35"/>
                  </a:lnTo>
                  <a:lnTo>
                    <a:pt x="175" y="40"/>
                  </a:lnTo>
                  <a:lnTo>
                    <a:pt x="182" y="48"/>
                  </a:lnTo>
                  <a:lnTo>
                    <a:pt x="187" y="48"/>
                  </a:lnTo>
                  <a:lnTo>
                    <a:pt x="187" y="40"/>
                  </a:lnTo>
                  <a:lnTo>
                    <a:pt x="192" y="40"/>
                  </a:lnTo>
                  <a:lnTo>
                    <a:pt x="200" y="35"/>
                  </a:lnTo>
                  <a:lnTo>
                    <a:pt x="200" y="30"/>
                  </a:lnTo>
                  <a:lnTo>
                    <a:pt x="205" y="30"/>
                  </a:lnTo>
                  <a:lnTo>
                    <a:pt x="210" y="23"/>
                  </a:lnTo>
                  <a:lnTo>
                    <a:pt x="215" y="23"/>
                  </a:lnTo>
                  <a:lnTo>
                    <a:pt x="222" y="23"/>
                  </a:lnTo>
                  <a:lnTo>
                    <a:pt x="227" y="23"/>
                  </a:lnTo>
                  <a:lnTo>
                    <a:pt x="227" y="18"/>
                  </a:lnTo>
                  <a:lnTo>
                    <a:pt x="235" y="18"/>
                  </a:lnTo>
                  <a:lnTo>
                    <a:pt x="240" y="18"/>
                  </a:lnTo>
                  <a:lnTo>
                    <a:pt x="240" y="13"/>
                  </a:lnTo>
                  <a:lnTo>
                    <a:pt x="245" y="13"/>
                  </a:lnTo>
                  <a:lnTo>
                    <a:pt x="245" y="18"/>
                  </a:lnTo>
                  <a:lnTo>
                    <a:pt x="252" y="18"/>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31" name="Freeform 79"/>
            <p:cNvSpPr>
              <a:spLocks/>
            </p:cNvSpPr>
            <p:nvPr/>
          </p:nvSpPr>
          <p:spPr bwMode="auto">
            <a:xfrm>
              <a:off x="3405" y="2168"/>
              <a:ext cx="231" cy="223"/>
            </a:xfrm>
            <a:custGeom>
              <a:avLst/>
              <a:gdLst>
                <a:gd name="T0" fmla="*/ 123 w 175"/>
                <a:gd name="T1" fmla="*/ 10 h 169"/>
                <a:gd name="T2" fmla="*/ 140 w 175"/>
                <a:gd name="T3" fmla="*/ 17 h 169"/>
                <a:gd name="T4" fmla="*/ 153 w 175"/>
                <a:gd name="T5" fmla="*/ 22 h 169"/>
                <a:gd name="T6" fmla="*/ 153 w 175"/>
                <a:gd name="T7" fmla="*/ 40 h 169"/>
                <a:gd name="T8" fmla="*/ 153 w 175"/>
                <a:gd name="T9" fmla="*/ 52 h 169"/>
                <a:gd name="T10" fmla="*/ 135 w 175"/>
                <a:gd name="T11" fmla="*/ 52 h 169"/>
                <a:gd name="T12" fmla="*/ 118 w 175"/>
                <a:gd name="T13" fmla="*/ 62 h 169"/>
                <a:gd name="T14" fmla="*/ 123 w 175"/>
                <a:gd name="T15" fmla="*/ 62 h 169"/>
                <a:gd name="T16" fmla="*/ 128 w 175"/>
                <a:gd name="T17" fmla="*/ 69 h 169"/>
                <a:gd name="T18" fmla="*/ 118 w 175"/>
                <a:gd name="T19" fmla="*/ 79 h 169"/>
                <a:gd name="T20" fmla="*/ 123 w 175"/>
                <a:gd name="T21" fmla="*/ 92 h 169"/>
                <a:gd name="T22" fmla="*/ 135 w 175"/>
                <a:gd name="T23" fmla="*/ 97 h 169"/>
                <a:gd name="T24" fmla="*/ 148 w 175"/>
                <a:gd name="T25" fmla="*/ 87 h 169"/>
                <a:gd name="T26" fmla="*/ 165 w 175"/>
                <a:gd name="T27" fmla="*/ 69 h 169"/>
                <a:gd name="T28" fmla="*/ 175 w 175"/>
                <a:gd name="T29" fmla="*/ 79 h 169"/>
                <a:gd name="T30" fmla="*/ 165 w 175"/>
                <a:gd name="T31" fmla="*/ 92 h 169"/>
                <a:gd name="T32" fmla="*/ 148 w 175"/>
                <a:gd name="T33" fmla="*/ 104 h 169"/>
                <a:gd name="T34" fmla="*/ 148 w 175"/>
                <a:gd name="T35" fmla="*/ 109 h 169"/>
                <a:gd name="T36" fmla="*/ 158 w 175"/>
                <a:gd name="T37" fmla="*/ 114 h 169"/>
                <a:gd name="T38" fmla="*/ 158 w 175"/>
                <a:gd name="T39" fmla="*/ 139 h 169"/>
                <a:gd name="T40" fmla="*/ 153 w 175"/>
                <a:gd name="T41" fmla="*/ 162 h 169"/>
                <a:gd name="T42" fmla="*/ 148 w 175"/>
                <a:gd name="T43" fmla="*/ 162 h 169"/>
                <a:gd name="T44" fmla="*/ 128 w 175"/>
                <a:gd name="T45" fmla="*/ 169 h 169"/>
                <a:gd name="T46" fmla="*/ 118 w 175"/>
                <a:gd name="T47" fmla="*/ 157 h 169"/>
                <a:gd name="T48" fmla="*/ 105 w 175"/>
                <a:gd name="T49" fmla="*/ 149 h 169"/>
                <a:gd name="T50" fmla="*/ 83 w 175"/>
                <a:gd name="T51" fmla="*/ 149 h 169"/>
                <a:gd name="T52" fmla="*/ 83 w 175"/>
                <a:gd name="T53" fmla="*/ 134 h 169"/>
                <a:gd name="T54" fmla="*/ 65 w 175"/>
                <a:gd name="T55" fmla="*/ 139 h 169"/>
                <a:gd name="T56" fmla="*/ 58 w 175"/>
                <a:gd name="T57" fmla="*/ 149 h 169"/>
                <a:gd name="T58" fmla="*/ 48 w 175"/>
                <a:gd name="T59" fmla="*/ 157 h 169"/>
                <a:gd name="T60" fmla="*/ 35 w 175"/>
                <a:gd name="T61" fmla="*/ 144 h 169"/>
                <a:gd name="T62" fmla="*/ 35 w 175"/>
                <a:gd name="T63" fmla="*/ 127 h 169"/>
                <a:gd name="T64" fmla="*/ 18 w 175"/>
                <a:gd name="T65" fmla="*/ 114 h 169"/>
                <a:gd name="T66" fmla="*/ 0 w 175"/>
                <a:gd name="T67" fmla="*/ 109 h 169"/>
                <a:gd name="T68" fmla="*/ 0 w 175"/>
                <a:gd name="T69" fmla="*/ 92 h 169"/>
                <a:gd name="T70" fmla="*/ 13 w 175"/>
                <a:gd name="T71" fmla="*/ 79 h 169"/>
                <a:gd name="T72" fmla="*/ 30 w 175"/>
                <a:gd name="T73" fmla="*/ 69 h 169"/>
                <a:gd name="T74" fmla="*/ 35 w 175"/>
                <a:gd name="T75" fmla="*/ 52 h 169"/>
                <a:gd name="T76" fmla="*/ 40 w 175"/>
                <a:gd name="T77" fmla="*/ 35 h 169"/>
                <a:gd name="T78" fmla="*/ 53 w 175"/>
                <a:gd name="T79" fmla="*/ 27 h 169"/>
                <a:gd name="T80" fmla="*/ 70 w 175"/>
                <a:gd name="T81" fmla="*/ 22 h 169"/>
                <a:gd name="T82" fmla="*/ 75 w 175"/>
                <a:gd name="T83" fmla="*/ 10 h 169"/>
                <a:gd name="T84" fmla="*/ 88 w 175"/>
                <a:gd name="T85" fmla="*/ 17 h 169"/>
                <a:gd name="T86" fmla="*/ 105 w 175"/>
                <a:gd name="T87" fmla="*/ 17 h 169"/>
                <a:gd name="T88" fmla="*/ 118 w 175"/>
                <a:gd name="T89"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5" h="169">
                  <a:moveTo>
                    <a:pt x="123" y="0"/>
                  </a:moveTo>
                  <a:lnTo>
                    <a:pt x="123" y="5"/>
                  </a:lnTo>
                  <a:lnTo>
                    <a:pt x="123" y="10"/>
                  </a:lnTo>
                  <a:lnTo>
                    <a:pt x="128" y="17"/>
                  </a:lnTo>
                  <a:lnTo>
                    <a:pt x="135" y="22"/>
                  </a:lnTo>
                  <a:lnTo>
                    <a:pt x="140" y="17"/>
                  </a:lnTo>
                  <a:lnTo>
                    <a:pt x="148" y="17"/>
                  </a:lnTo>
                  <a:lnTo>
                    <a:pt x="148" y="22"/>
                  </a:lnTo>
                  <a:lnTo>
                    <a:pt x="153" y="22"/>
                  </a:lnTo>
                  <a:lnTo>
                    <a:pt x="158" y="27"/>
                  </a:lnTo>
                  <a:lnTo>
                    <a:pt x="153" y="35"/>
                  </a:lnTo>
                  <a:lnTo>
                    <a:pt x="153" y="40"/>
                  </a:lnTo>
                  <a:lnTo>
                    <a:pt x="148" y="45"/>
                  </a:lnTo>
                  <a:lnTo>
                    <a:pt x="148" y="52"/>
                  </a:lnTo>
                  <a:lnTo>
                    <a:pt x="153" y="52"/>
                  </a:lnTo>
                  <a:lnTo>
                    <a:pt x="148" y="52"/>
                  </a:lnTo>
                  <a:lnTo>
                    <a:pt x="140" y="52"/>
                  </a:lnTo>
                  <a:lnTo>
                    <a:pt x="135" y="52"/>
                  </a:lnTo>
                  <a:lnTo>
                    <a:pt x="128" y="57"/>
                  </a:lnTo>
                  <a:lnTo>
                    <a:pt x="123" y="62"/>
                  </a:lnTo>
                  <a:lnTo>
                    <a:pt x="118" y="62"/>
                  </a:lnTo>
                  <a:lnTo>
                    <a:pt x="118" y="69"/>
                  </a:lnTo>
                  <a:lnTo>
                    <a:pt x="123" y="69"/>
                  </a:lnTo>
                  <a:lnTo>
                    <a:pt x="123" y="62"/>
                  </a:lnTo>
                  <a:lnTo>
                    <a:pt x="128" y="62"/>
                  </a:lnTo>
                  <a:lnTo>
                    <a:pt x="135" y="62"/>
                  </a:lnTo>
                  <a:lnTo>
                    <a:pt x="128" y="69"/>
                  </a:lnTo>
                  <a:lnTo>
                    <a:pt x="123" y="74"/>
                  </a:lnTo>
                  <a:lnTo>
                    <a:pt x="123" y="79"/>
                  </a:lnTo>
                  <a:lnTo>
                    <a:pt x="118" y="79"/>
                  </a:lnTo>
                  <a:lnTo>
                    <a:pt x="118" y="87"/>
                  </a:lnTo>
                  <a:lnTo>
                    <a:pt x="118" y="92"/>
                  </a:lnTo>
                  <a:lnTo>
                    <a:pt x="123" y="92"/>
                  </a:lnTo>
                  <a:lnTo>
                    <a:pt x="123" y="97"/>
                  </a:lnTo>
                  <a:lnTo>
                    <a:pt x="128" y="97"/>
                  </a:lnTo>
                  <a:lnTo>
                    <a:pt x="135" y="97"/>
                  </a:lnTo>
                  <a:lnTo>
                    <a:pt x="135" y="92"/>
                  </a:lnTo>
                  <a:lnTo>
                    <a:pt x="140" y="92"/>
                  </a:lnTo>
                  <a:lnTo>
                    <a:pt x="148" y="87"/>
                  </a:lnTo>
                  <a:lnTo>
                    <a:pt x="153" y="79"/>
                  </a:lnTo>
                  <a:lnTo>
                    <a:pt x="158" y="74"/>
                  </a:lnTo>
                  <a:lnTo>
                    <a:pt x="165" y="69"/>
                  </a:lnTo>
                  <a:lnTo>
                    <a:pt x="170" y="69"/>
                  </a:lnTo>
                  <a:lnTo>
                    <a:pt x="175" y="74"/>
                  </a:lnTo>
                  <a:lnTo>
                    <a:pt x="175" y="79"/>
                  </a:lnTo>
                  <a:lnTo>
                    <a:pt x="175" y="87"/>
                  </a:lnTo>
                  <a:lnTo>
                    <a:pt x="170" y="87"/>
                  </a:lnTo>
                  <a:lnTo>
                    <a:pt x="165" y="92"/>
                  </a:lnTo>
                  <a:lnTo>
                    <a:pt x="158" y="97"/>
                  </a:lnTo>
                  <a:lnTo>
                    <a:pt x="153" y="104"/>
                  </a:lnTo>
                  <a:lnTo>
                    <a:pt x="148" y="104"/>
                  </a:lnTo>
                  <a:lnTo>
                    <a:pt x="140" y="104"/>
                  </a:lnTo>
                  <a:lnTo>
                    <a:pt x="140" y="109"/>
                  </a:lnTo>
                  <a:lnTo>
                    <a:pt x="148" y="109"/>
                  </a:lnTo>
                  <a:lnTo>
                    <a:pt x="153" y="109"/>
                  </a:lnTo>
                  <a:lnTo>
                    <a:pt x="158" y="109"/>
                  </a:lnTo>
                  <a:lnTo>
                    <a:pt x="158" y="114"/>
                  </a:lnTo>
                  <a:lnTo>
                    <a:pt x="158" y="127"/>
                  </a:lnTo>
                  <a:lnTo>
                    <a:pt x="158" y="134"/>
                  </a:lnTo>
                  <a:lnTo>
                    <a:pt x="158" y="139"/>
                  </a:lnTo>
                  <a:lnTo>
                    <a:pt x="153" y="144"/>
                  </a:lnTo>
                  <a:lnTo>
                    <a:pt x="153" y="157"/>
                  </a:lnTo>
                  <a:lnTo>
                    <a:pt x="153" y="162"/>
                  </a:lnTo>
                  <a:lnTo>
                    <a:pt x="158" y="162"/>
                  </a:lnTo>
                  <a:lnTo>
                    <a:pt x="153" y="162"/>
                  </a:lnTo>
                  <a:lnTo>
                    <a:pt x="148" y="162"/>
                  </a:lnTo>
                  <a:lnTo>
                    <a:pt x="140" y="169"/>
                  </a:lnTo>
                  <a:lnTo>
                    <a:pt x="135" y="169"/>
                  </a:lnTo>
                  <a:lnTo>
                    <a:pt x="128" y="169"/>
                  </a:lnTo>
                  <a:lnTo>
                    <a:pt x="123" y="169"/>
                  </a:lnTo>
                  <a:lnTo>
                    <a:pt x="123" y="162"/>
                  </a:lnTo>
                  <a:lnTo>
                    <a:pt x="118" y="157"/>
                  </a:lnTo>
                  <a:lnTo>
                    <a:pt x="118" y="149"/>
                  </a:lnTo>
                  <a:lnTo>
                    <a:pt x="110" y="149"/>
                  </a:lnTo>
                  <a:lnTo>
                    <a:pt x="105" y="149"/>
                  </a:lnTo>
                  <a:lnTo>
                    <a:pt x="100" y="149"/>
                  </a:lnTo>
                  <a:lnTo>
                    <a:pt x="88" y="149"/>
                  </a:lnTo>
                  <a:lnTo>
                    <a:pt x="83" y="149"/>
                  </a:lnTo>
                  <a:lnTo>
                    <a:pt x="83" y="144"/>
                  </a:lnTo>
                  <a:lnTo>
                    <a:pt x="83" y="139"/>
                  </a:lnTo>
                  <a:lnTo>
                    <a:pt x="83" y="134"/>
                  </a:lnTo>
                  <a:lnTo>
                    <a:pt x="75" y="134"/>
                  </a:lnTo>
                  <a:lnTo>
                    <a:pt x="70" y="134"/>
                  </a:lnTo>
                  <a:lnTo>
                    <a:pt x="65" y="139"/>
                  </a:lnTo>
                  <a:lnTo>
                    <a:pt x="58" y="139"/>
                  </a:lnTo>
                  <a:lnTo>
                    <a:pt x="58" y="144"/>
                  </a:lnTo>
                  <a:lnTo>
                    <a:pt x="58" y="149"/>
                  </a:lnTo>
                  <a:lnTo>
                    <a:pt x="53" y="149"/>
                  </a:lnTo>
                  <a:lnTo>
                    <a:pt x="48" y="149"/>
                  </a:lnTo>
                  <a:lnTo>
                    <a:pt x="48" y="157"/>
                  </a:lnTo>
                  <a:lnTo>
                    <a:pt x="40" y="149"/>
                  </a:lnTo>
                  <a:lnTo>
                    <a:pt x="40" y="144"/>
                  </a:lnTo>
                  <a:lnTo>
                    <a:pt x="35" y="144"/>
                  </a:lnTo>
                  <a:lnTo>
                    <a:pt x="35" y="139"/>
                  </a:lnTo>
                  <a:lnTo>
                    <a:pt x="35" y="134"/>
                  </a:lnTo>
                  <a:lnTo>
                    <a:pt x="35" y="127"/>
                  </a:lnTo>
                  <a:lnTo>
                    <a:pt x="30" y="122"/>
                  </a:lnTo>
                  <a:lnTo>
                    <a:pt x="23" y="122"/>
                  </a:lnTo>
                  <a:lnTo>
                    <a:pt x="18" y="114"/>
                  </a:lnTo>
                  <a:lnTo>
                    <a:pt x="5" y="114"/>
                  </a:lnTo>
                  <a:lnTo>
                    <a:pt x="5" y="109"/>
                  </a:lnTo>
                  <a:lnTo>
                    <a:pt x="0" y="109"/>
                  </a:lnTo>
                  <a:lnTo>
                    <a:pt x="0" y="104"/>
                  </a:lnTo>
                  <a:lnTo>
                    <a:pt x="0" y="97"/>
                  </a:lnTo>
                  <a:lnTo>
                    <a:pt x="0" y="92"/>
                  </a:lnTo>
                  <a:lnTo>
                    <a:pt x="5" y="87"/>
                  </a:lnTo>
                  <a:lnTo>
                    <a:pt x="5" y="79"/>
                  </a:lnTo>
                  <a:lnTo>
                    <a:pt x="13" y="79"/>
                  </a:lnTo>
                  <a:lnTo>
                    <a:pt x="18" y="74"/>
                  </a:lnTo>
                  <a:lnTo>
                    <a:pt x="23" y="74"/>
                  </a:lnTo>
                  <a:lnTo>
                    <a:pt x="30" y="69"/>
                  </a:lnTo>
                  <a:lnTo>
                    <a:pt x="30" y="62"/>
                  </a:lnTo>
                  <a:lnTo>
                    <a:pt x="30" y="57"/>
                  </a:lnTo>
                  <a:lnTo>
                    <a:pt x="35" y="52"/>
                  </a:lnTo>
                  <a:lnTo>
                    <a:pt x="35" y="45"/>
                  </a:lnTo>
                  <a:lnTo>
                    <a:pt x="40" y="40"/>
                  </a:lnTo>
                  <a:lnTo>
                    <a:pt x="40" y="35"/>
                  </a:lnTo>
                  <a:lnTo>
                    <a:pt x="40" y="27"/>
                  </a:lnTo>
                  <a:lnTo>
                    <a:pt x="53" y="22"/>
                  </a:lnTo>
                  <a:lnTo>
                    <a:pt x="53" y="27"/>
                  </a:lnTo>
                  <a:lnTo>
                    <a:pt x="58" y="27"/>
                  </a:lnTo>
                  <a:lnTo>
                    <a:pt x="65" y="22"/>
                  </a:lnTo>
                  <a:lnTo>
                    <a:pt x="70" y="22"/>
                  </a:lnTo>
                  <a:lnTo>
                    <a:pt x="70" y="17"/>
                  </a:lnTo>
                  <a:lnTo>
                    <a:pt x="75" y="17"/>
                  </a:lnTo>
                  <a:lnTo>
                    <a:pt x="75" y="10"/>
                  </a:lnTo>
                  <a:lnTo>
                    <a:pt x="83" y="10"/>
                  </a:lnTo>
                  <a:lnTo>
                    <a:pt x="88" y="10"/>
                  </a:lnTo>
                  <a:lnTo>
                    <a:pt x="88" y="17"/>
                  </a:lnTo>
                  <a:lnTo>
                    <a:pt x="95" y="17"/>
                  </a:lnTo>
                  <a:lnTo>
                    <a:pt x="100" y="17"/>
                  </a:lnTo>
                  <a:lnTo>
                    <a:pt x="105" y="17"/>
                  </a:lnTo>
                  <a:lnTo>
                    <a:pt x="110" y="10"/>
                  </a:lnTo>
                  <a:lnTo>
                    <a:pt x="110" y="5"/>
                  </a:lnTo>
                  <a:lnTo>
                    <a:pt x="118" y="0"/>
                  </a:lnTo>
                  <a:lnTo>
                    <a:pt x="123"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32" name="Freeform 80"/>
            <p:cNvSpPr>
              <a:spLocks/>
            </p:cNvSpPr>
            <p:nvPr/>
          </p:nvSpPr>
          <p:spPr bwMode="auto">
            <a:xfrm>
              <a:off x="3327" y="2312"/>
              <a:ext cx="240" cy="241"/>
            </a:xfrm>
            <a:custGeom>
              <a:avLst/>
              <a:gdLst>
                <a:gd name="T0" fmla="*/ 164 w 182"/>
                <a:gd name="T1" fmla="*/ 95 h 183"/>
                <a:gd name="T2" fmla="*/ 169 w 182"/>
                <a:gd name="T3" fmla="*/ 118 h 183"/>
                <a:gd name="T4" fmla="*/ 164 w 182"/>
                <a:gd name="T5" fmla="*/ 130 h 183"/>
                <a:gd name="T6" fmla="*/ 147 w 182"/>
                <a:gd name="T7" fmla="*/ 130 h 183"/>
                <a:gd name="T8" fmla="*/ 134 w 182"/>
                <a:gd name="T9" fmla="*/ 113 h 183"/>
                <a:gd name="T10" fmla="*/ 134 w 182"/>
                <a:gd name="T11" fmla="*/ 95 h 183"/>
                <a:gd name="T12" fmla="*/ 129 w 182"/>
                <a:gd name="T13" fmla="*/ 83 h 183"/>
                <a:gd name="T14" fmla="*/ 124 w 182"/>
                <a:gd name="T15" fmla="*/ 65 h 183"/>
                <a:gd name="T16" fmla="*/ 117 w 182"/>
                <a:gd name="T17" fmla="*/ 78 h 183"/>
                <a:gd name="T18" fmla="*/ 112 w 182"/>
                <a:gd name="T19" fmla="*/ 88 h 183"/>
                <a:gd name="T20" fmla="*/ 99 w 182"/>
                <a:gd name="T21" fmla="*/ 95 h 183"/>
                <a:gd name="T22" fmla="*/ 107 w 182"/>
                <a:gd name="T23" fmla="*/ 105 h 183"/>
                <a:gd name="T24" fmla="*/ 107 w 182"/>
                <a:gd name="T25" fmla="*/ 123 h 183"/>
                <a:gd name="T26" fmla="*/ 99 w 182"/>
                <a:gd name="T27" fmla="*/ 135 h 183"/>
                <a:gd name="T28" fmla="*/ 89 w 182"/>
                <a:gd name="T29" fmla="*/ 153 h 183"/>
                <a:gd name="T30" fmla="*/ 77 w 182"/>
                <a:gd name="T31" fmla="*/ 148 h 183"/>
                <a:gd name="T32" fmla="*/ 64 w 182"/>
                <a:gd name="T33" fmla="*/ 153 h 183"/>
                <a:gd name="T34" fmla="*/ 52 w 182"/>
                <a:gd name="T35" fmla="*/ 158 h 183"/>
                <a:gd name="T36" fmla="*/ 37 w 182"/>
                <a:gd name="T37" fmla="*/ 165 h 183"/>
                <a:gd name="T38" fmla="*/ 24 w 182"/>
                <a:gd name="T39" fmla="*/ 175 h 183"/>
                <a:gd name="T40" fmla="*/ 12 w 182"/>
                <a:gd name="T41" fmla="*/ 175 h 183"/>
                <a:gd name="T42" fmla="*/ 7 w 182"/>
                <a:gd name="T43" fmla="*/ 158 h 183"/>
                <a:gd name="T44" fmla="*/ 0 w 182"/>
                <a:gd name="T45" fmla="*/ 140 h 183"/>
                <a:gd name="T46" fmla="*/ 7 w 182"/>
                <a:gd name="T47" fmla="*/ 123 h 183"/>
                <a:gd name="T48" fmla="*/ 12 w 182"/>
                <a:gd name="T49" fmla="*/ 105 h 183"/>
                <a:gd name="T50" fmla="*/ 12 w 182"/>
                <a:gd name="T51" fmla="*/ 88 h 183"/>
                <a:gd name="T52" fmla="*/ 24 w 182"/>
                <a:gd name="T53" fmla="*/ 83 h 183"/>
                <a:gd name="T54" fmla="*/ 24 w 182"/>
                <a:gd name="T55" fmla="*/ 65 h 183"/>
                <a:gd name="T56" fmla="*/ 29 w 182"/>
                <a:gd name="T57" fmla="*/ 48 h 183"/>
                <a:gd name="T58" fmla="*/ 29 w 182"/>
                <a:gd name="T59" fmla="*/ 30 h 183"/>
                <a:gd name="T60" fmla="*/ 29 w 182"/>
                <a:gd name="T61" fmla="*/ 13 h 183"/>
                <a:gd name="T62" fmla="*/ 37 w 182"/>
                <a:gd name="T63" fmla="*/ 25 h 183"/>
                <a:gd name="T64" fmla="*/ 47 w 182"/>
                <a:gd name="T65" fmla="*/ 18 h 183"/>
                <a:gd name="T66" fmla="*/ 59 w 182"/>
                <a:gd name="T67" fmla="*/ 8 h 183"/>
                <a:gd name="T68" fmla="*/ 64 w 182"/>
                <a:gd name="T69" fmla="*/ 8 h 183"/>
                <a:gd name="T70" fmla="*/ 89 w 182"/>
                <a:gd name="T71" fmla="*/ 13 h 183"/>
                <a:gd name="T72" fmla="*/ 94 w 182"/>
                <a:gd name="T73" fmla="*/ 30 h 183"/>
                <a:gd name="T74" fmla="*/ 99 w 182"/>
                <a:gd name="T75" fmla="*/ 40 h 183"/>
                <a:gd name="T76" fmla="*/ 112 w 182"/>
                <a:gd name="T77" fmla="*/ 40 h 183"/>
                <a:gd name="T78" fmla="*/ 117 w 182"/>
                <a:gd name="T79" fmla="*/ 30 h 183"/>
                <a:gd name="T80" fmla="*/ 134 w 182"/>
                <a:gd name="T81" fmla="*/ 25 h 183"/>
                <a:gd name="T82" fmla="*/ 142 w 182"/>
                <a:gd name="T83" fmla="*/ 35 h 183"/>
                <a:gd name="T84" fmla="*/ 159 w 182"/>
                <a:gd name="T85" fmla="*/ 40 h 183"/>
                <a:gd name="T86" fmla="*/ 177 w 182"/>
                <a:gd name="T87" fmla="*/ 40 h 183"/>
                <a:gd name="T88" fmla="*/ 182 w 182"/>
                <a:gd name="T89" fmla="*/ 60 h 183"/>
                <a:gd name="T90" fmla="*/ 164 w 182"/>
                <a:gd name="T91" fmla="*/ 65 h 183"/>
                <a:gd name="T92" fmla="*/ 177 w 182"/>
                <a:gd name="T93" fmla="*/ 7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2" h="183">
                  <a:moveTo>
                    <a:pt x="169" y="78"/>
                  </a:moveTo>
                  <a:lnTo>
                    <a:pt x="169" y="83"/>
                  </a:lnTo>
                  <a:lnTo>
                    <a:pt x="164" y="95"/>
                  </a:lnTo>
                  <a:lnTo>
                    <a:pt x="169" y="100"/>
                  </a:lnTo>
                  <a:lnTo>
                    <a:pt x="169" y="105"/>
                  </a:lnTo>
                  <a:lnTo>
                    <a:pt x="169" y="118"/>
                  </a:lnTo>
                  <a:lnTo>
                    <a:pt x="169" y="123"/>
                  </a:lnTo>
                  <a:lnTo>
                    <a:pt x="164" y="123"/>
                  </a:lnTo>
                  <a:lnTo>
                    <a:pt x="164" y="130"/>
                  </a:lnTo>
                  <a:lnTo>
                    <a:pt x="159" y="130"/>
                  </a:lnTo>
                  <a:lnTo>
                    <a:pt x="152" y="130"/>
                  </a:lnTo>
                  <a:lnTo>
                    <a:pt x="147" y="130"/>
                  </a:lnTo>
                  <a:lnTo>
                    <a:pt x="142" y="123"/>
                  </a:lnTo>
                  <a:lnTo>
                    <a:pt x="134" y="118"/>
                  </a:lnTo>
                  <a:lnTo>
                    <a:pt x="134" y="113"/>
                  </a:lnTo>
                  <a:lnTo>
                    <a:pt x="134" y="105"/>
                  </a:lnTo>
                  <a:lnTo>
                    <a:pt x="134" y="100"/>
                  </a:lnTo>
                  <a:lnTo>
                    <a:pt x="134" y="95"/>
                  </a:lnTo>
                  <a:lnTo>
                    <a:pt x="134" y="88"/>
                  </a:lnTo>
                  <a:lnTo>
                    <a:pt x="134" y="83"/>
                  </a:lnTo>
                  <a:lnTo>
                    <a:pt x="129" y="83"/>
                  </a:lnTo>
                  <a:lnTo>
                    <a:pt x="129" y="78"/>
                  </a:lnTo>
                  <a:lnTo>
                    <a:pt x="124" y="70"/>
                  </a:lnTo>
                  <a:lnTo>
                    <a:pt x="124" y="65"/>
                  </a:lnTo>
                  <a:lnTo>
                    <a:pt x="117" y="65"/>
                  </a:lnTo>
                  <a:lnTo>
                    <a:pt x="117" y="70"/>
                  </a:lnTo>
                  <a:lnTo>
                    <a:pt x="117" y="78"/>
                  </a:lnTo>
                  <a:lnTo>
                    <a:pt x="117" y="83"/>
                  </a:lnTo>
                  <a:lnTo>
                    <a:pt x="112" y="83"/>
                  </a:lnTo>
                  <a:lnTo>
                    <a:pt x="112" y="88"/>
                  </a:lnTo>
                  <a:lnTo>
                    <a:pt x="107" y="88"/>
                  </a:lnTo>
                  <a:lnTo>
                    <a:pt x="99" y="88"/>
                  </a:lnTo>
                  <a:lnTo>
                    <a:pt x="99" y="95"/>
                  </a:lnTo>
                  <a:lnTo>
                    <a:pt x="99" y="100"/>
                  </a:lnTo>
                  <a:lnTo>
                    <a:pt x="107" y="100"/>
                  </a:lnTo>
                  <a:lnTo>
                    <a:pt x="107" y="105"/>
                  </a:lnTo>
                  <a:lnTo>
                    <a:pt x="107" y="113"/>
                  </a:lnTo>
                  <a:lnTo>
                    <a:pt x="112" y="118"/>
                  </a:lnTo>
                  <a:lnTo>
                    <a:pt x="107" y="123"/>
                  </a:lnTo>
                  <a:lnTo>
                    <a:pt x="107" y="130"/>
                  </a:lnTo>
                  <a:lnTo>
                    <a:pt x="99" y="130"/>
                  </a:lnTo>
                  <a:lnTo>
                    <a:pt x="99" y="135"/>
                  </a:lnTo>
                  <a:lnTo>
                    <a:pt x="94" y="140"/>
                  </a:lnTo>
                  <a:lnTo>
                    <a:pt x="94" y="148"/>
                  </a:lnTo>
                  <a:lnTo>
                    <a:pt x="89" y="153"/>
                  </a:lnTo>
                  <a:lnTo>
                    <a:pt x="82" y="153"/>
                  </a:lnTo>
                  <a:lnTo>
                    <a:pt x="82" y="148"/>
                  </a:lnTo>
                  <a:lnTo>
                    <a:pt x="77" y="148"/>
                  </a:lnTo>
                  <a:lnTo>
                    <a:pt x="77" y="153"/>
                  </a:lnTo>
                  <a:lnTo>
                    <a:pt x="72" y="153"/>
                  </a:lnTo>
                  <a:lnTo>
                    <a:pt x="64" y="153"/>
                  </a:lnTo>
                  <a:lnTo>
                    <a:pt x="64" y="158"/>
                  </a:lnTo>
                  <a:lnTo>
                    <a:pt x="59" y="158"/>
                  </a:lnTo>
                  <a:lnTo>
                    <a:pt x="52" y="158"/>
                  </a:lnTo>
                  <a:lnTo>
                    <a:pt x="47" y="158"/>
                  </a:lnTo>
                  <a:lnTo>
                    <a:pt x="42" y="165"/>
                  </a:lnTo>
                  <a:lnTo>
                    <a:pt x="37" y="165"/>
                  </a:lnTo>
                  <a:lnTo>
                    <a:pt x="37" y="170"/>
                  </a:lnTo>
                  <a:lnTo>
                    <a:pt x="29" y="175"/>
                  </a:lnTo>
                  <a:lnTo>
                    <a:pt x="24" y="175"/>
                  </a:lnTo>
                  <a:lnTo>
                    <a:pt x="24" y="183"/>
                  </a:lnTo>
                  <a:lnTo>
                    <a:pt x="19" y="183"/>
                  </a:lnTo>
                  <a:lnTo>
                    <a:pt x="12" y="175"/>
                  </a:lnTo>
                  <a:lnTo>
                    <a:pt x="7" y="170"/>
                  </a:lnTo>
                  <a:lnTo>
                    <a:pt x="7" y="165"/>
                  </a:lnTo>
                  <a:lnTo>
                    <a:pt x="7" y="158"/>
                  </a:lnTo>
                  <a:lnTo>
                    <a:pt x="7" y="153"/>
                  </a:lnTo>
                  <a:lnTo>
                    <a:pt x="0" y="148"/>
                  </a:lnTo>
                  <a:lnTo>
                    <a:pt x="0" y="140"/>
                  </a:lnTo>
                  <a:lnTo>
                    <a:pt x="0" y="135"/>
                  </a:lnTo>
                  <a:lnTo>
                    <a:pt x="7" y="130"/>
                  </a:lnTo>
                  <a:lnTo>
                    <a:pt x="7" y="123"/>
                  </a:lnTo>
                  <a:lnTo>
                    <a:pt x="7" y="118"/>
                  </a:lnTo>
                  <a:lnTo>
                    <a:pt x="7" y="113"/>
                  </a:lnTo>
                  <a:lnTo>
                    <a:pt x="12" y="105"/>
                  </a:lnTo>
                  <a:lnTo>
                    <a:pt x="12" y="100"/>
                  </a:lnTo>
                  <a:lnTo>
                    <a:pt x="12" y="95"/>
                  </a:lnTo>
                  <a:lnTo>
                    <a:pt x="12" y="88"/>
                  </a:lnTo>
                  <a:lnTo>
                    <a:pt x="19" y="88"/>
                  </a:lnTo>
                  <a:lnTo>
                    <a:pt x="19" y="83"/>
                  </a:lnTo>
                  <a:lnTo>
                    <a:pt x="24" y="83"/>
                  </a:lnTo>
                  <a:lnTo>
                    <a:pt x="24" y="78"/>
                  </a:lnTo>
                  <a:lnTo>
                    <a:pt x="24" y="70"/>
                  </a:lnTo>
                  <a:lnTo>
                    <a:pt x="24" y="65"/>
                  </a:lnTo>
                  <a:lnTo>
                    <a:pt x="24" y="60"/>
                  </a:lnTo>
                  <a:lnTo>
                    <a:pt x="24" y="53"/>
                  </a:lnTo>
                  <a:lnTo>
                    <a:pt x="29" y="48"/>
                  </a:lnTo>
                  <a:lnTo>
                    <a:pt x="29" y="40"/>
                  </a:lnTo>
                  <a:lnTo>
                    <a:pt x="29" y="35"/>
                  </a:lnTo>
                  <a:lnTo>
                    <a:pt x="29" y="30"/>
                  </a:lnTo>
                  <a:lnTo>
                    <a:pt x="29" y="25"/>
                  </a:lnTo>
                  <a:lnTo>
                    <a:pt x="29" y="18"/>
                  </a:lnTo>
                  <a:lnTo>
                    <a:pt x="29" y="13"/>
                  </a:lnTo>
                  <a:lnTo>
                    <a:pt x="29" y="18"/>
                  </a:lnTo>
                  <a:lnTo>
                    <a:pt x="37" y="18"/>
                  </a:lnTo>
                  <a:lnTo>
                    <a:pt x="37" y="25"/>
                  </a:lnTo>
                  <a:lnTo>
                    <a:pt x="42" y="25"/>
                  </a:lnTo>
                  <a:lnTo>
                    <a:pt x="42" y="18"/>
                  </a:lnTo>
                  <a:lnTo>
                    <a:pt x="47" y="18"/>
                  </a:lnTo>
                  <a:lnTo>
                    <a:pt x="47" y="13"/>
                  </a:lnTo>
                  <a:lnTo>
                    <a:pt x="52" y="13"/>
                  </a:lnTo>
                  <a:lnTo>
                    <a:pt x="59" y="8"/>
                  </a:lnTo>
                  <a:lnTo>
                    <a:pt x="59" y="0"/>
                  </a:lnTo>
                  <a:lnTo>
                    <a:pt x="64" y="0"/>
                  </a:lnTo>
                  <a:lnTo>
                    <a:pt x="64" y="8"/>
                  </a:lnTo>
                  <a:lnTo>
                    <a:pt x="77" y="8"/>
                  </a:lnTo>
                  <a:lnTo>
                    <a:pt x="82" y="13"/>
                  </a:lnTo>
                  <a:lnTo>
                    <a:pt x="89" y="13"/>
                  </a:lnTo>
                  <a:lnTo>
                    <a:pt x="94" y="18"/>
                  </a:lnTo>
                  <a:lnTo>
                    <a:pt x="94" y="25"/>
                  </a:lnTo>
                  <a:lnTo>
                    <a:pt x="94" y="30"/>
                  </a:lnTo>
                  <a:lnTo>
                    <a:pt x="94" y="35"/>
                  </a:lnTo>
                  <a:lnTo>
                    <a:pt x="99" y="35"/>
                  </a:lnTo>
                  <a:lnTo>
                    <a:pt x="99" y="40"/>
                  </a:lnTo>
                  <a:lnTo>
                    <a:pt x="107" y="48"/>
                  </a:lnTo>
                  <a:lnTo>
                    <a:pt x="107" y="40"/>
                  </a:lnTo>
                  <a:lnTo>
                    <a:pt x="112" y="40"/>
                  </a:lnTo>
                  <a:lnTo>
                    <a:pt x="117" y="40"/>
                  </a:lnTo>
                  <a:lnTo>
                    <a:pt x="117" y="35"/>
                  </a:lnTo>
                  <a:lnTo>
                    <a:pt x="117" y="30"/>
                  </a:lnTo>
                  <a:lnTo>
                    <a:pt x="124" y="30"/>
                  </a:lnTo>
                  <a:lnTo>
                    <a:pt x="129" y="25"/>
                  </a:lnTo>
                  <a:lnTo>
                    <a:pt x="134" y="25"/>
                  </a:lnTo>
                  <a:lnTo>
                    <a:pt x="142" y="25"/>
                  </a:lnTo>
                  <a:lnTo>
                    <a:pt x="142" y="30"/>
                  </a:lnTo>
                  <a:lnTo>
                    <a:pt x="142" y="35"/>
                  </a:lnTo>
                  <a:lnTo>
                    <a:pt x="142" y="40"/>
                  </a:lnTo>
                  <a:lnTo>
                    <a:pt x="147" y="40"/>
                  </a:lnTo>
                  <a:lnTo>
                    <a:pt x="159" y="40"/>
                  </a:lnTo>
                  <a:lnTo>
                    <a:pt x="164" y="40"/>
                  </a:lnTo>
                  <a:lnTo>
                    <a:pt x="169" y="40"/>
                  </a:lnTo>
                  <a:lnTo>
                    <a:pt x="177" y="40"/>
                  </a:lnTo>
                  <a:lnTo>
                    <a:pt x="177" y="48"/>
                  </a:lnTo>
                  <a:lnTo>
                    <a:pt x="182" y="53"/>
                  </a:lnTo>
                  <a:lnTo>
                    <a:pt x="182" y="60"/>
                  </a:lnTo>
                  <a:lnTo>
                    <a:pt x="177" y="65"/>
                  </a:lnTo>
                  <a:lnTo>
                    <a:pt x="169" y="65"/>
                  </a:lnTo>
                  <a:lnTo>
                    <a:pt x="164" y="65"/>
                  </a:lnTo>
                  <a:lnTo>
                    <a:pt x="169" y="70"/>
                  </a:lnTo>
                  <a:lnTo>
                    <a:pt x="177" y="78"/>
                  </a:lnTo>
                  <a:lnTo>
                    <a:pt x="177" y="70"/>
                  </a:lnTo>
                  <a:lnTo>
                    <a:pt x="169" y="78"/>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33" name="Freeform 81"/>
            <p:cNvSpPr>
              <a:spLocks/>
            </p:cNvSpPr>
            <p:nvPr/>
          </p:nvSpPr>
          <p:spPr bwMode="auto">
            <a:xfrm>
              <a:off x="3574" y="2520"/>
              <a:ext cx="550" cy="395"/>
            </a:xfrm>
            <a:custGeom>
              <a:avLst/>
              <a:gdLst>
                <a:gd name="T0" fmla="*/ 160 w 417"/>
                <a:gd name="T1" fmla="*/ 7 h 299"/>
                <a:gd name="T2" fmla="*/ 165 w 417"/>
                <a:gd name="T3" fmla="*/ 0 h 299"/>
                <a:gd name="T4" fmla="*/ 182 w 417"/>
                <a:gd name="T5" fmla="*/ 12 h 299"/>
                <a:gd name="T6" fmla="*/ 187 w 417"/>
                <a:gd name="T7" fmla="*/ 35 h 299"/>
                <a:gd name="T8" fmla="*/ 199 w 417"/>
                <a:gd name="T9" fmla="*/ 52 h 299"/>
                <a:gd name="T10" fmla="*/ 229 w 417"/>
                <a:gd name="T11" fmla="*/ 52 h 299"/>
                <a:gd name="T12" fmla="*/ 234 w 417"/>
                <a:gd name="T13" fmla="*/ 70 h 299"/>
                <a:gd name="T14" fmla="*/ 234 w 417"/>
                <a:gd name="T15" fmla="*/ 100 h 299"/>
                <a:gd name="T16" fmla="*/ 247 w 417"/>
                <a:gd name="T17" fmla="*/ 117 h 299"/>
                <a:gd name="T18" fmla="*/ 264 w 417"/>
                <a:gd name="T19" fmla="*/ 107 h 299"/>
                <a:gd name="T20" fmla="*/ 287 w 417"/>
                <a:gd name="T21" fmla="*/ 95 h 299"/>
                <a:gd name="T22" fmla="*/ 294 w 417"/>
                <a:gd name="T23" fmla="*/ 117 h 299"/>
                <a:gd name="T24" fmla="*/ 312 w 417"/>
                <a:gd name="T25" fmla="*/ 147 h 299"/>
                <a:gd name="T26" fmla="*/ 417 w 417"/>
                <a:gd name="T27" fmla="*/ 177 h 299"/>
                <a:gd name="T28" fmla="*/ 399 w 417"/>
                <a:gd name="T29" fmla="*/ 199 h 299"/>
                <a:gd name="T30" fmla="*/ 394 w 417"/>
                <a:gd name="T31" fmla="*/ 217 h 299"/>
                <a:gd name="T32" fmla="*/ 399 w 417"/>
                <a:gd name="T33" fmla="*/ 239 h 299"/>
                <a:gd name="T34" fmla="*/ 394 w 417"/>
                <a:gd name="T35" fmla="*/ 247 h 299"/>
                <a:gd name="T36" fmla="*/ 369 w 417"/>
                <a:gd name="T37" fmla="*/ 239 h 299"/>
                <a:gd name="T38" fmla="*/ 374 w 417"/>
                <a:gd name="T39" fmla="*/ 247 h 299"/>
                <a:gd name="T40" fmla="*/ 394 w 417"/>
                <a:gd name="T41" fmla="*/ 252 h 299"/>
                <a:gd name="T42" fmla="*/ 382 w 417"/>
                <a:gd name="T43" fmla="*/ 257 h 299"/>
                <a:gd name="T44" fmla="*/ 364 w 417"/>
                <a:gd name="T45" fmla="*/ 247 h 299"/>
                <a:gd name="T46" fmla="*/ 339 w 417"/>
                <a:gd name="T47" fmla="*/ 247 h 299"/>
                <a:gd name="T48" fmla="*/ 347 w 417"/>
                <a:gd name="T49" fmla="*/ 229 h 299"/>
                <a:gd name="T50" fmla="*/ 329 w 417"/>
                <a:gd name="T51" fmla="*/ 239 h 299"/>
                <a:gd name="T52" fmla="*/ 322 w 417"/>
                <a:gd name="T53" fmla="*/ 222 h 299"/>
                <a:gd name="T54" fmla="*/ 304 w 417"/>
                <a:gd name="T55" fmla="*/ 239 h 299"/>
                <a:gd name="T56" fmla="*/ 329 w 417"/>
                <a:gd name="T57" fmla="*/ 239 h 299"/>
                <a:gd name="T58" fmla="*/ 312 w 417"/>
                <a:gd name="T59" fmla="*/ 247 h 299"/>
                <a:gd name="T60" fmla="*/ 287 w 417"/>
                <a:gd name="T61" fmla="*/ 252 h 299"/>
                <a:gd name="T62" fmla="*/ 269 w 417"/>
                <a:gd name="T63" fmla="*/ 264 h 299"/>
                <a:gd name="T64" fmla="*/ 247 w 417"/>
                <a:gd name="T65" fmla="*/ 274 h 299"/>
                <a:gd name="T66" fmla="*/ 224 w 417"/>
                <a:gd name="T67" fmla="*/ 282 h 299"/>
                <a:gd name="T68" fmla="*/ 199 w 417"/>
                <a:gd name="T69" fmla="*/ 294 h 299"/>
                <a:gd name="T70" fmla="*/ 172 w 417"/>
                <a:gd name="T71" fmla="*/ 299 h 299"/>
                <a:gd name="T72" fmla="*/ 142 w 417"/>
                <a:gd name="T73" fmla="*/ 294 h 299"/>
                <a:gd name="T74" fmla="*/ 117 w 417"/>
                <a:gd name="T75" fmla="*/ 282 h 299"/>
                <a:gd name="T76" fmla="*/ 100 w 417"/>
                <a:gd name="T77" fmla="*/ 269 h 299"/>
                <a:gd name="T78" fmla="*/ 72 w 417"/>
                <a:gd name="T79" fmla="*/ 264 h 299"/>
                <a:gd name="T80" fmla="*/ 52 w 417"/>
                <a:gd name="T81" fmla="*/ 264 h 299"/>
                <a:gd name="T82" fmla="*/ 30 w 417"/>
                <a:gd name="T83" fmla="*/ 247 h 299"/>
                <a:gd name="T84" fmla="*/ 0 w 417"/>
                <a:gd name="T85" fmla="*/ 234 h 299"/>
                <a:gd name="T86" fmla="*/ 7 w 417"/>
                <a:gd name="T87" fmla="*/ 217 h 299"/>
                <a:gd name="T88" fmla="*/ 25 w 417"/>
                <a:gd name="T89" fmla="*/ 212 h 299"/>
                <a:gd name="T90" fmla="*/ 37 w 417"/>
                <a:gd name="T91" fmla="*/ 194 h 299"/>
                <a:gd name="T92" fmla="*/ 37 w 417"/>
                <a:gd name="T93" fmla="*/ 169 h 299"/>
                <a:gd name="T94" fmla="*/ 25 w 417"/>
                <a:gd name="T95" fmla="*/ 152 h 299"/>
                <a:gd name="T96" fmla="*/ 20 w 417"/>
                <a:gd name="T97" fmla="*/ 147 h 299"/>
                <a:gd name="T98" fmla="*/ 12 w 417"/>
                <a:gd name="T99" fmla="*/ 125 h 299"/>
                <a:gd name="T100" fmla="*/ 7 w 417"/>
                <a:gd name="T101" fmla="*/ 107 h 299"/>
                <a:gd name="T102" fmla="*/ 7 w 417"/>
                <a:gd name="T103" fmla="*/ 82 h 299"/>
                <a:gd name="T104" fmla="*/ 12 w 417"/>
                <a:gd name="T105" fmla="*/ 77 h 299"/>
                <a:gd name="T106" fmla="*/ 30 w 417"/>
                <a:gd name="T107" fmla="*/ 70 h 299"/>
                <a:gd name="T108" fmla="*/ 52 w 417"/>
                <a:gd name="T109" fmla="*/ 70 h 299"/>
                <a:gd name="T110" fmla="*/ 60 w 417"/>
                <a:gd name="T111" fmla="*/ 52 h 299"/>
                <a:gd name="T112" fmla="*/ 72 w 417"/>
                <a:gd name="T113" fmla="*/ 35 h 299"/>
                <a:gd name="T114" fmla="*/ 77 w 417"/>
                <a:gd name="T115" fmla="*/ 52 h 299"/>
                <a:gd name="T116" fmla="*/ 90 w 417"/>
                <a:gd name="T117" fmla="*/ 65 h 299"/>
                <a:gd name="T118" fmla="*/ 112 w 417"/>
                <a:gd name="T119" fmla="*/ 47 h 299"/>
                <a:gd name="T120" fmla="*/ 130 w 417"/>
                <a:gd name="T121" fmla="*/ 42 h 299"/>
                <a:gd name="T122" fmla="*/ 147 w 417"/>
                <a:gd name="T123" fmla="*/ 3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7" h="299">
                  <a:moveTo>
                    <a:pt x="160" y="25"/>
                  </a:moveTo>
                  <a:lnTo>
                    <a:pt x="160" y="17"/>
                  </a:lnTo>
                  <a:lnTo>
                    <a:pt x="160" y="12"/>
                  </a:lnTo>
                  <a:lnTo>
                    <a:pt x="160" y="7"/>
                  </a:lnTo>
                  <a:lnTo>
                    <a:pt x="152" y="7"/>
                  </a:lnTo>
                  <a:lnTo>
                    <a:pt x="152" y="0"/>
                  </a:lnTo>
                  <a:lnTo>
                    <a:pt x="160" y="0"/>
                  </a:lnTo>
                  <a:lnTo>
                    <a:pt x="165" y="0"/>
                  </a:lnTo>
                  <a:lnTo>
                    <a:pt x="165" y="7"/>
                  </a:lnTo>
                  <a:lnTo>
                    <a:pt x="172" y="7"/>
                  </a:lnTo>
                  <a:lnTo>
                    <a:pt x="177" y="7"/>
                  </a:lnTo>
                  <a:lnTo>
                    <a:pt x="182" y="12"/>
                  </a:lnTo>
                  <a:lnTo>
                    <a:pt x="182" y="17"/>
                  </a:lnTo>
                  <a:lnTo>
                    <a:pt x="182" y="25"/>
                  </a:lnTo>
                  <a:lnTo>
                    <a:pt x="187" y="30"/>
                  </a:lnTo>
                  <a:lnTo>
                    <a:pt x="187" y="35"/>
                  </a:lnTo>
                  <a:lnTo>
                    <a:pt x="194" y="35"/>
                  </a:lnTo>
                  <a:lnTo>
                    <a:pt x="194" y="42"/>
                  </a:lnTo>
                  <a:lnTo>
                    <a:pt x="199" y="47"/>
                  </a:lnTo>
                  <a:lnTo>
                    <a:pt x="199" y="52"/>
                  </a:lnTo>
                  <a:lnTo>
                    <a:pt x="207" y="52"/>
                  </a:lnTo>
                  <a:lnTo>
                    <a:pt x="217" y="52"/>
                  </a:lnTo>
                  <a:lnTo>
                    <a:pt x="224" y="52"/>
                  </a:lnTo>
                  <a:lnTo>
                    <a:pt x="229" y="52"/>
                  </a:lnTo>
                  <a:lnTo>
                    <a:pt x="234" y="52"/>
                  </a:lnTo>
                  <a:lnTo>
                    <a:pt x="234" y="60"/>
                  </a:lnTo>
                  <a:lnTo>
                    <a:pt x="234" y="65"/>
                  </a:lnTo>
                  <a:lnTo>
                    <a:pt x="234" y="70"/>
                  </a:lnTo>
                  <a:lnTo>
                    <a:pt x="234" y="82"/>
                  </a:lnTo>
                  <a:lnTo>
                    <a:pt x="234" y="87"/>
                  </a:lnTo>
                  <a:lnTo>
                    <a:pt x="234" y="95"/>
                  </a:lnTo>
                  <a:lnTo>
                    <a:pt x="234" y="100"/>
                  </a:lnTo>
                  <a:lnTo>
                    <a:pt x="234" y="107"/>
                  </a:lnTo>
                  <a:lnTo>
                    <a:pt x="234" y="112"/>
                  </a:lnTo>
                  <a:lnTo>
                    <a:pt x="242" y="112"/>
                  </a:lnTo>
                  <a:lnTo>
                    <a:pt x="247" y="117"/>
                  </a:lnTo>
                  <a:lnTo>
                    <a:pt x="252" y="112"/>
                  </a:lnTo>
                  <a:lnTo>
                    <a:pt x="259" y="112"/>
                  </a:lnTo>
                  <a:lnTo>
                    <a:pt x="259" y="107"/>
                  </a:lnTo>
                  <a:lnTo>
                    <a:pt x="264" y="107"/>
                  </a:lnTo>
                  <a:lnTo>
                    <a:pt x="269" y="107"/>
                  </a:lnTo>
                  <a:lnTo>
                    <a:pt x="277" y="100"/>
                  </a:lnTo>
                  <a:lnTo>
                    <a:pt x="282" y="100"/>
                  </a:lnTo>
                  <a:lnTo>
                    <a:pt x="287" y="95"/>
                  </a:lnTo>
                  <a:lnTo>
                    <a:pt x="294" y="100"/>
                  </a:lnTo>
                  <a:lnTo>
                    <a:pt x="294" y="107"/>
                  </a:lnTo>
                  <a:lnTo>
                    <a:pt x="287" y="107"/>
                  </a:lnTo>
                  <a:lnTo>
                    <a:pt x="294" y="117"/>
                  </a:lnTo>
                  <a:lnTo>
                    <a:pt x="299" y="125"/>
                  </a:lnTo>
                  <a:lnTo>
                    <a:pt x="304" y="129"/>
                  </a:lnTo>
                  <a:lnTo>
                    <a:pt x="312" y="129"/>
                  </a:lnTo>
                  <a:lnTo>
                    <a:pt x="312" y="147"/>
                  </a:lnTo>
                  <a:lnTo>
                    <a:pt x="417" y="152"/>
                  </a:lnTo>
                  <a:lnTo>
                    <a:pt x="417" y="164"/>
                  </a:lnTo>
                  <a:lnTo>
                    <a:pt x="417" y="169"/>
                  </a:lnTo>
                  <a:lnTo>
                    <a:pt x="417" y="177"/>
                  </a:lnTo>
                  <a:lnTo>
                    <a:pt x="412" y="182"/>
                  </a:lnTo>
                  <a:lnTo>
                    <a:pt x="404" y="182"/>
                  </a:lnTo>
                  <a:lnTo>
                    <a:pt x="399" y="187"/>
                  </a:lnTo>
                  <a:lnTo>
                    <a:pt x="399" y="199"/>
                  </a:lnTo>
                  <a:lnTo>
                    <a:pt x="399" y="204"/>
                  </a:lnTo>
                  <a:lnTo>
                    <a:pt x="394" y="204"/>
                  </a:lnTo>
                  <a:lnTo>
                    <a:pt x="394" y="212"/>
                  </a:lnTo>
                  <a:lnTo>
                    <a:pt x="394" y="217"/>
                  </a:lnTo>
                  <a:lnTo>
                    <a:pt x="394" y="222"/>
                  </a:lnTo>
                  <a:lnTo>
                    <a:pt x="399" y="222"/>
                  </a:lnTo>
                  <a:lnTo>
                    <a:pt x="399" y="229"/>
                  </a:lnTo>
                  <a:lnTo>
                    <a:pt x="399" y="239"/>
                  </a:lnTo>
                  <a:lnTo>
                    <a:pt x="399" y="247"/>
                  </a:lnTo>
                  <a:lnTo>
                    <a:pt x="399" y="252"/>
                  </a:lnTo>
                  <a:lnTo>
                    <a:pt x="394" y="252"/>
                  </a:lnTo>
                  <a:lnTo>
                    <a:pt x="394" y="247"/>
                  </a:lnTo>
                  <a:lnTo>
                    <a:pt x="387" y="247"/>
                  </a:lnTo>
                  <a:lnTo>
                    <a:pt x="382" y="247"/>
                  </a:lnTo>
                  <a:lnTo>
                    <a:pt x="374" y="239"/>
                  </a:lnTo>
                  <a:lnTo>
                    <a:pt x="369" y="239"/>
                  </a:lnTo>
                  <a:lnTo>
                    <a:pt x="364" y="239"/>
                  </a:lnTo>
                  <a:lnTo>
                    <a:pt x="364" y="247"/>
                  </a:lnTo>
                  <a:lnTo>
                    <a:pt x="369" y="247"/>
                  </a:lnTo>
                  <a:lnTo>
                    <a:pt x="374" y="247"/>
                  </a:lnTo>
                  <a:lnTo>
                    <a:pt x="374" y="252"/>
                  </a:lnTo>
                  <a:lnTo>
                    <a:pt x="382" y="252"/>
                  </a:lnTo>
                  <a:lnTo>
                    <a:pt x="387" y="252"/>
                  </a:lnTo>
                  <a:lnTo>
                    <a:pt x="394" y="252"/>
                  </a:lnTo>
                  <a:lnTo>
                    <a:pt x="399" y="257"/>
                  </a:lnTo>
                  <a:lnTo>
                    <a:pt x="394" y="257"/>
                  </a:lnTo>
                  <a:lnTo>
                    <a:pt x="387" y="257"/>
                  </a:lnTo>
                  <a:lnTo>
                    <a:pt x="382" y="257"/>
                  </a:lnTo>
                  <a:lnTo>
                    <a:pt x="382" y="252"/>
                  </a:lnTo>
                  <a:lnTo>
                    <a:pt x="374" y="252"/>
                  </a:lnTo>
                  <a:lnTo>
                    <a:pt x="369" y="252"/>
                  </a:lnTo>
                  <a:lnTo>
                    <a:pt x="364" y="247"/>
                  </a:lnTo>
                  <a:lnTo>
                    <a:pt x="359" y="247"/>
                  </a:lnTo>
                  <a:lnTo>
                    <a:pt x="352" y="247"/>
                  </a:lnTo>
                  <a:lnTo>
                    <a:pt x="347" y="247"/>
                  </a:lnTo>
                  <a:lnTo>
                    <a:pt x="339" y="247"/>
                  </a:lnTo>
                  <a:lnTo>
                    <a:pt x="339" y="239"/>
                  </a:lnTo>
                  <a:lnTo>
                    <a:pt x="347" y="239"/>
                  </a:lnTo>
                  <a:lnTo>
                    <a:pt x="347" y="234"/>
                  </a:lnTo>
                  <a:lnTo>
                    <a:pt x="347" y="229"/>
                  </a:lnTo>
                  <a:lnTo>
                    <a:pt x="339" y="229"/>
                  </a:lnTo>
                  <a:lnTo>
                    <a:pt x="339" y="234"/>
                  </a:lnTo>
                  <a:lnTo>
                    <a:pt x="334" y="234"/>
                  </a:lnTo>
                  <a:lnTo>
                    <a:pt x="329" y="239"/>
                  </a:lnTo>
                  <a:lnTo>
                    <a:pt x="329" y="234"/>
                  </a:lnTo>
                  <a:lnTo>
                    <a:pt x="329" y="229"/>
                  </a:lnTo>
                  <a:lnTo>
                    <a:pt x="329" y="222"/>
                  </a:lnTo>
                  <a:lnTo>
                    <a:pt x="322" y="222"/>
                  </a:lnTo>
                  <a:lnTo>
                    <a:pt x="317" y="229"/>
                  </a:lnTo>
                  <a:lnTo>
                    <a:pt x="312" y="234"/>
                  </a:lnTo>
                  <a:lnTo>
                    <a:pt x="304" y="234"/>
                  </a:lnTo>
                  <a:lnTo>
                    <a:pt x="304" y="239"/>
                  </a:lnTo>
                  <a:lnTo>
                    <a:pt x="312" y="239"/>
                  </a:lnTo>
                  <a:lnTo>
                    <a:pt x="317" y="239"/>
                  </a:lnTo>
                  <a:lnTo>
                    <a:pt x="322" y="239"/>
                  </a:lnTo>
                  <a:lnTo>
                    <a:pt x="329" y="239"/>
                  </a:lnTo>
                  <a:lnTo>
                    <a:pt x="329" y="247"/>
                  </a:lnTo>
                  <a:lnTo>
                    <a:pt x="322" y="247"/>
                  </a:lnTo>
                  <a:lnTo>
                    <a:pt x="317" y="247"/>
                  </a:lnTo>
                  <a:lnTo>
                    <a:pt x="312" y="247"/>
                  </a:lnTo>
                  <a:lnTo>
                    <a:pt x="304" y="247"/>
                  </a:lnTo>
                  <a:lnTo>
                    <a:pt x="299" y="247"/>
                  </a:lnTo>
                  <a:lnTo>
                    <a:pt x="294" y="252"/>
                  </a:lnTo>
                  <a:lnTo>
                    <a:pt x="287" y="252"/>
                  </a:lnTo>
                  <a:lnTo>
                    <a:pt x="287" y="257"/>
                  </a:lnTo>
                  <a:lnTo>
                    <a:pt x="282" y="257"/>
                  </a:lnTo>
                  <a:lnTo>
                    <a:pt x="282" y="264"/>
                  </a:lnTo>
                  <a:lnTo>
                    <a:pt x="269" y="264"/>
                  </a:lnTo>
                  <a:lnTo>
                    <a:pt x="269" y="269"/>
                  </a:lnTo>
                  <a:lnTo>
                    <a:pt x="259" y="269"/>
                  </a:lnTo>
                  <a:lnTo>
                    <a:pt x="252" y="274"/>
                  </a:lnTo>
                  <a:lnTo>
                    <a:pt x="247" y="274"/>
                  </a:lnTo>
                  <a:lnTo>
                    <a:pt x="242" y="274"/>
                  </a:lnTo>
                  <a:lnTo>
                    <a:pt x="234" y="274"/>
                  </a:lnTo>
                  <a:lnTo>
                    <a:pt x="229" y="282"/>
                  </a:lnTo>
                  <a:lnTo>
                    <a:pt x="224" y="282"/>
                  </a:lnTo>
                  <a:lnTo>
                    <a:pt x="217" y="282"/>
                  </a:lnTo>
                  <a:lnTo>
                    <a:pt x="212" y="287"/>
                  </a:lnTo>
                  <a:lnTo>
                    <a:pt x="207" y="294"/>
                  </a:lnTo>
                  <a:lnTo>
                    <a:pt x="199" y="294"/>
                  </a:lnTo>
                  <a:lnTo>
                    <a:pt x="194" y="294"/>
                  </a:lnTo>
                  <a:lnTo>
                    <a:pt x="187" y="299"/>
                  </a:lnTo>
                  <a:lnTo>
                    <a:pt x="177" y="299"/>
                  </a:lnTo>
                  <a:lnTo>
                    <a:pt x="172" y="299"/>
                  </a:lnTo>
                  <a:lnTo>
                    <a:pt x="160" y="299"/>
                  </a:lnTo>
                  <a:lnTo>
                    <a:pt x="160" y="294"/>
                  </a:lnTo>
                  <a:lnTo>
                    <a:pt x="147" y="294"/>
                  </a:lnTo>
                  <a:lnTo>
                    <a:pt x="142" y="294"/>
                  </a:lnTo>
                  <a:lnTo>
                    <a:pt x="135" y="287"/>
                  </a:lnTo>
                  <a:lnTo>
                    <a:pt x="130" y="287"/>
                  </a:lnTo>
                  <a:lnTo>
                    <a:pt x="125" y="282"/>
                  </a:lnTo>
                  <a:lnTo>
                    <a:pt x="117" y="282"/>
                  </a:lnTo>
                  <a:lnTo>
                    <a:pt x="117" y="274"/>
                  </a:lnTo>
                  <a:lnTo>
                    <a:pt x="112" y="269"/>
                  </a:lnTo>
                  <a:lnTo>
                    <a:pt x="107" y="269"/>
                  </a:lnTo>
                  <a:lnTo>
                    <a:pt x="100" y="269"/>
                  </a:lnTo>
                  <a:lnTo>
                    <a:pt x="95" y="269"/>
                  </a:lnTo>
                  <a:lnTo>
                    <a:pt x="82" y="269"/>
                  </a:lnTo>
                  <a:lnTo>
                    <a:pt x="77" y="264"/>
                  </a:lnTo>
                  <a:lnTo>
                    <a:pt x="72" y="264"/>
                  </a:lnTo>
                  <a:lnTo>
                    <a:pt x="65" y="269"/>
                  </a:lnTo>
                  <a:lnTo>
                    <a:pt x="65" y="264"/>
                  </a:lnTo>
                  <a:lnTo>
                    <a:pt x="60" y="264"/>
                  </a:lnTo>
                  <a:lnTo>
                    <a:pt x="52" y="264"/>
                  </a:lnTo>
                  <a:lnTo>
                    <a:pt x="47" y="257"/>
                  </a:lnTo>
                  <a:lnTo>
                    <a:pt x="42" y="252"/>
                  </a:lnTo>
                  <a:lnTo>
                    <a:pt x="37" y="252"/>
                  </a:lnTo>
                  <a:lnTo>
                    <a:pt x="30" y="247"/>
                  </a:lnTo>
                  <a:lnTo>
                    <a:pt x="25" y="247"/>
                  </a:lnTo>
                  <a:lnTo>
                    <a:pt x="20" y="239"/>
                  </a:lnTo>
                  <a:lnTo>
                    <a:pt x="7" y="234"/>
                  </a:lnTo>
                  <a:lnTo>
                    <a:pt x="0" y="234"/>
                  </a:lnTo>
                  <a:lnTo>
                    <a:pt x="0" y="229"/>
                  </a:lnTo>
                  <a:lnTo>
                    <a:pt x="7" y="229"/>
                  </a:lnTo>
                  <a:lnTo>
                    <a:pt x="7" y="222"/>
                  </a:lnTo>
                  <a:lnTo>
                    <a:pt x="7" y="217"/>
                  </a:lnTo>
                  <a:lnTo>
                    <a:pt x="7" y="212"/>
                  </a:lnTo>
                  <a:lnTo>
                    <a:pt x="12" y="212"/>
                  </a:lnTo>
                  <a:lnTo>
                    <a:pt x="20" y="212"/>
                  </a:lnTo>
                  <a:lnTo>
                    <a:pt x="25" y="212"/>
                  </a:lnTo>
                  <a:lnTo>
                    <a:pt x="25" y="204"/>
                  </a:lnTo>
                  <a:lnTo>
                    <a:pt x="30" y="199"/>
                  </a:lnTo>
                  <a:lnTo>
                    <a:pt x="30" y="194"/>
                  </a:lnTo>
                  <a:lnTo>
                    <a:pt x="37" y="194"/>
                  </a:lnTo>
                  <a:lnTo>
                    <a:pt x="37" y="187"/>
                  </a:lnTo>
                  <a:lnTo>
                    <a:pt x="37" y="182"/>
                  </a:lnTo>
                  <a:lnTo>
                    <a:pt x="37" y="177"/>
                  </a:lnTo>
                  <a:lnTo>
                    <a:pt x="37" y="169"/>
                  </a:lnTo>
                  <a:lnTo>
                    <a:pt x="37" y="164"/>
                  </a:lnTo>
                  <a:lnTo>
                    <a:pt x="37" y="159"/>
                  </a:lnTo>
                  <a:lnTo>
                    <a:pt x="30" y="159"/>
                  </a:lnTo>
                  <a:lnTo>
                    <a:pt x="25" y="152"/>
                  </a:lnTo>
                  <a:lnTo>
                    <a:pt x="25" y="159"/>
                  </a:lnTo>
                  <a:lnTo>
                    <a:pt x="25" y="152"/>
                  </a:lnTo>
                  <a:lnTo>
                    <a:pt x="25" y="147"/>
                  </a:lnTo>
                  <a:lnTo>
                    <a:pt x="20" y="147"/>
                  </a:lnTo>
                  <a:lnTo>
                    <a:pt x="12" y="139"/>
                  </a:lnTo>
                  <a:lnTo>
                    <a:pt x="12" y="134"/>
                  </a:lnTo>
                  <a:lnTo>
                    <a:pt x="12" y="129"/>
                  </a:lnTo>
                  <a:lnTo>
                    <a:pt x="12" y="125"/>
                  </a:lnTo>
                  <a:lnTo>
                    <a:pt x="12" y="117"/>
                  </a:lnTo>
                  <a:lnTo>
                    <a:pt x="12" y="112"/>
                  </a:lnTo>
                  <a:lnTo>
                    <a:pt x="7" y="112"/>
                  </a:lnTo>
                  <a:lnTo>
                    <a:pt x="7" y="107"/>
                  </a:lnTo>
                  <a:lnTo>
                    <a:pt x="7" y="100"/>
                  </a:lnTo>
                  <a:lnTo>
                    <a:pt x="7" y="95"/>
                  </a:lnTo>
                  <a:lnTo>
                    <a:pt x="7" y="87"/>
                  </a:lnTo>
                  <a:lnTo>
                    <a:pt x="7" y="82"/>
                  </a:lnTo>
                  <a:lnTo>
                    <a:pt x="7" y="77"/>
                  </a:lnTo>
                  <a:lnTo>
                    <a:pt x="7" y="82"/>
                  </a:lnTo>
                  <a:lnTo>
                    <a:pt x="7" y="77"/>
                  </a:lnTo>
                  <a:lnTo>
                    <a:pt x="12" y="77"/>
                  </a:lnTo>
                  <a:lnTo>
                    <a:pt x="20" y="77"/>
                  </a:lnTo>
                  <a:lnTo>
                    <a:pt x="20" y="70"/>
                  </a:lnTo>
                  <a:lnTo>
                    <a:pt x="25" y="70"/>
                  </a:lnTo>
                  <a:lnTo>
                    <a:pt x="30" y="70"/>
                  </a:lnTo>
                  <a:lnTo>
                    <a:pt x="37" y="65"/>
                  </a:lnTo>
                  <a:lnTo>
                    <a:pt x="42" y="70"/>
                  </a:lnTo>
                  <a:lnTo>
                    <a:pt x="47" y="70"/>
                  </a:lnTo>
                  <a:lnTo>
                    <a:pt x="52" y="70"/>
                  </a:lnTo>
                  <a:lnTo>
                    <a:pt x="60" y="70"/>
                  </a:lnTo>
                  <a:lnTo>
                    <a:pt x="60" y="65"/>
                  </a:lnTo>
                  <a:lnTo>
                    <a:pt x="60" y="60"/>
                  </a:lnTo>
                  <a:lnTo>
                    <a:pt x="60" y="52"/>
                  </a:lnTo>
                  <a:lnTo>
                    <a:pt x="60" y="47"/>
                  </a:lnTo>
                  <a:lnTo>
                    <a:pt x="60" y="42"/>
                  </a:lnTo>
                  <a:lnTo>
                    <a:pt x="65" y="35"/>
                  </a:lnTo>
                  <a:lnTo>
                    <a:pt x="72" y="35"/>
                  </a:lnTo>
                  <a:lnTo>
                    <a:pt x="77" y="35"/>
                  </a:lnTo>
                  <a:lnTo>
                    <a:pt x="77" y="42"/>
                  </a:lnTo>
                  <a:lnTo>
                    <a:pt x="77" y="47"/>
                  </a:lnTo>
                  <a:lnTo>
                    <a:pt x="77" y="52"/>
                  </a:lnTo>
                  <a:lnTo>
                    <a:pt x="82" y="60"/>
                  </a:lnTo>
                  <a:lnTo>
                    <a:pt x="82" y="65"/>
                  </a:lnTo>
                  <a:lnTo>
                    <a:pt x="90" y="70"/>
                  </a:lnTo>
                  <a:lnTo>
                    <a:pt x="90" y="65"/>
                  </a:lnTo>
                  <a:lnTo>
                    <a:pt x="95" y="60"/>
                  </a:lnTo>
                  <a:lnTo>
                    <a:pt x="100" y="52"/>
                  </a:lnTo>
                  <a:lnTo>
                    <a:pt x="107" y="47"/>
                  </a:lnTo>
                  <a:lnTo>
                    <a:pt x="112" y="47"/>
                  </a:lnTo>
                  <a:lnTo>
                    <a:pt x="117" y="47"/>
                  </a:lnTo>
                  <a:lnTo>
                    <a:pt x="117" y="52"/>
                  </a:lnTo>
                  <a:lnTo>
                    <a:pt x="130" y="47"/>
                  </a:lnTo>
                  <a:lnTo>
                    <a:pt x="130" y="42"/>
                  </a:lnTo>
                  <a:lnTo>
                    <a:pt x="135" y="42"/>
                  </a:lnTo>
                  <a:lnTo>
                    <a:pt x="142" y="42"/>
                  </a:lnTo>
                  <a:lnTo>
                    <a:pt x="142" y="35"/>
                  </a:lnTo>
                  <a:lnTo>
                    <a:pt x="147" y="35"/>
                  </a:lnTo>
                  <a:lnTo>
                    <a:pt x="147" y="30"/>
                  </a:lnTo>
                  <a:lnTo>
                    <a:pt x="152" y="30"/>
                  </a:lnTo>
                  <a:lnTo>
                    <a:pt x="160" y="25"/>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07634" name="Freeform 82"/>
            <p:cNvSpPr>
              <a:spLocks/>
            </p:cNvSpPr>
            <p:nvPr/>
          </p:nvSpPr>
          <p:spPr bwMode="auto">
            <a:xfrm>
              <a:off x="3543" y="2382"/>
              <a:ext cx="150" cy="79"/>
            </a:xfrm>
            <a:custGeom>
              <a:avLst/>
              <a:gdLst>
                <a:gd name="T0" fmla="*/ 53 w 113"/>
                <a:gd name="T1" fmla="*/ 0 h 60"/>
                <a:gd name="T2" fmla="*/ 60 w 113"/>
                <a:gd name="T3" fmla="*/ 0 h 60"/>
                <a:gd name="T4" fmla="*/ 65 w 113"/>
                <a:gd name="T5" fmla="*/ 0 h 60"/>
                <a:gd name="T6" fmla="*/ 70 w 113"/>
                <a:gd name="T7" fmla="*/ 0 h 60"/>
                <a:gd name="T8" fmla="*/ 75 w 113"/>
                <a:gd name="T9" fmla="*/ 7 h 60"/>
                <a:gd name="T10" fmla="*/ 83 w 113"/>
                <a:gd name="T11" fmla="*/ 12 h 60"/>
                <a:gd name="T12" fmla="*/ 83 w 113"/>
                <a:gd name="T13" fmla="*/ 17 h 60"/>
                <a:gd name="T14" fmla="*/ 88 w 113"/>
                <a:gd name="T15" fmla="*/ 17 h 60"/>
                <a:gd name="T16" fmla="*/ 95 w 113"/>
                <a:gd name="T17" fmla="*/ 17 h 60"/>
                <a:gd name="T18" fmla="*/ 95 w 113"/>
                <a:gd name="T19" fmla="*/ 25 h 60"/>
                <a:gd name="T20" fmla="*/ 100 w 113"/>
                <a:gd name="T21" fmla="*/ 30 h 60"/>
                <a:gd name="T22" fmla="*/ 105 w 113"/>
                <a:gd name="T23" fmla="*/ 30 h 60"/>
                <a:gd name="T24" fmla="*/ 113 w 113"/>
                <a:gd name="T25" fmla="*/ 35 h 60"/>
                <a:gd name="T26" fmla="*/ 105 w 113"/>
                <a:gd name="T27" fmla="*/ 35 h 60"/>
                <a:gd name="T28" fmla="*/ 100 w 113"/>
                <a:gd name="T29" fmla="*/ 35 h 60"/>
                <a:gd name="T30" fmla="*/ 95 w 113"/>
                <a:gd name="T31" fmla="*/ 35 h 60"/>
                <a:gd name="T32" fmla="*/ 95 w 113"/>
                <a:gd name="T33" fmla="*/ 42 h 60"/>
                <a:gd name="T34" fmla="*/ 88 w 113"/>
                <a:gd name="T35" fmla="*/ 42 h 60"/>
                <a:gd name="T36" fmla="*/ 88 w 113"/>
                <a:gd name="T37" fmla="*/ 47 h 60"/>
                <a:gd name="T38" fmla="*/ 88 w 113"/>
                <a:gd name="T39" fmla="*/ 52 h 60"/>
                <a:gd name="T40" fmla="*/ 83 w 113"/>
                <a:gd name="T41" fmla="*/ 52 h 60"/>
                <a:gd name="T42" fmla="*/ 75 w 113"/>
                <a:gd name="T43" fmla="*/ 52 h 60"/>
                <a:gd name="T44" fmla="*/ 70 w 113"/>
                <a:gd name="T45" fmla="*/ 47 h 60"/>
                <a:gd name="T46" fmla="*/ 65 w 113"/>
                <a:gd name="T47" fmla="*/ 52 h 60"/>
                <a:gd name="T48" fmla="*/ 60 w 113"/>
                <a:gd name="T49" fmla="*/ 52 h 60"/>
                <a:gd name="T50" fmla="*/ 60 w 113"/>
                <a:gd name="T51" fmla="*/ 60 h 60"/>
                <a:gd name="T52" fmla="*/ 53 w 113"/>
                <a:gd name="T53" fmla="*/ 60 h 60"/>
                <a:gd name="T54" fmla="*/ 48 w 113"/>
                <a:gd name="T55" fmla="*/ 60 h 60"/>
                <a:gd name="T56" fmla="*/ 48 w 113"/>
                <a:gd name="T57" fmla="*/ 52 h 60"/>
                <a:gd name="T58" fmla="*/ 40 w 113"/>
                <a:gd name="T59" fmla="*/ 52 h 60"/>
                <a:gd name="T60" fmla="*/ 40 w 113"/>
                <a:gd name="T61" fmla="*/ 47 h 60"/>
                <a:gd name="T62" fmla="*/ 35 w 113"/>
                <a:gd name="T63" fmla="*/ 42 h 60"/>
                <a:gd name="T64" fmla="*/ 30 w 113"/>
                <a:gd name="T65" fmla="*/ 35 h 60"/>
                <a:gd name="T66" fmla="*/ 23 w 113"/>
                <a:gd name="T67" fmla="*/ 30 h 60"/>
                <a:gd name="T68" fmla="*/ 23 w 113"/>
                <a:gd name="T69" fmla="*/ 25 h 60"/>
                <a:gd name="T70" fmla="*/ 18 w 113"/>
                <a:gd name="T71" fmla="*/ 25 h 60"/>
                <a:gd name="T72" fmla="*/ 13 w 113"/>
                <a:gd name="T73" fmla="*/ 17 h 60"/>
                <a:gd name="T74" fmla="*/ 13 w 113"/>
                <a:gd name="T75" fmla="*/ 25 h 60"/>
                <a:gd name="T76" fmla="*/ 5 w 113"/>
                <a:gd name="T77" fmla="*/ 17 h 60"/>
                <a:gd name="T78" fmla="*/ 0 w 113"/>
                <a:gd name="T79" fmla="*/ 12 h 60"/>
                <a:gd name="T80" fmla="*/ 5 w 113"/>
                <a:gd name="T81" fmla="*/ 12 h 60"/>
                <a:gd name="T82" fmla="*/ 13 w 113"/>
                <a:gd name="T83" fmla="*/ 12 h 60"/>
                <a:gd name="T84" fmla="*/ 18 w 113"/>
                <a:gd name="T85" fmla="*/ 7 h 60"/>
                <a:gd name="T86" fmla="*/ 23 w 113"/>
                <a:gd name="T87" fmla="*/ 7 h 60"/>
                <a:gd name="T88" fmla="*/ 30 w 113"/>
                <a:gd name="T89" fmla="*/ 7 h 60"/>
                <a:gd name="T90" fmla="*/ 35 w 113"/>
                <a:gd name="T91" fmla="*/ 7 h 60"/>
                <a:gd name="T92" fmla="*/ 40 w 113"/>
                <a:gd name="T93" fmla="*/ 0 h 60"/>
                <a:gd name="T94" fmla="*/ 48 w 113"/>
                <a:gd name="T95" fmla="*/ 0 h 60"/>
                <a:gd name="T96" fmla="*/ 53 w 113"/>
                <a:gd name="T9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3" h="60">
                  <a:moveTo>
                    <a:pt x="53" y="0"/>
                  </a:moveTo>
                  <a:lnTo>
                    <a:pt x="60" y="0"/>
                  </a:lnTo>
                  <a:lnTo>
                    <a:pt x="65" y="0"/>
                  </a:lnTo>
                  <a:lnTo>
                    <a:pt x="70" y="0"/>
                  </a:lnTo>
                  <a:lnTo>
                    <a:pt x="75" y="7"/>
                  </a:lnTo>
                  <a:lnTo>
                    <a:pt x="83" y="12"/>
                  </a:lnTo>
                  <a:lnTo>
                    <a:pt x="83" y="17"/>
                  </a:lnTo>
                  <a:lnTo>
                    <a:pt x="88" y="17"/>
                  </a:lnTo>
                  <a:lnTo>
                    <a:pt x="95" y="17"/>
                  </a:lnTo>
                  <a:lnTo>
                    <a:pt x="95" y="25"/>
                  </a:lnTo>
                  <a:lnTo>
                    <a:pt x="100" y="30"/>
                  </a:lnTo>
                  <a:lnTo>
                    <a:pt x="105" y="30"/>
                  </a:lnTo>
                  <a:lnTo>
                    <a:pt x="113" y="35"/>
                  </a:lnTo>
                  <a:lnTo>
                    <a:pt x="105" y="35"/>
                  </a:lnTo>
                  <a:lnTo>
                    <a:pt x="100" y="35"/>
                  </a:lnTo>
                  <a:lnTo>
                    <a:pt x="95" y="35"/>
                  </a:lnTo>
                  <a:lnTo>
                    <a:pt x="95" y="42"/>
                  </a:lnTo>
                  <a:lnTo>
                    <a:pt x="88" y="42"/>
                  </a:lnTo>
                  <a:lnTo>
                    <a:pt x="88" y="47"/>
                  </a:lnTo>
                  <a:lnTo>
                    <a:pt x="88" y="52"/>
                  </a:lnTo>
                  <a:lnTo>
                    <a:pt x="83" y="52"/>
                  </a:lnTo>
                  <a:lnTo>
                    <a:pt x="75" y="52"/>
                  </a:lnTo>
                  <a:lnTo>
                    <a:pt x="70" y="47"/>
                  </a:lnTo>
                  <a:lnTo>
                    <a:pt x="65" y="52"/>
                  </a:lnTo>
                  <a:lnTo>
                    <a:pt x="60" y="52"/>
                  </a:lnTo>
                  <a:lnTo>
                    <a:pt x="60" y="60"/>
                  </a:lnTo>
                  <a:lnTo>
                    <a:pt x="53" y="60"/>
                  </a:lnTo>
                  <a:lnTo>
                    <a:pt x="48" y="60"/>
                  </a:lnTo>
                  <a:lnTo>
                    <a:pt x="48" y="52"/>
                  </a:lnTo>
                  <a:lnTo>
                    <a:pt x="40" y="52"/>
                  </a:lnTo>
                  <a:lnTo>
                    <a:pt x="40" y="47"/>
                  </a:lnTo>
                  <a:lnTo>
                    <a:pt x="35" y="42"/>
                  </a:lnTo>
                  <a:lnTo>
                    <a:pt x="30" y="35"/>
                  </a:lnTo>
                  <a:lnTo>
                    <a:pt x="23" y="30"/>
                  </a:lnTo>
                  <a:lnTo>
                    <a:pt x="23" y="25"/>
                  </a:lnTo>
                  <a:lnTo>
                    <a:pt x="18" y="25"/>
                  </a:lnTo>
                  <a:lnTo>
                    <a:pt x="13" y="17"/>
                  </a:lnTo>
                  <a:lnTo>
                    <a:pt x="13" y="25"/>
                  </a:lnTo>
                  <a:lnTo>
                    <a:pt x="5" y="17"/>
                  </a:lnTo>
                  <a:lnTo>
                    <a:pt x="0" y="12"/>
                  </a:lnTo>
                  <a:lnTo>
                    <a:pt x="5" y="12"/>
                  </a:lnTo>
                  <a:lnTo>
                    <a:pt x="13" y="12"/>
                  </a:lnTo>
                  <a:lnTo>
                    <a:pt x="18" y="7"/>
                  </a:lnTo>
                  <a:lnTo>
                    <a:pt x="23" y="7"/>
                  </a:lnTo>
                  <a:lnTo>
                    <a:pt x="30" y="7"/>
                  </a:lnTo>
                  <a:lnTo>
                    <a:pt x="35" y="7"/>
                  </a:lnTo>
                  <a:lnTo>
                    <a:pt x="40" y="0"/>
                  </a:lnTo>
                  <a:lnTo>
                    <a:pt x="48" y="0"/>
                  </a:lnTo>
                  <a:lnTo>
                    <a:pt x="53" y="0"/>
                  </a:lnTo>
                  <a:close/>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407635" name="Text Box 83"/>
          <p:cNvSpPr txBox="1">
            <a:spLocks noChangeArrowheads="1"/>
          </p:cNvSpPr>
          <p:nvPr/>
        </p:nvSpPr>
        <p:spPr bwMode="auto">
          <a:xfrm>
            <a:off x="5524501" y="4973638"/>
            <a:ext cx="2695575" cy="459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ctr" rtl="0" eaLnBrk="0" hangingPunct="0">
              <a:lnSpc>
                <a:spcPct val="50000"/>
              </a:lnSpc>
              <a:spcBef>
                <a:spcPct val="50000"/>
              </a:spcBef>
            </a:pPr>
            <a:r>
              <a:rPr lang="es-ES_tradnl" sz="1400">
                <a:latin typeface="Times New Roman" pitchFamily="18" charset="0"/>
              </a:rPr>
              <a:t>Gasto de gobierno en salud </a:t>
            </a:r>
          </a:p>
          <a:p>
            <a:pPr algn="ctr" rtl="0" eaLnBrk="0" hangingPunct="0">
              <a:lnSpc>
                <a:spcPct val="50000"/>
              </a:lnSpc>
              <a:spcBef>
                <a:spcPct val="50000"/>
              </a:spcBef>
            </a:pPr>
            <a:r>
              <a:rPr lang="es-ES_tradnl" sz="1400">
                <a:latin typeface="Times New Roman" pitchFamily="18" charset="0"/>
              </a:rPr>
              <a:t>Per capita quintiles</a:t>
            </a:r>
            <a:r>
              <a:rPr lang="es-ES_tradnl" sz="1600">
                <a:latin typeface="Times New Roman" pitchFamily="18" charset="0"/>
              </a:rPr>
              <a:t> </a:t>
            </a:r>
          </a:p>
        </p:txBody>
      </p:sp>
      <p:sp>
        <p:nvSpPr>
          <p:cNvPr id="407636" name="Text Box 84"/>
          <p:cNvSpPr txBox="1">
            <a:spLocks noChangeArrowheads="1"/>
          </p:cNvSpPr>
          <p:nvPr/>
        </p:nvSpPr>
        <p:spPr bwMode="auto">
          <a:xfrm>
            <a:off x="3808152" y="6970713"/>
            <a:ext cx="1632475"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ctr" rtl="0" eaLnBrk="0" hangingPunct="0"/>
            <a:r>
              <a:rPr lang="es-ES_tradnl" sz="1400" dirty="0">
                <a:solidFill>
                  <a:schemeClr val="tx2">
                    <a:lumMod val="75000"/>
                  </a:schemeClr>
                </a:solidFill>
                <a:latin typeface="Arial Narrow" pitchFamily="34" charset="0"/>
              </a:rPr>
              <a:t>F</a:t>
            </a:r>
            <a:r>
              <a:rPr lang="es-ES_tradnl" sz="1400" dirty="0">
                <a:latin typeface="Arial Narrow" pitchFamily="34" charset="0"/>
              </a:rPr>
              <a:t>uente: FUNSALUD </a:t>
            </a:r>
          </a:p>
        </p:txBody>
      </p:sp>
      <p:sp>
        <p:nvSpPr>
          <p:cNvPr id="407637" name="Rectangle 85"/>
          <p:cNvSpPr>
            <a:spLocks noChangeArrowheads="1"/>
          </p:cNvSpPr>
          <p:nvPr/>
        </p:nvSpPr>
        <p:spPr bwMode="auto">
          <a:xfrm>
            <a:off x="885826" y="5545139"/>
            <a:ext cx="266700" cy="16827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38" name="Rectangle 86"/>
          <p:cNvSpPr>
            <a:spLocks noChangeArrowheads="1"/>
          </p:cNvSpPr>
          <p:nvPr/>
        </p:nvSpPr>
        <p:spPr bwMode="auto">
          <a:xfrm>
            <a:off x="885826" y="5797550"/>
            <a:ext cx="266700" cy="166688"/>
          </a:xfrm>
          <a:prstGeom prst="rect">
            <a:avLst/>
          </a:prstGeom>
          <a:solidFill>
            <a:srgbClr val="E874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39" name="Rectangle 87"/>
          <p:cNvSpPr>
            <a:spLocks noChangeArrowheads="1"/>
          </p:cNvSpPr>
          <p:nvPr/>
        </p:nvSpPr>
        <p:spPr bwMode="auto">
          <a:xfrm>
            <a:off x="885826" y="6048375"/>
            <a:ext cx="266700" cy="16827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40" name="Rectangle 88"/>
          <p:cNvSpPr>
            <a:spLocks noChangeArrowheads="1"/>
          </p:cNvSpPr>
          <p:nvPr/>
        </p:nvSpPr>
        <p:spPr bwMode="auto">
          <a:xfrm>
            <a:off x="885826" y="6300789"/>
            <a:ext cx="266700" cy="1682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41" name="Rectangle 89"/>
          <p:cNvSpPr>
            <a:spLocks noChangeArrowheads="1"/>
          </p:cNvSpPr>
          <p:nvPr/>
        </p:nvSpPr>
        <p:spPr bwMode="auto">
          <a:xfrm>
            <a:off x="885826" y="6553200"/>
            <a:ext cx="266700" cy="1682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42" name="Text Box 90"/>
          <p:cNvSpPr txBox="1">
            <a:spLocks noChangeArrowheads="1"/>
          </p:cNvSpPr>
          <p:nvPr/>
        </p:nvSpPr>
        <p:spPr bwMode="auto">
          <a:xfrm>
            <a:off x="1353221" y="5745162"/>
            <a:ext cx="808531"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59 </a:t>
            </a:r>
            <a:r>
              <a:rPr lang="es-ES_tradnl" sz="1400" dirty="0" err="1">
                <a:latin typeface="Times New Roman" pitchFamily="18" charset="0"/>
              </a:rPr>
              <a:t>to</a:t>
            </a:r>
            <a:r>
              <a:rPr lang="es-ES_tradnl" sz="1400" dirty="0">
                <a:latin typeface="Times New Roman" pitchFamily="18" charset="0"/>
              </a:rPr>
              <a:t> 80</a:t>
            </a:r>
          </a:p>
        </p:txBody>
      </p:sp>
      <p:sp>
        <p:nvSpPr>
          <p:cNvPr id="407643" name="Text Box 91"/>
          <p:cNvSpPr txBox="1">
            <a:spLocks noChangeArrowheads="1"/>
          </p:cNvSpPr>
          <p:nvPr/>
        </p:nvSpPr>
        <p:spPr bwMode="auto">
          <a:xfrm>
            <a:off x="1348766" y="5494338"/>
            <a:ext cx="898300"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81 </a:t>
            </a:r>
            <a:r>
              <a:rPr lang="es-ES_tradnl" sz="1400" dirty="0" err="1">
                <a:latin typeface="Times New Roman" pitchFamily="18" charset="0"/>
              </a:rPr>
              <a:t>to</a:t>
            </a:r>
            <a:r>
              <a:rPr lang="es-ES_tradnl" sz="1400" dirty="0">
                <a:latin typeface="Times New Roman" pitchFamily="18" charset="0"/>
              </a:rPr>
              <a:t> 12</a:t>
            </a:r>
            <a:r>
              <a:rPr lang="es-ES_tradnl" sz="1400" dirty="0">
                <a:solidFill>
                  <a:srgbClr val="FFFF99"/>
                </a:solidFill>
                <a:latin typeface="Times New Roman" pitchFamily="18" charset="0"/>
              </a:rPr>
              <a:t>2</a:t>
            </a:r>
          </a:p>
        </p:txBody>
      </p:sp>
      <p:sp>
        <p:nvSpPr>
          <p:cNvPr id="407644" name="Text Box 92"/>
          <p:cNvSpPr txBox="1">
            <a:spLocks noChangeArrowheads="1"/>
          </p:cNvSpPr>
          <p:nvPr/>
        </p:nvSpPr>
        <p:spPr bwMode="auto">
          <a:xfrm>
            <a:off x="1241425" y="5969001"/>
            <a:ext cx="988068"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123 </a:t>
            </a:r>
            <a:r>
              <a:rPr lang="es-ES_tradnl" sz="1400" dirty="0" err="1">
                <a:latin typeface="Times New Roman" pitchFamily="18" charset="0"/>
              </a:rPr>
              <a:t>to</a:t>
            </a:r>
            <a:r>
              <a:rPr lang="es-ES_tradnl" sz="1400" dirty="0">
                <a:latin typeface="Times New Roman" pitchFamily="18" charset="0"/>
              </a:rPr>
              <a:t> 184</a:t>
            </a:r>
          </a:p>
        </p:txBody>
      </p:sp>
      <p:sp>
        <p:nvSpPr>
          <p:cNvPr id="407645" name="Text Box 93"/>
          <p:cNvSpPr txBox="1">
            <a:spLocks noChangeArrowheads="1"/>
          </p:cNvSpPr>
          <p:nvPr/>
        </p:nvSpPr>
        <p:spPr bwMode="auto">
          <a:xfrm>
            <a:off x="1249914" y="6249989"/>
            <a:ext cx="988068"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solidFill>
                  <a:srgbClr val="FFFF99"/>
                </a:solidFill>
                <a:latin typeface="Times New Roman" pitchFamily="18" charset="0"/>
              </a:rPr>
              <a:t>1</a:t>
            </a:r>
            <a:r>
              <a:rPr lang="es-ES_tradnl" sz="1400" dirty="0">
                <a:latin typeface="Times New Roman" pitchFamily="18" charset="0"/>
              </a:rPr>
              <a:t>85 </a:t>
            </a:r>
            <a:r>
              <a:rPr lang="es-ES_tradnl" sz="1400" dirty="0" err="1">
                <a:latin typeface="Times New Roman" pitchFamily="18" charset="0"/>
              </a:rPr>
              <a:t>to</a:t>
            </a:r>
            <a:r>
              <a:rPr lang="es-ES_tradnl" sz="1400" dirty="0">
                <a:latin typeface="Times New Roman" pitchFamily="18" charset="0"/>
              </a:rPr>
              <a:t> 313</a:t>
            </a:r>
          </a:p>
        </p:txBody>
      </p:sp>
      <p:sp>
        <p:nvSpPr>
          <p:cNvPr id="407646" name="Text Box 94"/>
          <p:cNvSpPr txBox="1">
            <a:spLocks noChangeArrowheads="1"/>
          </p:cNvSpPr>
          <p:nvPr/>
        </p:nvSpPr>
        <p:spPr bwMode="auto">
          <a:xfrm>
            <a:off x="1241426" y="6556376"/>
            <a:ext cx="988068"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314 </a:t>
            </a:r>
            <a:r>
              <a:rPr lang="es-ES_tradnl" sz="1400" dirty="0" err="1">
                <a:latin typeface="Times New Roman" pitchFamily="18" charset="0"/>
              </a:rPr>
              <a:t>to</a:t>
            </a:r>
            <a:r>
              <a:rPr lang="es-ES_tradnl" sz="1400" dirty="0">
                <a:latin typeface="Times New Roman" pitchFamily="18" charset="0"/>
              </a:rPr>
              <a:t> 535</a:t>
            </a:r>
          </a:p>
        </p:txBody>
      </p:sp>
      <p:sp>
        <p:nvSpPr>
          <p:cNvPr id="407647" name="Text Box 95"/>
          <p:cNvSpPr txBox="1">
            <a:spLocks noChangeArrowheads="1"/>
          </p:cNvSpPr>
          <p:nvPr/>
        </p:nvSpPr>
        <p:spPr bwMode="auto">
          <a:xfrm>
            <a:off x="1086753" y="4910819"/>
            <a:ext cx="1337522" cy="53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ctr" rtl="0" eaLnBrk="0" hangingPunct="0"/>
            <a:r>
              <a:rPr lang="es-ES_tradnl" sz="1400" dirty="0">
                <a:latin typeface="Times New Roman" pitchFamily="18" charset="0"/>
              </a:rPr>
              <a:t>Gasto en salud</a:t>
            </a:r>
          </a:p>
          <a:p>
            <a:pPr algn="ctr" rtl="0" eaLnBrk="0" hangingPunct="0"/>
            <a:r>
              <a:rPr lang="es-ES_tradnl" sz="1400" dirty="0">
                <a:latin typeface="Times New Roman" pitchFamily="18" charset="0"/>
              </a:rPr>
              <a:t>1995 USD</a:t>
            </a:r>
          </a:p>
        </p:txBody>
      </p:sp>
      <p:sp>
        <p:nvSpPr>
          <p:cNvPr id="407648" name="Rectangle 96"/>
          <p:cNvSpPr>
            <a:spLocks noChangeArrowheads="1"/>
          </p:cNvSpPr>
          <p:nvPr/>
        </p:nvSpPr>
        <p:spPr bwMode="auto">
          <a:xfrm>
            <a:off x="5875338" y="5545139"/>
            <a:ext cx="268287" cy="16827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49" name="Rectangle 97"/>
          <p:cNvSpPr>
            <a:spLocks noChangeArrowheads="1"/>
          </p:cNvSpPr>
          <p:nvPr/>
        </p:nvSpPr>
        <p:spPr bwMode="auto">
          <a:xfrm>
            <a:off x="5875338" y="5797550"/>
            <a:ext cx="268287" cy="166688"/>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50" name="Rectangle 98"/>
          <p:cNvSpPr>
            <a:spLocks noChangeArrowheads="1"/>
          </p:cNvSpPr>
          <p:nvPr/>
        </p:nvSpPr>
        <p:spPr bwMode="auto">
          <a:xfrm>
            <a:off x="5875338" y="6048375"/>
            <a:ext cx="268287" cy="1682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51" name="Rectangle 99"/>
          <p:cNvSpPr>
            <a:spLocks noChangeArrowheads="1"/>
          </p:cNvSpPr>
          <p:nvPr/>
        </p:nvSpPr>
        <p:spPr bwMode="auto">
          <a:xfrm>
            <a:off x="5875338" y="6300789"/>
            <a:ext cx="268287" cy="16827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52" name="Rectangle 100"/>
          <p:cNvSpPr>
            <a:spLocks noChangeArrowheads="1"/>
          </p:cNvSpPr>
          <p:nvPr/>
        </p:nvSpPr>
        <p:spPr bwMode="auto">
          <a:xfrm>
            <a:off x="5875338" y="6553200"/>
            <a:ext cx="268287" cy="168275"/>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GB"/>
          </a:p>
        </p:txBody>
      </p:sp>
      <p:sp>
        <p:nvSpPr>
          <p:cNvPr id="407653" name="Text Box 101"/>
          <p:cNvSpPr txBox="1">
            <a:spLocks noChangeArrowheads="1"/>
          </p:cNvSpPr>
          <p:nvPr/>
        </p:nvSpPr>
        <p:spPr bwMode="auto">
          <a:xfrm>
            <a:off x="6321426" y="5464176"/>
            <a:ext cx="1276352"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a:latin typeface="Times New Roman" pitchFamily="18" charset="0"/>
              </a:rPr>
              <a:t>0  to 110 (838)</a:t>
            </a:r>
          </a:p>
        </p:txBody>
      </p:sp>
      <p:sp>
        <p:nvSpPr>
          <p:cNvPr id="407654" name="Text Box 102"/>
          <p:cNvSpPr txBox="1">
            <a:spLocks noChangeArrowheads="1"/>
          </p:cNvSpPr>
          <p:nvPr/>
        </p:nvSpPr>
        <p:spPr bwMode="auto">
          <a:xfrm>
            <a:off x="6333027" y="5713414"/>
            <a:ext cx="1411004"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110 </a:t>
            </a:r>
            <a:r>
              <a:rPr lang="es-ES_tradnl" sz="1400" dirty="0" err="1">
                <a:latin typeface="Times New Roman" pitchFamily="18" charset="0"/>
              </a:rPr>
              <a:t>to</a:t>
            </a:r>
            <a:r>
              <a:rPr lang="es-ES_tradnl" sz="1400" dirty="0">
                <a:latin typeface="Times New Roman" pitchFamily="18" charset="0"/>
              </a:rPr>
              <a:t> 210 (673)</a:t>
            </a:r>
          </a:p>
        </p:txBody>
      </p:sp>
      <p:sp>
        <p:nvSpPr>
          <p:cNvPr id="407655" name="Text Box 103"/>
          <p:cNvSpPr txBox="1">
            <a:spLocks noChangeArrowheads="1"/>
          </p:cNvSpPr>
          <p:nvPr/>
        </p:nvSpPr>
        <p:spPr bwMode="auto">
          <a:xfrm>
            <a:off x="6333027" y="5975029"/>
            <a:ext cx="1420879"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210 </a:t>
            </a:r>
            <a:r>
              <a:rPr lang="es-ES_tradnl" sz="1400" dirty="0" err="1">
                <a:latin typeface="Times New Roman" pitchFamily="18" charset="0"/>
              </a:rPr>
              <a:t>to</a:t>
            </a:r>
            <a:r>
              <a:rPr lang="es-ES_tradnl" sz="1400" dirty="0">
                <a:latin typeface="Times New Roman" pitchFamily="18" charset="0"/>
              </a:rPr>
              <a:t> 410 (528)</a:t>
            </a:r>
          </a:p>
        </p:txBody>
      </p:sp>
      <p:sp>
        <p:nvSpPr>
          <p:cNvPr id="407656" name="Text Box 104"/>
          <p:cNvSpPr txBox="1">
            <a:spLocks noChangeArrowheads="1"/>
          </p:cNvSpPr>
          <p:nvPr/>
        </p:nvSpPr>
        <p:spPr bwMode="auto">
          <a:xfrm>
            <a:off x="6335714" y="6253163"/>
            <a:ext cx="1555531"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410 </a:t>
            </a:r>
            <a:r>
              <a:rPr lang="es-ES_tradnl" sz="1400" dirty="0" err="1">
                <a:latin typeface="Times New Roman" pitchFamily="18" charset="0"/>
              </a:rPr>
              <a:t>to</a:t>
            </a:r>
            <a:r>
              <a:rPr lang="es-ES_tradnl" sz="1400" dirty="0">
                <a:latin typeface="Times New Roman" pitchFamily="18" charset="0"/>
              </a:rPr>
              <a:t> 1,169 (341)</a:t>
            </a:r>
          </a:p>
        </p:txBody>
      </p:sp>
      <p:sp>
        <p:nvSpPr>
          <p:cNvPr id="407657" name="Text Box 105"/>
          <p:cNvSpPr txBox="1">
            <a:spLocks noChangeArrowheads="1"/>
          </p:cNvSpPr>
          <p:nvPr/>
        </p:nvSpPr>
        <p:spPr bwMode="auto">
          <a:xfrm>
            <a:off x="6291263" y="6469064"/>
            <a:ext cx="1600415" cy="3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eaLnBrk="0" hangingPunct="0"/>
            <a:r>
              <a:rPr lang="es-ES_tradnl" sz="1400" dirty="0">
                <a:latin typeface="Times New Roman" pitchFamily="18" charset="0"/>
              </a:rPr>
              <a:t>1,160 </a:t>
            </a:r>
            <a:r>
              <a:rPr lang="es-ES_tradnl" sz="1400" dirty="0" err="1">
                <a:latin typeface="Times New Roman" pitchFamily="18" charset="0"/>
              </a:rPr>
              <a:t>to</a:t>
            </a:r>
            <a:r>
              <a:rPr lang="es-ES_tradnl" sz="1400" dirty="0">
                <a:latin typeface="Times New Roman" pitchFamily="18" charset="0"/>
              </a:rPr>
              <a:t> 3,750 (23</a:t>
            </a:r>
            <a:r>
              <a:rPr lang="es-ES_tradnl" sz="1400" dirty="0">
                <a:solidFill>
                  <a:srgbClr val="FFFF99"/>
                </a:solidFill>
                <a:latin typeface="Times New Roman" pitchFamily="18" charset="0"/>
              </a:rPr>
              <a:t>)</a:t>
            </a:r>
          </a:p>
        </p:txBody>
      </p:sp>
      <p:sp>
        <p:nvSpPr>
          <p:cNvPr id="407658" name="Text Box 106"/>
          <p:cNvSpPr txBox="1">
            <a:spLocks noChangeArrowheads="1"/>
          </p:cNvSpPr>
          <p:nvPr/>
        </p:nvSpPr>
        <p:spPr bwMode="auto">
          <a:xfrm>
            <a:off x="408232" y="44450"/>
            <a:ext cx="9896475" cy="1244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4287" tIns="52144" rIns="104287" bIns="52144">
            <a:spAutoFit/>
          </a:bodyPr>
          <a:lstStyle>
            <a:lvl1pPr defTabSz="1042988">
              <a:defRPr>
                <a:solidFill>
                  <a:schemeClr val="tx1"/>
                </a:solidFill>
                <a:latin typeface="Arial" charset="0"/>
                <a:cs typeface="Arial" charset="0"/>
              </a:defRPr>
            </a:lvl1pPr>
            <a:lvl2pPr marL="522288" defTabSz="1042988">
              <a:defRPr>
                <a:solidFill>
                  <a:schemeClr val="tx1"/>
                </a:solidFill>
                <a:latin typeface="Arial" charset="0"/>
                <a:cs typeface="Arial" charset="0"/>
              </a:defRPr>
            </a:lvl2pPr>
            <a:lvl3pPr marL="1042988" defTabSz="1042988">
              <a:defRPr>
                <a:solidFill>
                  <a:schemeClr val="tx1"/>
                </a:solidFill>
                <a:latin typeface="Arial" charset="0"/>
                <a:cs typeface="Arial" charset="0"/>
              </a:defRPr>
            </a:lvl3pPr>
            <a:lvl4pPr marL="1565275" defTabSz="1042988">
              <a:defRPr>
                <a:solidFill>
                  <a:schemeClr val="tx1"/>
                </a:solidFill>
                <a:latin typeface="Arial" charset="0"/>
                <a:cs typeface="Arial" charset="0"/>
              </a:defRPr>
            </a:lvl4pPr>
            <a:lvl5pPr marL="2085975"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ctr" rtl="0" eaLnBrk="0" hangingPunct="0"/>
            <a:r>
              <a:rPr lang="en-US" sz="3700" dirty="0" err="1" smtClean="0">
                <a:solidFill>
                  <a:srgbClr val="000066"/>
                </a:solidFill>
                <a:effectLst>
                  <a:outerShdw blurRad="38100" dist="38100" dir="2700000" algn="tl">
                    <a:srgbClr val="000000">
                      <a:alpha val="43137"/>
                    </a:srgbClr>
                  </a:outerShdw>
                </a:effectLst>
                <a:latin typeface="Times New Roman" pitchFamily="18" charset="0"/>
              </a:rPr>
              <a:t>Gasto</a:t>
            </a:r>
            <a:r>
              <a:rPr lang="en-US" sz="3700" dirty="0" smtClean="0">
                <a:solidFill>
                  <a:srgbClr val="000066"/>
                </a:solidFill>
                <a:effectLst>
                  <a:outerShdw blurRad="38100" dist="38100" dir="2700000" algn="tl">
                    <a:srgbClr val="000000">
                      <a:alpha val="43137"/>
                    </a:srgbClr>
                  </a:outerShdw>
                </a:effectLst>
                <a:latin typeface="Times New Roman" pitchFamily="18" charset="0"/>
              </a:rPr>
              <a:t> en </a:t>
            </a:r>
            <a:r>
              <a:rPr lang="en-US" sz="3700" dirty="0" err="1" smtClean="0">
                <a:solidFill>
                  <a:srgbClr val="000066"/>
                </a:solidFill>
                <a:effectLst>
                  <a:outerShdw blurRad="38100" dist="38100" dir="2700000" algn="tl">
                    <a:srgbClr val="000000">
                      <a:alpha val="43137"/>
                    </a:srgbClr>
                  </a:outerShdw>
                </a:effectLst>
                <a:latin typeface="Times New Roman" pitchFamily="18" charset="0"/>
              </a:rPr>
              <a:t>salud</a:t>
            </a:r>
            <a:r>
              <a:rPr lang="en-US" sz="3700" dirty="0" smtClean="0">
                <a:solidFill>
                  <a:srgbClr val="000066"/>
                </a:solidFill>
                <a:effectLst>
                  <a:outerShdw blurRad="38100" dist="38100" dir="2700000" algn="tl">
                    <a:srgbClr val="000000">
                      <a:alpha val="43137"/>
                    </a:srgbClr>
                  </a:outerShdw>
                </a:effectLst>
                <a:latin typeface="Times New Roman" pitchFamily="18" charset="0"/>
              </a:rPr>
              <a:t> </a:t>
            </a:r>
            <a:r>
              <a:rPr lang="en-US" sz="3700" dirty="0" err="1" smtClean="0">
                <a:solidFill>
                  <a:srgbClr val="000066"/>
                </a:solidFill>
                <a:effectLst>
                  <a:outerShdw blurRad="38100" dist="38100" dir="2700000" algn="tl">
                    <a:srgbClr val="000000">
                      <a:alpha val="43137"/>
                    </a:srgbClr>
                  </a:outerShdw>
                </a:effectLst>
                <a:latin typeface="Times New Roman" pitchFamily="18" charset="0"/>
              </a:rPr>
              <a:t>por</a:t>
            </a:r>
            <a:r>
              <a:rPr lang="en-US" sz="3700" dirty="0" smtClean="0">
                <a:solidFill>
                  <a:srgbClr val="000066"/>
                </a:solidFill>
                <a:effectLst>
                  <a:outerShdw blurRad="38100" dist="38100" dir="2700000" algn="tl">
                    <a:srgbClr val="000000">
                      <a:alpha val="43137"/>
                    </a:srgbClr>
                  </a:outerShdw>
                </a:effectLst>
                <a:latin typeface="Times New Roman" pitchFamily="18" charset="0"/>
              </a:rPr>
              <a:t> persona </a:t>
            </a:r>
            <a:r>
              <a:rPr lang="en-US" sz="3700" dirty="0" err="1" smtClean="0">
                <a:solidFill>
                  <a:srgbClr val="000066"/>
                </a:solidFill>
                <a:effectLst>
                  <a:outerShdw blurRad="38100" dist="38100" dir="2700000" algn="tl">
                    <a:srgbClr val="000000">
                      <a:alpha val="43137"/>
                    </a:srgbClr>
                  </a:outerShdw>
                </a:effectLst>
                <a:latin typeface="Times New Roman" pitchFamily="18" charset="0"/>
              </a:rPr>
              <a:t>por</a:t>
            </a:r>
            <a:r>
              <a:rPr lang="en-US" sz="3700" dirty="0" smtClean="0">
                <a:solidFill>
                  <a:srgbClr val="000066"/>
                </a:solidFill>
                <a:effectLst>
                  <a:outerShdw blurRad="38100" dist="38100" dir="2700000" algn="tl">
                    <a:srgbClr val="000000">
                      <a:alpha val="43137"/>
                    </a:srgbClr>
                  </a:outerShdw>
                </a:effectLst>
                <a:latin typeface="Times New Roman" pitchFamily="18" charset="0"/>
              </a:rPr>
              <a:t> </a:t>
            </a:r>
            <a:r>
              <a:rPr lang="en-US" sz="3700" dirty="0" err="1" smtClean="0">
                <a:solidFill>
                  <a:srgbClr val="000066"/>
                </a:solidFill>
                <a:effectLst>
                  <a:outerShdw blurRad="38100" dist="38100" dir="2700000" algn="tl">
                    <a:srgbClr val="000000">
                      <a:alpha val="43137"/>
                    </a:srgbClr>
                  </a:outerShdw>
                </a:effectLst>
                <a:latin typeface="Times New Roman" pitchFamily="18" charset="0"/>
              </a:rPr>
              <a:t>entidad</a:t>
            </a:r>
            <a:r>
              <a:rPr lang="en-US" sz="3700" dirty="0" smtClean="0">
                <a:solidFill>
                  <a:srgbClr val="000066"/>
                </a:solidFill>
                <a:effectLst>
                  <a:outerShdw blurRad="38100" dist="38100" dir="2700000" algn="tl">
                    <a:srgbClr val="000000">
                      <a:alpha val="43137"/>
                    </a:srgbClr>
                  </a:outerShdw>
                </a:effectLst>
                <a:latin typeface="Times New Roman" pitchFamily="18" charset="0"/>
              </a:rPr>
              <a:t> y </a:t>
            </a:r>
            <a:r>
              <a:rPr lang="en-US" sz="3700" dirty="0" err="1" smtClean="0">
                <a:solidFill>
                  <a:srgbClr val="000066"/>
                </a:solidFill>
                <a:effectLst>
                  <a:outerShdw blurRad="38100" dist="38100" dir="2700000" algn="tl">
                    <a:srgbClr val="000000">
                      <a:alpha val="43137"/>
                    </a:srgbClr>
                  </a:outerShdw>
                </a:effectLst>
                <a:latin typeface="Times New Roman" pitchFamily="18" charset="0"/>
              </a:rPr>
              <a:t>municipio</a:t>
            </a:r>
            <a:endParaRPr lang="en-US" sz="3700" dirty="0">
              <a:solidFill>
                <a:srgbClr val="000066"/>
              </a:solidFill>
              <a:effectLst>
                <a:outerShdw blurRad="38100" dist="38100" dir="2700000" algn="tl">
                  <a:srgbClr val="000000">
                    <a:alpha val="43137"/>
                  </a:srgbClr>
                </a:outerShdw>
              </a:effectLst>
              <a:latin typeface="Times New Roman" pitchFamily="18" charset="0"/>
            </a:endParaRPr>
          </a:p>
        </p:txBody>
      </p:sp>
      <p:sp>
        <p:nvSpPr>
          <p:cNvPr id="2" name="Up Arrow 1"/>
          <p:cNvSpPr/>
          <p:nvPr/>
        </p:nvSpPr>
        <p:spPr>
          <a:xfrm>
            <a:off x="617090" y="1716435"/>
            <a:ext cx="9719125" cy="4836765"/>
          </a:xfrm>
          <a:prstGeom prst="upArrow">
            <a:avLst>
              <a:gd name="adj1" fmla="val 50000"/>
              <a:gd name="adj2" fmla="val 46497"/>
            </a:avLst>
          </a:prstGeom>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r>
              <a:rPr lang="en-US" sz="3700" dirty="0" err="1" smtClean="0">
                <a:solidFill>
                  <a:srgbClr val="000066"/>
                </a:solidFill>
              </a:rPr>
              <a:t>Medición</a:t>
            </a:r>
            <a:r>
              <a:rPr lang="en-US" sz="3700" dirty="0" smtClean="0">
                <a:solidFill>
                  <a:srgbClr val="000066"/>
                </a:solidFill>
              </a:rPr>
              <a:t> de </a:t>
            </a:r>
            <a:r>
              <a:rPr lang="en-US" sz="3700" dirty="0" err="1" smtClean="0">
                <a:solidFill>
                  <a:srgbClr val="000066"/>
                </a:solidFill>
              </a:rPr>
              <a:t>desigualdades</a:t>
            </a:r>
            <a:r>
              <a:rPr lang="en-US" sz="3700" dirty="0" smtClean="0">
                <a:solidFill>
                  <a:srgbClr val="000066"/>
                </a:solidFill>
              </a:rPr>
              <a:t>.  </a:t>
            </a:r>
            <a:r>
              <a:rPr lang="en-US" sz="3700" dirty="0" err="1">
                <a:solidFill>
                  <a:srgbClr val="000066"/>
                </a:solidFill>
              </a:rPr>
              <a:t>R</a:t>
            </a:r>
            <a:r>
              <a:rPr lang="en-US" sz="3700" dirty="0" err="1" smtClean="0">
                <a:solidFill>
                  <a:srgbClr val="000066"/>
                </a:solidFill>
              </a:rPr>
              <a:t>easignación</a:t>
            </a:r>
            <a:r>
              <a:rPr lang="en-US" sz="3700" dirty="0" smtClean="0">
                <a:solidFill>
                  <a:srgbClr val="000066"/>
                </a:solidFill>
              </a:rPr>
              <a:t> de </a:t>
            </a:r>
            <a:r>
              <a:rPr lang="en-US" sz="3700" dirty="0" err="1" smtClean="0">
                <a:solidFill>
                  <a:srgbClr val="000066"/>
                </a:solidFill>
              </a:rPr>
              <a:t>recursos</a:t>
            </a:r>
            <a:r>
              <a:rPr lang="en-US" sz="3700" dirty="0" smtClean="0">
                <a:solidFill>
                  <a:srgbClr val="000066"/>
                </a:solidFill>
              </a:rPr>
              <a:t>.</a:t>
            </a:r>
          </a:p>
          <a:p>
            <a:pPr algn="ctr"/>
            <a:r>
              <a:rPr lang="en-US" sz="3700" dirty="0" err="1" smtClean="0">
                <a:solidFill>
                  <a:srgbClr val="000066"/>
                </a:solidFill>
              </a:rPr>
              <a:t>Fondos</a:t>
            </a:r>
            <a:r>
              <a:rPr lang="en-US" sz="3700" dirty="0" smtClean="0">
                <a:solidFill>
                  <a:srgbClr val="000066"/>
                </a:solidFill>
              </a:rPr>
              <a:t> </a:t>
            </a:r>
            <a:r>
              <a:rPr lang="en-US" sz="3700" dirty="0" err="1" smtClean="0">
                <a:solidFill>
                  <a:srgbClr val="000066"/>
                </a:solidFill>
              </a:rPr>
              <a:t>específicos</a:t>
            </a:r>
            <a:r>
              <a:rPr lang="en-US" sz="3700" dirty="0" smtClean="0">
                <a:solidFill>
                  <a:srgbClr val="000066"/>
                </a:solidFill>
              </a:rPr>
              <a:t> </a:t>
            </a:r>
            <a:r>
              <a:rPr lang="en-US" sz="3700" dirty="0" err="1" smtClean="0">
                <a:solidFill>
                  <a:srgbClr val="000066"/>
                </a:solidFill>
              </a:rPr>
              <a:t>para</a:t>
            </a:r>
            <a:r>
              <a:rPr lang="en-US" sz="3700" dirty="0" smtClean="0">
                <a:solidFill>
                  <a:srgbClr val="000066"/>
                </a:solidFill>
              </a:rPr>
              <a:t> </a:t>
            </a:r>
            <a:r>
              <a:rPr lang="en-US" sz="3700" dirty="0" err="1" smtClean="0">
                <a:solidFill>
                  <a:srgbClr val="000066"/>
                </a:solidFill>
              </a:rPr>
              <a:t>pobres</a:t>
            </a:r>
            <a:endParaRPr lang="en-GB" sz="3700" dirty="0">
              <a:solidFill>
                <a:srgbClr val="000066"/>
              </a:solidFill>
            </a:endParaRPr>
          </a:p>
        </p:txBody>
      </p:sp>
    </p:spTree>
    <p:extLst>
      <p:ext uri="{BB962C8B-B14F-4D97-AF65-F5344CB8AC3E}">
        <p14:creationId xmlns:p14="http://schemas.microsoft.com/office/powerpoint/2010/main" val="427230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normAutofit/>
          </a:bodyPr>
          <a:lstStyle/>
          <a:p>
            <a:r>
              <a:rPr lang="en-US" sz="3700" dirty="0" err="1" smtClean="0">
                <a:effectLst>
                  <a:outerShdw blurRad="38100" dist="38100" dir="2700000" algn="tl">
                    <a:srgbClr val="000000">
                      <a:alpha val="43137"/>
                    </a:srgbClr>
                  </a:outerShdw>
                </a:effectLst>
              </a:rPr>
              <a:t>Gasto</a:t>
            </a:r>
            <a:r>
              <a:rPr lang="en-US" sz="3700" dirty="0" smtClean="0">
                <a:effectLst>
                  <a:outerShdw blurRad="38100" dist="38100" dir="2700000" algn="tl">
                    <a:srgbClr val="000000">
                      <a:alpha val="43137"/>
                    </a:srgbClr>
                  </a:outerShdw>
                </a:effectLst>
              </a:rPr>
              <a:t> </a:t>
            </a:r>
            <a:r>
              <a:rPr lang="en-US" sz="3700" dirty="0" err="1" smtClean="0">
                <a:effectLst>
                  <a:outerShdw blurRad="38100" dist="38100" dir="2700000" algn="tl">
                    <a:srgbClr val="000000">
                      <a:alpha val="43137"/>
                    </a:srgbClr>
                  </a:outerShdw>
                </a:effectLst>
              </a:rPr>
              <a:t>por</a:t>
            </a:r>
            <a:r>
              <a:rPr lang="en-US" sz="3700" dirty="0" smtClean="0">
                <a:effectLst>
                  <a:outerShdw blurRad="38100" dist="38100" dir="2700000" algn="tl">
                    <a:srgbClr val="000000">
                      <a:alpha val="43137"/>
                    </a:srgbClr>
                  </a:outerShdw>
                </a:effectLst>
              </a:rPr>
              <a:t> </a:t>
            </a:r>
            <a:r>
              <a:rPr lang="en-US" sz="3700" dirty="0" err="1" smtClean="0">
                <a:effectLst>
                  <a:outerShdw blurRad="38100" dist="38100" dir="2700000" algn="tl">
                    <a:srgbClr val="000000">
                      <a:alpha val="43137"/>
                    </a:srgbClr>
                  </a:outerShdw>
                </a:effectLst>
              </a:rPr>
              <a:t>enfermedad</a:t>
            </a:r>
            <a:r>
              <a:rPr lang="en-US" sz="3700" dirty="0" smtClean="0">
                <a:effectLst>
                  <a:outerShdw blurRad="38100" dist="38100" dir="2700000" algn="tl">
                    <a:srgbClr val="000000">
                      <a:alpha val="43137"/>
                    </a:srgbClr>
                  </a:outerShdw>
                </a:effectLst>
              </a:rPr>
              <a:t> y </a:t>
            </a:r>
            <a:r>
              <a:rPr lang="en-US" sz="3700" dirty="0" err="1" smtClean="0">
                <a:effectLst>
                  <a:outerShdw blurRad="38100" dist="38100" dir="2700000" algn="tl">
                    <a:srgbClr val="000000">
                      <a:alpha val="43137"/>
                    </a:srgbClr>
                  </a:outerShdw>
                </a:effectLst>
              </a:rPr>
              <a:t>proveedor</a:t>
            </a:r>
            <a:r>
              <a:rPr lang="en-US" sz="3700" dirty="0" smtClean="0">
                <a:effectLst>
                  <a:outerShdw blurRad="38100" dist="38100" dir="2700000" algn="tl">
                    <a:srgbClr val="000000">
                      <a:alpha val="43137"/>
                    </a:srgbClr>
                  </a:outerShdw>
                </a:effectLst>
              </a:rPr>
              <a:t>, </a:t>
            </a:r>
            <a:r>
              <a:rPr lang="en-US" sz="3700" dirty="0">
                <a:effectLst>
                  <a:outerShdw blurRad="38100" dist="38100" dir="2700000" algn="tl">
                    <a:srgbClr val="000000">
                      <a:alpha val="43137"/>
                    </a:srgbClr>
                  </a:outerShdw>
                </a:effectLst>
              </a:rPr>
              <a:t>Sri Lanka </a:t>
            </a:r>
            <a:r>
              <a:rPr lang="en-US" sz="3700" dirty="0" smtClean="0">
                <a:effectLst>
                  <a:outerShdw blurRad="38100" dist="38100" dir="2700000" algn="tl">
                    <a:srgbClr val="000000">
                      <a:alpha val="43137"/>
                    </a:srgbClr>
                  </a:outerShdw>
                </a:effectLst>
              </a:rPr>
              <a:t>2005</a:t>
            </a:r>
            <a:endParaRPr lang="en-US" sz="6800" dirty="0">
              <a:effectLst>
                <a:outerShdw blurRad="38100" dist="38100" dir="2700000" algn="tl">
                  <a:srgbClr val="000000">
                    <a:alpha val="43137"/>
                  </a:srgbClr>
                </a:outerShdw>
              </a:effectLst>
            </a:endParaRPr>
          </a:p>
        </p:txBody>
      </p:sp>
      <p:pic>
        <p:nvPicPr>
          <p:cNvPr id="2457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560" y="1382731"/>
            <a:ext cx="9802283" cy="567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Up Arrow 1"/>
          <p:cNvSpPr/>
          <p:nvPr/>
        </p:nvSpPr>
        <p:spPr>
          <a:xfrm>
            <a:off x="925710" y="1382730"/>
            <a:ext cx="8841982" cy="5674448"/>
          </a:xfrm>
          <a:prstGeom prst="upArrow">
            <a:avLst>
              <a:gd name="adj1" fmla="val 50000"/>
              <a:gd name="adj2" fmla="val 47734"/>
            </a:avLst>
          </a:prstGeom>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r>
              <a:rPr lang="en-US" sz="3200" dirty="0" smtClean="0">
                <a:solidFill>
                  <a:srgbClr val="000066"/>
                </a:solidFill>
              </a:rPr>
              <a:t>El </a:t>
            </a:r>
            <a:r>
              <a:rPr lang="en-US" sz="3200" dirty="0" err="1">
                <a:solidFill>
                  <a:srgbClr val="000066"/>
                </a:solidFill>
              </a:rPr>
              <a:t>é</a:t>
            </a:r>
            <a:r>
              <a:rPr lang="en-US" sz="3200" dirty="0" err="1" smtClean="0">
                <a:solidFill>
                  <a:srgbClr val="000066"/>
                </a:solidFill>
              </a:rPr>
              <a:t>nfasis</a:t>
            </a:r>
            <a:r>
              <a:rPr lang="en-US" sz="3200" dirty="0" smtClean="0">
                <a:solidFill>
                  <a:srgbClr val="000066"/>
                </a:solidFill>
              </a:rPr>
              <a:t> </a:t>
            </a:r>
            <a:r>
              <a:rPr lang="en-US" sz="3200" dirty="0" err="1" smtClean="0">
                <a:solidFill>
                  <a:srgbClr val="000066"/>
                </a:solidFill>
              </a:rPr>
              <a:t>hospitalario</a:t>
            </a:r>
            <a:r>
              <a:rPr lang="en-US" sz="3200" dirty="0" smtClean="0">
                <a:solidFill>
                  <a:srgbClr val="000066"/>
                </a:solidFill>
              </a:rPr>
              <a:t> se ha </a:t>
            </a:r>
            <a:r>
              <a:rPr lang="en-US" sz="3200" dirty="0" err="1" smtClean="0">
                <a:solidFill>
                  <a:srgbClr val="000066"/>
                </a:solidFill>
              </a:rPr>
              <a:t>complementado</a:t>
            </a:r>
            <a:r>
              <a:rPr lang="en-US" sz="3200" dirty="0" smtClean="0">
                <a:solidFill>
                  <a:srgbClr val="000066"/>
                </a:solidFill>
              </a:rPr>
              <a:t> con </a:t>
            </a:r>
            <a:r>
              <a:rPr lang="en-US" sz="3200" dirty="0" err="1" smtClean="0">
                <a:solidFill>
                  <a:srgbClr val="000066"/>
                </a:solidFill>
              </a:rPr>
              <a:t>servicios</a:t>
            </a:r>
            <a:r>
              <a:rPr lang="en-US" sz="3200" dirty="0" smtClean="0">
                <a:solidFill>
                  <a:srgbClr val="000066"/>
                </a:solidFill>
              </a:rPr>
              <a:t> de </a:t>
            </a:r>
            <a:r>
              <a:rPr lang="en-US" sz="3200" dirty="0" err="1" smtClean="0">
                <a:solidFill>
                  <a:srgbClr val="000066"/>
                </a:solidFill>
              </a:rPr>
              <a:t>atención</a:t>
            </a:r>
            <a:r>
              <a:rPr lang="en-US" sz="3200" dirty="0" smtClean="0">
                <a:solidFill>
                  <a:srgbClr val="000066"/>
                </a:solidFill>
              </a:rPr>
              <a:t> </a:t>
            </a:r>
            <a:r>
              <a:rPr lang="en-US" sz="3200" dirty="0" err="1" smtClean="0">
                <a:solidFill>
                  <a:srgbClr val="000066"/>
                </a:solidFill>
              </a:rPr>
              <a:t>primaria</a:t>
            </a:r>
            <a:r>
              <a:rPr lang="en-US" sz="3200" dirty="0" smtClean="0"/>
              <a:t> </a:t>
            </a:r>
            <a:endParaRPr lang="en-GB" sz="3200" dirty="0"/>
          </a:p>
        </p:txBody>
      </p:sp>
    </p:spTree>
    <p:extLst>
      <p:ext uri="{BB962C8B-B14F-4D97-AF65-F5344CB8AC3E}">
        <p14:creationId xmlns:p14="http://schemas.microsoft.com/office/powerpoint/2010/main" val="220859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287376"/>
            <a:ext cx="10693400" cy="1190199"/>
          </a:xfrm>
        </p:spPr>
        <p:txBody>
          <a:bodyPr/>
          <a:lstStyle/>
          <a:p>
            <a:pPr algn="ctr"/>
            <a:r>
              <a:rPr lang="en-AU" sz="3700" dirty="0" err="1" smtClean="0">
                <a:effectLst>
                  <a:outerShdw blurRad="38100" dist="38100" dir="2700000" algn="tl">
                    <a:srgbClr val="000000">
                      <a:alpha val="43137"/>
                    </a:srgbClr>
                  </a:outerShdw>
                </a:effectLst>
              </a:rPr>
              <a:t>Cambio</a:t>
            </a:r>
            <a:r>
              <a:rPr lang="en-AU" sz="3700" dirty="0" smtClean="0">
                <a:effectLst>
                  <a:outerShdw blurRad="38100" dist="38100" dir="2700000" algn="tl">
                    <a:srgbClr val="000000">
                      <a:alpha val="43137"/>
                    </a:srgbClr>
                  </a:outerShdw>
                </a:effectLst>
              </a:rPr>
              <a:t> en </a:t>
            </a:r>
            <a:r>
              <a:rPr lang="en-AU" sz="3700" dirty="0" err="1" smtClean="0">
                <a:effectLst>
                  <a:outerShdw blurRad="38100" dist="38100" dir="2700000" algn="tl">
                    <a:srgbClr val="000000">
                      <a:alpha val="43137"/>
                    </a:srgbClr>
                  </a:outerShdw>
                </a:effectLst>
              </a:rPr>
              <a:t>gasto</a:t>
            </a:r>
            <a:r>
              <a:rPr lang="en-AU" sz="3700" dirty="0" smtClean="0">
                <a:effectLst>
                  <a:outerShdw blurRad="38100" dist="38100" dir="2700000" algn="tl">
                    <a:srgbClr val="000000">
                      <a:alpha val="43137"/>
                    </a:srgbClr>
                  </a:outerShdw>
                </a:effectLst>
              </a:rPr>
              <a:t> real </a:t>
            </a:r>
            <a:r>
              <a:rPr lang="en-AU" sz="3700" dirty="0" err="1" smtClean="0">
                <a:effectLst>
                  <a:outerShdw blurRad="38100" dist="38100" dir="2700000" algn="tl">
                    <a:srgbClr val="000000">
                      <a:alpha val="43137"/>
                    </a:srgbClr>
                  </a:outerShdw>
                </a:effectLst>
              </a:rPr>
              <a:t>por</a:t>
            </a:r>
            <a:r>
              <a:rPr lang="en-AU" sz="3700" dirty="0" smtClean="0">
                <a:effectLst>
                  <a:outerShdw blurRad="38100" dist="38100" dir="2700000" algn="tl">
                    <a:srgbClr val="000000">
                      <a:alpha val="43137"/>
                    </a:srgbClr>
                  </a:outerShdw>
                </a:effectLst>
              </a:rPr>
              <a:t> persona en </a:t>
            </a:r>
            <a:r>
              <a:rPr lang="en-AU" sz="3700" dirty="0" err="1" smtClean="0">
                <a:effectLst>
                  <a:outerShdw blurRad="38100" dist="38100" dir="2700000" algn="tl">
                    <a:srgbClr val="000000">
                      <a:alpha val="43137"/>
                    </a:srgbClr>
                  </a:outerShdw>
                </a:effectLst>
              </a:rPr>
              <a:t>medicamentos</a:t>
            </a:r>
            <a:r>
              <a:rPr lang="en-AU" sz="3700" dirty="0" smtClean="0">
                <a:effectLst>
                  <a:outerShdw blurRad="38100" dist="38100" dir="2700000" algn="tl">
                    <a:srgbClr val="000000">
                      <a:alpha val="43137"/>
                    </a:srgbClr>
                  </a:outerShdw>
                </a:effectLst>
              </a:rPr>
              <a:t>, </a:t>
            </a:r>
            <a:r>
              <a:rPr lang="en-AU" sz="3700" dirty="0">
                <a:effectLst>
                  <a:outerShdw blurRad="38100" dist="38100" dir="2700000" algn="tl">
                    <a:srgbClr val="000000">
                      <a:alpha val="43137"/>
                    </a:srgbClr>
                  </a:outerShdw>
                </a:effectLst>
              </a:rPr>
              <a:t>1993-94 to 2000-01, Australia</a:t>
            </a:r>
          </a:p>
        </p:txBody>
      </p:sp>
      <p:graphicFrame>
        <p:nvGraphicFramePr>
          <p:cNvPr id="295939" name="Object 3"/>
          <p:cNvGraphicFramePr>
            <a:graphicFrameLocks noGrp="1" noChangeAspect="1"/>
          </p:cNvGraphicFramePr>
          <p:nvPr>
            <p:ph idx="1"/>
            <p:extLst>
              <p:ext uri="{D42A27DB-BD31-4B8C-83A1-F6EECF244321}">
                <p14:modId xmlns:p14="http://schemas.microsoft.com/office/powerpoint/2010/main" val="2735517854"/>
              </p:ext>
            </p:extLst>
          </p:nvPr>
        </p:nvGraphicFramePr>
        <p:xfrm>
          <a:off x="0" y="1637043"/>
          <a:ext cx="10693400" cy="5160490"/>
        </p:xfrm>
        <a:graphic>
          <a:graphicData uri="http://schemas.openxmlformats.org/presentationml/2006/ole">
            <mc:AlternateContent xmlns:mc="http://schemas.openxmlformats.org/markup-compatibility/2006">
              <mc:Choice xmlns:v="urn:schemas-microsoft-com:vml" Requires="v">
                <p:oleObj spid="_x0000_s1044" name="Chart" r:id="rId3" imgW="7610551" imgH="2981249" progId="Excel.Chart.8">
                  <p:embed/>
                </p:oleObj>
              </mc:Choice>
              <mc:Fallback>
                <p:oleObj name="Chart" r:id="rId3" imgW="7610551" imgH="2981249"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37043"/>
                        <a:ext cx="10693400" cy="5160490"/>
                      </a:xfrm>
                      <a:prstGeom prst="rect">
                        <a:avLst/>
                      </a:prstGeom>
                      <a:noFill/>
                      <a:ln>
                        <a:noFill/>
                      </a:ln>
                      <a:effectLst/>
                      <a:extLst/>
                    </p:spPr>
                  </p:pic>
                </p:oleObj>
              </mc:Fallback>
            </mc:AlternateContent>
          </a:graphicData>
        </a:graphic>
      </p:graphicFrame>
      <p:sp>
        <p:nvSpPr>
          <p:cNvPr id="3" name="Up Arrow 2"/>
          <p:cNvSpPr/>
          <p:nvPr/>
        </p:nvSpPr>
        <p:spPr>
          <a:xfrm>
            <a:off x="462557" y="2203033"/>
            <a:ext cx="9178820" cy="50017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r>
              <a:rPr lang="en-US" sz="3200" dirty="0" err="1" smtClean="0">
                <a:solidFill>
                  <a:srgbClr val="000066"/>
                </a:solidFill>
              </a:rPr>
              <a:t>Beneficio</a:t>
            </a:r>
            <a:r>
              <a:rPr lang="en-US" sz="3200" dirty="0" smtClean="0">
                <a:solidFill>
                  <a:srgbClr val="000066"/>
                </a:solidFill>
              </a:rPr>
              <a:t> de </a:t>
            </a:r>
            <a:r>
              <a:rPr lang="en-US" sz="3200" dirty="0" err="1" smtClean="0">
                <a:solidFill>
                  <a:srgbClr val="000066"/>
                </a:solidFill>
              </a:rPr>
              <a:t>países</a:t>
            </a:r>
            <a:r>
              <a:rPr lang="en-US" sz="3200" dirty="0" smtClean="0">
                <a:solidFill>
                  <a:srgbClr val="000066"/>
                </a:solidFill>
              </a:rPr>
              <a:t> con </a:t>
            </a:r>
            <a:r>
              <a:rPr lang="en-US" sz="3200" dirty="0" err="1" smtClean="0">
                <a:solidFill>
                  <a:srgbClr val="000066"/>
                </a:solidFill>
              </a:rPr>
              <a:t>compras</a:t>
            </a:r>
            <a:r>
              <a:rPr lang="en-US" sz="3200" dirty="0" smtClean="0">
                <a:solidFill>
                  <a:srgbClr val="000066"/>
                </a:solidFill>
              </a:rPr>
              <a:t> </a:t>
            </a:r>
            <a:r>
              <a:rPr lang="en-US" sz="3200" dirty="0" err="1" smtClean="0">
                <a:solidFill>
                  <a:srgbClr val="000066"/>
                </a:solidFill>
              </a:rPr>
              <a:t>colectivas</a:t>
            </a:r>
            <a:r>
              <a:rPr lang="en-US" sz="3200" dirty="0" smtClean="0">
                <a:solidFill>
                  <a:srgbClr val="000066"/>
                </a:solidFill>
              </a:rPr>
              <a:t> y </a:t>
            </a:r>
            <a:r>
              <a:rPr lang="en-US" sz="3200" dirty="0" err="1" smtClean="0">
                <a:solidFill>
                  <a:srgbClr val="000066"/>
                </a:solidFill>
              </a:rPr>
              <a:t>selectivas</a:t>
            </a:r>
            <a:r>
              <a:rPr lang="en-US" sz="3200" dirty="0" smtClean="0">
                <a:solidFill>
                  <a:srgbClr val="000066"/>
                </a:solidFill>
              </a:rPr>
              <a:t> de </a:t>
            </a:r>
            <a:r>
              <a:rPr lang="en-US" sz="3200" dirty="0" err="1" smtClean="0">
                <a:solidFill>
                  <a:srgbClr val="000066"/>
                </a:solidFill>
              </a:rPr>
              <a:t>genéricos</a:t>
            </a:r>
            <a:endParaRPr lang="en-GB" sz="3200" dirty="0">
              <a:solidFill>
                <a:srgbClr val="000066"/>
              </a:solidFill>
            </a:endParaRPr>
          </a:p>
        </p:txBody>
      </p:sp>
      <p:sp>
        <p:nvSpPr>
          <p:cNvPr id="5" name="Up Arrow 4"/>
          <p:cNvSpPr/>
          <p:nvPr/>
        </p:nvSpPr>
        <p:spPr>
          <a:xfrm>
            <a:off x="715185" y="2656976"/>
            <a:ext cx="8673564" cy="40938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r>
              <a:rPr lang="en-US" sz="3200" dirty="0" smtClean="0">
                <a:solidFill>
                  <a:srgbClr val="000066"/>
                </a:solidFill>
              </a:rPr>
              <a:t>Los </a:t>
            </a:r>
            <a:r>
              <a:rPr lang="en-US" sz="3200" dirty="0" err="1" smtClean="0">
                <a:solidFill>
                  <a:srgbClr val="000066"/>
                </a:solidFill>
              </a:rPr>
              <a:t>fármacos</a:t>
            </a:r>
            <a:r>
              <a:rPr lang="en-US" sz="3200" dirty="0" smtClean="0">
                <a:solidFill>
                  <a:srgbClr val="000066"/>
                </a:solidFill>
              </a:rPr>
              <a:t> son un </a:t>
            </a:r>
            <a:r>
              <a:rPr lang="en-US" sz="3200" dirty="0" err="1" smtClean="0">
                <a:solidFill>
                  <a:srgbClr val="000066"/>
                </a:solidFill>
              </a:rPr>
              <a:t>determinante</a:t>
            </a:r>
            <a:r>
              <a:rPr lang="en-US" sz="3200" dirty="0" smtClean="0">
                <a:solidFill>
                  <a:srgbClr val="000066"/>
                </a:solidFill>
              </a:rPr>
              <a:t> del </a:t>
            </a:r>
            <a:r>
              <a:rPr lang="en-US" sz="3200" dirty="0" err="1" smtClean="0">
                <a:solidFill>
                  <a:srgbClr val="000066"/>
                </a:solidFill>
              </a:rPr>
              <a:t>aumento</a:t>
            </a:r>
            <a:r>
              <a:rPr lang="en-US" sz="3200" dirty="0" smtClean="0">
                <a:solidFill>
                  <a:srgbClr val="000066"/>
                </a:solidFill>
              </a:rPr>
              <a:t> del </a:t>
            </a:r>
            <a:r>
              <a:rPr lang="en-US" sz="3200" dirty="0" err="1" smtClean="0">
                <a:solidFill>
                  <a:srgbClr val="000066"/>
                </a:solidFill>
              </a:rPr>
              <a:t>gasto</a:t>
            </a:r>
            <a:r>
              <a:rPr lang="en-US" sz="3200" dirty="0" smtClean="0">
                <a:solidFill>
                  <a:srgbClr val="000066"/>
                </a:solidFill>
              </a:rPr>
              <a:t> en </a:t>
            </a:r>
            <a:r>
              <a:rPr lang="en-US" sz="3200" dirty="0" err="1" smtClean="0">
                <a:solidFill>
                  <a:srgbClr val="000066"/>
                </a:solidFill>
              </a:rPr>
              <a:t>salud</a:t>
            </a:r>
            <a:endParaRPr lang="en-GB" sz="3200" dirty="0">
              <a:solidFill>
                <a:srgbClr val="000066"/>
              </a:solidFill>
            </a:endParaRPr>
          </a:p>
        </p:txBody>
      </p:sp>
    </p:spTree>
    <p:extLst>
      <p:ext uri="{BB962C8B-B14F-4D97-AF65-F5344CB8AC3E}">
        <p14:creationId xmlns:p14="http://schemas.microsoft.com/office/powerpoint/2010/main" val="361101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l SHA 2011</a:t>
            </a:r>
            <a:endParaRPr lang="en-GB" dirty="0"/>
          </a:p>
        </p:txBody>
      </p:sp>
      <p:sp>
        <p:nvSpPr>
          <p:cNvPr id="3" name="Content Placeholder 2"/>
          <p:cNvSpPr>
            <a:spLocks noGrp="1"/>
          </p:cNvSpPr>
          <p:nvPr>
            <p:ph idx="1"/>
          </p:nvPr>
        </p:nvSpPr>
        <p:spPr>
          <a:xfrm>
            <a:off x="0" y="1350963"/>
            <a:ext cx="10213975" cy="5084762"/>
          </a:xfrm>
        </p:spPr>
        <p:txBody>
          <a:bodyPr/>
          <a:lstStyle/>
          <a:p>
            <a:r>
              <a:rPr lang="es-ES" dirty="0"/>
              <a:t>¿Qué es?</a:t>
            </a:r>
            <a:br>
              <a:rPr lang="es-ES" dirty="0"/>
            </a:br>
            <a:r>
              <a:rPr lang="es-ES" dirty="0"/>
              <a:t>Un manual de referencia estadística con conceptos, definiciones para todos los sistemas de salud - desde los más sencillos a los más complejos</a:t>
            </a:r>
            <a:br>
              <a:rPr lang="es-ES" dirty="0"/>
            </a:br>
            <a:endParaRPr lang="es-ES" dirty="0" smtClean="0"/>
          </a:p>
          <a:p>
            <a:r>
              <a:rPr lang="es-ES" dirty="0" smtClean="0"/>
              <a:t>¿</a:t>
            </a:r>
            <a:r>
              <a:rPr lang="es-ES" dirty="0"/>
              <a:t>Qué no es?</a:t>
            </a:r>
            <a:br>
              <a:rPr lang="es-ES" dirty="0"/>
            </a:br>
            <a:r>
              <a:rPr lang="es-ES" dirty="0"/>
              <a:t>Una guía de recopilación de datos</a:t>
            </a:r>
            <a:br>
              <a:rPr lang="es-ES" dirty="0"/>
            </a:br>
            <a:r>
              <a:rPr lang="es-ES" dirty="0"/>
              <a:t>Un conjunto de directrices para los compiladores</a:t>
            </a:r>
            <a:br>
              <a:rPr lang="es-ES" dirty="0"/>
            </a:br>
            <a:endParaRPr lang="es-ES" dirty="0" smtClean="0"/>
          </a:p>
          <a:p>
            <a:r>
              <a:rPr lang="es-ES" dirty="0" smtClean="0"/>
              <a:t>Los </a:t>
            </a:r>
            <a:r>
              <a:rPr lang="es-ES" dirty="0"/>
              <a:t>países </a:t>
            </a:r>
            <a:r>
              <a:rPr lang="es-ES" dirty="0" smtClean="0"/>
              <a:t>pueden utilizar componentes concretos </a:t>
            </a:r>
            <a:r>
              <a:rPr lang="es-ES" dirty="0"/>
              <a:t>y aplicar las partes pertinentes a sus circunstancias</a:t>
            </a:r>
          </a:p>
          <a:p>
            <a:endParaRPr lang="en-GB" dirty="0"/>
          </a:p>
        </p:txBody>
      </p:sp>
      <p:pic>
        <p:nvPicPr>
          <p:cNvPr id="4" name="Picture 1" descr="C:\Documents and Settings\Astolfi_R\My Documents\My Pictures\banner interno light.jpg"/>
          <p:cNvPicPr>
            <a:picLocks noChangeAspect="1" noChangeArrowheads="1"/>
          </p:cNvPicPr>
          <p:nvPr/>
        </p:nvPicPr>
        <p:blipFill>
          <a:blip r:embed="rId2" cstate="print"/>
          <a:srcRect/>
          <a:stretch>
            <a:fillRect/>
          </a:stretch>
        </p:blipFill>
        <p:spPr bwMode="auto">
          <a:xfrm>
            <a:off x="5409821" y="6822640"/>
            <a:ext cx="5283579" cy="738623"/>
          </a:xfrm>
          <a:prstGeom prst="rect">
            <a:avLst/>
          </a:prstGeom>
          <a:noFill/>
          <a:ln w="9525">
            <a:noFill/>
            <a:miter lim="800000"/>
            <a:headEnd/>
            <a:tailEnd/>
          </a:ln>
        </p:spPr>
      </p:pic>
    </p:spTree>
    <p:extLst>
      <p:ext uri="{BB962C8B-B14F-4D97-AF65-F5344CB8AC3E}">
        <p14:creationId xmlns:p14="http://schemas.microsoft.com/office/powerpoint/2010/main" val="3478203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err="1" smtClean="0">
                <a:effectLst>
                  <a:outerShdw blurRad="38100" dist="38100" dir="2700000" algn="tl">
                    <a:srgbClr val="000000">
                      <a:alpha val="43137"/>
                    </a:srgbClr>
                  </a:outerShdw>
                </a:effectLst>
              </a:rPr>
              <a:t>Prevalencia</a:t>
            </a: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e</a:t>
            </a:r>
            <a:r>
              <a:rPr lang="en-US" b="1" dirty="0" smtClean="0">
                <a:effectLst>
                  <a:outerShdw blurRad="38100" dist="38100" dir="2700000" algn="tl">
                    <a:srgbClr val="000000">
                      <a:alpha val="43137"/>
                    </a:srgbClr>
                  </a:outerShdw>
                </a:effectLst>
              </a:rPr>
              <a:t>n </a:t>
            </a:r>
            <a:r>
              <a:rPr lang="en-US" b="1" dirty="0" err="1" smtClean="0">
                <a:effectLst>
                  <a:outerShdw blurRad="38100" dist="38100" dir="2700000" algn="tl">
                    <a:srgbClr val="000000">
                      <a:alpha val="43137"/>
                    </a:srgbClr>
                  </a:outerShdw>
                </a:effectLst>
              </a:rPr>
              <a:t>población</a:t>
            </a:r>
            <a:r>
              <a:rPr lang="en-US" b="1" dirty="0" smtClean="0">
                <a:effectLst>
                  <a:outerShdw blurRad="38100" dist="38100" dir="2700000" algn="tl">
                    <a:srgbClr val="000000">
                      <a:alpha val="43137"/>
                    </a:srgbClr>
                  </a:outerShdw>
                </a:effectLst>
              </a:rPr>
              <a:t> de mayor </a:t>
            </a:r>
            <a:r>
              <a:rPr lang="en-US" b="1" dirty="0" err="1" smtClean="0">
                <a:effectLst>
                  <a:outerShdw blurRad="38100" dist="38100" dir="2700000" algn="tl">
                    <a:srgbClr val="000000">
                      <a:alpha val="43137"/>
                    </a:srgbClr>
                  </a:outerShdw>
                </a:effectLst>
              </a:rPr>
              <a:t>riesgo</a:t>
            </a:r>
            <a:r>
              <a:rPr lang="en-US" b="1" dirty="0" smtClean="0">
                <a:effectLst>
                  <a:outerShdw blurRad="38100" dist="38100" dir="2700000" algn="tl">
                    <a:srgbClr val="000000">
                      <a:alpha val="43137"/>
                    </a:srgbClr>
                  </a:outerShdw>
                </a:effectLst>
              </a:rPr>
              <a:t>, LAC </a:t>
            </a:r>
            <a:r>
              <a:rPr lang="en-US" b="1" dirty="0">
                <a:effectLst>
                  <a:outerShdw blurRad="38100" dist="38100" dir="2700000" algn="tl">
                    <a:srgbClr val="000000">
                      <a:alpha val="43137"/>
                    </a:srgbClr>
                  </a:outerShdw>
                </a:effectLst>
              </a:rPr>
              <a:t>2008</a:t>
            </a:r>
            <a:endParaRPr lang="en-GB" dirty="0">
              <a:effectLst>
                <a:outerShdw blurRad="38100" dist="38100" dir="2700000" algn="tl">
                  <a:srgbClr val="000000">
                    <a:alpha val="43137"/>
                  </a:srgbClr>
                </a:outerShdw>
              </a:effectLst>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4671" y="1809201"/>
            <a:ext cx="9622204" cy="498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2402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8" y="160333"/>
            <a:ext cx="9623425" cy="1260475"/>
          </a:xfrm>
        </p:spPr>
        <p:txBody>
          <a:bodyPr>
            <a:normAutofit/>
          </a:bodyPr>
          <a:lstStyle/>
          <a:p>
            <a:r>
              <a:rPr lang="en-US" b="1" dirty="0" err="1" smtClean="0">
                <a:effectLst>
                  <a:outerShdw blurRad="38100" dist="38100" dir="2700000" algn="tl">
                    <a:srgbClr val="000000">
                      <a:alpha val="43137"/>
                    </a:srgbClr>
                  </a:outerShdw>
                </a:effectLst>
              </a:rPr>
              <a:t>Monitoreo</a:t>
            </a:r>
            <a:r>
              <a:rPr lang="en-US" b="1" dirty="0" smtClean="0">
                <a:effectLst>
                  <a:outerShdw blurRad="38100" dist="38100" dir="2700000" algn="tl">
                    <a:srgbClr val="000000">
                      <a:alpha val="43137"/>
                    </a:srgbClr>
                  </a:outerShdw>
                </a:effectLst>
              </a:rPr>
              <a:t> de </a:t>
            </a:r>
            <a:r>
              <a:rPr lang="en-US" b="1" dirty="0" err="1" smtClean="0">
                <a:effectLst>
                  <a:outerShdw blurRad="38100" dist="38100" dir="2700000" algn="tl">
                    <a:srgbClr val="000000">
                      <a:alpha val="43137"/>
                    </a:srgbClr>
                  </a:outerShdw>
                </a:effectLst>
              </a:rPr>
              <a:t>recursos</a:t>
            </a:r>
            <a:r>
              <a:rPr lang="en-US" b="1" dirty="0" smtClean="0">
                <a:effectLst>
                  <a:outerShdw blurRad="38100" dist="38100" dir="2700000" algn="tl">
                    <a:srgbClr val="000000">
                      <a:alpha val="43137"/>
                    </a:srgbClr>
                  </a:outerShdw>
                </a:effectLst>
              </a:rPr>
              <a:t> en LAC 2008</a:t>
            </a:r>
            <a:endParaRPr lang="en-GB"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GB" dirty="0"/>
              <a:t>MSM: </a:t>
            </a:r>
            <a:r>
              <a:rPr lang="en-GB" dirty="0" err="1" smtClean="0"/>
              <a:t>gasto</a:t>
            </a:r>
            <a:r>
              <a:rPr lang="en-GB" dirty="0" smtClean="0"/>
              <a:t>, LAC</a:t>
            </a:r>
            <a:endParaRPr lang="en-GB" dirty="0"/>
          </a:p>
        </p:txBody>
      </p:sp>
      <p:sp>
        <p:nvSpPr>
          <p:cNvPr id="5" name="Text Placeholder 4"/>
          <p:cNvSpPr>
            <a:spLocks noGrp="1"/>
          </p:cNvSpPr>
          <p:nvPr>
            <p:ph type="body" sz="quarter" idx="3"/>
          </p:nvPr>
        </p:nvSpPr>
        <p:spPr/>
        <p:txBody>
          <a:bodyPr/>
          <a:lstStyle/>
          <a:p>
            <a:r>
              <a:rPr lang="en-GB" dirty="0"/>
              <a:t>CSW: </a:t>
            </a:r>
            <a:r>
              <a:rPr lang="en-GB" dirty="0" err="1" smtClean="0"/>
              <a:t>gasto</a:t>
            </a:r>
            <a:r>
              <a:rPr lang="en-GB" dirty="0" smtClean="0"/>
              <a:t>, </a:t>
            </a:r>
            <a:r>
              <a:rPr lang="en-GB" dirty="0"/>
              <a:t>LAC</a:t>
            </a:r>
          </a:p>
        </p:txBody>
      </p:sp>
      <p:pic>
        <p:nvPicPr>
          <p:cNvPr id="7"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132821" y="3145495"/>
            <a:ext cx="5126625" cy="265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29940" y="6163200"/>
            <a:ext cx="5810446" cy="351546"/>
          </a:xfrm>
          <a:prstGeom prst="rect">
            <a:avLst/>
          </a:prstGeom>
          <a:noFill/>
        </p:spPr>
        <p:txBody>
          <a:bodyPr wrap="square" lIns="104306" tIns="52153" rIns="104306" bIns="52153" rtlCol="0">
            <a:spAutoFit/>
          </a:bodyPr>
          <a:lstStyle/>
          <a:p>
            <a:r>
              <a:rPr lang="en-GB" sz="1600" dirty="0"/>
              <a:t>Daniel </a:t>
            </a:r>
            <a:r>
              <a:rPr lang="en-GB" sz="1600" dirty="0" err="1"/>
              <a:t>Arán</a:t>
            </a:r>
            <a:r>
              <a:rPr lang="en-GB" sz="1600" dirty="0"/>
              <a:t> </a:t>
            </a:r>
            <a:r>
              <a:rPr lang="en-GB" sz="1600" dirty="0" err="1"/>
              <a:t>Mantero</a:t>
            </a:r>
            <a:r>
              <a:rPr lang="en-GB" sz="1600" dirty="0" smtClean="0"/>
              <a:t>, </a:t>
            </a:r>
            <a:r>
              <a:rPr lang="en-GB" sz="1600" dirty="0"/>
              <a:t>NHA </a:t>
            </a:r>
            <a:r>
              <a:rPr lang="en-GB" sz="1600" dirty="0" err="1" smtClean="0"/>
              <a:t>Symposio</a:t>
            </a:r>
            <a:r>
              <a:rPr lang="en-GB" sz="1600" dirty="0" smtClean="0"/>
              <a:t> de </a:t>
            </a:r>
            <a:r>
              <a:rPr lang="en-GB" sz="1600" dirty="0" err="1" smtClean="0"/>
              <a:t>cuentas</a:t>
            </a:r>
            <a:r>
              <a:rPr lang="en-GB" sz="1600" dirty="0" smtClean="0"/>
              <a:t> 2011</a:t>
            </a:r>
            <a:endParaRPr lang="en-GB" sz="2000" dirty="0"/>
          </a:p>
        </p:txBody>
      </p:sp>
      <p:pic>
        <p:nvPicPr>
          <p:cNvPr id="15362" name="Picture 2"/>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5432099" y="3240023"/>
            <a:ext cx="4726631" cy="2672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622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5640" y="3246120"/>
            <a:ext cx="3825240" cy="1107996"/>
          </a:xfrm>
          <a:prstGeom prst="rect">
            <a:avLst/>
          </a:prstGeom>
          <a:noFill/>
        </p:spPr>
        <p:txBody>
          <a:bodyPr wrap="square" rtlCol="0">
            <a:spAutoFit/>
          </a:bodyPr>
          <a:lstStyle/>
          <a:p>
            <a:r>
              <a:rPr lang="en-US" sz="6600" dirty="0" smtClean="0">
                <a:solidFill>
                  <a:schemeClr val="bg1"/>
                </a:solidFill>
                <a:effectLst>
                  <a:outerShdw blurRad="38100" dist="38100" dir="2700000" algn="tl">
                    <a:srgbClr val="000000">
                      <a:alpha val="43137"/>
                    </a:srgbClr>
                  </a:outerShdw>
                </a:effectLst>
              </a:rPr>
              <a:t>Gracias</a:t>
            </a:r>
            <a:endParaRPr lang="en-GB"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9334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67" y="128592"/>
            <a:ext cx="9624060" cy="952706"/>
          </a:xfrm>
        </p:spPr>
        <p:txBody>
          <a:bodyPr/>
          <a:lstStyle/>
          <a:p>
            <a:pPr>
              <a:defRPr/>
            </a:pPr>
            <a:r>
              <a:rPr lang="en-US" b="1" kern="1200" dirty="0" err="1" smtClean="0">
                <a:solidFill>
                  <a:srgbClr val="002060"/>
                </a:solidFill>
                <a:effectLst>
                  <a:outerShdw blurRad="38100" dist="38100" dir="2700000" algn="tl">
                    <a:srgbClr val="C0C0C0"/>
                  </a:outerShdw>
                </a:effectLst>
                <a:latin typeface="Calibri" pitchFamily="34" charset="0"/>
                <a:ea typeface="+mn-ea"/>
              </a:rPr>
              <a:t>Sistema</a:t>
            </a:r>
            <a:r>
              <a:rPr lang="en-US" b="1" kern="1200" dirty="0" smtClean="0">
                <a:solidFill>
                  <a:srgbClr val="002060"/>
                </a:solidFill>
                <a:effectLst>
                  <a:outerShdw blurRad="38100" dist="38100" dir="2700000" algn="tl">
                    <a:srgbClr val="C0C0C0"/>
                  </a:outerShdw>
                </a:effectLst>
                <a:latin typeface="Calibri" pitchFamily="34" charset="0"/>
                <a:ea typeface="+mn-ea"/>
              </a:rPr>
              <a:t> de </a:t>
            </a:r>
            <a:r>
              <a:rPr lang="en-US" b="1" kern="1200" dirty="0" err="1" smtClean="0">
                <a:solidFill>
                  <a:srgbClr val="002060"/>
                </a:solidFill>
                <a:effectLst>
                  <a:outerShdw blurRad="38100" dist="38100" dir="2700000" algn="tl">
                    <a:srgbClr val="C0C0C0"/>
                  </a:outerShdw>
                </a:effectLst>
                <a:latin typeface="Calibri" pitchFamily="34" charset="0"/>
                <a:ea typeface="+mn-ea"/>
              </a:rPr>
              <a:t>Cuentas</a:t>
            </a:r>
            <a:r>
              <a:rPr lang="en-US" b="1" kern="1200" dirty="0" smtClean="0">
                <a:solidFill>
                  <a:srgbClr val="002060"/>
                </a:solidFill>
                <a:effectLst>
                  <a:outerShdw blurRad="38100" dist="38100" dir="2700000" algn="tl">
                    <a:srgbClr val="C0C0C0"/>
                  </a:outerShdw>
                </a:effectLst>
                <a:latin typeface="Calibri" pitchFamily="34" charset="0"/>
                <a:ea typeface="+mn-ea"/>
              </a:rPr>
              <a:t> de </a:t>
            </a:r>
            <a:r>
              <a:rPr lang="en-US" b="1" kern="1200" dirty="0" err="1" smtClean="0">
                <a:solidFill>
                  <a:srgbClr val="002060"/>
                </a:solidFill>
                <a:effectLst>
                  <a:outerShdw blurRad="38100" dist="38100" dir="2700000" algn="tl">
                    <a:srgbClr val="C0C0C0"/>
                  </a:outerShdw>
                </a:effectLst>
                <a:latin typeface="Calibri" pitchFamily="34" charset="0"/>
                <a:ea typeface="+mn-ea"/>
              </a:rPr>
              <a:t>Salud</a:t>
            </a:r>
            <a:r>
              <a:rPr lang="en-US" b="1" kern="1200" dirty="0" smtClean="0">
                <a:solidFill>
                  <a:srgbClr val="002060"/>
                </a:solidFill>
                <a:effectLst>
                  <a:outerShdw blurRad="38100" dist="38100" dir="2700000" algn="tl">
                    <a:srgbClr val="C0C0C0"/>
                  </a:outerShdw>
                </a:effectLst>
                <a:latin typeface="Calibri" pitchFamily="34" charset="0"/>
                <a:ea typeface="+mn-ea"/>
              </a:rPr>
              <a:t> 2011</a:t>
            </a:r>
            <a:endParaRPr lang="en-US" b="1" kern="1200" dirty="0">
              <a:solidFill>
                <a:srgbClr val="002060"/>
              </a:solidFill>
              <a:effectLst>
                <a:outerShdw blurRad="38100" dist="38100" dir="2700000" algn="tl">
                  <a:srgbClr val="C0C0C0"/>
                </a:outerShdw>
              </a:effectLst>
              <a:latin typeface="Calibri" pitchFamily="34" charset="0"/>
              <a:ea typeface="+mn-ea"/>
            </a:endParaRPr>
          </a:p>
        </p:txBody>
      </p:sp>
      <p:sp>
        <p:nvSpPr>
          <p:cNvPr id="3" name="Content Placeholder 2"/>
          <p:cNvSpPr>
            <a:spLocks noGrp="1"/>
          </p:cNvSpPr>
          <p:nvPr>
            <p:ph idx="1"/>
          </p:nvPr>
        </p:nvSpPr>
        <p:spPr>
          <a:xfrm>
            <a:off x="108067" y="1413164"/>
            <a:ext cx="10399220" cy="4933882"/>
          </a:xfrm>
        </p:spPr>
        <p:txBody>
          <a:bodyPr/>
          <a:lstStyle/>
          <a:p>
            <a:pPr>
              <a:buNone/>
            </a:pPr>
            <a:r>
              <a:rPr lang="es-ES" dirty="0" smtClean="0"/>
              <a:t>Clasifica </a:t>
            </a:r>
            <a:r>
              <a:rPr lang="es-ES" dirty="0"/>
              <a:t>los gastos de salud de acuerdo a</a:t>
            </a:r>
            <a:r>
              <a:rPr lang="es-ES" dirty="0" smtClean="0"/>
              <a:t>:</a:t>
            </a:r>
          </a:p>
          <a:p>
            <a:pPr algn="ctr">
              <a:buNone/>
            </a:pPr>
            <a:r>
              <a:rPr lang="es-ES" dirty="0" smtClean="0"/>
              <a:t>Consumo – P</a:t>
            </a:r>
            <a:r>
              <a:rPr lang="es-ES" dirty="0"/>
              <a:t>rovisión </a:t>
            </a:r>
            <a:r>
              <a:rPr lang="es-ES" dirty="0" smtClean="0"/>
              <a:t>- </a:t>
            </a:r>
            <a:r>
              <a:rPr lang="es-ES" dirty="0"/>
              <a:t>Financiación</a:t>
            </a:r>
            <a:br>
              <a:rPr lang="es-ES" dirty="0"/>
            </a:br>
            <a:endParaRPr lang="es-ES" dirty="0" smtClean="0"/>
          </a:p>
          <a:p>
            <a:pPr>
              <a:buNone/>
            </a:pPr>
            <a:r>
              <a:rPr lang="es-ES" dirty="0" smtClean="0"/>
              <a:t>Más específicamente, </a:t>
            </a:r>
            <a:r>
              <a:rPr lang="es-ES" dirty="0"/>
              <a:t>SHA propone:</a:t>
            </a:r>
            <a:br>
              <a:rPr lang="es-ES" dirty="0"/>
            </a:br>
            <a:r>
              <a:rPr lang="es-ES" dirty="0" smtClean="0"/>
              <a:t>-Definir </a:t>
            </a:r>
            <a:r>
              <a:rPr lang="es-ES" dirty="0"/>
              <a:t>los límites armonizados a </a:t>
            </a:r>
            <a:r>
              <a:rPr lang="es-ES" dirty="0" smtClean="0"/>
              <a:t>nivel internacional</a:t>
            </a:r>
            <a:r>
              <a:rPr lang="es-ES" dirty="0"/>
              <a:t/>
            </a:r>
            <a:br>
              <a:rPr lang="es-ES" dirty="0"/>
            </a:br>
            <a:r>
              <a:rPr lang="es-ES" dirty="0" smtClean="0"/>
              <a:t>-Proporcionar </a:t>
            </a:r>
            <a:r>
              <a:rPr lang="es-ES" dirty="0"/>
              <a:t>un marco </a:t>
            </a:r>
            <a:r>
              <a:rPr lang="es-ES" dirty="0" smtClean="0"/>
              <a:t>para comparaciones </a:t>
            </a:r>
            <a:r>
              <a:rPr lang="es-ES" dirty="0"/>
              <a:t>internacionales de los gastos de salud </a:t>
            </a:r>
            <a:r>
              <a:rPr lang="es-ES" dirty="0" smtClean="0"/>
              <a:t>y el </a:t>
            </a:r>
            <a:r>
              <a:rPr lang="es-ES" dirty="0"/>
              <a:t>análisis de los sistemas de salud;</a:t>
            </a:r>
            <a:br>
              <a:rPr lang="es-ES" dirty="0"/>
            </a:br>
            <a:r>
              <a:rPr lang="es-ES" dirty="0" smtClean="0"/>
              <a:t>-Proporcionar </a:t>
            </a:r>
            <a:r>
              <a:rPr lang="es-ES" dirty="0"/>
              <a:t>una herramienta, </a:t>
            </a:r>
            <a:r>
              <a:rPr lang="es-ES" dirty="0" smtClean="0"/>
              <a:t>ajustable a las necesidades de los </a:t>
            </a:r>
            <a:r>
              <a:rPr lang="es-ES" dirty="0"/>
              <a:t>distintos países, </a:t>
            </a:r>
            <a:r>
              <a:rPr lang="es-ES" dirty="0" smtClean="0"/>
              <a:t>útil para el seguimiento </a:t>
            </a:r>
            <a:r>
              <a:rPr lang="es-ES" dirty="0"/>
              <a:t>y análisis del sistema de salud.</a:t>
            </a:r>
          </a:p>
          <a:p>
            <a:pPr>
              <a:buNone/>
            </a:pPr>
            <a:endParaRPr lang="en-US" dirty="0"/>
          </a:p>
        </p:txBody>
      </p:sp>
      <p:pic>
        <p:nvPicPr>
          <p:cNvPr id="4" name="Picture 1" descr="C:\Documents and Settings\Astolfi_R\My Documents\My Pictures\banner interno light.jpg"/>
          <p:cNvPicPr>
            <a:picLocks noChangeAspect="1" noChangeArrowheads="1"/>
          </p:cNvPicPr>
          <p:nvPr/>
        </p:nvPicPr>
        <p:blipFill>
          <a:blip r:embed="rId3" cstate="print"/>
          <a:srcRect/>
          <a:stretch>
            <a:fillRect/>
          </a:stretch>
        </p:blipFill>
        <p:spPr bwMode="auto">
          <a:xfrm>
            <a:off x="5409821" y="6822640"/>
            <a:ext cx="5283579" cy="738623"/>
          </a:xfrm>
          <a:prstGeom prst="rect">
            <a:avLst/>
          </a:prstGeom>
          <a:noFill/>
          <a:ln w="9525">
            <a:noFill/>
            <a:miter lim="800000"/>
            <a:headEnd/>
            <a:tailEnd/>
          </a:ln>
        </p:spPr>
      </p:pic>
    </p:spTree>
    <p:extLst>
      <p:ext uri="{BB962C8B-B14F-4D97-AF65-F5344CB8AC3E}">
        <p14:creationId xmlns:p14="http://schemas.microsoft.com/office/powerpoint/2010/main" val="393029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598488" y="220663"/>
            <a:ext cx="9822519"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chor="ctr"/>
          <a:lstStyle/>
          <a:p>
            <a:pPr algn="ctr" defTabSz="1042988" rtl="0"/>
            <a:r>
              <a:rPr lang="en-GB" dirty="0" smtClean="0"/>
              <a:t>La </a:t>
            </a:r>
            <a:r>
              <a:rPr lang="en-GB" dirty="0" err="1" smtClean="0"/>
              <a:t>generaci</a:t>
            </a:r>
            <a:r>
              <a:rPr lang="es-ES" dirty="0"/>
              <a:t>ó</a:t>
            </a:r>
            <a:r>
              <a:rPr lang="en-GB" dirty="0" smtClean="0"/>
              <a:t>n del SHA 2011 (2006-2011)</a:t>
            </a:r>
            <a:endParaRPr lang="en-GB" dirty="0"/>
          </a:p>
        </p:txBody>
      </p:sp>
      <p:sp>
        <p:nvSpPr>
          <p:cNvPr id="93193" name="Rectangle 9"/>
          <p:cNvSpPr>
            <a:spLocks noGrp="1" noChangeArrowheads="1"/>
          </p:cNvSpPr>
          <p:nvPr>
            <p:ph type="body" idx="1"/>
          </p:nvPr>
        </p:nvSpPr>
        <p:spPr/>
        <p:txBody>
          <a:bodyPr/>
          <a:lstStyle/>
          <a:p>
            <a:r>
              <a:rPr lang="es-ES" dirty="0"/>
              <a:t>Las tres organizaciones -</a:t>
            </a:r>
            <a:r>
              <a:rPr lang="es-ES" dirty="0" smtClean="0"/>
              <a:t>OMS</a:t>
            </a:r>
            <a:r>
              <a:rPr lang="es-ES" dirty="0"/>
              <a:t>, </a:t>
            </a:r>
            <a:r>
              <a:rPr lang="es-ES" dirty="0" smtClean="0"/>
              <a:t>OCDE </a:t>
            </a:r>
            <a:r>
              <a:rPr lang="es-ES" dirty="0"/>
              <a:t>y </a:t>
            </a:r>
            <a:r>
              <a:rPr lang="es-ES" dirty="0" err="1" smtClean="0"/>
              <a:t>Eurostat</a:t>
            </a:r>
            <a:r>
              <a:rPr lang="es-ES" dirty="0" smtClean="0"/>
              <a:t>- propusieron generar </a:t>
            </a:r>
            <a:r>
              <a:rPr lang="es-ES" dirty="0"/>
              <a:t>una versión </a:t>
            </a:r>
            <a:r>
              <a:rPr lang="es-ES" dirty="0" smtClean="0"/>
              <a:t>revisada del SHA </a:t>
            </a:r>
            <a:r>
              <a:rPr lang="es-ES" dirty="0"/>
              <a:t>/ PG</a:t>
            </a:r>
            <a:br>
              <a:rPr lang="es-ES" dirty="0"/>
            </a:br>
            <a:endParaRPr lang="es-ES" dirty="0" smtClean="0"/>
          </a:p>
          <a:p>
            <a:r>
              <a:rPr lang="es-ES" dirty="0" smtClean="0"/>
              <a:t>Un Secretariado Interinstitucional coordinó </a:t>
            </a:r>
            <a:r>
              <a:rPr lang="es-ES" dirty="0"/>
              <a:t>el trabajo: el </a:t>
            </a:r>
            <a:r>
              <a:rPr lang="es-ES" dirty="0" smtClean="0"/>
              <a:t>Grupo Internacional </a:t>
            </a:r>
            <a:r>
              <a:rPr lang="es-ES" dirty="0"/>
              <a:t>de Contabilidad de la Salud (IHAT)</a:t>
            </a:r>
            <a:br>
              <a:rPr lang="es-ES" dirty="0"/>
            </a:br>
            <a:r>
              <a:rPr lang="es-ES" dirty="0" smtClean="0"/>
              <a:t>OCDE </a:t>
            </a:r>
            <a:r>
              <a:rPr lang="es-ES" dirty="0"/>
              <a:t>asume la Secretaría formal de IHAT</a:t>
            </a:r>
            <a:br>
              <a:rPr lang="es-ES" dirty="0"/>
            </a:br>
            <a:endParaRPr lang="es-ES" dirty="0" smtClean="0"/>
          </a:p>
          <a:p>
            <a:r>
              <a:rPr lang="es-ES" dirty="0" smtClean="0"/>
              <a:t>El </a:t>
            </a:r>
            <a:r>
              <a:rPr lang="es-ES" dirty="0"/>
              <a:t>producto final </a:t>
            </a:r>
            <a:r>
              <a:rPr lang="es-ES" dirty="0" smtClean="0"/>
              <a:t>sería un </a:t>
            </a:r>
            <a:r>
              <a:rPr lang="es-ES" dirty="0"/>
              <a:t>manual estándar global y </a:t>
            </a:r>
            <a:r>
              <a:rPr lang="es-ES" dirty="0" smtClean="0"/>
              <a:t>unificado</a:t>
            </a:r>
            <a:endParaRPr lang="es-ES" dirty="0"/>
          </a:p>
        </p:txBody>
      </p:sp>
    </p:spTree>
    <p:extLst>
      <p:ext uri="{BB962C8B-B14F-4D97-AF65-F5344CB8AC3E}">
        <p14:creationId xmlns:p14="http://schemas.microsoft.com/office/powerpoint/2010/main" val="219627840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93688" y="236538"/>
            <a:ext cx="10190162" cy="623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t>El </a:t>
            </a:r>
            <a:r>
              <a:rPr lang="en-GB" dirty="0" err="1" smtClean="0"/>
              <a:t>proceso</a:t>
            </a:r>
            <a:r>
              <a:rPr lang="en-GB" dirty="0" smtClean="0"/>
              <a:t> de </a:t>
            </a:r>
            <a:r>
              <a:rPr lang="en-GB" dirty="0" err="1" smtClean="0"/>
              <a:t>consulta</a:t>
            </a:r>
            <a:r>
              <a:rPr lang="en-GB" dirty="0" smtClean="0"/>
              <a:t> (2008-2011)</a:t>
            </a:r>
            <a:endParaRPr lang="en-US" dirty="0" smtClean="0"/>
          </a:p>
        </p:txBody>
      </p:sp>
      <p:sp>
        <p:nvSpPr>
          <p:cNvPr id="133123" name="Rectangle 3"/>
          <p:cNvSpPr>
            <a:spLocks noGrp="1" noChangeArrowheads="1"/>
          </p:cNvSpPr>
          <p:nvPr>
            <p:ph type="body" idx="1"/>
          </p:nvPr>
        </p:nvSpPr>
        <p:spPr>
          <a:xfrm>
            <a:off x="730250" y="1684338"/>
            <a:ext cx="9696450" cy="4751387"/>
          </a:xfrm>
        </p:spPr>
        <p:txBody>
          <a:bodyPr/>
          <a:lstStyle/>
          <a:p>
            <a:pPr>
              <a:buFont typeface="Wingdings" pitchFamily="2" charset="2"/>
              <a:buNone/>
            </a:pPr>
            <a:endParaRPr lang="en-GB" dirty="0" smtClean="0"/>
          </a:p>
          <a:p>
            <a:pPr>
              <a:buFont typeface="Wingdings" pitchFamily="2" charset="2"/>
              <a:buNone/>
            </a:pPr>
            <a:endParaRPr lang="en-US" dirty="0" smtClean="0"/>
          </a:p>
        </p:txBody>
      </p:sp>
      <p:sp>
        <p:nvSpPr>
          <p:cNvPr id="133124" name="Text Box 4"/>
          <p:cNvSpPr txBox="1">
            <a:spLocks noChangeArrowheads="1"/>
          </p:cNvSpPr>
          <p:nvPr/>
        </p:nvSpPr>
        <p:spPr bwMode="auto">
          <a:xfrm>
            <a:off x="0" y="2301875"/>
            <a:ext cx="28194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defTabSz="1042988" eaLnBrk="0" hangingPunct="0">
              <a:defRPr sz="3900" b="1">
                <a:solidFill>
                  <a:srgbClr val="000066"/>
                </a:solidFill>
                <a:latin typeface="Arial" charset="0"/>
                <a:cs typeface="Arial" charset="0"/>
              </a:defRPr>
            </a:lvl1pPr>
            <a:lvl2pPr marL="455613" defTabSz="1042988" eaLnBrk="0" hangingPunct="0">
              <a:defRPr sz="3900" b="1">
                <a:solidFill>
                  <a:srgbClr val="000066"/>
                </a:solidFill>
                <a:latin typeface="Arial" charset="0"/>
                <a:cs typeface="Arial" charset="0"/>
              </a:defRPr>
            </a:lvl2pPr>
            <a:lvl3pPr defTabSz="1042988" eaLnBrk="0" hangingPunct="0">
              <a:defRPr sz="3900" b="1">
                <a:solidFill>
                  <a:srgbClr val="000066"/>
                </a:solidFill>
                <a:latin typeface="Arial" charset="0"/>
                <a:cs typeface="Arial" charset="0"/>
              </a:defRPr>
            </a:lvl3pPr>
            <a:lvl4pPr defTabSz="1042988" eaLnBrk="0" hangingPunct="0">
              <a:defRPr sz="3900" b="1">
                <a:solidFill>
                  <a:srgbClr val="000066"/>
                </a:solidFill>
                <a:latin typeface="Arial" charset="0"/>
                <a:cs typeface="Arial" charset="0"/>
              </a:defRPr>
            </a:lvl4pPr>
            <a:lvl5pPr defTabSz="1042988" eaLnBrk="0" hangingPunct="0">
              <a:defRPr sz="3900" b="1">
                <a:solidFill>
                  <a:srgbClr val="000066"/>
                </a:solidFill>
                <a:latin typeface="Arial" charset="0"/>
                <a:cs typeface="Arial" charset="0"/>
              </a:defRPr>
            </a:lvl5pPr>
            <a:lvl6pPr algn="r" defTabSz="1042988" rtl="1" eaLnBrk="0" fontAlgn="base" hangingPunct="0">
              <a:spcBef>
                <a:spcPct val="0"/>
              </a:spcBef>
              <a:spcAft>
                <a:spcPct val="0"/>
              </a:spcAft>
              <a:defRPr sz="3900" b="1">
                <a:solidFill>
                  <a:srgbClr val="000066"/>
                </a:solidFill>
                <a:latin typeface="Arial" charset="0"/>
                <a:cs typeface="Arial" charset="0"/>
              </a:defRPr>
            </a:lvl6pPr>
            <a:lvl7pPr algn="r" defTabSz="1042988" rtl="1" eaLnBrk="0" fontAlgn="base" hangingPunct="0">
              <a:spcBef>
                <a:spcPct val="0"/>
              </a:spcBef>
              <a:spcAft>
                <a:spcPct val="0"/>
              </a:spcAft>
              <a:defRPr sz="3900" b="1">
                <a:solidFill>
                  <a:srgbClr val="000066"/>
                </a:solidFill>
                <a:latin typeface="Arial" charset="0"/>
                <a:cs typeface="Arial" charset="0"/>
              </a:defRPr>
            </a:lvl7pPr>
            <a:lvl8pPr algn="r" defTabSz="1042988" rtl="1" eaLnBrk="0" fontAlgn="base" hangingPunct="0">
              <a:spcBef>
                <a:spcPct val="0"/>
              </a:spcBef>
              <a:spcAft>
                <a:spcPct val="0"/>
              </a:spcAft>
              <a:defRPr sz="3900" b="1">
                <a:solidFill>
                  <a:srgbClr val="000066"/>
                </a:solidFill>
                <a:latin typeface="Arial" charset="0"/>
                <a:cs typeface="Arial" charset="0"/>
              </a:defRPr>
            </a:lvl8pPr>
            <a:lvl9pPr algn="r" defTabSz="1042988" rtl="1" eaLnBrk="0" fontAlgn="base" hangingPunct="0">
              <a:spcBef>
                <a:spcPct val="0"/>
              </a:spcBef>
              <a:spcAft>
                <a:spcPct val="0"/>
              </a:spcAft>
              <a:defRPr sz="3900" b="1">
                <a:solidFill>
                  <a:srgbClr val="000066"/>
                </a:solidFill>
                <a:latin typeface="Arial" charset="0"/>
                <a:cs typeface="Arial" charset="0"/>
              </a:defRPr>
            </a:lvl9pPr>
          </a:lstStyle>
          <a:p>
            <a:pPr algn="ctr" eaLnBrk="1" hangingPunct="1">
              <a:spcBef>
                <a:spcPct val="50000"/>
              </a:spcBef>
            </a:pPr>
            <a:r>
              <a:rPr lang="en-GB" sz="3700" i="1"/>
              <a:t>SHA 1.0/PG </a:t>
            </a:r>
            <a:endParaRPr lang="en-US" sz="3700" i="1"/>
          </a:p>
        </p:txBody>
      </p:sp>
      <p:sp>
        <p:nvSpPr>
          <p:cNvPr id="133125" name="Text Box 5"/>
          <p:cNvSpPr txBox="1">
            <a:spLocks noChangeArrowheads="1"/>
          </p:cNvSpPr>
          <p:nvPr/>
        </p:nvSpPr>
        <p:spPr bwMode="auto">
          <a:xfrm>
            <a:off x="198438" y="4968875"/>
            <a:ext cx="2873375" cy="175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defTabSz="1042988" eaLnBrk="0" hangingPunct="0">
              <a:defRPr sz="3900" b="1">
                <a:solidFill>
                  <a:srgbClr val="000066"/>
                </a:solidFill>
                <a:latin typeface="Arial" charset="0"/>
                <a:cs typeface="Arial" charset="0"/>
              </a:defRPr>
            </a:lvl1pPr>
            <a:lvl2pPr marL="455613" defTabSz="1042988" eaLnBrk="0" hangingPunct="0">
              <a:defRPr sz="3900" b="1">
                <a:solidFill>
                  <a:srgbClr val="000066"/>
                </a:solidFill>
                <a:latin typeface="Arial" charset="0"/>
                <a:cs typeface="Arial" charset="0"/>
              </a:defRPr>
            </a:lvl2pPr>
            <a:lvl3pPr defTabSz="1042988" eaLnBrk="0" hangingPunct="0">
              <a:defRPr sz="3900" b="1">
                <a:solidFill>
                  <a:srgbClr val="000066"/>
                </a:solidFill>
                <a:latin typeface="Arial" charset="0"/>
                <a:cs typeface="Arial" charset="0"/>
              </a:defRPr>
            </a:lvl3pPr>
            <a:lvl4pPr defTabSz="1042988" eaLnBrk="0" hangingPunct="0">
              <a:defRPr sz="3900" b="1">
                <a:solidFill>
                  <a:srgbClr val="000066"/>
                </a:solidFill>
                <a:latin typeface="Arial" charset="0"/>
                <a:cs typeface="Arial" charset="0"/>
              </a:defRPr>
            </a:lvl4pPr>
            <a:lvl5pPr defTabSz="1042988" eaLnBrk="0" hangingPunct="0">
              <a:defRPr sz="3900" b="1">
                <a:solidFill>
                  <a:srgbClr val="000066"/>
                </a:solidFill>
                <a:latin typeface="Arial" charset="0"/>
                <a:cs typeface="Arial" charset="0"/>
              </a:defRPr>
            </a:lvl5pPr>
            <a:lvl6pPr algn="r" defTabSz="1042988" rtl="1" eaLnBrk="0" fontAlgn="base" hangingPunct="0">
              <a:spcBef>
                <a:spcPct val="0"/>
              </a:spcBef>
              <a:spcAft>
                <a:spcPct val="0"/>
              </a:spcAft>
              <a:defRPr sz="3900" b="1">
                <a:solidFill>
                  <a:srgbClr val="000066"/>
                </a:solidFill>
                <a:latin typeface="Arial" charset="0"/>
                <a:cs typeface="Arial" charset="0"/>
              </a:defRPr>
            </a:lvl6pPr>
            <a:lvl7pPr algn="r" defTabSz="1042988" rtl="1" eaLnBrk="0" fontAlgn="base" hangingPunct="0">
              <a:spcBef>
                <a:spcPct val="0"/>
              </a:spcBef>
              <a:spcAft>
                <a:spcPct val="0"/>
              </a:spcAft>
              <a:defRPr sz="3900" b="1">
                <a:solidFill>
                  <a:srgbClr val="000066"/>
                </a:solidFill>
                <a:latin typeface="Arial" charset="0"/>
                <a:cs typeface="Arial" charset="0"/>
              </a:defRPr>
            </a:lvl7pPr>
            <a:lvl8pPr algn="r" defTabSz="1042988" rtl="1" eaLnBrk="0" fontAlgn="base" hangingPunct="0">
              <a:spcBef>
                <a:spcPct val="0"/>
              </a:spcBef>
              <a:spcAft>
                <a:spcPct val="0"/>
              </a:spcAft>
              <a:defRPr sz="3900" b="1">
                <a:solidFill>
                  <a:srgbClr val="000066"/>
                </a:solidFill>
                <a:latin typeface="Arial" charset="0"/>
                <a:cs typeface="Arial" charset="0"/>
              </a:defRPr>
            </a:lvl8pPr>
            <a:lvl9pPr algn="r" defTabSz="1042988" rtl="1" eaLnBrk="0" fontAlgn="base" hangingPunct="0">
              <a:spcBef>
                <a:spcPct val="0"/>
              </a:spcBef>
              <a:spcAft>
                <a:spcPct val="0"/>
              </a:spcAft>
              <a:defRPr sz="3900" b="1">
                <a:solidFill>
                  <a:srgbClr val="000066"/>
                </a:solidFill>
                <a:latin typeface="Arial" charset="0"/>
                <a:cs typeface="Arial" charset="0"/>
              </a:defRPr>
            </a:lvl9pPr>
          </a:lstStyle>
          <a:p>
            <a:pPr algn="ctr" eaLnBrk="1" hangingPunct="1">
              <a:lnSpc>
                <a:spcPct val="80000"/>
              </a:lnSpc>
              <a:spcBef>
                <a:spcPct val="50000"/>
              </a:spcBef>
            </a:pPr>
            <a:r>
              <a:rPr lang="en-GB" sz="2700" i="1" dirty="0" err="1" smtClean="0"/>
              <a:t>Países</a:t>
            </a:r>
            <a:endParaRPr lang="en-GB" sz="2700" i="1" dirty="0"/>
          </a:p>
          <a:p>
            <a:pPr algn="ctr" eaLnBrk="1" hangingPunct="1">
              <a:lnSpc>
                <a:spcPct val="90000"/>
              </a:lnSpc>
              <a:spcBef>
                <a:spcPct val="50000"/>
              </a:spcBef>
            </a:pPr>
            <a:r>
              <a:rPr lang="en-GB" sz="2700" i="1" dirty="0" err="1" smtClean="0"/>
              <a:t>Implementaci</a:t>
            </a:r>
            <a:r>
              <a:rPr lang="es-ES" sz="2700" i="1" dirty="0"/>
              <a:t>ó</a:t>
            </a:r>
            <a:r>
              <a:rPr lang="en-GB" sz="2700" i="1" dirty="0" smtClean="0"/>
              <a:t>n </a:t>
            </a:r>
            <a:r>
              <a:rPr lang="en-GB" sz="2700" i="1" dirty="0"/>
              <a:t>/ </a:t>
            </a:r>
            <a:r>
              <a:rPr lang="en-GB" sz="2700" i="1" dirty="0" err="1" smtClean="0"/>
              <a:t>Experiencia</a:t>
            </a:r>
            <a:endParaRPr lang="en-GB" sz="2700" i="1" dirty="0"/>
          </a:p>
          <a:p>
            <a:pPr algn="ctr" eaLnBrk="1" hangingPunct="1">
              <a:lnSpc>
                <a:spcPct val="60000"/>
              </a:lnSpc>
              <a:spcBef>
                <a:spcPct val="50000"/>
              </a:spcBef>
            </a:pPr>
            <a:r>
              <a:rPr lang="en-GB" sz="2100" i="1" dirty="0"/>
              <a:t>(2000-2008, 100+)</a:t>
            </a:r>
            <a:endParaRPr lang="en-US" sz="2100" i="1" dirty="0"/>
          </a:p>
        </p:txBody>
      </p:sp>
      <p:sp>
        <p:nvSpPr>
          <p:cNvPr id="133126" name="AutoShape 6"/>
          <p:cNvSpPr>
            <a:spLocks noChangeArrowheads="1"/>
          </p:cNvSpPr>
          <p:nvPr/>
        </p:nvSpPr>
        <p:spPr bwMode="auto">
          <a:xfrm>
            <a:off x="1219200" y="3543300"/>
            <a:ext cx="927100" cy="998538"/>
          </a:xfrm>
          <a:prstGeom prst="downArrow">
            <a:avLst>
              <a:gd name="adj1" fmla="val 50241"/>
              <a:gd name="adj2" fmla="val 2684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133127" name="Text Box 7"/>
          <p:cNvSpPr txBox="1">
            <a:spLocks noChangeArrowheads="1"/>
          </p:cNvSpPr>
          <p:nvPr/>
        </p:nvSpPr>
        <p:spPr bwMode="auto">
          <a:xfrm>
            <a:off x="6964372" y="5275263"/>
            <a:ext cx="3729027" cy="124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4" tIns="45712" rIns="91424" bIns="45712">
            <a:spAutoFit/>
          </a:bodyPr>
          <a:lstStyle>
            <a:lvl1pPr defTabSz="1042988" eaLnBrk="0" hangingPunct="0">
              <a:defRPr sz="3900" b="1">
                <a:solidFill>
                  <a:srgbClr val="000066"/>
                </a:solidFill>
                <a:latin typeface="Arial" charset="0"/>
                <a:cs typeface="Arial" charset="0"/>
              </a:defRPr>
            </a:lvl1pPr>
            <a:lvl2pPr marL="455613" defTabSz="1042988" eaLnBrk="0" hangingPunct="0">
              <a:defRPr sz="3900" b="1">
                <a:solidFill>
                  <a:srgbClr val="000066"/>
                </a:solidFill>
                <a:latin typeface="Arial" charset="0"/>
                <a:cs typeface="Arial" charset="0"/>
              </a:defRPr>
            </a:lvl2pPr>
            <a:lvl3pPr defTabSz="1042988" eaLnBrk="0" hangingPunct="0">
              <a:defRPr sz="3900" b="1">
                <a:solidFill>
                  <a:srgbClr val="000066"/>
                </a:solidFill>
                <a:latin typeface="Arial" charset="0"/>
                <a:cs typeface="Arial" charset="0"/>
              </a:defRPr>
            </a:lvl3pPr>
            <a:lvl4pPr defTabSz="1042988" eaLnBrk="0" hangingPunct="0">
              <a:defRPr sz="3900" b="1">
                <a:solidFill>
                  <a:srgbClr val="000066"/>
                </a:solidFill>
                <a:latin typeface="Arial" charset="0"/>
                <a:cs typeface="Arial" charset="0"/>
              </a:defRPr>
            </a:lvl4pPr>
            <a:lvl5pPr defTabSz="1042988" eaLnBrk="0" hangingPunct="0">
              <a:defRPr sz="3900" b="1">
                <a:solidFill>
                  <a:srgbClr val="000066"/>
                </a:solidFill>
                <a:latin typeface="Arial" charset="0"/>
                <a:cs typeface="Arial" charset="0"/>
              </a:defRPr>
            </a:lvl5pPr>
            <a:lvl6pPr algn="r" defTabSz="1042988" rtl="1" eaLnBrk="0" fontAlgn="base" hangingPunct="0">
              <a:spcBef>
                <a:spcPct val="0"/>
              </a:spcBef>
              <a:spcAft>
                <a:spcPct val="0"/>
              </a:spcAft>
              <a:defRPr sz="3900" b="1">
                <a:solidFill>
                  <a:srgbClr val="000066"/>
                </a:solidFill>
                <a:latin typeface="Arial" charset="0"/>
                <a:cs typeface="Arial" charset="0"/>
              </a:defRPr>
            </a:lvl6pPr>
            <a:lvl7pPr algn="r" defTabSz="1042988" rtl="1" eaLnBrk="0" fontAlgn="base" hangingPunct="0">
              <a:spcBef>
                <a:spcPct val="0"/>
              </a:spcBef>
              <a:spcAft>
                <a:spcPct val="0"/>
              </a:spcAft>
              <a:defRPr sz="3900" b="1">
                <a:solidFill>
                  <a:srgbClr val="000066"/>
                </a:solidFill>
                <a:latin typeface="Arial" charset="0"/>
                <a:cs typeface="Arial" charset="0"/>
              </a:defRPr>
            </a:lvl7pPr>
            <a:lvl8pPr algn="r" defTabSz="1042988" rtl="1" eaLnBrk="0" fontAlgn="base" hangingPunct="0">
              <a:spcBef>
                <a:spcPct val="0"/>
              </a:spcBef>
              <a:spcAft>
                <a:spcPct val="0"/>
              </a:spcAft>
              <a:defRPr sz="3900" b="1">
                <a:solidFill>
                  <a:srgbClr val="000066"/>
                </a:solidFill>
                <a:latin typeface="Arial" charset="0"/>
                <a:cs typeface="Arial" charset="0"/>
              </a:defRPr>
            </a:lvl8pPr>
            <a:lvl9pPr algn="r" defTabSz="1042988" rtl="1" eaLnBrk="0" fontAlgn="base" hangingPunct="0">
              <a:spcBef>
                <a:spcPct val="0"/>
              </a:spcBef>
              <a:spcAft>
                <a:spcPct val="0"/>
              </a:spcAft>
              <a:defRPr sz="3900" b="1">
                <a:solidFill>
                  <a:srgbClr val="000066"/>
                </a:solidFill>
                <a:latin typeface="Arial" charset="0"/>
                <a:cs typeface="Arial" charset="0"/>
              </a:defRPr>
            </a:lvl9pPr>
          </a:lstStyle>
          <a:p>
            <a:pPr eaLnBrk="1" hangingPunct="1">
              <a:lnSpc>
                <a:spcPct val="80000"/>
              </a:lnSpc>
              <a:spcBef>
                <a:spcPct val="50000"/>
              </a:spcBef>
            </a:pPr>
            <a:r>
              <a:rPr lang="en-GB" sz="2700" i="1" dirty="0" err="1" smtClean="0"/>
              <a:t>Identificaci</a:t>
            </a:r>
            <a:r>
              <a:rPr lang="es-ES" sz="2700" i="1" dirty="0"/>
              <a:t>ó</a:t>
            </a:r>
            <a:r>
              <a:rPr lang="en-GB" sz="2700" i="1" dirty="0" smtClean="0"/>
              <a:t>n de</a:t>
            </a:r>
            <a:endParaRPr lang="en-GB" sz="2700" i="1" dirty="0"/>
          </a:p>
          <a:p>
            <a:pPr eaLnBrk="1" hangingPunct="1">
              <a:lnSpc>
                <a:spcPct val="40000"/>
              </a:lnSpc>
              <a:spcBef>
                <a:spcPct val="50000"/>
              </a:spcBef>
            </a:pPr>
            <a:r>
              <a:rPr lang="en-GB" sz="2000" i="1" dirty="0" err="1"/>
              <a:t>P</a:t>
            </a:r>
            <a:r>
              <a:rPr lang="en-GB" sz="2000" i="1" dirty="0" err="1" smtClean="0"/>
              <a:t>roblemas</a:t>
            </a:r>
            <a:r>
              <a:rPr lang="en-GB" sz="2000" b="0" dirty="0" smtClean="0">
                <a:solidFill>
                  <a:schemeClr val="tx1"/>
                </a:solidFill>
              </a:rPr>
              <a:t> </a:t>
            </a:r>
            <a:r>
              <a:rPr lang="en-GB" sz="2000" i="1" dirty="0" err="1" smtClean="0"/>
              <a:t>operacionales</a:t>
            </a:r>
            <a:endParaRPr lang="en-GB" sz="2000" b="0" dirty="0">
              <a:solidFill>
                <a:schemeClr val="tx1"/>
              </a:solidFill>
            </a:endParaRPr>
          </a:p>
          <a:p>
            <a:pPr algn="l" eaLnBrk="1" hangingPunct="1">
              <a:lnSpc>
                <a:spcPct val="30000"/>
              </a:lnSpc>
              <a:spcBef>
                <a:spcPct val="50000"/>
              </a:spcBef>
            </a:pPr>
            <a:r>
              <a:rPr lang="en-GB" sz="2000" i="1" dirty="0" err="1" smtClean="0"/>
              <a:t>Problemas</a:t>
            </a:r>
            <a:r>
              <a:rPr lang="en-GB" sz="2000" i="1" dirty="0" smtClean="0"/>
              <a:t> no </a:t>
            </a:r>
            <a:r>
              <a:rPr lang="en-GB" sz="2000" i="1" dirty="0" err="1" smtClean="0"/>
              <a:t>tratados</a:t>
            </a:r>
            <a:endParaRPr lang="en-GB" sz="2000" i="1" dirty="0" smtClean="0"/>
          </a:p>
          <a:p>
            <a:pPr algn="l" eaLnBrk="1" hangingPunct="1">
              <a:lnSpc>
                <a:spcPct val="30000"/>
              </a:lnSpc>
              <a:spcBef>
                <a:spcPct val="50000"/>
              </a:spcBef>
            </a:pPr>
            <a:r>
              <a:rPr lang="en-GB" sz="2000" i="1" dirty="0" smtClean="0"/>
              <a:t>  </a:t>
            </a:r>
            <a:r>
              <a:rPr lang="en-GB" sz="2000" i="1" dirty="0" err="1" smtClean="0"/>
              <a:t>Necesidades</a:t>
            </a:r>
            <a:r>
              <a:rPr lang="en-GB" sz="2300" i="1" dirty="0" smtClean="0"/>
              <a:t> </a:t>
            </a:r>
            <a:r>
              <a:rPr lang="en-GB" sz="2000" i="1" dirty="0" err="1"/>
              <a:t>emergentes</a:t>
            </a:r>
            <a:endParaRPr lang="en-US" sz="2000" i="1" dirty="0"/>
          </a:p>
        </p:txBody>
      </p:sp>
      <p:sp>
        <p:nvSpPr>
          <p:cNvPr id="133128" name="Text Box 8"/>
          <p:cNvSpPr txBox="1">
            <a:spLocks noChangeArrowheads="1"/>
          </p:cNvSpPr>
          <p:nvPr/>
        </p:nvSpPr>
        <p:spPr bwMode="auto">
          <a:xfrm>
            <a:off x="3578225" y="5118100"/>
            <a:ext cx="3114675" cy="58475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defTabSz="1042988" eaLnBrk="0" hangingPunct="0">
              <a:defRPr sz="3900" b="1">
                <a:solidFill>
                  <a:srgbClr val="000066"/>
                </a:solidFill>
                <a:latin typeface="Arial" charset="0"/>
                <a:cs typeface="Arial" charset="0"/>
              </a:defRPr>
            </a:lvl1pPr>
            <a:lvl2pPr marL="455613" defTabSz="1042988" eaLnBrk="0" hangingPunct="0">
              <a:defRPr sz="3900" b="1">
                <a:solidFill>
                  <a:srgbClr val="000066"/>
                </a:solidFill>
                <a:latin typeface="Arial" charset="0"/>
                <a:cs typeface="Arial" charset="0"/>
              </a:defRPr>
            </a:lvl2pPr>
            <a:lvl3pPr defTabSz="1042988" eaLnBrk="0" hangingPunct="0">
              <a:defRPr sz="3900" b="1">
                <a:solidFill>
                  <a:srgbClr val="000066"/>
                </a:solidFill>
                <a:latin typeface="Arial" charset="0"/>
                <a:cs typeface="Arial" charset="0"/>
              </a:defRPr>
            </a:lvl3pPr>
            <a:lvl4pPr defTabSz="1042988" eaLnBrk="0" hangingPunct="0">
              <a:defRPr sz="3900" b="1">
                <a:solidFill>
                  <a:srgbClr val="000066"/>
                </a:solidFill>
                <a:latin typeface="Arial" charset="0"/>
                <a:cs typeface="Arial" charset="0"/>
              </a:defRPr>
            </a:lvl4pPr>
            <a:lvl5pPr defTabSz="1042988" eaLnBrk="0" hangingPunct="0">
              <a:defRPr sz="3900" b="1">
                <a:solidFill>
                  <a:srgbClr val="000066"/>
                </a:solidFill>
                <a:latin typeface="Arial" charset="0"/>
                <a:cs typeface="Arial" charset="0"/>
              </a:defRPr>
            </a:lvl5pPr>
            <a:lvl6pPr algn="r" defTabSz="1042988" rtl="1" eaLnBrk="0" fontAlgn="base" hangingPunct="0">
              <a:spcBef>
                <a:spcPct val="0"/>
              </a:spcBef>
              <a:spcAft>
                <a:spcPct val="0"/>
              </a:spcAft>
              <a:defRPr sz="3900" b="1">
                <a:solidFill>
                  <a:srgbClr val="000066"/>
                </a:solidFill>
                <a:latin typeface="Arial" charset="0"/>
                <a:cs typeface="Arial" charset="0"/>
              </a:defRPr>
            </a:lvl6pPr>
            <a:lvl7pPr algn="r" defTabSz="1042988" rtl="1" eaLnBrk="0" fontAlgn="base" hangingPunct="0">
              <a:spcBef>
                <a:spcPct val="0"/>
              </a:spcBef>
              <a:spcAft>
                <a:spcPct val="0"/>
              </a:spcAft>
              <a:defRPr sz="3900" b="1">
                <a:solidFill>
                  <a:srgbClr val="000066"/>
                </a:solidFill>
                <a:latin typeface="Arial" charset="0"/>
                <a:cs typeface="Arial" charset="0"/>
              </a:defRPr>
            </a:lvl7pPr>
            <a:lvl8pPr algn="r" defTabSz="1042988" rtl="1" eaLnBrk="0" fontAlgn="base" hangingPunct="0">
              <a:spcBef>
                <a:spcPct val="0"/>
              </a:spcBef>
              <a:spcAft>
                <a:spcPct val="0"/>
              </a:spcAft>
              <a:defRPr sz="3900" b="1">
                <a:solidFill>
                  <a:srgbClr val="000066"/>
                </a:solidFill>
                <a:latin typeface="Arial" charset="0"/>
                <a:cs typeface="Arial" charset="0"/>
              </a:defRPr>
            </a:lvl8pPr>
            <a:lvl9pPr algn="r" defTabSz="1042988" rtl="1" eaLnBrk="0" fontAlgn="base" hangingPunct="0">
              <a:spcBef>
                <a:spcPct val="0"/>
              </a:spcBef>
              <a:spcAft>
                <a:spcPct val="0"/>
              </a:spcAft>
              <a:defRPr sz="3900" b="1">
                <a:solidFill>
                  <a:srgbClr val="000066"/>
                </a:solidFill>
                <a:latin typeface="Arial" charset="0"/>
                <a:cs typeface="Arial" charset="0"/>
              </a:defRPr>
            </a:lvl9pPr>
          </a:lstStyle>
          <a:p>
            <a:pPr algn="ctr" eaLnBrk="1" hangingPunct="1">
              <a:spcBef>
                <a:spcPct val="50000"/>
              </a:spcBef>
            </a:pPr>
            <a:r>
              <a:rPr lang="en-GB" sz="3200" i="1" dirty="0" err="1" smtClean="0"/>
              <a:t>Consultas</a:t>
            </a:r>
            <a:r>
              <a:rPr lang="en-GB" sz="3200" i="1" dirty="0" smtClean="0"/>
              <a:t> </a:t>
            </a:r>
            <a:endParaRPr lang="en-US" sz="3200" i="1" dirty="0"/>
          </a:p>
        </p:txBody>
      </p:sp>
      <p:sp>
        <p:nvSpPr>
          <p:cNvPr id="133129" name="Text Box 9"/>
          <p:cNvSpPr txBox="1">
            <a:spLocks noChangeArrowheads="1"/>
          </p:cNvSpPr>
          <p:nvPr/>
        </p:nvSpPr>
        <p:spPr bwMode="auto">
          <a:xfrm>
            <a:off x="8042275" y="2811463"/>
            <a:ext cx="2474913" cy="76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defTabSz="1042988" eaLnBrk="0" hangingPunct="0">
              <a:defRPr sz="3900" b="1">
                <a:solidFill>
                  <a:srgbClr val="000066"/>
                </a:solidFill>
                <a:latin typeface="Arial" charset="0"/>
                <a:cs typeface="Arial" charset="0"/>
              </a:defRPr>
            </a:lvl1pPr>
            <a:lvl2pPr marL="455613" defTabSz="1042988" eaLnBrk="0" hangingPunct="0">
              <a:defRPr sz="3900" b="1">
                <a:solidFill>
                  <a:srgbClr val="000066"/>
                </a:solidFill>
                <a:latin typeface="Arial" charset="0"/>
                <a:cs typeface="Arial" charset="0"/>
              </a:defRPr>
            </a:lvl2pPr>
            <a:lvl3pPr defTabSz="1042988" eaLnBrk="0" hangingPunct="0">
              <a:defRPr sz="3900" b="1">
                <a:solidFill>
                  <a:srgbClr val="000066"/>
                </a:solidFill>
                <a:latin typeface="Arial" charset="0"/>
                <a:cs typeface="Arial" charset="0"/>
              </a:defRPr>
            </a:lvl3pPr>
            <a:lvl4pPr defTabSz="1042988" eaLnBrk="0" hangingPunct="0">
              <a:defRPr sz="3900" b="1">
                <a:solidFill>
                  <a:srgbClr val="000066"/>
                </a:solidFill>
                <a:latin typeface="Arial" charset="0"/>
                <a:cs typeface="Arial" charset="0"/>
              </a:defRPr>
            </a:lvl4pPr>
            <a:lvl5pPr defTabSz="1042988" eaLnBrk="0" hangingPunct="0">
              <a:defRPr sz="3900" b="1">
                <a:solidFill>
                  <a:srgbClr val="000066"/>
                </a:solidFill>
                <a:latin typeface="Arial" charset="0"/>
                <a:cs typeface="Arial" charset="0"/>
              </a:defRPr>
            </a:lvl5pPr>
            <a:lvl6pPr algn="r" defTabSz="1042988" rtl="1" eaLnBrk="0" fontAlgn="base" hangingPunct="0">
              <a:spcBef>
                <a:spcPct val="0"/>
              </a:spcBef>
              <a:spcAft>
                <a:spcPct val="0"/>
              </a:spcAft>
              <a:defRPr sz="3900" b="1">
                <a:solidFill>
                  <a:srgbClr val="000066"/>
                </a:solidFill>
                <a:latin typeface="Arial" charset="0"/>
                <a:cs typeface="Arial" charset="0"/>
              </a:defRPr>
            </a:lvl6pPr>
            <a:lvl7pPr algn="r" defTabSz="1042988" rtl="1" eaLnBrk="0" fontAlgn="base" hangingPunct="0">
              <a:spcBef>
                <a:spcPct val="0"/>
              </a:spcBef>
              <a:spcAft>
                <a:spcPct val="0"/>
              </a:spcAft>
              <a:defRPr sz="3900" b="1">
                <a:solidFill>
                  <a:srgbClr val="000066"/>
                </a:solidFill>
                <a:latin typeface="Arial" charset="0"/>
                <a:cs typeface="Arial" charset="0"/>
              </a:defRPr>
            </a:lvl7pPr>
            <a:lvl8pPr algn="r" defTabSz="1042988" rtl="1" eaLnBrk="0" fontAlgn="base" hangingPunct="0">
              <a:spcBef>
                <a:spcPct val="0"/>
              </a:spcBef>
              <a:spcAft>
                <a:spcPct val="0"/>
              </a:spcAft>
              <a:defRPr sz="3900" b="1">
                <a:solidFill>
                  <a:srgbClr val="000066"/>
                </a:solidFill>
                <a:latin typeface="Arial" charset="0"/>
                <a:cs typeface="Arial" charset="0"/>
              </a:defRPr>
            </a:lvl8pPr>
            <a:lvl9pPr algn="r" defTabSz="1042988" rtl="1" eaLnBrk="0" fontAlgn="base" hangingPunct="0">
              <a:spcBef>
                <a:spcPct val="0"/>
              </a:spcBef>
              <a:spcAft>
                <a:spcPct val="0"/>
              </a:spcAft>
              <a:defRPr sz="3900" b="1">
                <a:solidFill>
                  <a:srgbClr val="000066"/>
                </a:solidFill>
                <a:latin typeface="Arial" charset="0"/>
                <a:cs typeface="Arial" charset="0"/>
              </a:defRPr>
            </a:lvl9pPr>
          </a:lstStyle>
          <a:p>
            <a:pPr eaLnBrk="1" hangingPunct="1">
              <a:lnSpc>
                <a:spcPct val="80000"/>
              </a:lnSpc>
              <a:spcBef>
                <a:spcPct val="50000"/>
              </a:spcBef>
            </a:pPr>
            <a:r>
              <a:rPr lang="en-GB" sz="2700" i="1" dirty="0" err="1" smtClean="0"/>
              <a:t>Generac</a:t>
            </a:r>
            <a:r>
              <a:rPr lang="en-GB" sz="2700" i="1" dirty="0" err="1"/>
              <a:t>i</a:t>
            </a:r>
            <a:r>
              <a:rPr lang="es-ES" sz="2700" i="1" dirty="0"/>
              <a:t>ó</a:t>
            </a:r>
            <a:r>
              <a:rPr lang="en-GB" sz="2700" i="1" dirty="0"/>
              <a:t>n</a:t>
            </a:r>
            <a:r>
              <a:rPr lang="en-GB" sz="2700" i="1" dirty="0" smtClean="0"/>
              <a:t> de </a:t>
            </a:r>
            <a:r>
              <a:rPr lang="en-GB" sz="2700" i="1" dirty="0" err="1" smtClean="0"/>
              <a:t>soluciones</a:t>
            </a:r>
            <a:endParaRPr lang="en-US" sz="2700" i="1" dirty="0"/>
          </a:p>
        </p:txBody>
      </p:sp>
      <p:sp>
        <p:nvSpPr>
          <p:cNvPr id="133130" name="Line 10"/>
          <p:cNvSpPr>
            <a:spLocks noChangeShapeType="1"/>
          </p:cNvSpPr>
          <p:nvPr/>
        </p:nvSpPr>
        <p:spPr bwMode="auto">
          <a:xfrm flipH="1" flipV="1">
            <a:off x="6442075" y="5765800"/>
            <a:ext cx="588963" cy="7143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31" name="AutoShape 11"/>
          <p:cNvSpPr>
            <a:spLocks noChangeArrowheads="1"/>
          </p:cNvSpPr>
          <p:nvPr/>
        </p:nvSpPr>
        <p:spPr bwMode="auto">
          <a:xfrm>
            <a:off x="8850313" y="3970338"/>
            <a:ext cx="958850" cy="1000125"/>
          </a:xfrm>
          <a:prstGeom prst="upArrow">
            <a:avLst>
              <a:gd name="adj1" fmla="val 50000"/>
              <a:gd name="adj2" fmla="val 260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133132" name="Line 12"/>
          <p:cNvSpPr>
            <a:spLocks noChangeShapeType="1"/>
          </p:cNvSpPr>
          <p:nvPr/>
        </p:nvSpPr>
        <p:spPr bwMode="auto">
          <a:xfrm>
            <a:off x="2398713" y="4892675"/>
            <a:ext cx="925512"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33" name="Line 13"/>
          <p:cNvSpPr>
            <a:spLocks noChangeShapeType="1"/>
          </p:cNvSpPr>
          <p:nvPr/>
        </p:nvSpPr>
        <p:spPr bwMode="auto">
          <a:xfrm flipH="1">
            <a:off x="6861175" y="4892675"/>
            <a:ext cx="1433513"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34" name="Line 14"/>
          <p:cNvSpPr>
            <a:spLocks noChangeShapeType="1"/>
          </p:cNvSpPr>
          <p:nvPr/>
        </p:nvSpPr>
        <p:spPr bwMode="auto">
          <a:xfrm flipV="1">
            <a:off x="3071813" y="5765800"/>
            <a:ext cx="685800" cy="7143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35" name="Text Box 15"/>
          <p:cNvSpPr txBox="1">
            <a:spLocks noChangeArrowheads="1"/>
          </p:cNvSpPr>
          <p:nvPr/>
        </p:nvSpPr>
        <p:spPr bwMode="auto">
          <a:xfrm>
            <a:off x="3071813" y="1327150"/>
            <a:ext cx="4379912" cy="736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306" tIns="52153" rIns="104306" bIns="52153">
            <a:spAutoFit/>
          </a:bodyPr>
          <a:lstStyle>
            <a:lvl1pPr defTabSz="1042988" eaLnBrk="0" hangingPunct="0">
              <a:defRPr sz="3900" b="1">
                <a:solidFill>
                  <a:srgbClr val="000066"/>
                </a:solidFill>
                <a:latin typeface="Arial" charset="0"/>
                <a:cs typeface="Arial" charset="0"/>
              </a:defRPr>
            </a:lvl1pPr>
            <a:lvl2pPr marL="522288" defTabSz="1042988" eaLnBrk="0" hangingPunct="0">
              <a:defRPr sz="3900" b="1">
                <a:solidFill>
                  <a:srgbClr val="000066"/>
                </a:solidFill>
                <a:latin typeface="Arial" charset="0"/>
                <a:cs typeface="Arial" charset="0"/>
              </a:defRPr>
            </a:lvl2pPr>
            <a:lvl3pPr marL="1042988" defTabSz="1042988" eaLnBrk="0" hangingPunct="0">
              <a:defRPr sz="3900" b="1">
                <a:solidFill>
                  <a:srgbClr val="000066"/>
                </a:solidFill>
                <a:latin typeface="Arial" charset="0"/>
                <a:cs typeface="Arial" charset="0"/>
              </a:defRPr>
            </a:lvl3pPr>
            <a:lvl4pPr marL="1565275" defTabSz="1042988" eaLnBrk="0" hangingPunct="0">
              <a:defRPr sz="3900" b="1">
                <a:solidFill>
                  <a:srgbClr val="000066"/>
                </a:solidFill>
                <a:latin typeface="Arial" charset="0"/>
                <a:cs typeface="Arial" charset="0"/>
              </a:defRPr>
            </a:lvl4pPr>
            <a:lvl5pPr marL="2085975" defTabSz="1042988" eaLnBrk="0" hangingPunct="0">
              <a:defRPr sz="3900" b="1">
                <a:solidFill>
                  <a:srgbClr val="000066"/>
                </a:solidFill>
                <a:latin typeface="Arial" charset="0"/>
                <a:cs typeface="Arial" charset="0"/>
              </a:defRPr>
            </a:lvl5pPr>
            <a:lvl6pPr marL="2543175" algn="r" defTabSz="1042988" rtl="1" eaLnBrk="0" fontAlgn="base" hangingPunct="0">
              <a:spcBef>
                <a:spcPct val="0"/>
              </a:spcBef>
              <a:spcAft>
                <a:spcPct val="0"/>
              </a:spcAft>
              <a:defRPr sz="3900" b="1">
                <a:solidFill>
                  <a:srgbClr val="000066"/>
                </a:solidFill>
                <a:latin typeface="Arial" charset="0"/>
                <a:cs typeface="Arial" charset="0"/>
              </a:defRPr>
            </a:lvl6pPr>
            <a:lvl7pPr marL="3000375" algn="r" defTabSz="1042988" rtl="1" eaLnBrk="0" fontAlgn="base" hangingPunct="0">
              <a:spcBef>
                <a:spcPct val="0"/>
              </a:spcBef>
              <a:spcAft>
                <a:spcPct val="0"/>
              </a:spcAft>
              <a:defRPr sz="3900" b="1">
                <a:solidFill>
                  <a:srgbClr val="000066"/>
                </a:solidFill>
                <a:latin typeface="Arial" charset="0"/>
                <a:cs typeface="Arial" charset="0"/>
              </a:defRPr>
            </a:lvl7pPr>
            <a:lvl8pPr marL="3457575" algn="r" defTabSz="1042988" rtl="1" eaLnBrk="0" fontAlgn="base" hangingPunct="0">
              <a:spcBef>
                <a:spcPct val="0"/>
              </a:spcBef>
              <a:spcAft>
                <a:spcPct val="0"/>
              </a:spcAft>
              <a:defRPr sz="3900" b="1">
                <a:solidFill>
                  <a:srgbClr val="000066"/>
                </a:solidFill>
                <a:latin typeface="Arial" charset="0"/>
                <a:cs typeface="Arial" charset="0"/>
              </a:defRPr>
            </a:lvl8pPr>
            <a:lvl9pPr marL="3914775" algn="r" defTabSz="1042988" rtl="1" eaLnBrk="0" fontAlgn="base" hangingPunct="0">
              <a:spcBef>
                <a:spcPct val="0"/>
              </a:spcBef>
              <a:spcAft>
                <a:spcPct val="0"/>
              </a:spcAft>
              <a:defRPr sz="3900" b="1">
                <a:solidFill>
                  <a:srgbClr val="000066"/>
                </a:solidFill>
                <a:latin typeface="Arial" charset="0"/>
                <a:cs typeface="Arial" charset="0"/>
              </a:defRPr>
            </a:lvl9pPr>
          </a:lstStyle>
          <a:p>
            <a:pPr algn="l" rtl="0" eaLnBrk="1" hangingPunct="1">
              <a:spcBef>
                <a:spcPct val="50000"/>
              </a:spcBef>
            </a:pPr>
            <a:r>
              <a:rPr lang="en-GB" sz="4100" i="1" dirty="0"/>
              <a:t>SHA </a:t>
            </a:r>
            <a:r>
              <a:rPr lang="en-GB" sz="4100" i="1" dirty="0" smtClean="0"/>
              <a:t>2011</a:t>
            </a:r>
            <a:endParaRPr lang="en-US" sz="4100" i="1" dirty="0"/>
          </a:p>
        </p:txBody>
      </p:sp>
      <p:sp>
        <p:nvSpPr>
          <p:cNvPr id="133136" name="AutoShape 16"/>
          <p:cNvSpPr>
            <a:spLocks noChangeArrowheads="1"/>
          </p:cNvSpPr>
          <p:nvPr/>
        </p:nvSpPr>
        <p:spPr bwMode="auto">
          <a:xfrm rot="16200000">
            <a:off x="4794250" y="5516563"/>
            <a:ext cx="682625" cy="927100"/>
          </a:xfrm>
          <a:prstGeom prst="downArrow">
            <a:avLst>
              <a:gd name="adj1" fmla="val 50241"/>
              <a:gd name="adj2" fmla="val 3385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133137" name="Text Box 17"/>
          <p:cNvSpPr txBox="1">
            <a:spLocks noChangeArrowheads="1"/>
          </p:cNvSpPr>
          <p:nvPr/>
        </p:nvSpPr>
        <p:spPr bwMode="auto">
          <a:xfrm>
            <a:off x="3241675" y="4140200"/>
            <a:ext cx="3873500" cy="5208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306" tIns="52153" rIns="104306" bIns="52153">
            <a:spAutoFit/>
          </a:bodyPr>
          <a:lstStyle>
            <a:lvl1pPr defTabSz="1042988" eaLnBrk="0" hangingPunct="0">
              <a:defRPr sz="3900" b="1">
                <a:solidFill>
                  <a:srgbClr val="000066"/>
                </a:solidFill>
                <a:latin typeface="Arial" charset="0"/>
                <a:cs typeface="Arial" charset="0"/>
              </a:defRPr>
            </a:lvl1pPr>
            <a:lvl2pPr marL="522288" defTabSz="1042988" eaLnBrk="0" hangingPunct="0">
              <a:defRPr sz="3900" b="1">
                <a:solidFill>
                  <a:srgbClr val="000066"/>
                </a:solidFill>
                <a:latin typeface="Arial" charset="0"/>
                <a:cs typeface="Arial" charset="0"/>
              </a:defRPr>
            </a:lvl2pPr>
            <a:lvl3pPr marL="1042988" defTabSz="1042988" eaLnBrk="0" hangingPunct="0">
              <a:defRPr sz="3900" b="1">
                <a:solidFill>
                  <a:srgbClr val="000066"/>
                </a:solidFill>
                <a:latin typeface="Arial" charset="0"/>
                <a:cs typeface="Arial" charset="0"/>
              </a:defRPr>
            </a:lvl3pPr>
            <a:lvl4pPr marL="1565275" defTabSz="1042988" eaLnBrk="0" hangingPunct="0">
              <a:defRPr sz="3900" b="1">
                <a:solidFill>
                  <a:srgbClr val="000066"/>
                </a:solidFill>
                <a:latin typeface="Arial" charset="0"/>
                <a:cs typeface="Arial" charset="0"/>
              </a:defRPr>
            </a:lvl4pPr>
            <a:lvl5pPr marL="2085975" defTabSz="1042988" eaLnBrk="0" hangingPunct="0">
              <a:defRPr sz="3900" b="1">
                <a:solidFill>
                  <a:srgbClr val="000066"/>
                </a:solidFill>
                <a:latin typeface="Arial" charset="0"/>
                <a:cs typeface="Arial" charset="0"/>
              </a:defRPr>
            </a:lvl5pPr>
            <a:lvl6pPr marL="2543175" algn="r" defTabSz="1042988" rtl="1" eaLnBrk="0" fontAlgn="base" hangingPunct="0">
              <a:spcBef>
                <a:spcPct val="0"/>
              </a:spcBef>
              <a:spcAft>
                <a:spcPct val="0"/>
              </a:spcAft>
              <a:defRPr sz="3900" b="1">
                <a:solidFill>
                  <a:srgbClr val="000066"/>
                </a:solidFill>
                <a:latin typeface="Arial" charset="0"/>
                <a:cs typeface="Arial" charset="0"/>
              </a:defRPr>
            </a:lvl6pPr>
            <a:lvl7pPr marL="3000375" algn="r" defTabSz="1042988" rtl="1" eaLnBrk="0" fontAlgn="base" hangingPunct="0">
              <a:spcBef>
                <a:spcPct val="0"/>
              </a:spcBef>
              <a:spcAft>
                <a:spcPct val="0"/>
              </a:spcAft>
              <a:defRPr sz="3900" b="1">
                <a:solidFill>
                  <a:srgbClr val="000066"/>
                </a:solidFill>
                <a:latin typeface="Arial" charset="0"/>
                <a:cs typeface="Arial" charset="0"/>
              </a:defRPr>
            </a:lvl7pPr>
            <a:lvl8pPr marL="3457575" algn="r" defTabSz="1042988" rtl="1" eaLnBrk="0" fontAlgn="base" hangingPunct="0">
              <a:spcBef>
                <a:spcPct val="0"/>
              </a:spcBef>
              <a:spcAft>
                <a:spcPct val="0"/>
              </a:spcAft>
              <a:defRPr sz="3900" b="1">
                <a:solidFill>
                  <a:srgbClr val="000066"/>
                </a:solidFill>
                <a:latin typeface="Arial" charset="0"/>
                <a:cs typeface="Arial" charset="0"/>
              </a:defRPr>
            </a:lvl8pPr>
            <a:lvl9pPr marL="3914775" algn="r" defTabSz="1042988" rtl="1" eaLnBrk="0" fontAlgn="base" hangingPunct="0">
              <a:spcBef>
                <a:spcPct val="0"/>
              </a:spcBef>
              <a:spcAft>
                <a:spcPct val="0"/>
              </a:spcAft>
              <a:defRPr sz="3900" b="1">
                <a:solidFill>
                  <a:srgbClr val="000066"/>
                </a:solidFill>
                <a:latin typeface="Arial" charset="0"/>
                <a:cs typeface="Arial" charset="0"/>
              </a:defRPr>
            </a:lvl9pPr>
          </a:lstStyle>
          <a:p>
            <a:pPr algn="l" rtl="0" eaLnBrk="1" hangingPunct="1">
              <a:spcBef>
                <a:spcPct val="50000"/>
              </a:spcBef>
            </a:pPr>
            <a:r>
              <a:rPr lang="en-GB" sz="2700" i="1" dirty="0" err="1" smtClean="0"/>
              <a:t>Consenso</a:t>
            </a:r>
            <a:r>
              <a:rPr lang="en-GB" sz="2700" i="1" dirty="0" smtClean="0"/>
              <a:t> </a:t>
            </a:r>
            <a:r>
              <a:rPr lang="en-GB" sz="2700" i="1" dirty="0" err="1" smtClean="0"/>
              <a:t>Técnico</a:t>
            </a:r>
            <a:endParaRPr lang="en-US" sz="2700" i="1" dirty="0"/>
          </a:p>
        </p:txBody>
      </p:sp>
      <p:sp>
        <p:nvSpPr>
          <p:cNvPr id="133138" name="Text Box 18"/>
          <p:cNvSpPr txBox="1">
            <a:spLocks noChangeArrowheads="1"/>
          </p:cNvSpPr>
          <p:nvPr/>
        </p:nvSpPr>
        <p:spPr bwMode="auto">
          <a:xfrm>
            <a:off x="3157537" y="2233613"/>
            <a:ext cx="4884737" cy="53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4306" tIns="52153" rIns="104306" bIns="52153">
            <a:spAutoFit/>
          </a:bodyPr>
          <a:lstStyle>
            <a:lvl1pPr defTabSz="1042988" eaLnBrk="0" hangingPunct="0">
              <a:defRPr sz="3900" b="1">
                <a:solidFill>
                  <a:srgbClr val="000066"/>
                </a:solidFill>
                <a:latin typeface="Arial" charset="0"/>
                <a:cs typeface="Arial" charset="0"/>
              </a:defRPr>
            </a:lvl1pPr>
            <a:lvl2pPr marL="522288" defTabSz="1042988" eaLnBrk="0" hangingPunct="0">
              <a:defRPr sz="3900" b="1">
                <a:solidFill>
                  <a:srgbClr val="000066"/>
                </a:solidFill>
                <a:latin typeface="Arial" charset="0"/>
                <a:cs typeface="Arial" charset="0"/>
              </a:defRPr>
            </a:lvl2pPr>
            <a:lvl3pPr marL="1042988" defTabSz="1042988" eaLnBrk="0" hangingPunct="0">
              <a:defRPr sz="3900" b="1">
                <a:solidFill>
                  <a:srgbClr val="000066"/>
                </a:solidFill>
                <a:latin typeface="Arial" charset="0"/>
                <a:cs typeface="Arial" charset="0"/>
              </a:defRPr>
            </a:lvl3pPr>
            <a:lvl4pPr marL="1565275" defTabSz="1042988" eaLnBrk="0" hangingPunct="0">
              <a:defRPr sz="3900" b="1">
                <a:solidFill>
                  <a:srgbClr val="000066"/>
                </a:solidFill>
                <a:latin typeface="Arial" charset="0"/>
                <a:cs typeface="Arial" charset="0"/>
              </a:defRPr>
            </a:lvl4pPr>
            <a:lvl5pPr marL="2085975" defTabSz="1042988" eaLnBrk="0" hangingPunct="0">
              <a:defRPr sz="3900" b="1">
                <a:solidFill>
                  <a:srgbClr val="000066"/>
                </a:solidFill>
                <a:latin typeface="Arial" charset="0"/>
                <a:cs typeface="Arial" charset="0"/>
              </a:defRPr>
            </a:lvl5pPr>
            <a:lvl6pPr marL="2543175" algn="r" defTabSz="1042988" rtl="1" eaLnBrk="0" fontAlgn="base" hangingPunct="0">
              <a:spcBef>
                <a:spcPct val="0"/>
              </a:spcBef>
              <a:spcAft>
                <a:spcPct val="0"/>
              </a:spcAft>
              <a:defRPr sz="3900" b="1">
                <a:solidFill>
                  <a:srgbClr val="000066"/>
                </a:solidFill>
                <a:latin typeface="Arial" charset="0"/>
                <a:cs typeface="Arial" charset="0"/>
              </a:defRPr>
            </a:lvl6pPr>
            <a:lvl7pPr marL="3000375" algn="r" defTabSz="1042988" rtl="1" eaLnBrk="0" fontAlgn="base" hangingPunct="0">
              <a:spcBef>
                <a:spcPct val="0"/>
              </a:spcBef>
              <a:spcAft>
                <a:spcPct val="0"/>
              </a:spcAft>
              <a:defRPr sz="3900" b="1">
                <a:solidFill>
                  <a:srgbClr val="000066"/>
                </a:solidFill>
                <a:latin typeface="Arial" charset="0"/>
                <a:cs typeface="Arial" charset="0"/>
              </a:defRPr>
            </a:lvl7pPr>
            <a:lvl8pPr marL="3457575" algn="r" defTabSz="1042988" rtl="1" eaLnBrk="0" fontAlgn="base" hangingPunct="0">
              <a:spcBef>
                <a:spcPct val="0"/>
              </a:spcBef>
              <a:spcAft>
                <a:spcPct val="0"/>
              </a:spcAft>
              <a:defRPr sz="3900" b="1">
                <a:solidFill>
                  <a:srgbClr val="000066"/>
                </a:solidFill>
                <a:latin typeface="Arial" charset="0"/>
                <a:cs typeface="Arial" charset="0"/>
              </a:defRPr>
            </a:lvl8pPr>
            <a:lvl9pPr marL="3914775" algn="r" defTabSz="1042988" rtl="1" eaLnBrk="0" fontAlgn="base" hangingPunct="0">
              <a:spcBef>
                <a:spcPct val="0"/>
              </a:spcBef>
              <a:spcAft>
                <a:spcPct val="0"/>
              </a:spcAft>
              <a:defRPr sz="3900" b="1">
                <a:solidFill>
                  <a:srgbClr val="000066"/>
                </a:solidFill>
                <a:latin typeface="Arial" charset="0"/>
                <a:cs typeface="Arial" charset="0"/>
              </a:defRPr>
            </a:lvl9pPr>
          </a:lstStyle>
          <a:p>
            <a:pPr rtl="0" eaLnBrk="1" hangingPunct="1">
              <a:spcBef>
                <a:spcPct val="50000"/>
              </a:spcBef>
            </a:pPr>
            <a:r>
              <a:rPr lang="en-GB" sz="2700" i="1" dirty="0" err="1" smtClean="0"/>
              <a:t>Verificaci</a:t>
            </a:r>
            <a:r>
              <a:rPr lang="es-ES" sz="2700" i="1" dirty="0"/>
              <a:t>ó</a:t>
            </a:r>
            <a:r>
              <a:rPr lang="en-GB" sz="2700" i="1" dirty="0" smtClean="0"/>
              <a:t>n de </a:t>
            </a:r>
            <a:r>
              <a:rPr lang="en-GB" sz="2700" i="1" dirty="0" err="1"/>
              <a:t>c</a:t>
            </a:r>
            <a:r>
              <a:rPr lang="en-GB" sz="2700" i="1" dirty="0" err="1" smtClean="0"/>
              <a:t>onsistencia</a:t>
            </a:r>
            <a:endParaRPr lang="en-US" sz="2700" i="1" dirty="0"/>
          </a:p>
        </p:txBody>
      </p:sp>
      <p:sp>
        <p:nvSpPr>
          <p:cNvPr id="133139" name="Line 19"/>
          <p:cNvSpPr>
            <a:spLocks noChangeShapeType="1"/>
          </p:cNvSpPr>
          <p:nvPr/>
        </p:nvSpPr>
        <p:spPr bwMode="auto">
          <a:xfrm flipV="1">
            <a:off x="5178425" y="4733925"/>
            <a:ext cx="0" cy="3175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40" name="Line 20"/>
          <p:cNvSpPr>
            <a:spLocks noChangeShapeType="1"/>
          </p:cNvSpPr>
          <p:nvPr/>
        </p:nvSpPr>
        <p:spPr bwMode="auto">
          <a:xfrm flipV="1">
            <a:off x="5178425" y="2828925"/>
            <a:ext cx="0" cy="3159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41" name="Line 21"/>
          <p:cNvSpPr>
            <a:spLocks noChangeShapeType="1"/>
          </p:cNvSpPr>
          <p:nvPr/>
        </p:nvSpPr>
        <p:spPr bwMode="auto">
          <a:xfrm flipV="1">
            <a:off x="5178425" y="1876425"/>
            <a:ext cx="0" cy="3159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42" name="Text Box 22"/>
          <p:cNvSpPr txBox="1">
            <a:spLocks noChangeArrowheads="1"/>
          </p:cNvSpPr>
          <p:nvPr/>
        </p:nvSpPr>
        <p:spPr bwMode="auto">
          <a:xfrm>
            <a:off x="3241675" y="3187700"/>
            <a:ext cx="4632325" cy="53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306" tIns="52153" rIns="104306" bIns="52153">
            <a:spAutoFit/>
          </a:bodyPr>
          <a:lstStyle>
            <a:lvl1pPr defTabSz="1042988" eaLnBrk="0" hangingPunct="0">
              <a:defRPr sz="3900" b="1">
                <a:solidFill>
                  <a:srgbClr val="000066"/>
                </a:solidFill>
                <a:latin typeface="Arial" charset="0"/>
                <a:cs typeface="Arial" charset="0"/>
              </a:defRPr>
            </a:lvl1pPr>
            <a:lvl2pPr marL="522288" defTabSz="1042988" eaLnBrk="0" hangingPunct="0">
              <a:defRPr sz="3900" b="1">
                <a:solidFill>
                  <a:srgbClr val="000066"/>
                </a:solidFill>
                <a:latin typeface="Arial" charset="0"/>
                <a:cs typeface="Arial" charset="0"/>
              </a:defRPr>
            </a:lvl2pPr>
            <a:lvl3pPr marL="1042988" defTabSz="1042988" eaLnBrk="0" hangingPunct="0">
              <a:defRPr sz="3900" b="1">
                <a:solidFill>
                  <a:srgbClr val="000066"/>
                </a:solidFill>
                <a:latin typeface="Arial" charset="0"/>
                <a:cs typeface="Arial" charset="0"/>
              </a:defRPr>
            </a:lvl3pPr>
            <a:lvl4pPr marL="1565275" defTabSz="1042988" eaLnBrk="0" hangingPunct="0">
              <a:defRPr sz="3900" b="1">
                <a:solidFill>
                  <a:srgbClr val="000066"/>
                </a:solidFill>
                <a:latin typeface="Arial" charset="0"/>
                <a:cs typeface="Arial" charset="0"/>
              </a:defRPr>
            </a:lvl4pPr>
            <a:lvl5pPr marL="2085975" defTabSz="1042988" eaLnBrk="0" hangingPunct="0">
              <a:defRPr sz="3900" b="1">
                <a:solidFill>
                  <a:srgbClr val="000066"/>
                </a:solidFill>
                <a:latin typeface="Arial" charset="0"/>
                <a:cs typeface="Arial" charset="0"/>
              </a:defRPr>
            </a:lvl5pPr>
            <a:lvl6pPr marL="2543175" algn="r" defTabSz="1042988" rtl="1" eaLnBrk="0" fontAlgn="base" hangingPunct="0">
              <a:spcBef>
                <a:spcPct val="0"/>
              </a:spcBef>
              <a:spcAft>
                <a:spcPct val="0"/>
              </a:spcAft>
              <a:defRPr sz="3900" b="1">
                <a:solidFill>
                  <a:srgbClr val="000066"/>
                </a:solidFill>
                <a:latin typeface="Arial" charset="0"/>
                <a:cs typeface="Arial" charset="0"/>
              </a:defRPr>
            </a:lvl6pPr>
            <a:lvl7pPr marL="3000375" algn="r" defTabSz="1042988" rtl="1" eaLnBrk="0" fontAlgn="base" hangingPunct="0">
              <a:spcBef>
                <a:spcPct val="0"/>
              </a:spcBef>
              <a:spcAft>
                <a:spcPct val="0"/>
              </a:spcAft>
              <a:defRPr sz="3900" b="1">
                <a:solidFill>
                  <a:srgbClr val="000066"/>
                </a:solidFill>
                <a:latin typeface="Arial" charset="0"/>
                <a:cs typeface="Arial" charset="0"/>
              </a:defRPr>
            </a:lvl7pPr>
            <a:lvl8pPr marL="3457575" algn="r" defTabSz="1042988" rtl="1" eaLnBrk="0" fontAlgn="base" hangingPunct="0">
              <a:spcBef>
                <a:spcPct val="0"/>
              </a:spcBef>
              <a:spcAft>
                <a:spcPct val="0"/>
              </a:spcAft>
              <a:defRPr sz="3900" b="1">
                <a:solidFill>
                  <a:srgbClr val="000066"/>
                </a:solidFill>
                <a:latin typeface="Arial" charset="0"/>
                <a:cs typeface="Arial" charset="0"/>
              </a:defRPr>
            </a:lvl8pPr>
            <a:lvl9pPr marL="3914775" algn="r" defTabSz="1042988" rtl="1" eaLnBrk="0" fontAlgn="base" hangingPunct="0">
              <a:spcBef>
                <a:spcPct val="0"/>
              </a:spcBef>
              <a:spcAft>
                <a:spcPct val="0"/>
              </a:spcAft>
              <a:defRPr sz="3900" b="1">
                <a:solidFill>
                  <a:srgbClr val="000066"/>
                </a:solidFill>
                <a:latin typeface="Arial" charset="0"/>
                <a:cs typeface="Arial" charset="0"/>
              </a:defRPr>
            </a:lvl9pPr>
          </a:lstStyle>
          <a:p>
            <a:pPr rtl="0" eaLnBrk="1" hangingPunct="1">
              <a:spcBef>
                <a:spcPct val="50000"/>
              </a:spcBef>
            </a:pPr>
            <a:r>
              <a:rPr lang="en-GB" sz="2700" i="1" dirty="0" err="1" smtClean="0"/>
              <a:t>Valorac</a:t>
            </a:r>
            <a:r>
              <a:rPr lang="en-GB" sz="2700" i="1" dirty="0" err="1"/>
              <a:t>i</a:t>
            </a:r>
            <a:r>
              <a:rPr lang="es-ES" sz="2700" i="1" dirty="0"/>
              <a:t>ó</a:t>
            </a:r>
            <a:r>
              <a:rPr lang="en-GB" sz="2700" i="1" dirty="0" smtClean="0"/>
              <a:t>n de </a:t>
            </a:r>
            <a:r>
              <a:rPr lang="en-GB" sz="2700" i="1" dirty="0" err="1" smtClean="0"/>
              <a:t>relevancia</a:t>
            </a:r>
            <a:endParaRPr lang="en-US" sz="2700" i="1" dirty="0"/>
          </a:p>
        </p:txBody>
      </p:sp>
      <p:sp>
        <p:nvSpPr>
          <p:cNvPr id="133143" name="Line 23"/>
          <p:cNvSpPr>
            <a:spLocks noChangeShapeType="1"/>
          </p:cNvSpPr>
          <p:nvPr/>
        </p:nvSpPr>
        <p:spPr bwMode="auto">
          <a:xfrm flipV="1">
            <a:off x="2398713" y="3940175"/>
            <a:ext cx="0" cy="9525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44" name="Line 24"/>
          <p:cNvSpPr>
            <a:spLocks noChangeShapeType="1"/>
          </p:cNvSpPr>
          <p:nvPr/>
        </p:nvSpPr>
        <p:spPr bwMode="auto">
          <a:xfrm flipV="1">
            <a:off x="8294688" y="3940175"/>
            <a:ext cx="0" cy="9525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145" name="Line 25"/>
          <p:cNvSpPr>
            <a:spLocks noChangeShapeType="1"/>
          </p:cNvSpPr>
          <p:nvPr/>
        </p:nvSpPr>
        <p:spPr bwMode="auto">
          <a:xfrm flipV="1">
            <a:off x="5178425" y="3781425"/>
            <a:ext cx="0" cy="3159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12"/>
          <p:cNvSpPr>
            <a:spLocks noChangeShapeType="1"/>
          </p:cNvSpPr>
          <p:nvPr/>
        </p:nvSpPr>
        <p:spPr bwMode="auto">
          <a:xfrm>
            <a:off x="6273800" y="1714165"/>
            <a:ext cx="16002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Tekstvak 1"/>
          <p:cNvSpPr txBox="1"/>
          <p:nvPr/>
        </p:nvSpPr>
        <p:spPr>
          <a:xfrm>
            <a:off x="8123808" y="1483333"/>
            <a:ext cx="2403222" cy="461665"/>
          </a:xfrm>
          <a:prstGeom prst="rect">
            <a:avLst/>
          </a:prstGeom>
          <a:noFill/>
        </p:spPr>
        <p:txBody>
          <a:bodyPr wrap="none" rtlCol="0">
            <a:spAutoFit/>
          </a:bodyPr>
          <a:lstStyle/>
          <a:p>
            <a:r>
              <a:rPr lang="nl-NL" sz="2400" dirty="0">
                <a:solidFill>
                  <a:schemeClr val="tx1"/>
                </a:solidFill>
              </a:rPr>
              <a:t>E</a:t>
            </a:r>
            <a:r>
              <a:rPr lang="nl-NL" sz="2400" dirty="0" smtClean="0">
                <a:solidFill>
                  <a:schemeClr val="tx1"/>
                </a:solidFill>
              </a:rPr>
              <a:t>studios </a:t>
            </a:r>
            <a:r>
              <a:rPr lang="nl-NL" sz="2400" dirty="0">
                <a:solidFill>
                  <a:schemeClr val="tx1"/>
                </a:solidFill>
              </a:rPr>
              <a:t>piloto</a:t>
            </a:r>
          </a:p>
        </p:txBody>
      </p:sp>
    </p:spTree>
    <p:extLst>
      <p:ext uri="{BB962C8B-B14F-4D97-AF65-F5344CB8AC3E}">
        <p14:creationId xmlns:p14="http://schemas.microsoft.com/office/powerpoint/2010/main" val="3589253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idx="4294967295"/>
          </p:nvPr>
        </p:nvSpPr>
        <p:spPr>
          <a:xfrm>
            <a:off x="534670" y="302801"/>
            <a:ext cx="9624060" cy="778880"/>
          </a:xfrm>
        </p:spPr>
        <p:txBody>
          <a:bodyPr/>
          <a:lstStyle/>
          <a:p>
            <a:r>
              <a:rPr lang="en-GB" sz="3200" dirty="0" smtClean="0">
                <a:solidFill>
                  <a:schemeClr val="tx2"/>
                </a:solidFill>
              </a:rPr>
              <a:t>Canales de </a:t>
            </a:r>
            <a:r>
              <a:rPr lang="en-GB" sz="3200" dirty="0" err="1">
                <a:solidFill>
                  <a:schemeClr val="tx2"/>
                </a:solidFill>
              </a:rPr>
              <a:t>comunicación</a:t>
            </a:r>
            <a:r>
              <a:rPr lang="en-GB" sz="3200" dirty="0">
                <a:solidFill>
                  <a:schemeClr val="tx2"/>
                </a:solidFill>
              </a:rPr>
              <a:t> </a:t>
            </a:r>
            <a:r>
              <a:rPr lang="en-GB" sz="3200" dirty="0" err="1" smtClean="0">
                <a:solidFill>
                  <a:schemeClr val="tx2"/>
                </a:solidFill>
              </a:rPr>
              <a:t>para</a:t>
            </a:r>
            <a:r>
              <a:rPr lang="en-GB" sz="3200" dirty="0" smtClean="0">
                <a:solidFill>
                  <a:schemeClr val="tx2"/>
                </a:solidFill>
              </a:rPr>
              <a:t> la </a:t>
            </a:r>
            <a:r>
              <a:rPr lang="en-GB" sz="3200" dirty="0" err="1" smtClean="0">
                <a:solidFill>
                  <a:schemeClr val="tx2"/>
                </a:solidFill>
              </a:rPr>
              <a:t>revisión</a:t>
            </a:r>
            <a:r>
              <a:rPr lang="en-GB" sz="3200" dirty="0" smtClean="0">
                <a:solidFill>
                  <a:schemeClr val="tx2"/>
                </a:solidFill>
              </a:rPr>
              <a:t> (</a:t>
            </a:r>
            <a:r>
              <a:rPr lang="en-GB" sz="3200" dirty="0" err="1" smtClean="0">
                <a:solidFill>
                  <a:schemeClr val="tx2"/>
                </a:solidFill>
              </a:rPr>
              <a:t>utilizados</a:t>
            </a:r>
            <a:r>
              <a:rPr lang="en-GB" sz="3200" dirty="0" smtClean="0">
                <a:solidFill>
                  <a:schemeClr val="tx2"/>
                </a:solidFill>
              </a:rPr>
              <a:t> hasta 2011)</a:t>
            </a:r>
            <a:endParaRPr lang="en-US" sz="3200" dirty="0">
              <a:solidFill>
                <a:schemeClr val="tx2"/>
              </a:solidFill>
            </a:endParaRPr>
          </a:p>
        </p:txBody>
      </p:sp>
      <p:sp>
        <p:nvSpPr>
          <p:cNvPr id="166915" name="Rectangle 3"/>
          <p:cNvSpPr>
            <a:spLocks noGrp="1" noChangeArrowheads="1"/>
          </p:cNvSpPr>
          <p:nvPr>
            <p:ph type="body" idx="4294967295"/>
          </p:nvPr>
        </p:nvSpPr>
        <p:spPr>
          <a:xfrm>
            <a:off x="446524" y="1574781"/>
            <a:ext cx="9696463" cy="4997469"/>
          </a:xfrm>
        </p:spPr>
        <p:txBody>
          <a:bodyPr/>
          <a:lstStyle/>
          <a:p>
            <a:r>
              <a:rPr lang="es-ES" sz="2400" dirty="0"/>
              <a:t>Las opiniones de todos los países, </a:t>
            </a:r>
            <a:r>
              <a:rPr lang="es-ES" sz="2400" dirty="0" smtClean="0"/>
              <a:t>puntos focales de contabilidad en salud y </a:t>
            </a:r>
            <a:r>
              <a:rPr lang="es-ES" sz="2400" dirty="0"/>
              <a:t>de los expertos, </a:t>
            </a:r>
            <a:r>
              <a:rPr lang="es-ES" sz="2400" dirty="0" smtClean="0"/>
              <a:t>se recibieron a </a:t>
            </a:r>
            <a:r>
              <a:rPr lang="es-ES" sz="2400" dirty="0"/>
              <a:t>través de: reuniones, documentos </a:t>
            </a:r>
            <a:r>
              <a:rPr lang="es-ES" sz="2400" dirty="0" smtClean="0"/>
              <a:t>y </a:t>
            </a:r>
            <a:r>
              <a:rPr lang="es-ES" sz="2400" dirty="0"/>
              <a:t>las observaciones formuladas en los sitios web y </a:t>
            </a:r>
            <a:r>
              <a:rPr lang="es-ES" sz="2400" dirty="0" smtClean="0"/>
              <a:t>el GDE</a:t>
            </a:r>
          </a:p>
          <a:p>
            <a:r>
              <a:rPr lang="es-ES" sz="2400" dirty="0" smtClean="0"/>
              <a:t>Todos </a:t>
            </a:r>
            <a:r>
              <a:rPr lang="es-ES" sz="2400" dirty="0"/>
              <a:t>los </a:t>
            </a:r>
            <a:r>
              <a:rPr lang="es-ES" sz="2400" dirty="0" smtClean="0"/>
              <a:t>documentos fueron revisados en las </a:t>
            </a:r>
            <a:r>
              <a:rPr lang="es-ES" sz="2400" dirty="0"/>
              <a:t>reuniones de expertos de la salud cuentas de cada organización </a:t>
            </a:r>
            <a:r>
              <a:rPr lang="es-ES" sz="2400" dirty="0" smtClean="0"/>
              <a:t>internacional</a:t>
            </a:r>
          </a:p>
          <a:p>
            <a:r>
              <a:rPr lang="es-ES" sz="2400" dirty="0" smtClean="0"/>
              <a:t>Sitios </a:t>
            </a:r>
            <a:r>
              <a:rPr lang="es-ES" sz="2400" dirty="0"/>
              <a:t>web de revisión del </a:t>
            </a:r>
            <a:r>
              <a:rPr lang="es-ES" sz="2400" dirty="0" smtClean="0"/>
              <a:t>SCS:</a:t>
            </a:r>
            <a:r>
              <a:rPr lang="es-ES" sz="2400" dirty="0"/>
              <a:t/>
            </a:r>
            <a:br>
              <a:rPr lang="es-ES" sz="2400" dirty="0"/>
            </a:br>
            <a:r>
              <a:rPr lang="es-ES" sz="2400" dirty="0" smtClean="0"/>
              <a:t>OCDE </a:t>
            </a:r>
            <a:r>
              <a:rPr lang="es-ES" sz="2400" dirty="0"/>
              <a:t>www.oecd.org / </a:t>
            </a:r>
            <a:r>
              <a:rPr lang="es-ES" sz="2400" dirty="0" err="1"/>
              <a:t>health</a:t>
            </a:r>
            <a:r>
              <a:rPr lang="es-ES" sz="2400" dirty="0"/>
              <a:t> / </a:t>
            </a:r>
            <a:r>
              <a:rPr lang="es-ES" sz="2400" dirty="0" err="1"/>
              <a:t>sha</a:t>
            </a:r>
            <a:r>
              <a:rPr lang="es-ES" sz="2400" dirty="0"/>
              <a:t> / revisión</a:t>
            </a:r>
            <a:br>
              <a:rPr lang="es-ES" sz="2400" dirty="0"/>
            </a:br>
            <a:r>
              <a:rPr lang="es-ES" sz="2400" dirty="0"/>
              <a:t>OMS </a:t>
            </a:r>
            <a:r>
              <a:rPr lang="es-ES" sz="2400" dirty="0" smtClean="0"/>
              <a:t>con un sitio </a:t>
            </a:r>
            <a:r>
              <a:rPr lang="es-ES" sz="2400" dirty="0"/>
              <a:t>web en todos los </a:t>
            </a:r>
            <a:r>
              <a:rPr lang="es-ES" sz="2400" dirty="0" smtClean="0"/>
              <a:t>idiomas </a:t>
            </a:r>
            <a:r>
              <a:rPr lang="es-ES" sz="2400" dirty="0"/>
              <a:t>oficiales de la OMS, </a:t>
            </a:r>
            <a:r>
              <a:rPr lang="es-ES" sz="2400" dirty="0" smtClean="0"/>
              <a:t>inglés, francés</a:t>
            </a:r>
            <a:r>
              <a:rPr lang="es-ES" sz="2400" dirty="0"/>
              <a:t>, español, árabe, ruso y chino: www.who.int / </a:t>
            </a:r>
            <a:r>
              <a:rPr lang="es-ES" sz="2400" dirty="0" err="1"/>
              <a:t>nha</a:t>
            </a:r>
            <a:r>
              <a:rPr lang="es-ES" sz="2400" dirty="0"/>
              <a:t> / </a:t>
            </a:r>
            <a:r>
              <a:rPr lang="es-ES" sz="2400" dirty="0" err="1"/>
              <a:t>sha_revision</a:t>
            </a:r>
            <a:r>
              <a:rPr lang="es-ES" sz="2400" dirty="0"/>
              <a:t/>
            </a:r>
            <a:br>
              <a:rPr lang="es-ES" sz="2400" dirty="0"/>
            </a:br>
            <a:r>
              <a:rPr lang="es-ES" sz="2400" dirty="0"/>
              <a:t>Un G</a:t>
            </a:r>
            <a:r>
              <a:rPr lang="es-ES" sz="2400" dirty="0" smtClean="0"/>
              <a:t>rupo de </a:t>
            </a:r>
            <a:r>
              <a:rPr lang="es-ES" sz="2400" dirty="0"/>
              <a:t>Discusión Electrónica (EDG): </a:t>
            </a:r>
            <a:r>
              <a:rPr lang="es-ES" sz="2400" dirty="0" err="1"/>
              <a:t>sha.contact</a:t>
            </a:r>
            <a:r>
              <a:rPr lang="es-ES" sz="2400" dirty="0"/>
              <a:t> @ </a:t>
            </a:r>
            <a:r>
              <a:rPr lang="es-ES" sz="2400" dirty="0" smtClean="0"/>
              <a:t>oecd.org</a:t>
            </a:r>
            <a:endParaRPr lang="es-ES" sz="2400" dirty="0"/>
          </a:p>
        </p:txBody>
      </p:sp>
    </p:spTree>
    <p:extLst>
      <p:ext uri="{BB962C8B-B14F-4D97-AF65-F5344CB8AC3E}">
        <p14:creationId xmlns:p14="http://schemas.microsoft.com/office/powerpoint/2010/main" val="957372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1069341" y="315053"/>
            <a:ext cx="9122807" cy="1102684"/>
          </a:xfrm>
        </p:spPr>
        <p:txBody>
          <a:bodyPr/>
          <a:lstStyle/>
          <a:p>
            <a:r>
              <a:rPr lang="en-GB" altLang="zh-CN" sz="3700" dirty="0" err="1" smtClean="0">
                <a:solidFill>
                  <a:schemeClr val="tx2"/>
                </a:solidFill>
              </a:rPr>
              <a:t>Porqué</a:t>
            </a:r>
            <a:r>
              <a:rPr lang="en-GB" altLang="zh-CN" sz="3700" dirty="0" smtClean="0">
                <a:solidFill>
                  <a:schemeClr val="tx2"/>
                </a:solidFill>
              </a:rPr>
              <a:t> un </a:t>
            </a:r>
            <a:r>
              <a:rPr lang="en-GB" altLang="zh-CN" sz="3700" dirty="0" err="1" smtClean="0">
                <a:solidFill>
                  <a:schemeClr val="tx2"/>
                </a:solidFill>
              </a:rPr>
              <a:t>nuevo</a:t>
            </a:r>
            <a:r>
              <a:rPr lang="en-GB" altLang="zh-CN" sz="3700" dirty="0" smtClean="0">
                <a:solidFill>
                  <a:schemeClr val="tx2"/>
                </a:solidFill>
              </a:rPr>
              <a:t> SHA</a:t>
            </a:r>
            <a:r>
              <a:rPr lang="en-GB" altLang="zh-CN" sz="3700" dirty="0">
                <a:solidFill>
                  <a:schemeClr val="tx2"/>
                </a:solidFill>
              </a:rPr>
              <a:t>?</a:t>
            </a:r>
            <a:r>
              <a:rPr lang="en-GB" altLang="zh-CN" sz="4600" dirty="0">
                <a:solidFill>
                  <a:schemeClr val="tx2"/>
                </a:solidFill>
              </a:rPr>
              <a:t> </a:t>
            </a:r>
            <a:br>
              <a:rPr lang="en-GB" altLang="zh-CN" sz="4600" dirty="0">
                <a:solidFill>
                  <a:schemeClr val="tx2"/>
                </a:solidFill>
              </a:rPr>
            </a:br>
            <a:endParaRPr lang="hu-HU" sz="4600" dirty="0">
              <a:solidFill>
                <a:schemeClr val="tx2"/>
              </a:solidFill>
              <a:ea typeface="SimSun" pitchFamily="2" charset="-122"/>
            </a:endParaRPr>
          </a:p>
        </p:txBody>
      </p:sp>
      <p:sp>
        <p:nvSpPr>
          <p:cNvPr id="158723" name="Rectangle 3"/>
          <p:cNvSpPr>
            <a:spLocks noGrp="1" noChangeArrowheads="1"/>
          </p:cNvSpPr>
          <p:nvPr>
            <p:ph type="body" idx="4294967295"/>
          </p:nvPr>
        </p:nvSpPr>
        <p:spPr>
          <a:xfrm>
            <a:off x="257175" y="1381730"/>
            <a:ext cx="9901555" cy="5519144"/>
          </a:xfrm>
        </p:spPr>
        <p:txBody>
          <a:bodyPr/>
          <a:lstStyle/>
          <a:p>
            <a:r>
              <a:rPr lang="es-ES" sz="2400" dirty="0"/>
              <a:t>El marco metodológico básico de SHA </a:t>
            </a:r>
            <a:r>
              <a:rPr lang="es-ES" sz="2400" dirty="0">
                <a:solidFill>
                  <a:schemeClr val="tx1"/>
                </a:solidFill>
              </a:rPr>
              <a:t>1.0 </a:t>
            </a:r>
            <a:r>
              <a:rPr lang="es-ES" sz="2400" dirty="0" smtClean="0"/>
              <a:t>/ </a:t>
            </a:r>
            <a:r>
              <a:rPr lang="es-ES" sz="2400" dirty="0"/>
              <a:t>PG ha sido ampliamente aceptada</a:t>
            </a:r>
            <a:br>
              <a:rPr lang="es-ES" sz="2400" dirty="0"/>
            </a:br>
            <a:endParaRPr lang="es-ES" sz="2400" dirty="0" smtClean="0"/>
          </a:p>
          <a:p>
            <a:r>
              <a:rPr lang="es-ES" dirty="0" smtClean="0"/>
              <a:t>La </a:t>
            </a:r>
            <a:r>
              <a:rPr lang="es-ES" dirty="0"/>
              <a:t>experiencia ha demostrado </a:t>
            </a:r>
            <a:r>
              <a:rPr lang="es-ES" dirty="0" smtClean="0"/>
              <a:t>necesidades de mejoría </a:t>
            </a:r>
            <a:r>
              <a:rPr lang="es-ES" dirty="0"/>
              <a:t/>
            </a:r>
            <a:br>
              <a:rPr lang="es-ES" dirty="0"/>
            </a:br>
            <a:endParaRPr lang="es-ES" dirty="0" smtClean="0"/>
          </a:p>
          <a:p>
            <a:pPr lvl="1">
              <a:spcBef>
                <a:spcPts val="0"/>
              </a:spcBef>
            </a:pPr>
            <a:r>
              <a:rPr lang="es-ES" dirty="0" smtClean="0"/>
              <a:t>Del marco </a:t>
            </a:r>
            <a:r>
              <a:rPr lang="es-ES" dirty="0"/>
              <a:t>estadístico </a:t>
            </a:r>
            <a:r>
              <a:rPr lang="es-ES" dirty="0" smtClean="0"/>
              <a:t>(</a:t>
            </a:r>
            <a:r>
              <a:rPr lang="es-ES" dirty="0"/>
              <a:t>por ejemplo</a:t>
            </a:r>
            <a:r>
              <a:rPr lang="es-ES" dirty="0" smtClean="0"/>
              <a:t> definir </a:t>
            </a:r>
            <a:r>
              <a:rPr lang="es-ES" dirty="0"/>
              <a:t>los </a:t>
            </a:r>
            <a:r>
              <a:rPr lang="es-ES" dirty="0" smtClean="0"/>
              <a:t>límites)</a:t>
            </a:r>
            <a:r>
              <a:rPr lang="es-ES" dirty="0"/>
              <a:t/>
            </a:r>
            <a:br>
              <a:rPr lang="es-ES" dirty="0"/>
            </a:br>
            <a:endParaRPr lang="es-ES" dirty="0" smtClean="0"/>
          </a:p>
          <a:p>
            <a:pPr lvl="1">
              <a:spcBef>
                <a:spcPts val="0"/>
              </a:spcBef>
            </a:pPr>
            <a:r>
              <a:rPr lang="es-ES" dirty="0"/>
              <a:t>P</a:t>
            </a:r>
            <a:r>
              <a:rPr lang="es-ES" dirty="0" smtClean="0"/>
              <a:t>ara </a:t>
            </a:r>
            <a:r>
              <a:rPr lang="es-ES" dirty="0"/>
              <a:t>mejorar la capacidad analítica del SCS (por ejemplo, reflejar mejor las modalidades de </a:t>
            </a:r>
            <a:r>
              <a:rPr lang="es-ES" dirty="0" smtClean="0"/>
              <a:t>financiamiento nuevas)</a:t>
            </a:r>
            <a:r>
              <a:rPr lang="es-ES" dirty="0"/>
              <a:t/>
            </a:r>
            <a:br>
              <a:rPr lang="es-ES" dirty="0"/>
            </a:br>
            <a:endParaRPr lang="es-ES" dirty="0" smtClean="0"/>
          </a:p>
          <a:p>
            <a:pPr lvl="1">
              <a:spcBef>
                <a:spcPts val="0"/>
              </a:spcBef>
            </a:pPr>
            <a:r>
              <a:rPr lang="es-ES" dirty="0"/>
              <a:t>P</a:t>
            </a:r>
            <a:r>
              <a:rPr lang="es-ES" dirty="0" smtClean="0"/>
              <a:t>ara </a:t>
            </a:r>
            <a:r>
              <a:rPr lang="es-ES" dirty="0"/>
              <a:t>mejorar su utilidad como herramienta para la formulación de políticas nacionales (por ejemplo, </a:t>
            </a:r>
            <a:r>
              <a:rPr lang="es-ES" dirty="0" smtClean="0"/>
              <a:t>analizar la ayuda extranjera)</a:t>
            </a:r>
            <a:endParaRPr lang="es-ES" dirty="0"/>
          </a:p>
        </p:txBody>
      </p:sp>
    </p:spTree>
    <p:extLst>
      <p:ext uri="{BB962C8B-B14F-4D97-AF65-F5344CB8AC3E}">
        <p14:creationId xmlns:p14="http://schemas.microsoft.com/office/powerpoint/2010/main" val="2901750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idx="4294967295"/>
          </p:nvPr>
        </p:nvSpPr>
        <p:spPr>
          <a:xfrm>
            <a:off x="1069341" y="315053"/>
            <a:ext cx="9122807" cy="1102684"/>
          </a:xfrm>
        </p:spPr>
        <p:txBody>
          <a:bodyPr/>
          <a:lstStyle/>
          <a:p>
            <a:r>
              <a:rPr lang="hu-HU" altLang="zh-CN" sz="3700" dirty="0">
                <a:solidFill>
                  <a:schemeClr val="tx2"/>
                </a:solidFill>
              </a:rPr>
              <a:t/>
            </a:r>
            <a:br>
              <a:rPr lang="hu-HU" altLang="zh-CN" sz="3700" dirty="0">
                <a:solidFill>
                  <a:schemeClr val="tx2"/>
                </a:solidFill>
              </a:rPr>
            </a:br>
            <a:r>
              <a:rPr lang="en-US" altLang="zh-CN" sz="3700" dirty="0" smtClean="0"/>
              <a:t>¿</a:t>
            </a:r>
            <a:r>
              <a:rPr lang="en-US" altLang="zh-CN" sz="3700" dirty="0" err="1" smtClean="0">
                <a:effectLst>
                  <a:outerShdw blurRad="38100" dist="38100" dir="2700000" algn="tl">
                    <a:srgbClr val="000000">
                      <a:alpha val="43137"/>
                    </a:srgbClr>
                  </a:outerShdw>
                </a:effectLst>
              </a:rPr>
              <a:t>Porqué</a:t>
            </a:r>
            <a:r>
              <a:rPr lang="en-US" altLang="zh-CN" sz="3700" dirty="0" smtClean="0">
                <a:effectLst>
                  <a:outerShdw blurRad="38100" dist="38100" dir="2700000" algn="tl">
                    <a:srgbClr val="000000">
                      <a:alpha val="43137"/>
                    </a:srgbClr>
                  </a:outerShdw>
                </a:effectLst>
              </a:rPr>
              <a:t> un </a:t>
            </a:r>
            <a:r>
              <a:rPr lang="en-US" altLang="zh-CN" sz="3700" dirty="0" err="1" smtClean="0">
                <a:effectLst>
                  <a:outerShdw blurRad="38100" dist="38100" dir="2700000" algn="tl">
                    <a:srgbClr val="000000">
                      <a:alpha val="43137"/>
                    </a:srgbClr>
                  </a:outerShdw>
                </a:effectLst>
              </a:rPr>
              <a:t>estándard</a:t>
            </a:r>
            <a:r>
              <a:rPr lang="en-US" altLang="zh-CN" sz="3700" dirty="0" smtClean="0">
                <a:effectLst>
                  <a:outerShdw blurRad="38100" dist="38100" dir="2700000" algn="tl">
                    <a:srgbClr val="000000">
                      <a:alpha val="43137"/>
                    </a:srgbClr>
                  </a:outerShdw>
                </a:effectLst>
              </a:rPr>
              <a:t> global</a:t>
            </a:r>
            <a:r>
              <a:rPr lang="hu-HU" altLang="zh-CN" sz="3700" dirty="0" smtClean="0">
                <a:effectLst>
                  <a:outerShdw blurRad="38100" dist="38100" dir="2700000" algn="tl">
                    <a:srgbClr val="000000">
                      <a:alpha val="43137"/>
                    </a:srgbClr>
                  </a:outerShdw>
                </a:effectLst>
              </a:rPr>
              <a:t>?</a:t>
            </a:r>
            <a:r>
              <a:rPr lang="en-GB" altLang="zh-CN" sz="3700" dirty="0">
                <a:solidFill>
                  <a:schemeClr val="tx2"/>
                </a:solidFill>
              </a:rPr>
              <a:t/>
            </a:r>
            <a:br>
              <a:rPr lang="en-GB" altLang="zh-CN" sz="3700" dirty="0">
                <a:solidFill>
                  <a:schemeClr val="tx2"/>
                </a:solidFill>
              </a:rPr>
            </a:br>
            <a:endParaRPr lang="hu-HU" sz="3700" dirty="0">
              <a:solidFill>
                <a:schemeClr val="tx2"/>
              </a:solidFill>
              <a:ea typeface="SimSun" pitchFamily="2" charset="-122"/>
            </a:endParaRPr>
          </a:p>
        </p:txBody>
      </p:sp>
      <p:sp>
        <p:nvSpPr>
          <p:cNvPr id="159747" name="Rectangle 3"/>
          <p:cNvSpPr>
            <a:spLocks noGrp="1" noChangeArrowheads="1"/>
          </p:cNvSpPr>
          <p:nvPr>
            <p:ph type="body" idx="4294967295"/>
          </p:nvPr>
        </p:nvSpPr>
        <p:spPr>
          <a:xfrm>
            <a:off x="185738" y="1346656"/>
            <a:ext cx="10258425" cy="5198368"/>
          </a:xfrm>
        </p:spPr>
        <p:txBody>
          <a:bodyPr/>
          <a:lstStyle/>
          <a:p>
            <a:pPr marL="0" indent="0">
              <a:buNone/>
            </a:pPr>
            <a:r>
              <a:rPr lang="es-ES" sz="3200" b="1" dirty="0">
                <a:solidFill>
                  <a:srgbClr val="002060"/>
                </a:solidFill>
                <a:effectLst>
                  <a:outerShdw blurRad="38100" dist="38100" dir="2700000" algn="tl">
                    <a:srgbClr val="000000">
                      <a:alpha val="43137"/>
                    </a:srgbClr>
                  </a:outerShdw>
                </a:effectLst>
              </a:rPr>
              <a:t>P</a:t>
            </a:r>
            <a:r>
              <a:rPr lang="es-ES" sz="3200" b="1" dirty="0" smtClean="0">
                <a:solidFill>
                  <a:srgbClr val="002060"/>
                </a:solidFill>
                <a:effectLst>
                  <a:outerShdw blurRad="38100" dist="38100" dir="2700000" algn="tl">
                    <a:srgbClr val="000000">
                      <a:alpha val="43137"/>
                    </a:srgbClr>
                  </a:outerShdw>
                </a:effectLst>
              </a:rPr>
              <a:t>erspectiva </a:t>
            </a:r>
            <a:r>
              <a:rPr lang="es-ES" sz="3200" b="1" dirty="0">
                <a:solidFill>
                  <a:srgbClr val="002060"/>
                </a:solidFill>
                <a:effectLst>
                  <a:outerShdw blurRad="38100" dist="38100" dir="2700000" algn="tl">
                    <a:srgbClr val="000000">
                      <a:alpha val="43137"/>
                    </a:srgbClr>
                  </a:outerShdw>
                </a:effectLst>
              </a:rPr>
              <a:t>política</a:t>
            </a:r>
            <a:r>
              <a:rPr lang="es-ES" sz="3200" dirty="0"/>
              <a:t/>
            </a:r>
            <a:br>
              <a:rPr lang="es-ES" sz="3200" dirty="0"/>
            </a:br>
            <a:r>
              <a:rPr lang="es-ES" sz="3200" dirty="0" smtClean="0"/>
              <a:t>-Creciente </a:t>
            </a:r>
            <a:r>
              <a:rPr lang="es-ES" sz="3200" dirty="0"/>
              <a:t>importancia </a:t>
            </a:r>
            <a:r>
              <a:rPr lang="es-ES" sz="3200" dirty="0" smtClean="0"/>
              <a:t>de comparaciones </a:t>
            </a:r>
            <a:r>
              <a:rPr lang="es-ES" sz="3200" dirty="0"/>
              <a:t>internacionales </a:t>
            </a:r>
            <a:r>
              <a:rPr lang="es-ES" sz="3200" dirty="0" smtClean="0"/>
              <a:t>para informar las </a:t>
            </a:r>
            <a:r>
              <a:rPr lang="es-ES" sz="3200" dirty="0"/>
              <a:t>políticas de salud </a:t>
            </a:r>
            <a:r>
              <a:rPr lang="es-ES" sz="3200" dirty="0" smtClean="0"/>
              <a:t>y decisiones </a:t>
            </a:r>
            <a:r>
              <a:rPr lang="es-ES" sz="3200" dirty="0"/>
              <a:t>a nivel nacional</a:t>
            </a:r>
            <a:br>
              <a:rPr lang="es-ES" sz="3200" dirty="0"/>
            </a:br>
            <a:r>
              <a:rPr lang="es-ES" sz="3200" dirty="0" smtClean="0"/>
              <a:t>-El </a:t>
            </a:r>
            <a:r>
              <a:rPr lang="es-ES" sz="3200" dirty="0"/>
              <a:t>análisis de las tendencias mundiales en financiación de la salud y los sistemas de salud en general</a:t>
            </a:r>
            <a:br>
              <a:rPr lang="es-ES" sz="3200" dirty="0"/>
            </a:br>
            <a:r>
              <a:rPr lang="es-ES" sz="3200" b="1" dirty="0" smtClean="0">
                <a:solidFill>
                  <a:srgbClr val="002060"/>
                </a:solidFill>
                <a:effectLst>
                  <a:outerShdw blurRad="38100" dist="38100" dir="2700000" algn="tl">
                    <a:srgbClr val="000000">
                      <a:alpha val="43137"/>
                    </a:srgbClr>
                  </a:outerShdw>
                </a:effectLst>
              </a:rPr>
              <a:t>Perspectiva </a:t>
            </a:r>
            <a:r>
              <a:rPr lang="es-ES" sz="3200" b="1" dirty="0">
                <a:solidFill>
                  <a:srgbClr val="002060"/>
                </a:solidFill>
                <a:effectLst>
                  <a:outerShdw blurRad="38100" dist="38100" dir="2700000" algn="tl">
                    <a:srgbClr val="000000">
                      <a:alpha val="43137"/>
                    </a:srgbClr>
                  </a:outerShdw>
                </a:effectLst>
              </a:rPr>
              <a:t>metodológica</a:t>
            </a:r>
            <a:r>
              <a:rPr lang="es-ES" sz="3200" dirty="0" smtClean="0"/>
              <a:t/>
            </a:r>
            <a:br>
              <a:rPr lang="es-ES" sz="3200" dirty="0" smtClean="0"/>
            </a:br>
            <a:r>
              <a:rPr lang="es-ES" sz="3200" dirty="0" smtClean="0"/>
              <a:t>La </a:t>
            </a:r>
            <a:r>
              <a:rPr lang="es-ES" sz="3200" dirty="0"/>
              <a:t>metodología </a:t>
            </a:r>
            <a:r>
              <a:rPr lang="es-ES" sz="3200" dirty="0" smtClean="0"/>
              <a:t>armonizada de las cuentas en salud favorece el análisis de las tendencias internacionales y la comparación entre los países</a:t>
            </a:r>
            <a:endParaRPr lang="es-ES" sz="3200" dirty="0"/>
          </a:p>
        </p:txBody>
      </p:sp>
    </p:spTree>
    <p:extLst>
      <p:ext uri="{BB962C8B-B14F-4D97-AF65-F5344CB8AC3E}">
        <p14:creationId xmlns:p14="http://schemas.microsoft.com/office/powerpoint/2010/main" val="2178185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4651</TotalTime>
  <Words>1342</Words>
  <Application>Microsoft Office PowerPoint</Application>
  <PresentationFormat>Custom</PresentationFormat>
  <Paragraphs>230</Paragraphs>
  <Slides>32</Slides>
  <Notes>8</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32</vt:i4>
      </vt:variant>
    </vt:vector>
  </HeadingPairs>
  <TitlesOfParts>
    <vt:vector size="36" baseType="lpstr">
      <vt:lpstr>master</vt:lpstr>
      <vt:lpstr>1_Custom Design</vt:lpstr>
      <vt:lpstr>Custom Design</vt:lpstr>
      <vt:lpstr>Chart</vt:lpstr>
      <vt:lpstr>Introducción al SHA 2011</vt:lpstr>
      <vt:lpstr>Contenido</vt:lpstr>
      <vt:lpstr>El SHA 2011</vt:lpstr>
      <vt:lpstr>Sistema de Cuentas de Salud 2011</vt:lpstr>
      <vt:lpstr>PowerPoint Presentation</vt:lpstr>
      <vt:lpstr>El proceso de consulta (2008-2011)</vt:lpstr>
      <vt:lpstr>Canales de comunicación para la revisión (utilizados hasta 2011)</vt:lpstr>
      <vt:lpstr>Porqué un nuevo SHA?  </vt:lpstr>
      <vt:lpstr> ¿Porqué un estándard global? </vt:lpstr>
      <vt:lpstr>Retos del nuevo SHA</vt:lpstr>
      <vt:lpstr>Sistema de Cuentas de Salud Antecedentes</vt:lpstr>
      <vt:lpstr>SHA 2011</vt:lpstr>
      <vt:lpstr>Cobertura de reporte SHA</vt:lpstr>
      <vt:lpstr>Cobertura en el contenido </vt:lpstr>
      <vt:lpstr>Cuentas de Salud – El pasado</vt:lpstr>
      <vt:lpstr>Cuentas de Salud – El pasado (2)</vt:lpstr>
      <vt:lpstr>Múltiples iniciativas globales  Con elementos de seguimiento de recursos</vt:lpstr>
      <vt:lpstr>Contabilidad de la salud - la nueva generación</vt:lpstr>
      <vt:lpstr>Mejoras esperadas en los países</vt:lpstr>
      <vt:lpstr>Mejoras esperadas (2)</vt:lpstr>
      <vt:lpstr>Mejoras esperadas (3)</vt:lpstr>
      <vt:lpstr>¿Cómo se promueve a nivel global?</vt:lpstr>
      <vt:lpstr>PowerPoint Presentation</vt:lpstr>
      <vt:lpstr>La necesidad de cuentas de salud</vt:lpstr>
      <vt:lpstr>Descripción general y análisis básico</vt:lpstr>
      <vt:lpstr>PowerPoint Presentation</vt:lpstr>
      <vt:lpstr>PowerPoint Presentation</vt:lpstr>
      <vt:lpstr>Gasto por enfermedad y proveedor, Sri Lanka 2005</vt:lpstr>
      <vt:lpstr>Cambio en gasto real por persona en medicamentos, 1993-94 to 2000-01, Australia</vt:lpstr>
      <vt:lpstr>Prevalencia en población de mayor riesgo, LAC 2008</vt:lpstr>
      <vt:lpstr>Monitoreo de recursos en LAC 2008</vt:lpstr>
      <vt:lpstr>PowerPoint Presentation</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dc:title>
  <dc:subject>WHO template and recommendations</dc:subject>
  <dc:creator>Anne Guilloux</dc:creator>
  <cp:keywords>communication, photos, text</cp:keywords>
  <cp:lastModifiedBy>HERNANDEZ PENA, Patricia</cp:lastModifiedBy>
  <cp:revision>200</cp:revision>
  <dcterms:created xsi:type="dcterms:W3CDTF">2005-03-01T08:26:43Z</dcterms:created>
  <dcterms:modified xsi:type="dcterms:W3CDTF">2013-07-18T10:00:41Z</dcterms:modified>
  <cp:category>Guidelines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746779637</vt:i4>
  </property>
  <property fmtid="{D5CDD505-2E9C-101B-9397-08002B2CF9AE}" pid="3" name="_NewReviewCycle">
    <vt:lpwstr/>
  </property>
  <property fmtid="{D5CDD505-2E9C-101B-9397-08002B2CF9AE}" pid="4" name="_EmailSubject">
    <vt:lpwstr>Presentations for WHO Consultation: Strategic Use of ARVs, request for sharing draft presentations</vt:lpwstr>
  </property>
  <property fmtid="{D5CDD505-2E9C-101B-9397-08002B2CF9AE}" pid="5" name="_AuthorEmail">
    <vt:lpwstr>tantorrest@who.int</vt:lpwstr>
  </property>
  <property fmtid="{D5CDD505-2E9C-101B-9397-08002B2CF9AE}" pid="6" name="_AuthorEmailDisplayName">
    <vt:lpwstr>EDEJER, Tessa</vt:lpwstr>
  </property>
</Properties>
</file>