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85" r:id="rId2"/>
    <p:sldId id="533" r:id="rId3"/>
    <p:sldId id="537" r:id="rId4"/>
    <p:sldId id="561" r:id="rId5"/>
    <p:sldId id="562" r:id="rId6"/>
    <p:sldId id="560" r:id="rId7"/>
    <p:sldId id="577" r:id="rId8"/>
    <p:sldId id="563" r:id="rId9"/>
    <p:sldId id="578" r:id="rId10"/>
    <p:sldId id="566" r:id="rId11"/>
    <p:sldId id="580" r:id="rId12"/>
    <p:sldId id="579" r:id="rId13"/>
    <p:sldId id="564" r:id="rId14"/>
    <p:sldId id="573" r:id="rId15"/>
    <p:sldId id="572" r:id="rId16"/>
    <p:sldId id="571" r:id="rId17"/>
    <p:sldId id="570" r:id="rId18"/>
    <p:sldId id="569" r:id="rId19"/>
    <p:sldId id="582" r:id="rId20"/>
    <p:sldId id="584" r:id="rId21"/>
    <p:sldId id="583" r:id="rId22"/>
    <p:sldId id="575" r:id="rId23"/>
    <p:sldId id="548" r:id="rId24"/>
    <p:sldId id="540" r:id="rId25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741E-08F3-485D-ACFA-5177A9418F78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15449-9E6D-419D-92A1-0FFC13C1C12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333867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253D-805B-4A46-9B9A-11AB97C84AB7}" type="datetimeFigureOut">
              <a:rPr lang="es-PY" smtClean="0"/>
              <a:pPr/>
              <a:t>23/07/2013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ED03-FB7F-408D-B5B2-B351F903D1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Office_Excel_97-20031.xls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Office_Excel_97-20032.xls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5" y="836717"/>
          <a:ext cx="8352930" cy="5184571"/>
        </p:xfrm>
        <a:graphic>
          <a:graphicData uri="http://schemas.openxmlformats.org/drawingml/2006/table">
            <a:tbl>
              <a:tblPr/>
              <a:tblGrid>
                <a:gridCol w="1129687"/>
                <a:gridCol w="1243269"/>
                <a:gridCol w="1252479"/>
                <a:gridCol w="736753"/>
                <a:gridCol w="1362992"/>
                <a:gridCol w="1154244"/>
                <a:gridCol w="736753"/>
                <a:gridCol w="736753"/>
              </a:tblGrid>
              <a:tr h="249211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latin typeface="Arial"/>
                        </a:rPr>
                        <a:t>01/01/2011 al 31/12/2011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72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0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EJECUCION PRESUPUESTARIA 2011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77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INICIAL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MODIFICADO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VIGENTE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 PLAN FINANCIERO MH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PLAN FINANCIERO MSPYBS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OBLIGADO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PAGADO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DEUDA FLOTANTE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latin typeface="Arial"/>
                        </a:rPr>
                        <a:t> 2.340.756.284.510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1" u="none" strike="noStrike">
                          <a:latin typeface="Arial"/>
                        </a:rPr>
                        <a:t>        251.854.399.845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1" u="none" strike="noStrike">
                          <a:latin typeface="Arial"/>
                        </a:rPr>
                        <a:t>     2.592.610.684.355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latin typeface="Arial"/>
                        </a:rPr>
                        <a:t>  2.277.874.326.313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500" b="0" i="0" u="none" strike="noStrike">
                        <a:latin typeface="Arial"/>
                      </a:endParaRP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87,86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objeto de gasto de RH MSPYBS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500" b="0" i="0" u="none" strike="noStrike">
                          <a:latin typeface="Arial"/>
                        </a:rPr>
                        <a:t>1.463.695.750.314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latin typeface="Arial"/>
                        </a:rPr>
                        <a:t>64,26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latin typeface="Arial"/>
                        </a:rPr>
                        <a:t>01/01/2012 AL 31/12/2012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72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latin typeface="Arial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0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EJECUCION PRESUPUESTARIA 2012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77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INICIAL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MODIFICADO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VIGENTE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 PLAN FINANCIERO MH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PLAN FINANCIERO MSPYBS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PRESUPUESTO OBLIGADO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PAGADO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DEUDA FLOTANTE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latin typeface="Arial"/>
                        </a:rPr>
                        <a:t> 3.574.233.695.453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1" u="none" strike="noStrike">
                          <a:latin typeface="Arial"/>
                        </a:rPr>
                        <a:t>     3.640.362.495.717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latin typeface="Arial"/>
                        </a:rPr>
                        <a:t>3.581.893.063.454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latin typeface="Arial"/>
                        </a:rPr>
                        <a:t>  2.933.730.251.601 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500" b="0" i="0" u="none" strike="noStrike">
                        <a:latin typeface="Arial"/>
                      </a:endParaRP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latin typeface="Arial"/>
                        </a:rPr>
                        <a:t>81,90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objeto de gasto de RH MSPYBS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723659"/>
              </p:ext>
            </p:extLst>
          </p:nvPr>
        </p:nvGraphicFramePr>
        <p:xfrm>
          <a:off x="252520" y="1003085"/>
          <a:ext cx="8639960" cy="559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06"/>
                <a:gridCol w="1180480"/>
                <a:gridCol w="1249221"/>
                <a:gridCol w="1179821"/>
                <a:gridCol w="1214032"/>
              </a:tblGrid>
              <a:tr h="35877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b="1" u="none" strike="noStrike" dirty="0" smtClean="0">
                          <a:effectLst/>
                          <a:latin typeface="+mj-lt"/>
                        </a:rPr>
                        <a:t>Macro indicadores  de gastos de Salud (millones de guaraníes corrientes)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</a:tr>
              <a:tr h="358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b="1" u="none" strike="noStrike" dirty="0" smtClean="0">
                          <a:effectLst/>
                          <a:latin typeface="+mj-lt"/>
                        </a:rPr>
                        <a:t>Concepto</a:t>
                      </a:r>
                      <a:endParaRPr lang="es-PY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2009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2010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2011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63319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Gasto de la Administración Central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23.979.672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29.544.955,0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20.011.473,0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22.963.812,0</a:t>
                      </a:r>
                    </a:p>
                  </a:txBody>
                  <a:tcPr marL="9525" marR="9525" marT="9525" marB="0" anchor="b"/>
                </a:tc>
              </a:tr>
              <a:tr h="457806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Público Total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5.528.976,5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6.342.158,9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16.511.067,0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19.607.415,0</a:t>
                      </a:r>
                    </a:p>
                  </a:txBody>
                  <a:tcPr marL="9525" marR="9525" marT="9525" marB="0" anchor="b"/>
                </a:tc>
              </a:tr>
              <a:tr h="457806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Total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2.516.666,2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3.011.125,0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2.947.804,0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3.703.887,0</a:t>
                      </a:r>
                    </a:p>
                  </a:txBody>
                  <a:tcPr marL="9525" marR="9525" marT="9525" marB="0" anchor="b"/>
                </a:tc>
              </a:tr>
              <a:tr h="457806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PIB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73.621.655,0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74.357.871,0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86.807.573,0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99.712.307,0 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Total en Salud / PIB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8,3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9,4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7,2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MSPBS / PIB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1,5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1,6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2,1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IPS / PIB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2,1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2,0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1,8</a:t>
                      </a:r>
                      <a:endParaRPr lang="es-PY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Público en Salud / PIB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3,5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4,0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Privado en Salud / PIB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4,1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4,5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Público en Salud / Gasto Público Total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10,5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10,2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19,0</a:t>
                      </a:r>
                    </a:p>
                  </a:txBody>
                  <a:tcPr marL="9525" marR="9525" marT="9525" marB="0" anchor="b"/>
                </a:tc>
              </a:tr>
              <a:tr h="457806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del MSPBS / Gasto Administración Central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10,2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 10,7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Gasto de los Hogares / PIB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SECTOR SALUD </a:t>
            </a:r>
            <a:r>
              <a:rPr lang="es-ES_tradnl" sz="3600" b="1" dirty="0" smtClean="0">
                <a:solidFill>
                  <a:srgbClr val="FF0000"/>
                </a:solidFill>
              </a:rPr>
              <a:t>–</a:t>
            </a:r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 PUBLICO Y PRIVADO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52520" y="1112973"/>
          <a:ext cx="8639960" cy="534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06"/>
                <a:gridCol w="1180480"/>
                <a:gridCol w="1249221"/>
                <a:gridCol w="1179821"/>
                <a:gridCol w="1214032"/>
              </a:tblGrid>
              <a:tr h="32702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b="1" u="none" strike="noStrike" dirty="0" smtClean="0">
                          <a:effectLst/>
                          <a:latin typeface="+mj-lt"/>
                        </a:rPr>
                        <a:t>Macro indicadores  de gastos de Salud (millones de guaraníes corrientes)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</a:tr>
              <a:tr h="32702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Instituciones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2009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2010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b="1" dirty="0" smtClean="0">
                          <a:latin typeface="+mj-lt"/>
                        </a:rPr>
                        <a:t>2011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Ministerio de Salud Pública y Bienestar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1.050.301,2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1.543.168,0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1.841.510,0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2.277.874,0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Instituto de Previsión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749.526,0 </a:t>
                      </a:r>
                      <a:endParaRPr lang="es-PY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885.521,0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1.008.344,0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1.310.600,0 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Universidad Nacional de Asunción (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Hospital de Clínicas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Centro Materno Infantil)</a:t>
                      </a:r>
                      <a:endParaRPr lang="es-PY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82.303,0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96.580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89.554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94.613,0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Sanidad Militar y la Armada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7.611,0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9.402,0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6.018,0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11.882,0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Sanidad Policial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2.857,0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6.239,0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6.916,0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8.125,0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Asistencia Medica,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Hospital Ambulatorio de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las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Fuerzas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Terrestre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125,0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192,0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28.864,0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37.230,0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31.426,0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40.308,0</a:t>
                      </a:r>
                    </a:p>
                  </a:txBody>
                  <a:tcPr marL="9525" marR="9525" marT="9525" marB="0" anchor="ctr"/>
                </a:tc>
              </a:tr>
              <a:tr h="212910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Municipalidades *</a:t>
                      </a:r>
                      <a:endParaRPr lang="es-PY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Dirección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Nacional de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Beneficencia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y Ayuda Social (DIBEN)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9.878,0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12.167,0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17.724,0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20.146,0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l" fontAlgn="b"/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Instituto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Nacional de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Protección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 Personas </a:t>
                      </a:r>
                      <a:r>
                        <a:rPr lang="es-PY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Excepcionales </a:t>
                      </a:r>
                      <a:r>
                        <a:rPr lang="es-PY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(INPRO)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23.630,0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25.343,0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29.866,0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34.952,0</a:t>
                      </a:r>
                    </a:p>
                  </a:txBody>
                  <a:tcPr marL="9525" marR="9525" marT="9525" marB="0" anchor="ctr"/>
                </a:tc>
              </a:tr>
              <a:tr h="417303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1.955.095,2 </a:t>
                      </a:r>
                      <a:endParaRPr lang="es-PY" sz="18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18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2.615.783,0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18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3.031.534,0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3.798.692,0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SECTOR SALUD </a:t>
            </a:r>
            <a:r>
              <a:rPr lang="es-ES_tradnl" sz="3600" b="1" dirty="0" smtClean="0">
                <a:solidFill>
                  <a:srgbClr val="FF0000"/>
                </a:solidFill>
              </a:rPr>
              <a:t>-</a:t>
            </a:r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 PUBLICO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52521" y="1003085"/>
          <a:ext cx="8639960" cy="552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115"/>
                <a:gridCol w="738066"/>
                <a:gridCol w="738066"/>
                <a:gridCol w="738066"/>
                <a:gridCol w="738066"/>
                <a:gridCol w="1023840"/>
                <a:gridCol w="781045"/>
                <a:gridCol w="737653"/>
                <a:gridCol w="759043"/>
              </a:tblGrid>
              <a:tr h="342570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b="1" dirty="0" smtClean="0">
                          <a:latin typeface="+mj-lt"/>
                        </a:rPr>
                        <a:t>Gasto per Cápita en Salud (millones de guaraníes corrientes y dólares)</a:t>
                      </a:r>
                      <a:endParaRPr lang="es-PY" sz="1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</a:tr>
              <a:tr h="285151">
                <a:tc>
                  <a:txBody>
                    <a:bodyPr/>
                    <a:lstStyle/>
                    <a:p>
                      <a:pPr algn="l" fontAlgn="b"/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%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%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%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% 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Gasto Público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</a:t>
                      </a:r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7.384.980 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8.672.329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6.176.091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3.588.474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MSPyBS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1.050.301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1.543.168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1.847.510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2.277.874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63,5</a:t>
                      </a:r>
                    </a:p>
                  </a:txBody>
                  <a:tcPr marL="9525" marR="9525" marT="9525" marB="0" anchor="b"/>
                </a:tc>
              </a:tr>
              <a:tr h="363864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IPS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2.798.675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3.116.450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1.008.344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1.310.600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36,5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Privado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3.536.004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4.012.711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3.320.237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63864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Gasto Total en salud per cápita en guaraníes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1.185.363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1.367.737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974.049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565.948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MSPyBS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168.584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14,2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243.377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17,8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291.376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29,9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359.250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63,5     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IPS en salud (millones de guaraníes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449.215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37,9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491.504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35,9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159.029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16,3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206.698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36,5     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Privado en Salud (millones de guaranies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567.564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632.856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46,3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523.644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53,8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Gasto Total en salud per cápita en dólares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272,5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314,4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223,9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100,0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130,1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MSPyBS  en salud per cápita en dólares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         38,8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14,2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  55,9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17,8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  67,0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29,9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  82,6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  -       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IPS en salud per cápita en dólares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       103,3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37,9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113,0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35,9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  36,6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16,3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  47,5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  -       </a:t>
                      </a:r>
                    </a:p>
                  </a:txBody>
                  <a:tcPr marL="9525" marR="9525" marT="9525" marB="0" anchor="b"/>
                </a:tc>
              </a:tr>
              <a:tr h="363864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Gasto Privado en Salud (millones de guaranies corrientes)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        130,5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47,9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145,5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46,3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 120,4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     53,8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149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Población </a:t>
                      </a:r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(Encuesta Permanente de Hogares)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6.230.143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6.340.639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6.340.639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6.340.639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SECTOR SALUD </a:t>
            </a:r>
            <a:r>
              <a:rPr lang="es-ES_tradnl" sz="3600" b="1" dirty="0" smtClean="0">
                <a:solidFill>
                  <a:srgbClr val="FF0000"/>
                </a:solidFill>
              </a:rPr>
              <a:t>–</a:t>
            </a:r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 PUBLICO Y PRIVADO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EQUIPO DE TRABAJO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268761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/>
              <a:t>Financiamiento y Gasto </a:t>
            </a:r>
            <a:r>
              <a:rPr lang="es-PY" sz="2000" b="1" dirty="0" smtClean="0"/>
              <a:t>en Salud</a:t>
            </a:r>
            <a:endParaRPr lang="es-PY" sz="2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464608"/>
              </p:ext>
            </p:extLst>
          </p:nvPr>
        </p:nvGraphicFramePr>
        <p:xfrm>
          <a:off x="683566" y="1976647"/>
          <a:ext cx="7704856" cy="425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70"/>
                <a:gridCol w="2374397"/>
                <a:gridCol w="2737889"/>
              </a:tblGrid>
              <a:tr h="861800">
                <a:tc>
                  <a:txBody>
                    <a:bodyPr/>
                    <a:lstStyle/>
                    <a:p>
                      <a:r>
                        <a:rPr lang="es-PY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 Sectores y su principal origen</a:t>
                      </a:r>
                    </a:p>
                    <a:p>
                      <a:r>
                        <a:rPr lang="es-PY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financiamiento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</a:t>
                      </a:r>
                    </a:p>
                    <a:p>
                      <a:r>
                        <a:rPr lang="es-PY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Porcentual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del PIB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61800"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Público (principalmente impuestos)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61800"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Seguridad Social (IPS) (aportes</a:t>
                      </a:r>
                    </a:p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sobre el salario)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16,3%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61800"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Sector Privado (pago directo</a:t>
                      </a:r>
                    </a:p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bolsillo)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53,8%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7543"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Gasto Total en Salud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EQUIPO DE TRABAJO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55679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dirty="0"/>
              <a:t>1. El gasto privado representa el </a:t>
            </a:r>
            <a:r>
              <a:rPr lang="es-PY" dirty="0" smtClean="0"/>
              <a:t>53,8% </a:t>
            </a:r>
            <a:r>
              <a:rPr lang="es-PY" dirty="0"/>
              <a:t>del gasto total en salud.</a:t>
            </a:r>
          </a:p>
          <a:p>
            <a:r>
              <a:rPr lang="es-PY" dirty="0"/>
              <a:t>2. El gasto de bolsillo representa el 85% del gasto privado en salud: este</a:t>
            </a:r>
          </a:p>
          <a:p>
            <a:r>
              <a:rPr lang="es-PY" dirty="0"/>
              <a:t>gasto comprende los pagos directos realizados por las familias en</a:t>
            </a:r>
          </a:p>
          <a:p>
            <a:r>
              <a:rPr lang="es-PY" dirty="0"/>
              <a:t>servicios de salud y medicamentos.</a:t>
            </a:r>
          </a:p>
          <a:p>
            <a:r>
              <a:rPr lang="es-PY" dirty="0"/>
              <a:t>3. Del total de gasto de bolsillo de las familias, el 58,6% corresponde a</a:t>
            </a:r>
          </a:p>
          <a:p>
            <a:r>
              <a:rPr lang="es-PY" dirty="0"/>
              <a:t>medicamentos. De esto surge una política clave para reducir el gasto</a:t>
            </a:r>
          </a:p>
          <a:p>
            <a:r>
              <a:rPr lang="es-PY" dirty="0"/>
              <a:t>de bolsillo: acceso a medicamentos, mas que la eliminación de</a:t>
            </a:r>
          </a:p>
          <a:p>
            <a:r>
              <a:rPr lang="es-PY" dirty="0"/>
              <a:t>aranceles o “gratuidad”.</a:t>
            </a:r>
          </a:p>
          <a:p>
            <a:r>
              <a:rPr lang="es-PY" dirty="0"/>
              <a:t>4. Eso revela que las familias tienen una menor protección efectiva por</a:t>
            </a:r>
          </a:p>
          <a:p>
            <a:r>
              <a:rPr lang="es-PY" dirty="0"/>
              <a:t>parte del estado con respecto a las atenciones de salud, contribuyendo</a:t>
            </a:r>
          </a:p>
          <a:p>
            <a:r>
              <a:rPr lang="es-PY" dirty="0"/>
              <a:t>así a un aumento de las inequidades, pues son los más pobres los que</a:t>
            </a:r>
          </a:p>
          <a:p>
            <a:r>
              <a:rPr lang="es-PY" dirty="0"/>
              <a:t>proporcionalmente mayor parte de sus ingresos destinan a la salud. La</a:t>
            </a:r>
          </a:p>
          <a:p>
            <a:r>
              <a:rPr lang="es-PY" dirty="0"/>
              <a:t>gran política pública es como reducir el gasto de </a:t>
            </a:r>
            <a:r>
              <a:rPr lang="es-PY" dirty="0" smtClean="0"/>
              <a:t>bolsillo </a:t>
            </a:r>
          </a:p>
          <a:p>
            <a:r>
              <a:rPr lang="es-PY" dirty="0" smtClean="0"/>
              <a:t>Si </a:t>
            </a:r>
            <a:r>
              <a:rPr lang="es-PY" dirty="0"/>
              <a:t>las personas destinan una parte de su ingreso a la salud, es probable que no le alcance para cubrir otras necesidades, en este caso estamos hablando de una falla de mercado, ya que el gobierno no es capaz de dar a su población los servicios de salud a los que tienen derecho.</a:t>
            </a:r>
            <a:br>
              <a:rPr lang="es-PY" dirty="0"/>
            </a:br>
            <a:endParaRPr lang="es-PY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611560" y="98072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es-PY" sz="2800" b="1" dirty="0">
                <a:solidFill>
                  <a:schemeClr val="accent2"/>
                </a:solidFill>
              </a:rPr>
              <a:t>PRESUPUESTO OBLIGADO POR FUNCION DE ATENCION 2005/2006</a:t>
            </a:r>
            <a:r>
              <a:rPr lang="es-PY" sz="2800" dirty="0"/>
              <a:t> </a:t>
            </a:r>
            <a:endParaRPr lang="en-GB" sz="3200" dirty="0"/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2205038"/>
          <a:ext cx="8642350" cy="4392612"/>
        </p:xfrm>
        <a:graphic>
          <a:graphicData uri="http://schemas.openxmlformats.org/presentationml/2006/ole">
            <p:oleObj spid="_x0000_s3084" name="Worksheet" r:id="rId6" imgW="8715883" imgH="1883697" progId="Excel.Sheet.8">
              <p:embed/>
            </p:oleObj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0825" y="1341438"/>
          <a:ext cx="8713788" cy="4797425"/>
        </p:xfrm>
        <a:graphic>
          <a:graphicData uri="http://schemas.openxmlformats.org/presentationml/2006/ole">
            <p:oleObj spid="_x0000_s4108" name="Worksheet" r:id="rId6" imgW="6580632" imgH="2735596" progId="Excel.Sheet.8">
              <p:embed/>
            </p:oleObj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1RA</a:t>
            </a:r>
            <a:r>
              <a:rPr lang="es-ES" sz="3600" b="1" dirty="0" smtClean="0">
                <a:solidFill>
                  <a:srgbClr val="FF0000"/>
                </a:solidFill>
                <a:latin typeface="Calibri" pitchFamily="34" charset="0"/>
              </a:rPr>
              <a:t> .</a:t>
            </a:r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 REGION SANITARIA </a:t>
            </a:r>
            <a:r>
              <a:rPr lang="es-ES" sz="3600" b="1" dirty="0" smtClean="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CONCEPCION</a:t>
            </a:r>
          </a:p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FICHA TECNICA </a:t>
            </a:r>
            <a:r>
              <a:rPr lang="es-ES" sz="3600" b="1" dirty="0" smtClean="0">
                <a:solidFill>
                  <a:srgbClr val="FF0000"/>
                </a:solidFill>
                <a:latin typeface="Calibri" pitchFamily="34" charset="0"/>
              </a:rPr>
              <a:t>–</a:t>
            </a:r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 EJERCICIO FISCAL 2011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Eras Bold ITC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5288" y="1317240"/>
          <a:ext cx="8319869" cy="1765188"/>
        </p:xfrm>
        <a:graphic>
          <a:graphicData uri="http://schemas.openxmlformats.org/drawingml/2006/table">
            <a:tbl>
              <a:tblPr/>
              <a:tblGrid>
                <a:gridCol w="3960440"/>
                <a:gridCol w="1080120"/>
                <a:gridCol w="3279309"/>
              </a:tblGrid>
              <a:tr h="437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262626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Componente 1:  </a:t>
                      </a:r>
                      <a:r>
                        <a:rPr lang="es-ES" sz="1400" b="1" i="1" dirty="0" smtClean="0">
                          <a:latin typeface="Arial Narrow"/>
                          <a:ea typeface="Times New Roman"/>
                          <a:cs typeface="Times New Roman"/>
                        </a:rPr>
                        <a:t>ATENCION </a:t>
                      </a:r>
                      <a:r>
                        <a:rPr lang="es-ES" sz="1400" b="1" i="1" dirty="0">
                          <a:latin typeface="Arial Narrow"/>
                          <a:ea typeface="Times New Roman"/>
                          <a:cs typeface="Times New Roman"/>
                        </a:rPr>
                        <a:t>INTEGRAL AL NIÑO/A Y ADOLESCENTE (0-14 AÑOS)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44.722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latin typeface="Arial Narrow"/>
                          <a:ea typeface="Times New Roman"/>
                          <a:cs typeface="Times New Roman"/>
                        </a:rPr>
                        <a:t>Personas 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atendidas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3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1  Prevención (  )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160.078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prevenciones realizadas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2  Promoción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31.280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promociones realizadas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3  Recuperación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49.553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actividades recuperación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4  Urgencias y </a:t>
                      </a:r>
                      <a:r>
                        <a:rPr lang="es-ES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Emerg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13.163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Urg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. y </a:t>
                      </a:r>
                      <a:r>
                        <a:rPr lang="es-ES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Emerg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.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5  Rehabilitación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383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rehabilitación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6 </a:t>
                      </a:r>
                      <a:r>
                        <a:rPr lang="es-ES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Activ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. Administrativas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90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actividades administrativas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288" y="3230277"/>
          <a:ext cx="8319868" cy="1542555"/>
        </p:xfrm>
        <a:graphic>
          <a:graphicData uri="http://schemas.openxmlformats.org/drawingml/2006/table">
            <a:tbl>
              <a:tblPr/>
              <a:tblGrid>
                <a:gridCol w="3960440"/>
                <a:gridCol w="1080120"/>
                <a:gridCol w="3279308"/>
              </a:tblGrid>
              <a:tr h="21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333333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Componente 2:</a:t>
                      </a:r>
                      <a:r>
                        <a:rPr lang="es-ES" sz="1400" b="1" i="1" dirty="0">
                          <a:latin typeface="Arial Narrow"/>
                          <a:ea typeface="Times New Roman"/>
                          <a:cs typeface="Times New Roman"/>
                        </a:rPr>
                        <a:t> ATENCIÓN INTEGRAL A EDAD FÉRTIL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30.238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latin typeface="Arial Narrow"/>
                          <a:ea typeface="Times New Roman"/>
                          <a:cs typeface="Times New Roman"/>
                        </a:rPr>
                        <a:t>Personas 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atendidas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1  Prevención (  )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27.272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prevenciones realizadas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2  Promoción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26.587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promociones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3  Recuperación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43.802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actividades recuperación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4  Urgencias y </a:t>
                      </a:r>
                      <a:r>
                        <a:rPr lang="es-ES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Emerg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1.109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Urg. y Emerg. Realizadas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5  Rehabilitación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236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rehabilitación realizadas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6 </a:t>
                      </a:r>
                      <a:r>
                        <a:rPr lang="es-ES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Activ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. Administrativas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55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actividades administrativas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95288" y="4895564"/>
          <a:ext cx="8319867" cy="1749548"/>
        </p:xfrm>
        <a:graphic>
          <a:graphicData uri="http://schemas.openxmlformats.org/drawingml/2006/table">
            <a:tbl>
              <a:tblPr/>
              <a:tblGrid>
                <a:gridCol w="3960439"/>
                <a:gridCol w="1080120"/>
                <a:gridCol w="3279308"/>
              </a:tblGrid>
              <a:tr h="40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333333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Componente 3: </a:t>
                      </a:r>
                      <a:r>
                        <a:rPr lang="es-ES" sz="1400" b="1" i="1" dirty="0">
                          <a:latin typeface="Arial Narrow"/>
                          <a:ea typeface="Times New Roman"/>
                          <a:cs typeface="Times New Roman"/>
                        </a:rPr>
                        <a:t>ATENCIÓN INTEGRAL HOMBRE  MAYOR A 14 AÑOS Y MUJER MAYOR A 49 AÑOS</a:t>
                      </a:r>
                      <a:r>
                        <a:rPr lang="es-ES" sz="1400" b="1" dirty="0">
                          <a:solidFill>
                            <a:srgbClr val="333333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38.348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ES" sz="14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ersonas </a:t>
                      </a: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atendidas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1  Prevención (  )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17.980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prevenciones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2  Promoción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2.131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promociones realizadas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Times New Roman"/>
                        </a:rPr>
                        <a:t>C1Act 3  Recuperación</a:t>
                      </a:r>
                      <a:endParaRPr lang="es-PY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19.812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/>
                          <a:ea typeface="Times New Roman"/>
                          <a:cs typeface="Times New Roman"/>
                        </a:rPr>
                        <a:t>actividades recuperación realizadas</a:t>
                      </a:r>
                      <a:endParaRPr lang="es-PY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C1Act 4  Urgencias y </a:t>
                      </a:r>
                      <a:r>
                        <a:rPr lang="es-ES" sz="1400" b="1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Emerg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1.598</a:t>
                      </a:r>
                      <a:endParaRPr lang="es-PY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Urg. y Emerg. Realizadas</a:t>
                      </a:r>
                      <a:endParaRPr lang="es-PY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C1Act 5  Rehabilitación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203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rehabilitación realizadas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C1Act 6 </a:t>
                      </a:r>
                      <a:r>
                        <a:rPr lang="es-ES" sz="1400" b="1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Activ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. Administrativas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55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actividades administrativas realizadas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 Rectángulo"/>
          <p:cNvSpPr>
            <a:spLocks noChangeArrowheads="1"/>
          </p:cNvSpPr>
          <p:nvPr/>
        </p:nvSpPr>
        <p:spPr bwMode="auto">
          <a:xfrm>
            <a:off x="0" y="979202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Calibri" pitchFamily="34" charset="0"/>
              </a:rPr>
              <a:t>Población Total: 210.750 habitantes         Población a ser atendida: 113.308 habitantes      (53,76 %)    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1075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+mn-lt"/>
              </a:rPr>
              <a:t>CUENTAS SATELITE DE SALUD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+mn-lt"/>
              </a:rPr>
              <a:t>PARAGUAY 2007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dirty="0">
                <a:latin typeface="+mn-lt"/>
              </a:rPr>
              <a:t>(EJERCICIO EXPLORATORIO - PRIMERA FASE)</a:t>
            </a:r>
            <a:br>
              <a:rPr lang="es-ES" sz="2000" b="1" dirty="0">
                <a:latin typeface="+mn-lt"/>
              </a:rPr>
            </a:br>
            <a:endParaRPr lang="es-ES" sz="2000" b="1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ES" sz="2000" b="1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dirty="0">
                <a:latin typeface="+mn-lt"/>
              </a:rPr>
              <a:t>SECTOR PÚBLICO: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dirty="0">
                <a:latin typeface="+mn-lt"/>
              </a:rPr>
              <a:t>MINISTERIO DE SALUD PÚBLICA Y BIENESTAR SOCIAL</a:t>
            </a:r>
            <a:br>
              <a:rPr lang="es-ES" sz="2000" b="1" dirty="0">
                <a:latin typeface="+mn-lt"/>
              </a:rPr>
            </a:br>
            <a:endParaRPr lang="es-ES" sz="2000" b="1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ES" sz="2000" b="1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dirty="0">
                <a:latin typeface="+mn-lt"/>
              </a:rPr>
              <a:t>PRIMERA CUENTA SATELITE DEL PARAGUAY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dirty="0">
                <a:latin typeface="+mn-lt"/>
              </a:rPr>
              <a:t>SCN 93  NACIONES UNIDAS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1600" b="1" dirty="0">
                <a:latin typeface="+mn-lt"/>
              </a:rPr>
              <a:t>ORGANIZACIÓN PANAMERICANA DE LA SALUD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1600" b="1" dirty="0">
                <a:latin typeface="+mn-lt"/>
              </a:rPr>
              <a:t>ORGANIZACIÓN MUNDIAL DE LA SALUD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Gasto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total 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Salud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SECTOR PUBLICO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8215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425908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2401143" cy="13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90872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600" b="1" dirty="0" smtClean="0">
                <a:latin typeface="Comic Sans MS" pitchFamily="66" charset="0"/>
              </a:rPr>
              <a:t>REPUBLICA DEL PARAGUAY</a:t>
            </a:r>
          </a:p>
          <a:p>
            <a:pPr algn="ctr"/>
            <a:r>
              <a:rPr lang="es-MX" sz="2600" b="1" dirty="0" smtClean="0">
                <a:latin typeface="Comic Sans MS" pitchFamily="66" charset="0"/>
              </a:rPr>
              <a:t>Ministerio de Salud Pública y Bienestar Social</a:t>
            </a:r>
          </a:p>
          <a:p>
            <a:pPr algn="ctr"/>
            <a:r>
              <a:rPr lang="es-ES" sz="26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radley Hand ITC" pitchFamily="66" charset="0"/>
              </a:rPr>
              <a:t>DIRECCION DE ECONOMIA DE LA SALUD</a:t>
            </a:r>
            <a:endParaRPr lang="es-MX" sz="2600" b="1" dirty="0" smtClean="0">
              <a:latin typeface="Comic Sans MS" pitchFamily="66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7984" y="2204864"/>
            <a:ext cx="47160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s-ES" sz="2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Bradley Hand ITC" pitchFamily="66" charset="0"/>
              </a:rPr>
              <a:t>IV  TALLER DE CUENTAS DE SALUD DE PAISES SURAMERICANOS</a:t>
            </a:r>
          </a:p>
          <a:p>
            <a:pPr algn="ctr">
              <a:lnSpc>
                <a:spcPts val="5000"/>
              </a:lnSpc>
            </a:pPr>
            <a:r>
              <a:rPr lang="es-ES" sz="2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radley Hand ITC" pitchFamily="66" charset="0"/>
              </a:rPr>
              <a:t>“AVANCES  RECIENTES DE CUENTAS DE SALUD Y CUENTAS SATÉLITES”</a:t>
            </a:r>
            <a:endParaRPr lang="es-ES" sz="24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616530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600" b="1" dirty="0" smtClean="0">
                <a:latin typeface="Comic Sans MS" pitchFamily="66" charset="0"/>
              </a:rPr>
              <a:t>Economista Mirco Osorio González</a:t>
            </a:r>
            <a:endParaRPr lang="es-ES" sz="2600" b="1" dirty="0">
              <a:latin typeface="Bradley Hand ITC" pitchFamily="66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20888"/>
            <a:ext cx="4606206" cy="358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3762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/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Y"/>
          </a:p>
        </p:txBody>
      </p:sp>
      <p:pic>
        <p:nvPicPr>
          <p:cNvPr id="24580" name="Picture 4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7" b="1173"/>
          <a:stretch>
            <a:fillRect/>
          </a:stretch>
        </p:blipFill>
        <p:spPr bwMode="auto">
          <a:xfrm>
            <a:off x="0" y="692150"/>
            <a:ext cx="91440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1 Rectángulo"/>
          <p:cNvSpPr>
            <a:spLocks noChangeArrowheads="1"/>
          </p:cNvSpPr>
          <p:nvPr/>
        </p:nvSpPr>
        <p:spPr bwMode="auto">
          <a:xfrm>
            <a:off x="1042988" y="115888"/>
            <a:ext cx="7129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chemeClr val="tx2"/>
                </a:solidFill>
              </a:rPr>
              <a:t>PRIMERA CUENTA SATELITE DEL PARAGUAY</a:t>
            </a:r>
            <a:br>
              <a:rPr lang="es-ES" sz="2400" b="1">
                <a:solidFill>
                  <a:schemeClr val="tx2"/>
                </a:solidFill>
              </a:rPr>
            </a:br>
            <a:r>
              <a:rPr lang="es-ES" sz="2400" b="1">
                <a:solidFill>
                  <a:schemeClr val="tx2"/>
                </a:solidFill>
              </a:rPr>
              <a:t>SCN 93 (NACIONES UNIDAS)</a:t>
            </a:r>
            <a:endParaRPr lang="es-ES" sz="4000" b="1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458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Escudo_Leó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" y="47625"/>
            <a:ext cx="788988" cy="788988"/>
          </a:xfr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388" y="836613"/>
            <a:ext cx="87852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s-ES" sz="1600" b="1" dirty="0">
                <a:latin typeface="+mn-lt"/>
              </a:rPr>
              <a:t>La Cuentas Satélite de Salud permite medir el aporte de la actividad salud al PIB de la economía, y en esta primera fase el aporte del Ministerio de Salud Pública y Bienestar Social para el 2007.</a:t>
            </a:r>
          </a:p>
          <a:p>
            <a:pPr algn="just">
              <a:defRPr/>
            </a:pPr>
            <a:r>
              <a:rPr lang="es-ES" sz="1600" b="1" dirty="0">
                <a:latin typeface="+mn-lt"/>
              </a:rPr>
              <a:t/>
            </a:r>
            <a:br>
              <a:rPr lang="es-ES" sz="1600" b="1" dirty="0">
                <a:latin typeface="+mn-lt"/>
              </a:rPr>
            </a:br>
            <a:r>
              <a:rPr lang="es-ES" sz="1600" b="1" dirty="0">
                <a:latin typeface="+mn-lt"/>
              </a:rPr>
              <a:t>Este instrumento servirá como insumo para la definición de políticas de salud y para evaluar el impacto de la política económica en este sector.</a:t>
            </a:r>
          </a:p>
          <a:p>
            <a:pPr algn="just">
              <a:defRPr/>
            </a:pPr>
            <a:r>
              <a:rPr lang="es-ES" sz="1600" b="1" dirty="0">
                <a:latin typeface="+mn-lt"/>
              </a:rPr>
              <a:t/>
            </a:r>
            <a:br>
              <a:rPr lang="es-ES" sz="1600" b="1" dirty="0">
                <a:latin typeface="+mn-lt"/>
              </a:rPr>
            </a:br>
            <a:r>
              <a:rPr lang="es-ES" sz="1600" b="1" dirty="0">
                <a:latin typeface="+mn-lt"/>
              </a:rPr>
              <a:t>Además, la implementación de las Cuentas Satélite de Salud, permitirá, por un lado, sistematizar la información estadística de base relativa a la generación y prestación de los servicios de salud, y por otro, identificar las necesidades de información para mejorar y ampliar progresivamente el sistema.</a:t>
            </a:r>
          </a:p>
          <a:p>
            <a:pPr algn="just">
              <a:defRPr/>
            </a:pPr>
            <a:r>
              <a:rPr lang="es-ES" sz="1600" b="1" dirty="0">
                <a:latin typeface="+mn-lt"/>
              </a:rPr>
              <a:t/>
            </a:r>
            <a:br>
              <a:rPr lang="es-ES" sz="1600" b="1" dirty="0">
                <a:latin typeface="+mn-lt"/>
              </a:rPr>
            </a:br>
            <a:r>
              <a:rPr lang="es-ES" sz="1600" b="1" dirty="0">
                <a:latin typeface="+mn-lt"/>
              </a:rPr>
              <a:t>Con esta primera fase se han obtenido algunos resultados respecto al </a:t>
            </a:r>
            <a:r>
              <a:rPr lang="es-ES" sz="1600" b="1" dirty="0" err="1">
                <a:latin typeface="+mn-lt"/>
              </a:rPr>
              <a:t>MSPyBS</a:t>
            </a:r>
            <a:r>
              <a:rPr lang="es-ES" sz="1600" b="1" dirty="0">
                <a:latin typeface="+mn-lt"/>
              </a:rPr>
              <a:t> en su totalidad, así como también el intento de dividir este total en lo que se refiere a la Rectoría y a los Servicios de salud prestados, dentro de la Salud Humana, obteniéndose las cifras del siguiente cuadro.</a:t>
            </a:r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701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0317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144001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621507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1851"/>
            <a:ext cx="8229600" cy="852038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CUENTAS SATELITE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2287413"/>
            <a:ext cx="8229600" cy="3373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7412"/>
            <a:ext cx="8388424" cy="35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aguay 0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394" cy="17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Cuadro Nº 20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8092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1194854"/>
              </p:ext>
            </p:extLst>
          </p:nvPr>
        </p:nvGraphicFramePr>
        <p:xfrm>
          <a:off x="539551" y="3789040"/>
          <a:ext cx="8280921" cy="2088231"/>
        </p:xfrm>
        <a:graphic>
          <a:graphicData uri="http://schemas.openxmlformats.org/drawingml/2006/table">
            <a:tbl>
              <a:tblPr/>
              <a:tblGrid>
                <a:gridCol w="5764170"/>
                <a:gridCol w="2516751"/>
              </a:tblGrid>
              <a:tr h="3269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 Interno Bruto de la Salud 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–  IPS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269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269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Guaraníes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26928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Agregado Bruto de la Salud - </a:t>
                      </a:r>
                      <a:r>
                        <a:rPr lang="es-PY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iPS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278.595.797.287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28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 Interno Bruto total de la economía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61.419.100.884.000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PIB de la Salud </a:t>
                      </a:r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(IPS) </a:t>
                      </a:r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 Producto Interno Bruto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0,45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838442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2401143" cy="13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3762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0964" y="2276872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880320" cy="18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600" b="1" dirty="0" smtClean="0">
                <a:latin typeface="Comic Sans MS" pitchFamily="66" charset="0"/>
              </a:rPr>
              <a:t>REPUBLICA DEL PARAGUAY</a:t>
            </a:r>
          </a:p>
          <a:p>
            <a:pPr algn="ctr"/>
            <a:r>
              <a:rPr lang="es-MX" sz="2600" b="1" dirty="0" smtClean="0">
                <a:latin typeface="Comic Sans MS" pitchFamily="66" charset="0"/>
              </a:rPr>
              <a:t>Ministerio de Salud Pública y Bienestar Social</a:t>
            </a:r>
          </a:p>
          <a:p>
            <a:pPr algn="ctr"/>
            <a:r>
              <a:rPr lang="es-ES" sz="26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radley Hand ITC" pitchFamily="66" charset="0"/>
              </a:rPr>
              <a:t>DIRECCION DE ECONOMIA DE LA SALUD</a:t>
            </a:r>
            <a:endParaRPr lang="es-MX" sz="2600" b="1" dirty="0" smtClean="0"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7504" y="2348880"/>
            <a:ext cx="89289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PY" sz="5400" b="1" dirty="0" smtClean="0">
                <a:ln w="12700">
                  <a:solidFill>
                    <a:schemeClr val="tx1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BLANCA" pitchFamily="2" charset="0"/>
              </a:rPr>
              <a:t>COLEGAS</a:t>
            </a:r>
          </a:p>
          <a:p>
            <a:pPr lvl="3"/>
            <a:endParaRPr lang="es-PY" sz="5000" b="1" dirty="0" smtClean="0">
              <a:solidFill>
                <a:srgbClr val="FF0000"/>
              </a:solidFill>
              <a:latin typeface="AR BLANCA" pitchFamily="2" charset="0"/>
            </a:endParaRPr>
          </a:p>
          <a:p>
            <a:pPr lvl="3"/>
            <a:r>
              <a:rPr lang="es-PY" sz="5400" b="1" dirty="0" smtClean="0">
                <a:ln w="12700">
                  <a:solidFill>
                    <a:schemeClr val="tx1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BLANCA" pitchFamily="2" charset="0"/>
              </a:rPr>
              <a:t>MUCHAS GRACIAS</a:t>
            </a:r>
          </a:p>
          <a:p>
            <a:pPr algn="ctr">
              <a:spcAft>
                <a:spcPts val="5600"/>
              </a:spcAft>
            </a:pPr>
            <a:r>
              <a:rPr lang="es-PY" sz="5400" b="1" dirty="0" smtClean="0">
                <a:ln w="12700">
                  <a:solidFill>
                    <a:schemeClr val="tx1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BLANCA" pitchFamily="2" charset="0"/>
              </a:rPr>
              <a:t>            POR LA ATENCION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PUBLICACIONES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pic>
        <p:nvPicPr>
          <p:cNvPr id="10" name="Picture 2" descr="Cuentas de Salud TA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553" y="1052736"/>
            <a:ext cx="3827903" cy="539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467544" y="1052736"/>
            <a:ext cx="3857865" cy="5400601"/>
            <a:chOff x="642127" y="1124744"/>
            <a:chExt cx="3394110" cy="489314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27" y="1124744"/>
              <a:ext cx="3394110" cy="489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260723" y="3832012"/>
              <a:ext cx="158308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endParaRPr lang="es-MX" sz="200" b="1" dirty="0" smtClean="0">
                <a:solidFill>
                  <a:schemeClr val="bg2"/>
                </a:solidFill>
                <a:latin typeface="Tahom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2"/>
                  </a:solidFill>
                  <a:latin typeface="Tahoma" pitchFamily="34" charset="0"/>
                </a:rPr>
                <a:t>PARAGUAY </a:t>
              </a:r>
              <a:endParaRPr lang="es-MX" b="1" dirty="0">
                <a:solidFill>
                  <a:schemeClr val="bg2"/>
                </a:solidFill>
                <a:latin typeface="Tahom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s-MX" b="1" dirty="0">
                  <a:solidFill>
                    <a:schemeClr val="bg2"/>
                  </a:solidFill>
                  <a:latin typeface="Tahoma" pitchFamily="34" charset="0"/>
                </a:rPr>
                <a:t>1997 - 2001</a:t>
              </a:r>
              <a:endParaRPr lang="es-ES" b="1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6" t="11029" r="33124" b="13739"/>
          <a:stretch/>
        </p:blipFill>
        <p:spPr bwMode="auto">
          <a:xfrm>
            <a:off x="2699792" y="980728"/>
            <a:ext cx="3672408" cy="544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PUBLICACIONES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PUBLICACIONES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pic>
        <p:nvPicPr>
          <p:cNvPr id="10" name="Picture 2" descr="H:\tapa de financiamiento y gasto en sal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661"/>
            <a:ext cx="39084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:\contra tap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677" y="1052661"/>
            <a:ext cx="388778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EVOLUCION HISTORICA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1059115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b="1" dirty="0" smtClean="0"/>
              <a:t>Análisis del Financiamiento y Gasto del sector salud en el Paraguay e Institucionalización del proceso de generación de indicadores económicos de salud.</a:t>
            </a:r>
            <a:endParaRPr lang="en-US" sz="2300" dirty="0" smtClean="0"/>
          </a:p>
          <a:p>
            <a:pPr algn="just"/>
            <a:endParaRPr lang="es-ES" sz="2300" dirty="0" smtClean="0"/>
          </a:p>
          <a:p>
            <a:pPr algn="just"/>
            <a:r>
              <a:rPr lang="es-ES" sz="2300" dirty="0" smtClean="0"/>
              <a:t>Desde el 2000 – 2001, la OPS / OMS ha venido apoyando al Ministerio de Salud Pública y Bienestar Social en general, y a la Dirección General de Planificación y Evaluación en forma particular, con el objetivo de elaborar un ejercicio de Cuentas de Salud que permita obtener información sobre el</a:t>
            </a:r>
          </a:p>
          <a:p>
            <a:pPr algn="just"/>
            <a:r>
              <a:rPr lang="es-ES" sz="2300" dirty="0" smtClean="0"/>
              <a:t>Financiamiento y Gasto del Sector Salud.</a:t>
            </a:r>
            <a:endParaRPr lang="en-US" sz="2300" dirty="0" smtClean="0"/>
          </a:p>
          <a:p>
            <a:pPr algn="just"/>
            <a:endParaRPr lang="es-ES" sz="2300" dirty="0" smtClean="0"/>
          </a:p>
          <a:p>
            <a:pPr algn="just"/>
            <a:r>
              <a:rPr lang="es-ES" sz="2300" dirty="0" smtClean="0"/>
              <a:t>Utilizando el Manual de Cuentas de Salud de la OECD como principal metodología, se han generado series de información con datos económicos del período 1997 a 2004, plasmados en dos Boletines de Cuentas de Salud (1997 – 2001 y 2002 – 2004) elaborados en la Dirección General mencionada.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EVOLUCION HISTORICA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1059115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b="1" dirty="0" smtClean="0"/>
              <a:t>Análisis del Financiamiento y Gasto del sector salud en el Paraguay e Institucionalización del proceso de generación de indicadores económicos de salud.</a:t>
            </a:r>
            <a:endParaRPr lang="en-US" sz="2300" dirty="0" smtClean="0"/>
          </a:p>
          <a:p>
            <a:pPr algn="just"/>
            <a:endParaRPr lang="es-ES" sz="2300" dirty="0" smtClean="0"/>
          </a:p>
          <a:p>
            <a:pPr algn="just"/>
            <a:r>
              <a:rPr lang="es-ES" sz="2300" dirty="0" smtClean="0"/>
              <a:t>También se ha generado un Boletín sobre el Financiamiento y Gasto por Función de Atención y Ciclo de Vida del MSPyBS para el periodo 2005 – 2006. Estas publicaciones ayudan a comprender el esquema y la dimensión del financiamiento y gasto del sector salud en el Paraguay. </a:t>
            </a:r>
          </a:p>
          <a:p>
            <a:pPr algn="just"/>
            <a:endParaRPr lang="es-ES" sz="2300" dirty="0" smtClean="0"/>
          </a:p>
          <a:p>
            <a:pPr algn="just"/>
            <a:r>
              <a:rPr lang="es-PY" sz="2300" dirty="0" smtClean="0"/>
              <a:t>También se ha elaborado  las Cuentas Satélite salud del sector Publico año 2007. Con la presentación de este estudio, Paraguay se une a otros países de la región de las Américas (Brasil, Chile, Colombia, Ecuador, Estados Unidos de Norte América, Perú, Venezuela)</a:t>
            </a:r>
            <a:endParaRPr lang="es-ES" sz="2300" dirty="0" smtClean="0"/>
          </a:p>
          <a:p>
            <a:pPr algn="just"/>
            <a:endParaRPr lang="es-ES" dirty="0" smtClean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EQUIPO DE TRABAJO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179388" y="1124744"/>
            <a:ext cx="8785225" cy="387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dirty="0" smtClean="0"/>
              <a:t>INSTITUCIONALIZACION DE LAS CUENTAS DE SALUD</a:t>
            </a:r>
            <a:endParaRPr lang="es-ES" sz="3200" dirty="0" smtClean="0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250825" y="2060749"/>
            <a:ext cx="8713788" cy="4392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Creación del Departamento de  Cuentas Nacionales de Salud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Resolución Ministerial N. 77 del 4 de marzo de 2003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Creación del Departamento de Economía de la Salud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Resolución Ministerial N. 436 del 2 de julio de 2008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Creación de la Dirección de Economía de la Salud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Resolución Ministerial N. 770 del 16 de Agosto de 2012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/>
          </a:p>
        </p:txBody>
      </p:sp>
      <p:pic>
        <p:nvPicPr>
          <p:cNvPr id="12" name="Picture 6" descr="Copia de MSP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1257" b="1173"/>
          <a:stretch>
            <a:fillRect/>
          </a:stretch>
        </p:blipFill>
        <p:spPr bwMode="auto">
          <a:xfrm>
            <a:off x="539552" y="970848"/>
            <a:ext cx="82751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094" y="-99392"/>
            <a:ext cx="18787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4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994" y="-99392"/>
            <a:ext cx="18045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4896544" cy="397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ras Bold ITC" pitchFamily="34" charset="0"/>
              </a:rPr>
              <a:t>EQUIPO DE TRABAJO</a:t>
            </a:r>
            <a:endParaRPr lang="es-ES" sz="3600" kern="10" normalizeH="1" dirty="0">
              <a:ln w="9525">
                <a:noFill/>
                <a:round/>
                <a:headEnd/>
                <a:tailEnd/>
              </a:ln>
              <a:latin typeface="Eras Bold ITC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179388" y="1124744"/>
            <a:ext cx="8785225" cy="387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dirty="0" smtClean="0"/>
              <a:t>INSTITUCIONALIZACION DE LAS CUENTAS DE SALUD</a:t>
            </a:r>
            <a:endParaRPr lang="es-ES" sz="3200" dirty="0" smtClean="0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250825" y="1772816"/>
            <a:ext cx="8713788" cy="43925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MX" sz="2800" dirty="0" smtClean="0"/>
              <a:t>Creación del Comité Interinstitucional de Cuentas Nacionales de Salud por Decreto de la Presidencia de la República N° 20608 Firmado el 14 de marzo de 2003.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MX" sz="2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/>
              <a:t>MINISTERIO DE SALUD PUBLICA Y BIENESTAR SOCIAL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/>
              <a:t>BANCO CENTRAL DEL PARAGUAY</a:t>
            </a:r>
            <a:endParaRPr lang="es-ES_tradnl" sz="28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/>
              <a:t>MINISTERIO DE HACIENDA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/>
              <a:t>SECRETARIA TECNICA DE PLANIFICACION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/>
              <a:t>DIRECCION GENERAL DE ESTADISTICAS Y CENSOS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/>
              <a:t>SUPERINTENDENCIA DE SALUD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28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1733</Words>
  <Application>Microsoft Office PowerPoint</Application>
  <PresentationFormat>Presentación en pantalla (4:3)</PresentationFormat>
  <Paragraphs>520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INSTITUCIONALIZACION DE LAS CUENTAS DE SALUD</vt:lpstr>
      <vt:lpstr>INSTITUCIONALIZACION DE LAS CUENTAS DE SALUD</vt:lpstr>
      <vt:lpstr>Diapositiva 10</vt:lpstr>
      <vt:lpstr>Diapositiva 11</vt:lpstr>
      <vt:lpstr>Diapositiva 12</vt:lpstr>
      <vt:lpstr>Diapositiva 13</vt:lpstr>
      <vt:lpstr>Diapositiva 14</vt:lpstr>
      <vt:lpstr>PRESUPUESTO OBLIGADO POR FUNCION DE ATENCION 2005/2006 </vt:lpstr>
      <vt:lpstr>Diapositiva 16</vt:lpstr>
      <vt:lpstr>Diapositiva 17</vt:lpstr>
      <vt:lpstr>Diapositiva 18</vt:lpstr>
      <vt:lpstr>Gasto total en Salud – SECTOR PUBLICO </vt:lpstr>
      <vt:lpstr>Diapositiva 20</vt:lpstr>
      <vt:lpstr>Diapositiva 21</vt:lpstr>
      <vt:lpstr>CUENTAS SATELITE</vt:lpstr>
      <vt:lpstr>Diapositiva 23</vt:lpstr>
      <vt:lpstr>Diapositiva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KARMA</dc:title>
  <dc:creator>Dr Osvaldo Alvarenga</dc:creator>
  <cp:lastModifiedBy>WILLY</cp:lastModifiedBy>
  <cp:revision>602</cp:revision>
  <dcterms:created xsi:type="dcterms:W3CDTF">2011-12-09T15:14:23Z</dcterms:created>
  <dcterms:modified xsi:type="dcterms:W3CDTF">2013-07-23T13:17:39Z</dcterms:modified>
</cp:coreProperties>
</file>