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75" r:id="rId3"/>
    <p:sldId id="261" r:id="rId4"/>
    <p:sldId id="272" r:id="rId5"/>
    <p:sldId id="268" r:id="rId6"/>
    <p:sldId id="271" r:id="rId7"/>
    <p:sldId id="269" r:id="rId8"/>
    <p:sldId id="270" r:id="rId9"/>
    <p:sldId id="277" r:id="rId10"/>
    <p:sldId id="283" r:id="rId11"/>
    <p:sldId id="276" r:id="rId12"/>
    <p:sldId id="265" r:id="rId13"/>
    <p:sldId id="264" r:id="rId14"/>
    <p:sldId id="266" r:id="rId15"/>
    <p:sldId id="267" r:id="rId16"/>
    <p:sldId id="284" r:id="rId17"/>
    <p:sldId id="282" r:id="rId18"/>
    <p:sldId id="273" r:id="rId19"/>
    <p:sldId id="280" r:id="rId20"/>
    <p:sldId id="278" r:id="rId21"/>
    <p:sldId id="263" r:id="rId22"/>
    <p:sldId id="262" r:id="rId23"/>
    <p:sldId id="285" r:id="rId24"/>
    <p:sldId id="274" r:id="rId25"/>
    <p:sldId id="281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73CC7-B4E5-4E04-B5B0-4378E5EAE09F}" type="datetimeFigureOut">
              <a:rPr lang="pt-BR" smtClean="0"/>
              <a:t>23/07/2013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C170A-EC7D-4590-B32F-66B9D83B60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173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1796"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6368" indent="-287064" defTabSz="921796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8258" indent="-229652" defTabSz="921796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7561" indent="-229652" defTabSz="921796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66864" indent="-229652" defTabSz="921796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26167" indent="-229652" algn="ctr" defTabSz="921796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85470" indent="-229652" algn="ctr" defTabSz="921796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44773" indent="-229652" algn="ctr" defTabSz="921796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904077" indent="-229652" algn="ctr" defTabSz="921796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AF8EE88-324E-47F3-9F7C-AFA564C711C1}" type="slidenum">
              <a:rPr lang="pt-BR" sz="1200">
                <a:latin typeface="Times New Roman" pitchFamily="18" charset="0"/>
              </a:rPr>
              <a:pPr/>
              <a:t>5</a:t>
            </a:fld>
            <a:endParaRPr lang="pt-BR" sz="1200">
              <a:latin typeface="Times New Roman" pitchFamily="18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pt-BR" sz="24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 participação das famílias no consumo final de bens e serviços de saúde caiu de 58,8% em 2005 para 57,4% em 2007. A participação da APU passou de 40,1 para 41,6%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pt-BR" sz="24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  <a:endParaRPr lang="pt-B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1796"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6368" indent="-287064" defTabSz="921796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8258" indent="-229652" defTabSz="921796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7561" indent="-229652" defTabSz="921796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66864" indent="-229652" defTabSz="921796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26167" indent="-229652" algn="ctr" defTabSz="921796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85470" indent="-229652" algn="ctr" defTabSz="921796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44773" indent="-229652" algn="ctr" defTabSz="921796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904077" indent="-229652" algn="ctr" defTabSz="921796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D698455-8D48-49D0-96BA-F6280317EB6A}" type="slidenum">
              <a:rPr lang="pt-BR" sz="1200">
                <a:latin typeface="Times New Roman" pitchFamily="18" charset="0"/>
              </a:rPr>
              <a:pPr/>
              <a:t>6</a:t>
            </a:fld>
            <a:endParaRPr lang="pt-BR" sz="1200">
              <a:latin typeface="Times New Roman" pitchFamily="18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B89C-89C3-42E3-BA21-5102CF85A458}" type="datetimeFigureOut">
              <a:rPr lang="pt-BR" smtClean="0"/>
              <a:t>23/07/2013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8C9F-BB9A-4A90-B007-6F076EA516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2790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B89C-89C3-42E3-BA21-5102CF85A458}" type="datetimeFigureOut">
              <a:rPr lang="pt-BR" smtClean="0"/>
              <a:t>23/07/2013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8C9F-BB9A-4A90-B007-6F076EA516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5661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B89C-89C3-42E3-BA21-5102CF85A458}" type="datetimeFigureOut">
              <a:rPr lang="pt-BR" smtClean="0"/>
              <a:t>23/07/2013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8C9F-BB9A-4A90-B007-6F076EA516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340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B89C-89C3-42E3-BA21-5102CF85A458}" type="datetimeFigureOut">
              <a:rPr lang="pt-BR" smtClean="0"/>
              <a:t>23/07/2013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8C9F-BB9A-4A90-B007-6F076EA516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9852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B89C-89C3-42E3-BA21-5102CF85A458}" type="datetimeFigureOut">
              <a:rPr lang="pt-BR" smtClean="0"/>
              <a:t>23/07/2013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8C9F-BB9A-4A90-B007-6F076EA516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9867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B89C-89C3-42E3-BA21-5102CF85A458}" type="datetimeFigureOut">
              <a:rPr lang="pt-BR" smtClean="0"/>
              <a:t>23/07/2013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8C9F-BB9A-4A90-B007-6F076EA516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3644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B89C-89C3-42E3-BA21-5102CF85A458}" type="datetimeFigureOut">
              <a:rPr lang="pt-BR" smtClean="0"/>
              <a:t>23/07/2013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8C9F-BB9A-4A90-B007-6F076EA516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1108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B89C-89C3-42E3-BA21-5102CF85A458}" type="datetimeFigureOut">
              <a:rPr lang="pt-BR" smtClean="0"/>
              <a:t>23/07/2013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8C9F-BB9A-4A90-B007-6F076EA516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4615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B89C-89C3-42E3-BA21-5102CF85A458}" type="datetimeFigureOut">
              <a:rPr lang="pt-BR" smtClean="0"/>
              <a:t>23/07/2013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8C9F-BB9A-4A90-B007-6F076EA516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5710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B89C-89C3-42E3-BA21-5102CF85A458}" type="datetimeFigureOut">
              <a:rPr lang="pt-BR" smtClean="0"/>
              <a:t>23/07/2013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8C9F-BB9A-4A90-B007-6F076EA516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9085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B89C-89C3-42E3-BA21-5102CF85A458}" type="datetimeFigureOut">
              <a:rPr lang="pt-BR" smtClean="0"/>
              <a:t>23/07/2013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8C9F-BB9A-4A90-B007-6F076EA516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9286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7B89C-89C3-42E3-BA21-5102CF85A458}" type="datetimeFigureOut">
              <a:rPr lang="pt-BR" smtClean="0"/>
              <a:t>23/07/2013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98C9F-BB9A-4A90-B007-6F076EA516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0975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43220" y="2564904"/>
            <a:ext cx="7772400" cy="1470025"/>
          </a:xfrm>
        </p:spPr>
        <p:txBody>
          <a:bodyPr>
            <a:normAutofit/>
          </a:bodyPr>
          <a:lstStyle/>
          <a:p>
            <a:r>
              <a:rPr lang="es-ES" dirty="0" smtClean="0"/>
              <a:t>Avances recientes </a:t>
            </a:r>
            <a:r>
              <a:rPr lang="es-ES" dirty="0"/>
              <a:t>en </a:t>
            </a:r>
            <a:r>
              <a:rPr lang="es-ES" dirty="0" smtClean="0"/>
              <a:t>las Cuentas  Satélites </a:t>
            </a:r>
            <a:r>
              <a:rPr lang="es-ES" dirty="0"/>
              <a:t>de </a:t>
            </a:r>
            <a:r>
              <a:rPr lang="es-ES" dirty="0" smtClean="0"/>
              <a:t>Salud en Brasil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75656" y="4365104"/>
            <a:ext cx="6400800" cy="1752600"/>
          </a:xfrm>
        </p:spPr>
        <p:txBody>
          <a:bodyPr/>
          <a:lstStyle/>
          <a:p>
            <a:endParaRPr lang="pt-BR" dirty="0" smtClean="0"/>
          </a:p>
          <a:p>
            <a:r>
              <a:rPr lang="pt-BR" sz="2000" dirty="0" smtClean="0"/>
              <a:t>                                                          </a:t>
            </a:r>
            <a:r>
              <a:rPr lang="pt-BR" sz="2000" dirty="0" err="1" smtClean="0"/>
              <a:t>Bogota</a:t>
            </a:r>
            <a:r>
              <a:rPr lang="pt-BR" sz="2000" dirty="0" smtClean="0"/>
              <a:t>, 23 de </a:t>
            </a:r>
            <a:r>
              <a:rPr lang="pt-BR" sz="2000" dirty="0" err="1" smtClean="0"/>
              <a:t>julio</a:t>
            </a:r>
            <a:r>
              <a:rPr lang="pt-BR" sz="2000" dirty="0" smtClean="0"/>
              <a:t> de 2013</a:t>
            </a:r>
          </a:p>
          <a:p>
            <a:r>
              <a:rPr lang="pt-BR" sz="2000" dirty="0" smtClean="0"/>
              <a:t>                                               Maria </a:t>
            </a:r>
            <a:r>
              <a:rPr lang="pt-BR" sz="2000" dirty="0" err="1" smtClean="0"/>
              <a:t>Angelica</a:t>
            </a:r>
            <a:r>
              <a:rPr lang="pt-BR" sz="2000" dirty="0" smtClean="0"/>
              <a:t> Borges dos Santos</a:t>
            </a:r>
          </a:p>
          <a:p>
            <a:r>
              <a:rPr lang="pt-BR" sz="2000" dirty="0" smtClean="0"/>
              <a:t>                                             angelicabsantos@ensp.fiocruz.br</a:t>
            </a:r>
            <a:endParaRPr lang="pt-BR" sz="2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259632" y="563488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IV </a:t>
            </a:r>
            <a:r>
              <a:rPr lang="pt-BR" sz="2400" dirty="0" err="1" smtClean="0"/>
              <a:t>Taller</a:t>
            </a:r>
            <a:r>
              <a:rPr lang="pt-BR" sz="2400" dirty="0" smtClean="0"/>
              <a:t> de </a:t>
            </a:r>
            <a:r>
              <a:rPr lang="pt-BR" sz="2400" dirty="0" err="1" smtClean="0"/>
              <a:t>Cuentas</a:t>
            </a:r>
            <a:r>
              <a:rPr lang="pt-BR" sz="2400" dirty="0" smtClean="0"/>
              <a:t> de </a:t>
            </a:r>
            <a:r>
              <a:rPr lang="pt-BR" sz="2400" dirty="0" err="1" smtClean="0"/>
              <a:t>Salud</a:t>
            </a:r>
            <a:r>
              <a:rPr lang="pt-BR" sz="2400" dirty="0" smtClean="0"/>
              <a:t> de </a:t>
            </a:r>
            <a:r>
              <a:rPr lang="pt-BR" sz="2400" dirty="0" err="1" smtClean="0"/>
              <a:t>Paises</a:t>
            </a:r>
            <a:r>
              <a:rPr lang="pt-BR" sz="2400" dirty="0" smtClean="0"/>
              <a:t> </a:t>
            </a:r>
            <a:r>
              <a:rPr lang="pt-BR" sz="2400" dirty="0" err="1" smtClean="0"/>
              <a:t>Suramericanos</a:t>
            </a:r>
            <a:endParaRPr lang="pt-BR" sz="2400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8117368"/>
              </p:ext>
            </p:extLst>
          </p:nvPr>
        </p:nvGraphicFramePr>
        <p:xfrm>
          <a:off x="395536" y="1484784"/>
          <a:ext cx="1581150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Imagem de Bitmap" r:id="rId3" imgW="828791" imgH="247685" progId="Paint.Picture">
                  <p:embed/>
                </p:oleObj>
              </mc:Choice>
              <mc:Fallback>
                <p:oleObj name="Imagem de Bitmap" r:id="rId3" imgW="828791" imgH="247685" progId="Paint.Picture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484784"/>
                        <a:ext cx="1581150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343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Consumo </a:t>
            </a:r>
            <a:r>
              <a:rPr lang="pt-BR" dirty="0" err="1"/>
              <a:t>efectivo</a:t>
            </a:r>
            <a:r>
              <a:rPr lang="pt-BR" dirty="0"/>
              <a:t> de </a:t>
            </a:r>
            <a:r>
              <a:rPr lang="pt-BR" dirty="0" err="1"/>
              <a:t>productos</a:t>
            </a:r>
            <a:r>
              <a:rPr lang="pt-BR" dirty="0"/>
              <a:t> de </a:t>
            </a:r>
            <a:r>
              <a:rPr lang="pt-BR" dirty="0" err="1"/>
              <a:t>salud</a:t>
            </a:r>
            <a:r>
              <a:rPr lang="pt-BR" dirty="0"/>
              <a:t> por tipo de cobertura </a:t>
            </a:r>
            <a:r>
              <a:rPr lang="pt-BR" sz="3100" dirty="0" smtClean="0"/>
              <a:t>(em </a:t>
            </a:r>
            <a:r>
              <a:rPr lang="pt-BR" sz="3100" dirty="0" err="1" smtClean="0"/>
              <a:t>milliones</a:t>
            </a:r>
            <a:r>
              <a:rPr lang="pt-BR" sz="3100" dirty="0" smtClean="0"/>
              <a:t> US$ PPP)- </a:t>
            </a:r>
            <a:r>
              <a:rPr lang="pt-BR" sz="3100" dirty="0" err="1" smtClean="0"/>
              <a:t>datos</a:t>
            </a:r>
            <a:r>
              <a:rPr lang="pt-BR" sz="3100" dirty="0" smtClean="0"/>
              <a:t> </a:t>
            </a:r>
            <a:r>
              <a:rPr lang="pt-BR" sz="3100" dirty="0" smtClean="0"/>
              <a:t>preliminares, 2009</a:t>
            </a:r>
            <a:endParaRPr lang="pt-BR" sz="31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81213"/>
            <a:ext cx="8640960" cy="4084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747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/>
              <a:t>Gasto de </a:t>
            </a:r>
            <a:r>
              <a:rPr lang="pt-BR" sz="3600" b="1" dirty="0" err="1" smtClean="0"/>
              <a:t>bolsillo</a:t>
            </a:r>
            <a:r>
              <a:rPr lang="pt-BR" sz="3600" b="1" dirty="0" smtClean="0"/>
              <a:t> por </a:t>
            </a:r>
            <a:r>
              <a:rPr lang="pt-BR" sz="3600" b="1" dirty="0" err="1" smtClean="0"/>
              <a:t>producto</a:t>
            </a:r>
            <a:r>
              <a:rPr lang="pt-BR" sz="3600" b="1" dirty="0" smtClean="0"/>
              <a:t> de </a:t>
            </a:r>
            <a:r>
              <a:rPr lang="pt-BR" sz="3600" b="1" dirty="0" err="1" smtClean="0"/>
              <a:t>salud</a:t>
            </a:r>
            <a:r>
              <a:rPr lang="pt-BR" sz="3600" b="1" dirty="0" smtClean="0"/>
              <a:t>.</a:t>
            </a:r>
            <a:br>
              <a:rPr lang="pt-BR" sz="3600" b="1" dirty="0" smtClean="0"/>
            </a:br>
            <a:r>
              <a:rPr lang="pt-BR" sz="3600" b="1" dirty="0" smtClean="0"/>
              <a:t>Brasil, 2009</a:t>
            </a:r>
            <a:endParaRPr lang="pt-BR" sz="36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4896036" y="6237312"/>
            <a:ext cx="3636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Total 54.9 </a:t>
            </a:r>
            <a:r>
              <a:rPr lang="pt-BR" dirty="0" err="1" smtClean="0"/>
              <a:t>milliones</a:t>
            </a:r>
            <a:r>
              <a:rPr lang="pt-BR" dirty="0" smtClean="0"/>
              <a:t> US$ PPP</a:t>
            </a:r>
            <a:endParaRPr lang="pt-BR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283" y="2060848"/>
            <a:ext cx="6952740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769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Analisis</a:t>
            </a:r>
            <a:r>
              <a:rPr lang="pt-BR" dirty="0" smtClean="0"/>
              <a:t> </a:t>
            </a:r>
            <a:r>
              <a:rPr lang="pt-BR" dirty="0" err="1" smtClean="0"/>
              <a:t>sectoriales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9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617538"/>
            <a:ext cx="5688013" cy="600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527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333375"/>
            <a:ext cx="8801100" cy="619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37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ítulo 1"/>
          <p:cNvSpPr>
            <a:spLocks noGrp="1"/>
          </p:cNvSpPr>
          <p:nvPr>
            <p:ph type="title"/>
          </p:nvPr>
        </p:nvSpPr>
        <p:spPr>
          <a:xfrm>
            <a:off x="674688" y="549275"/>
            <a:ext cx="8361362" cy="1143000"/>
          </a:xfrm>
        </p:spPr>
        <p:txBody>
          <a:bodyPr>
            <a:normAutofit fontScale="90000"/>
          </a:bodyPr>
          <a:lstStyle/>
          <a:p>
            <a:r>
              <a:rPr lang="pt-BR" sz="3200" dirty="0" err="1" smtClean="0"/>
              <a:t>Evolucion</a:t>
            </a:r>
            <a:r>
              <a:rPr lang="pt-BR" sz="3200" dirty="0" smtClean="0"/>
              <a:t> de </a:t>
            </a:r>
            <a:r>
              <a:rPr lang="pt-BR" sz="3200" dirty="0" err="1" smtClean="0"/>
              <a:t>la</a:t>
            </a:r>
            <a:r>
              <a:rPr lang="pt-BR" sz="3200" dirty="0" smtClean="0"/>
              <a:t> </a:t>
            </a:r>
            <a:r>
              <a:rPr lang="pt-BR" sz="3200" dirty="0" err="1" smtClean="0"/>
              <a:t>participación</a:t>
            </a:r>
            <a:r>
              <a:rPr lang="pt-BR" sz="3200" dirty="0" smtClean="0"/>
              <a:t> </a:t>
            </a:r>
            <a:r>
              <a:rPr lang="pt-BR" sz="3200" dirty="0" smtClean="0"/>
              <a:t>de comercio e </a:t>
            </a:r>
            <a:r>
              <a:rPr lang="pt-BR" sz="3200" dirty="0" err="1" smtClean="0"/>
              <a:t>impuestos</a:t>
            </a:r>
            <a:r>
              <a:rPr lang="pt-BR" sz="3200" dirty="0" smtClean="0"/>
              <a:t> em </a:t>
            </a:r>
            <a:r>
              <a:rPr lang="pt-BR" sz="3200" dirty="0" err="1" smtClean="0"/>
              <a:t>el</a:t>
            </a:r>
            <a:r>
              <a:rPr lang="pt-BR" sz="3200" dirty="0" smtClean="0"/>
              <a:t> </a:t>
            </a:r>
            <a:r>
              <a:rPr lang="pt-BR" sz="3200" dirty="0" err="1" smtClean="0"/>
              <a:t>precio</a:t>
            </a:r>
            <a:r>
              <a:rPr lang="pt-BR" sz="3200" dirty="0" smtClean="0"/>
              <a:t> al consumidor de medicamentos. Brasil, 2000-2009 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2060575"/>
            <a:ext cx="7915275" cy="309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748" name="Seta para baixo 4"/>
          <p:cNvSpPr>
            <a:spLocks noChangeArrowheads="1"/>
          </p:cNvSpPr>
          <p:nvPr/>
        </p:nvSpPr>
        <p:spPr bwMode="auto">
          <a:xfrm>
            <a:off x="4427538" y="2420938"/>
            <a:ext cx="288925" cy="2159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31749" name="Seta para baixo 7"/>
          <p:cNvSpPr>
            <a:spLocks noChangeArrowheads="1"/>
          </p:cNvSpPr>
          <p:nvPr/>
        </p:nvSpPr>
        <p:spPr bwMode="auto">
          <a:xfrm>
            <a:off x="8101013" y="2416175"/>
            <a:ext cx="287337" cy="2159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31750" name="Seta para baixo 8"/>
          <p:cNvSpPr>
            <a:spLocks noChangeArrowheads="1"/>
          </p:cNvSpPr>
          <p:nvPr/>
        </p:nvSpPr>
        <p:spPr bwMode="auto">
          <a:xfrm>
            <a:off x="3203575" y="2924175"/>
            <a:ext cx="288925" cy="21748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31751" name="Seta para baixo 9"/>
          <p:cNvSpPr>
            <a:spLocks noChangeArrowheads="1"/>
          </p:cNvSpPr>
          <p:nvPr/>
        </p:nvSpPr>
        <p:spPr bwMode="auto">
          <a:xfrm>
            <a:off x="8101013" y="2924175"/>
            <a:ext cx="287337" cy="21748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31752" name="Seta para baixo 10"/>
          <p:cNvSpPr>
            <a:spLocks noChangeArrowheads="1"/>
          </p:cNvSpPr>
          <p:nvPr/>
        </p:nvSpPr>
        <p:spPr bwMode="auto">
          <a:xfrm>
            <a:off x="3779838" y="4292600"/>
            <a:ext cx="287337" cy="2159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31753" name="Seta para baixo 11"/>
          <p:cNvSpPr>
            <a:spLocks noChangeArrowheads="1"/>
          </p:cNvSpPr>
          <p:nvPr/>
        </p:nvSpPr>
        <p:spPr bwMode="auto">
          <a:xfrm>
            <a:off x="8075613" y="4292600"/>
            <a:ext cx="287337" cy="2159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217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err="1" smtClean="0"/>
              <a:t>Evolucion</a:t>
            </a:r>
            <a:r>
              <a:rPr lang="pt-BR" sz="3200" b="1" dirty="0" smtClean="0"/>
              <a:t> </a:t>
            </a:r>
            <a:r>
              <a:rPr lang="pt-BR" sz="3200" b="1" dirty="0" smtClean="0"/>
              <a:t>de Excedente de </a:t>
            </a:r>
            <a:r>
              <a:rPr lang="pt-BR" sz="3200" b="1" dirty="0" err="1" smtClean="0"/>
              <a:t>Explotacion</a:t>
            </a:r>
            <a:r>
              <a:rPr lang="pt-BR" sz="3200" b="1" dirty="0" smtClean="0"/>
              <a:t> </a:t>
            </a:r>
            <a:r>
              <a:rPr lang="pt-BR" sz="3200" b="1" dirty="0" smtClean="0"/>
              <a:t>Bruto como % do </a:t>
            </a:r>
            <a:r>
              <a:rPr lang="pt-BR" sz="3200" b="1" dirty="0" smtClean="0"/>
              <a:t>Valor Agregado - </a:t>
            </a:r>
            <a:r>
              <a:rPr lang="pt-BR" sz="3200" b="1" dirty="0" smtClean="0"/>
              <a:t>2000-2009</a:t>
            </a:r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052638"/>
            <a:ext cx="7243763" cy="435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796" name="CaixaDeTexto 3"/>
          <p:cNvSpPr txBox="1">
            <a:spLocks noChangeArrowheads="1"/>
          </p:cNvSpPr>
          <p:nvPr/>
        </p:nvSpPr>
        <p:spPr bwMode="auto">
          <a:xfrm>
            <a:off x="1042988" y="6403975"/>
            <a:ext cx="7604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22400" y="6519863"/>
          <a:ext cx="7272338" cy="1160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72338"/>
              </a:tblGrid>
              <a:tr h="115887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 dirty="0">
                          <a:effectLst/>
                        </a:rPr>
                        <a:t>Fonte: Elaborados a partir de IBGE, Diretoria de Pesquisas, Coordenação de Contas </a:t>
                      </a:r>
                      <a:r>
                        <a:rPr lang="pt-BR" sz="700" u="none" strike="noStrike" dirty="0" err="1">
                          <a:effectLst/>
                        </a:rPr>
                        <a:t>Nacionais,Contas</a:t>
                      </a:r>
                      <a:r>
                        <a:rPr lang="pt-BR" sz="700" u="none" strike="noStrike" dirty="0">
                          <a:effectLst/>
                        </a:rPr>
                        <a:t> Satélite de Saúde 2000-2009.   </a:t>
                      </a:r>
                      <a:endParaRPr lang="pt-BR" sz="7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35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38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Avances – analises 2000-2009 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069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Incremento real </a:t>
            </a:r>
            <a:r>
              <a:rPr lang="pt-BR" sz="2800" b="1" dirty="0" err="1" smtClean="0"/>
              <a:t>en</a:t>
            </a:r>
            <a:r>
              <a:rPr lang="pt-BR" sz="2800" b="1" dirty="0" smtClean="0"/>
              <a:t> consumo de </a:t>
            </a:r>
            <a:r>
              <a:rPr lang="pt-BR" sz="2800" b="1" dirty="0" err="1" smtClean="0"/>
              <a:t>biens</a:t>
            </a:r>
            <a:r>
              <a:rPr lang="pt-BR" sz="2800" b="1" dirty="0" smtClean="0"/>
              <a:t> y </a:t>
            </a:r>
            <a:r>
              <a:rPr lang="pt-BR" sz="2800" b="1" dirty="0" err="1" smtClean="0"/>
              <a:t>servicios</a:t>
            </a:r>
            <a:r>
              <a:rPr lang="pt-BR" sz="2800" b="1" dirty="0" smtClean="0"/>
              <a:t> de </a:t>
            </a:r>
            <a:r>
              <a:rPr lang="pt-BR" sz="2800" b="1" dirty="0" err="1" smtClean="0"/>
              <a:t>salud</a:t>
            </a:r>
            <a:r>
              <a:rPr lang="pt-BR" sz="2800" b="1" dirty="0" smtClean="0"/>
              <a:t> por sector institucional. Brasil, 2000-2009   </a:t>
            </a:r>
            <a:endParaRPr lang="pt-BR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76872"/>
            <a:ext cx="7719764" cy="2528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625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 </a:t>
            </a:r>
            <a:r>
              <a:rPr lang="pt-BR" sz="3100" b="1" dirty="0" smtClean="0"/>
              <a:t>Incremento real </a:t>
            </a:r>
            <a:r>
              <a:rPr lang="pt-BR" sz="3100" b="1" dirty="0" err="1" smtClean="0"/>
              <a:t>en</a:t>
            </a:r>
            <a:r>
              <a:rPr lang="pt-BR" sz="3100" b="1" dirty="0" smtClean="0"/>
              <a:t> valor agregado de </a:t>
            </a:r>
            <a:r>
              <a:rPr lang="pt-BR" sz="3100" b="1" dirty="0" err="1" smtClean="0"/>
              <a:t>las</a:t>
            </a:r>
            <a:r>
              <a:rPr lang="pt-BR" sz="3100" b="1" dirty="0" smtClean="0"/>
              <a:t> </a:t>
            </a:r>
            <a:r>
              <a:rPr lang="pt-BR" sz="3100" b="1" dirty="0" err="1" smtClean="0"/>
              <a:t>actividades</a:t>
            </a:r>
            <a:r>
              <a:rPr lang="pt-BR" sz="3100" b="1" dirty="0" smtClean="0"/>
              <a:t> </a:t>
            </a:r>
            <a:r>
              <a:rPr lang="pt-BR" sz="3100" b="1" dirty="0"/>
              <a:t>de </a:t>
            </a:r>
            <a:r>
              <a:rPr lang="pt-BR" sz="3100" b="1" dirty="0" err="1" smtClean="0"/>
              <a:t>salud</a:t>
            </a:r>
            <a:r>
              <a:rPr lang="pt-BR" sz="3100" dirty="0" smtClean="0"/>
              <a:t>. </a:t>
            </a:r>
            <a:br>
              <a:rPr lang="pt-BR" sz="3100" dirty="0" smtClean="0"/>
            </a:br>
            <a:r>
              <a:rPr lang="pt-BR" sz="2200" b="1" dirty="0" smtClean="0"/>
              <a:t>Brasil. 2000-2009</a:t>
            </a:r>
            <a:endParaRPr lang="pt-BR" sz="22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343" y="1556792"/>
            <a:ext cx="8896350" cy="4498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eta para baixo 4"/>
          <p:cNvSpPr/>
          <p:nvPr/>
        </p:nvSpPr>
        <p:spPr>
          <a:xfrm>
            <a:off x="8881007" y="4437112"/>
            <a:ext cx="83481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380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err="1" smtClean="0"/>
              <a:t>Cuentas</a:t>
            </a:r>
            <a:r>
              <a:rPr lang="pt-BR" dirty="0" smtClean="0"/>
              <a:t> “SNA-</a:t>
            </a:r>
            <a:r>
              <a:rPr lang="pt-BR" dirty="0" err="1" smtClean="0"/>
              <a:t>based</a:t>
            </a:r>
            <a:r>
              <a:rPr lang="pt-BR" dirty="0" smtClean="0"/>
              <a:t>”</a:t>
            </a:r>
          </a:p>
          <a:p>
            <a:r>
              <a:rPr lang="pt-BR" dirty="0" err="1" smtClean="0"/>
              <a:t>Incluyen</a:t>
            </a:r>
            <a:r>
              <a:rPr lang="pt-BR" dirty="0" smtClean="0"/>
              <a:t> </a:t>
            </a:r>
            <a:r>
              <a:rPr lang="pt-BR" dirty="0" err="1" smtClean="0"/>
              <a:t>datos</a:t>
            </a:r>
            <a:r>
              <a:rPr lang="pt-BR" dirty="0" smtClean="0"/>
              <a:t> de </a:t>
            </a:r>
            <a:r>
              <a:rPr lang="pt-BR" dirty="0" err="1" smtClean="0"/>
              <a:t>producción</a:t>
            </a:r>
            <a:r>
              <a:rPr lang="pt-BR" dirty="0" smtClean="0"/>
              <a:t>, consumo y </a:t>
            </a:r>
            <a:r>
              <a:rPr lang="pt-BR" dirty="0" err="1" smtClean="0"/>
              <a:t>generación</a:t>
            </a:r>
            <a:r>
              <a:rPr lang="pt-BR" dirty="0" smtClean="0"/>
              <a:t> de </a:t>
            </a:r>
            <a:r>
              <a:rPr lang="pt-BR" dirty="0" err="1" smtClean="0"/>
              <a:t>empleo</a:t>
            </a:r>
            <a:r>
              <a:rPr lang="pt-BR" dirty="0" smtClean="0"/>
              <a:t> y renta</a:t>
            </a:r>
          </a:p>
          <a:p>
            <a:r>
              <a:rPr lang="pt-BR" dirty="0" err="1" smtClean="0"/>
              <a:t>Incluyen</a:t>
            </a:r>
            <a:r>
              <a:rPr lang="pt-BR" dirty="0" smtClean="0"/>
              <a:t>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salud</a:t>
            </a:r>
            <a:r>
              <a:rPr lang="pt-BR" dirty="0" smtClean="0"/>
              <a:t> publica, </a:t>
            </a:r>
            <a:r>
              <a:rPr lang="pt-BR" dirty="0" err="1" smtClean="0"/>
              <a:t>los</a:t>
            </a:r>
            <a:r>
              <a:rPr lang="pt-BR" dirty="0" smtClean="0"/>
              <a:t> </a:t>
            </a:r>
            <a:r>
              <a:rPr lang="pt-BR" dirty="0" err="1" smtClean="0"/>
              <a:t>servicios</a:t>
            </a:r>
            <a:r>
              <a:rPr lang="pt-BR" dirty="0" smtClean="0"/>
              <a:t> </a:t>
            </a:r>
            <a:r>
              <a:rPr lang="pt-BR" dirty="0" err="1" smtClean="0"/>
              <a:t>publicos</a:t>
            </a:r>
            <a:r>
              <a:rPr lang="pt-BR" dirty="0" smtClean="0"/>
              <a:t> e privados de </a:t>
            </a:r>
            <a:r>
              <a:rPr lang="pt-BR" dirty="0" err="1" smtClean="0"/>
              <a:t>salud</a:t>
            </a:r>
            <a:r>
              <a:rPr lang="pt-BR" dirty="0" smtClean="0"/>
              <a:t>, </a:t>
            </a:r>
            <a:r>
              <a:rPr lang="pt-BR" dirty="0" smtClean="0">
                <a:solidFill>
                  <a:srgbClr val="0070C0"/>
                </a:solidFill>
              </a:rPr>
              <a:t>l</a:t>
            </a:r>
            <a:r>
              <a:rPr lang="es-ES" dirty="0" smtClean="0">
                <a:solidFill>
                  <a:srgbClr val="0070C0"/>
                </a:solidFill>
              </a:rPr>
              <a:t>a </a:t>
            </a:r>
            <a:r>
              <a:rPr lang="es-ES" dirty="0">
                <a:solidFill>
                  <a:srgbClr val="0070C0"/>
                </a:solidFill>
              </a:rPr>
              <a:t>industria y el comercio de medicamentos y productos </a:t>
            </a:r>
            <a:r>
              <a:rPr lang="es-ES" dirty="0" smtClean="0">
                <a:solidFill>
                  <a:srgbClr val="0070C0"/>
                </a:solidFill>
              </a:rPr>
              <a:t>sanitarios</a:t>
            </a:r>
          </a:p>
          <a:p>
            <a:r>
              <a:rPr lang="es-ES" dirty="0"/>
              <a:t>Preparado por el IBGE, IPEA, Ministerio de Salud, </a:t>
            </a:r>
            <a:r>
              <a:rPr lang="es-ES" dirty="0" err="1"/>
              <a:t>Fiocruz</a:t>
            </a:r>
            <a:r>
              <a:rPr lang="es-ES" dirty="0"/>
              <a:t> y la </a:t>
            </a:r>
            <a:r>
              <a:rPr lang="es-ES" dirty="0" smtClean="0"/>
              <a:t>ANS</a:t>
            </a:r>
          </a:p>
          <a:p>
            <a:r>
              <a:rPr lang="pt-BR" dirty="0" err="1" smtClean="0"/>
              <a:t>Coordinación</a:t>
            </a:r>
            <a:r>
              <a:rPr lang="pt-BR" dirty="0" smtClean="0"/>
              <a:t> técnica </a:t>
            </a:r>
            <a:r>
              <a:rPr lang="pt-BR" dirty="0" err="1" smtClean="0"/>
              <a:t>del</a:t>
            </a:r>
            <a:r>
              <a:rPr lang="pt-BR" dirty="0" smtClean="0"/>
              <a:t> IBGE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700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Estudios</a:t>
            </a:r>
            <a:r>
              <a:rPr lang="pt-BR" dirty="0" smtClean="0"/>
              <a:t> </a:t>
            </a:r>
            <a:r>
              <a:rPr lang="pt-BR" dirty="0" err="1" smtClean="0"/>
              <a:t>co</a:t>
            </a:r>
            <a:r>
              <a:rPr lang="pt-BR" dirty="0" err="1"/>
              <a:t>n</a:t>
            </a:r>
            <a:r>
              <a:rPr lang="pt-BR" dirty="0" smtClean="0"/>
              <a:t> </a:t>
            </a:r>
            <a:r>
              <a:rPr lang="pt-BR" dirty="0" err="1" smtClean="0"/>
              <a:t>comparaciones</a:t>
            </a:r>
            <a:r>
              <a:rPr lang="pt-BR" dirty="0" smtClean="0"/>
              <a:t> </a:t>
            </a:r>
            <a:r>
              <a:rPr lang="pt-BR" dirty="0" err="1" smtClean="0"/>
              <a:t>internacionales</a:t>
            </a:r>
            <a:r>
              <a:rPr lang="pt-BR" dirty="0" smtClean="0"/>
              <a:t>  </a:t>
            </a:r>
            <a:r>
              <a:rPr lang="pt-BR" dirty="0" err="1" smtClean="0"/>
              <a:t>historicas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639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err="1" smtClean="0"/>
              <a:t>Participación</a:t>
            </a:r>
            <a:r>
              <a:rPr lang="pt-BR" sz="3200" b="1" dirty="0" smtClean="0"/>
              <a:t> de </a:t>
            </a:r>
            <a:r>
              <a:rPr lang="pt-BR" sz="3200" b="1" dirty="0" err="1" smtClean="0"/>
              <a:t>los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servicios</a:t>
            </a:r>
            <a:r>
              <a:rPr lang="pt-BR" sz="3200" b="1" dirty="0" smtClean="0"/>
              <a:t> de </a:t>
            </a:r>
            <a:r>
              <a:rPr lang="pt-BR" sz="3200" b="1" dirty="0" err="1" smtClean="0"/>
              <a:t>salud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publicos</a:t>
            </a:r>
            <a:r>
              <a:rPr lang="pt-BR" sz="3200" b="1" dirty="0" smtClean="0"/>
              <a:t> y privados </a:t>
            </a:r>
            <a:r>
              <a:rPr lang="pt-BR" sz="3200" b="1" dirty="0" err="1" smtClean="0"/>
              <a:t>en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el</a:t>
            </a:r>
            <a:r>
              <a:rPr lang="pt-BR" sz="3200" b="1" dirty="0" smtClean="0"/>
              <a:t> valor agregado. 1980-2007</a:t>
            </a:r>
            <a:endParaRPr lang="pt-BR" sz="32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16832"/>
            <a:ext cx="7416824" cy="4462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602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52638"/>
            <a:ext cx="8064896" cy="3896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39552" y="548680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err="1" smtClean="0"/>
              <a:t>Empleos</a:t>
            </a:r>
            <a:r>
              <a:rPr lang="pt-BR" sz="2800" dirty="0" smtClean="0"/>
              <a:t> </a:t>
            </a:r>
            <a:r>
              <a:rPr lang="pt-BR" sz="2800" dirty="0" err="1" smtClean="0"/>
              <a:t>en</a:t>
            </a:r>
            <a:r>
              <a:rPr lang="pt-BR" sz="2800" dirty="0" smtClean="0"/>
              <a:t> </a:t>
            </a:r>
            <a:r>
              <a:rPr lang="pt-BR" sz="2800" dirty="0" err="1" smtClean="0"/>
              <a:t>servicios</a:t>
            </a:r>
            <a:r>
              <a:rPr lang="pt-BR" sz="2800" dirty="0" smtClean="0"/>
              <a:t> de </a:t>
            </a:r>
            <a:r>
              <a:rPr lang="pt-BR" sz="2800" dirty="0" err="1" smtClean="0"/>
              <a:t>salud</a:t>
            </a:r>
            <a:r>
              <a:rPr lang="pt-BR" sz="2800" dirty="0" smtClean="0"/>
              <a:t>  </a:t>
            </a:r>
            <a:r>
              <a:rPr lang="pt-BR" sz="2800" dirty="0"/>
              <a:t>como % </a:t>
            </a:r>
            <a:r>
              <a:rPr lang="pt-BR" sz="2800" dirty="0" err="1" smtClean="0"/>
              <a:t>del</a:t>
            </a:r>
            <a:r>
              <a:rPr lang="pt-BR" sz="2800" dirty="0" smtClean="0"/>
              <a:t> </a:t>
            </a:r>
            <a:r>
              <a:rPr lang="pt-BR" sz="2800" dirty="0"/>
              <a:t>total </a:t>
            </a:r>
            <a:r>
              <a:rPr lang="pt-BR" sz="2800" dirty="0" smtClean="0"/>
              <a:t>de </a:t>
            </a:r>
            <a:r>
              <a:rPr lang="pt-BR" sz="2800" dirty="0" err="1" smtClean="0"/>
              <a:t>empleos</a:t>
            </a:r>
            <a:r>
              <a:rPr lang="pt-BR" sz="2800" dirty="0" smtClean="0"/>
              <a:t>.   1980,2000</a:t>
            </a:r>
            <a:r>
              <a:rPr lang="pt-BR" sz="2800" dirty="0"/>
              <a:t>, 2007 </a:t>
            </a:r>
          </a:p>
        </p:txBody>
      </p:sp>
    </p:spTree>
    <p:extLst>
      <p:ext uri="{BB962C8B-B14F-4D97-AF65-F5344CB8AC3E}">
        <p14:creationId xmlns:p14="http://schemas.microsoft.com/office/powerpoint/2010/main" val="75538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Agenda de </a:t>
            </a:r>
            <a:r>
              <a:rPr lang="pt-BR" dirty="0" err="1"/>
              <a:t>institucionalización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724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Agenda </a:t>
            </a:r>
            <a:r>
              <a:rPr lang="pt-BR" b="1" dirty="0"/>
              <a:t>de </a:t>
            </a:r>
            <a:r>
              <a:rPr lang="pt-BR" b="1" dirty="0" err="1" smtClean="0"/>
              <a:t>institucionalización</a:t>
            </a:r>
            <a:r>
              <a:rPr lang="pt-BR" b="1" dirty="0" smtClean="0"/>
              <a:t> para </a:t>
            </a:r>
            <a:r>
              <a:rPr lang="pt-BR" b="1" dirty="0" err="1" smtClean="0"/>
              <a:t>las</a:t>
            </a:r>
            <a:r>
              <a:rPr lang="pt-BR" b="1" dirty="0" smtClean="0"/>
              <a:t> </a:t>
            </a:r>
            <a:r>
              <a:rPr lang="pt-BR" b="1" dirty="0" err="1" smtClean="0"/>
              <a:t>cuentes</a:t>
            </a:r>
            <a:r>
              <a:rPr lang="pt-BR" b="1" dirty="0" smtClean="0"/>
              <a:t> </a:t>
            </a:r>
            <a:r>
              <a:rPr lang="pt-BR" b="1" dirty="0" err="1" smtClean="0"/>
              <a:t>brasileñas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i="1" dirty="0"/>
              <a:t>Cuentas preliminares </a:t>
            </a:r>
            <a:r>
              <a:rPr lang="es-ES" b="1" i="1" dirty="0" smtClean="0"/>
              <a:t>anuales </a:t>
            </a:r>
            <a:r>
              <a:rPr lang="es-ES" b="1" i="1" dirty="0"/>
              <a:t>del sector </a:t>
            </a:r>
            <a:r>
              <a:rPr lang="es-ES" b="1" i="1" dirty="0" smtClean="0"/>
              <a:t>público </a:t>
            </a:r>
            <a:r>
              <a:rPr lang="pt-BR" i="1" dirty="0" smtClean="0"/>
              <a:t>publicadas </a:t>
            </a:r>
            <a:r>
              <a:rPr lang="pt-BR" i="1" dirty="0"/>
              <a:t>por </a:t>
            </a:r>
            <a:r>
              <a:rPr lang="pt-BR" i="1" dirty="0" smtClean="0"/>
              <a:t>IPEA (a partir de 2014?):</a:t>
            </a:r>
          </a:p>
          <a:p>
            <a:r>
              <a:rPr lang="pt-BR" i="1" dirty="0" smtClean="0"/>
              <a:t> </a:t>
            </a:r>
            <a:r>
              <a:rPr lang="pt-BR" dirty="0" err="1" smtClean="0"/>
              <a:t>datos</a:t>
            </a:r>
            <a:r>
              <a:rPr lang="pt-BR" dirty="0" smtClean="0"/>
              <a:t> desagregados </a:t>
            </a:r>
            <a:r>
              <a:rPr lang="pt-BR" dirty="0"/>
              <a:t>por </a:t>
            </a:r>
            <a:r>
              <a:rPr lang="pt-BR" dirty="0" err="1" smtClean="0"/>
              <a:t>nivel</a:t>
            </a:r>
            <a:r>
              <a:rPr lang="pt-BR" dirty="0" smtClean="0"/>
              <a:t> </a:t>
            </a:r>
            <a:r>
              <a:rPr lang="pt-BR" dirty="0"/>
              <a:t>de </a:t>
            </a:r>
            <a:r>
              <a:rPr lang="pt-BR" dirty="0" err="1" smtClean="0"/>
              <a:t>gobierno</a:t>
            </a:r>
            <a:r>
              <a:rPr lang="pt-BR" dirty="0" smtClean="0"/>
              <a:t> (federal</a:t>
            </a:r>
            <a:r>
              <a:rPr lang="pt-BR" dirty="0"/>
              <a:t>, </a:t>
            </a:r>
            <a:r>
              <a:rPr lang="pt-BR" dirty="0" smtClean="0"/>
              <a:t> </a:t>
            </a:r>
            <a:r>
              <a:rPr lang="pt-BR" dirty="0" err="1" smtClean="0"/>
              <a:t>estaduales</a:t>
            </a:r>
            <a:r>
              <a:rPr lang="pt-BR" dirty="0" smtClean="0"/>
              <a:t>, </a:t>
            </a:r>
            <a:r>
              <a:rPr lang="pt-BR" dirty="0" err="1" smtClean="0"/>
              <a:t>municipales</a:t>
            </a:r>
            <a:r>
              <a:rPr lang="pt-BR" dirty="0" smtClean="0"/>
              <a:t>) </a:t>
            </a:r>
          </a:p>
          <a:p>
            <a:r>
              <a:rPr lang="pt-BR" dirty="0" smtClean="0"/>
              <a:t> </a:t>
            </a:r>
            <a:r>
              <a:rPr lang="pt-BR" dirty="0" err="1" smtClean="0"/>
              <a:t>servicios</a:t>
            </a:r>
            <a:r>
              <a:rPr lang="pt-BR" dirty="0" smtClean="0"/>
              <a:t> </a:t>
            </a:r>
            <a:r>
              <a:rPr lang="pt-BR" dirty="0"/>
              <a:t>de </a:t>
            </a:r>
            <a:r>
              <a:rPr lang="pt-BR" dirty="0" err="1" smtClean="0"/>
              <a:t>salud</a:t>
            </a:r>
            <a:r>
              <a:rPr lang="pt-BR" dirty="0" smtClean="0"/>
              <a:t> desagregados </a:t>
            </a:r>
            <a:r>
              <a:rPr lang="pt-BR" dirty="0" err="1" smtClean="0"/>
              <a:t>en</a:t>
            </a:r>
            <a:r>
              <a:rPr lang="pt-BR" i="1" dirty="0" smtClean="0"/>
              <a:t> </a:t>
            </a:r>
            <a:r>
              <a:rPr lang="pt-BR" i="1" dirty="0" err="1" smtClean="0"/>
              <a:t>Atención</a:t>
            </a:r>
            <a:r>
              <a:rPr lang="pt-BR" i="1" dirty="0" smtClean="0"/>
              <a:t> </a:t>
            </a:r>
            <a:r>
              <a:rPr lang="pt-BR" i="1" dirty="0"/>
              <a:t>Primária </a:t>
            </a:r>
            <a:r>
              <a:rPr lang="pt-BR" i="1" dirty="0" smtClean="0"/>
              <a:t>y </a:t>
            </a:r>
            <a:r>
              <a:rPr lang="pt-BR" i="1" dirty="0" err="1" smtClean="0"/>
              <a:t>servicios</a:t>
            </a:r>
            <a:r>
              <a:rPr lang="pt-BR" i="1" dirty="0" smtClean="0"/>
              <a:t> de media y </a:t>
            </a:r>
            <a:r>
              <a:rPr lang="pt-BR" i="1" dirty="0"/>
              <a:t>alta </a:t>
            </a:r>
            <a:r>
              <a:rPr lang="pt-BR" i="1" dirty="0" err="1"/>
              <a:t>complejidad</a:t>
            </a:r>
            <a:r>
              <a:rPr lang="pt-BR" i="1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836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Agenda de </a:t>
            </a:r>
            <a:r>
              <a:rPr lang="pt-BR" dirty="0" err="1"/>
              <a:t>institucionalización</a:t>
            </a:r>
            <a:r>
              <a:rPr lang="pt-BR" dirty="0"/>
              <a:t> de </a:t>
            </a:r>
            <a:r>
              <a:rPr lang="pt-BR" dirty="0" err="1"/>
              <a:t>las</a:t>
            </a:r>
            <a:r>
              <a:rPr lang="pt-BR" dirty="0"/>
              <a:t> </a:t>
            </a:r>
            <a:r>
              <a:rPr lang="pt-BR" dirty="0" err="1"/>
              <a:t>cuentes</a:t>
            </a:r>
            <a:r>
              <a:rPr lang="pt-BR" dirty="0"/>
              <a:t> </a:t>
            </a:r>
            <a:r>
              <a:rPr lang="pt-BR" dirty="0" err="1"/>
              <a:t>brasileñas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i="1" dirty="0" err="1" smtClean="0"/>
              <a:t>Cuentas</a:t>
            </a:r>
            <a:r>
              <a:rPr lang="pt-BR" b="1" i="1" dirty="0" smtClean="0"/>
              <a:t> </a:t>
            </a:r>
            <a:r>
              <a:rPr lang="pt-BR" b="1" i="1" dirty="0"/>
              <a:t>completas </a:t>
            </a:r>
            <a:r>
              <a:rPr lang="pt-BR" b="1" i="1" dirty="0" smtClean="0"/>
              <a:t>de </a:t>
            </a:r>
            <a:r>
              <a:rPr lang="pt-BR" b="1" i="1" dirty="0"/>
              <a:t>sectores publico e </a:t>
            </a:r>
            <a:r>
              <a:rPr lang="pt-BR" b="1" i="1" dirty="0" smtClean="0"/>
              <a:t>privado. </a:t>
            </a:r>
            <a:r>
              <a:rPr lang="pt-BR" b="1" i="1" dirty="0" err="1" smtClean="0"/>
              <a:t>Bianuales</a:t>
            </a:r>
            <a:r>
              <a:rPr lang="pt-BR" b="1" i="1" dirty="0" smtClean="0"/>
              <a:t>,</a:t>
            </a:r>
            <a:r>
              <a:rPr lang="pt-BR" i="1" dirty="0" smtClean="0"/>
              <a:t> </a:t>
            </a:r>
            <a:r>
              <a:rPr lang="pt-BR" i="1" dirty="0"/>
              <a:t>divulgadas por </a:t>
            </a:r>
            <a:r>
              <a:rPr lang="pt-BR" i="1" dirty="0" smtClean="0"/>
              <a:t>IBGE </a:t>
            </a:r>
            <a:r>
              <a:rPr lang="pt-BR" i="1" dirty="0" err="1" smtClean="0"/>
              <a:t>con</a:t>
            </a:r>
            <a:r>
              <a:rPr lang="pt-BR" i="1" dirty="0" smtClean="0"/>
              <a:t> </a:t>
            </a:r>
            <a:r>
              <a:rPr lang="pt-BR" i="1" dirty="0" err="1" smtClean="0"/>
              <a:t>nuevas</a:t>
            </a:r>
            <a:r>
              <a:rPr lang="pt-BR" i="1" dirty="0" smtClean="0"/>
              <a:t> Tablas e </a:t>
            </a:r>
            <a:r>
              <a:rPr lang="pt-BR" i="1" dirty="0" err="1" smtClean="0"/>
              <a:t>informaciones</a:t>
            </a:r>
            <a:r>
              <a:rPr lang="pt-BR" i="1" dirty="0" smtClean="0"/>
              <a:t>. A partir de 2015</a:t>
            </a:r>
          </a:p>
          <a:p>
            <a:endParaRPr lang="pt-BR" i="1" dirty="0"/>
          </a:p>
          <a:p>
            <a:r>
              <a:rPr lang="pt-BR" b="1" i="1" dirty="0" smtClean="0"/>
              <a:t>Subcontas </a:t>
            </a:r>
            <a:r>
              <a:rPr lang="pt-BR" b="1" i="1" dirty="0"/>
              <a:t>- </a:t>
            </a:r>
            <a:r>
              <a:rPr lang="pt-BR" b="1" i="1" dirty="0" err="1" smtClean="0"/>
              <a:t>cuentas</a:t>
            </a:r>
            <a:r>
              <a:rPr lang="pt-BR" b="1" i="1" dirty="0" smtClean="0"/>
              <a:t> de </a:t>
            </a:r>
            <a:r>
              <a:rPr lang="pt-BR" b="1" i="1" dirty="0" err="1" smtClean="0"/>
              <a:t>salud</a:t>
            </a:r>
            <a:r>
              <a:rPr lang="pt-BR" b="1" i="1" dirty="0" smtClean="0"/>
              <a:t> </a:t>
            </a:r>
            <a:r>
              <a:rPr lang="pt-BR" b="1" i="1" dirty="0"/>
              <a:t>reprodutiva e materno infantil e por </a:t>
            </a:r>
            <a:r>
              <a:rPr lang="pt-BR" b="1" i="1" dirty="0" err="1" smtClean="0"/>
              <a:t>enfermedad</a:t>
            </a:r>
            <a:r>
              <a:rPr lang="pt-BR" b="1" i="1" dirty="0" smtClean="0"/>
              <a:t> </a:t>
            </a:r>
            <a:r>
              <a:rPr lang="pt-BR" b="1" i="1" dirty="0"/>
              <a:t>MDG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840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Resultados </a:t>
            </a:r>
            <a:r>
              <a:rPr lang="pt-BR" dirty="0"/>
              <a:t>publicados de 2000 a 2009. </a:t>
            </a:r>
            <a:r>
              <a:rPr lang="pt-BR" dirty="0" smtClean="0"/>
              <a:t>Completado </a:t>
            </a:r>
            <a:r>
              <a:rPr lang="pt-BR" dirty="0" err="1"/>
              <a:t>tres</a:t>
            </a:r>
            <a:r>
              <a:rPr lang="pt-BR" dirty="0"/>
              <a:t> rondas de </a:t>
            </a:r>
            <a:r>
              <a:rPr lang="pt-BR" dirty="0" err="1" smtClean="0"/>
              <a:t>cuentas</a:t>
            </a:r>
            <a:endParaRPr lang="pt-BR" dirty="0" smtClean="0"/>
          </a:p>
          <a:p>
            <a:r>
              <a:rPr lang="pt-BR" dirty="0" err="1" smtClean="0"/>
              <a:t>Cuentas</a:t>
            </a:r>
            <a:r>
              <a:rPr lang="pt-BR" dirty="0" smtClean="0"/>
              <a:t> </a:t>
            </a:r>
            <a:r>
              <a:rPr lang="pt-BR" dirty="0" err="1" smtClean="0"/>
              <a:t>sin</a:t>
            </a:r>
            <a:r>
              <a:rPr lang="pt-BR" dirty="0" smtClean="0"/>
              <a:t> </a:t>
            </a:r>
            <a:r>
              <a:rPr lang="pt-BR" dirty="0" err="1"/>
              <a:t>divulgación</a:t>
            </a:r>
            <a:r>
              <a:rPr lang="pt-BR" dirty="0"/>
              <a:t> periódica</a:t>
            </a:r>
            <a:r>
              <a:rPr lang="pt-BR" dirty="0" smtClean="0"/>
              <a:t>, principalmente </a:t>
            </a:r>
            <a:r>
              <a:rPr lang="pt-BR" dirty="0" err="1" smtClean="0"/>
              <a:t>cuando</a:t>
            </a:r>
            <a:r>
              <a:rPr lang="pt-BR" dirty="0" smtClean="0"/>
              <a:t> </a:t>
            </a:r>
            <a:r>
              <a:rPr lang="pt-BR" dirty="0" err="1" smtClean="0"/>
              <a:t>hay</a:t>
            </a:r>
            <a:r>
              <a:rPr lang="pt-BR" dirty="0" smtClean="0"/>
              <a:t> </a:t>
            </a:r>
            <a:r>
              <a:rPr lang="pt-BR" dirty="0" err="1" smtClean="0"/>
              <a:t>cambios</a:t>
            </a:r>
            <a:r>
              <a:rPr lang="pt-BR" dirty="0" smtClean="0"/>
              <a:t> </a:t>
            </a:r>
            <a:r>
              <a:rPr lang="pt-BR" dirty="0" err="1" smtClean="0"/>
              <a:t>metodologicos</a:t>
            </a:r>
            <a:r>
              <a:rPr lang="pt-BR" dirty="0" smtClean="0"/>
              <a:t> em </a:t>
            </a:r>
            <a:r>
              <a:rPr lang="pt-BR" dirty="0" err="1" smtClean="0"/>
              <a:t>el</a:t>
            </a:r>
            <a:r>
              <a:rPr lang="pt-BR" dirty="0" smtClean="0"/>
              <a:t> S</a:t>
            </a:r>
            <a:r>
              <a:rPr lang="es-ES" dirty="0" err="1" smtClean="0"/>
              <a:t>istema</a:t>
            </a:r>
            <a:r>
              <a:rPr lang="es-ES" dirty="0" smtClean="0"/>
              <a:t> </a:t>
            </a:r>
            <a:r>
              <a:rPr lang="es-ES" dirty="0"/>
              <a:t>de Cuentas </a:t>
            </a:r>
            <a:r>
              <a:rPr lang="es-ES" dirty="0" smtClean="0"/>
              <a:t>Nacionales</a:t>
            </a:r>
          </a:p>
          <a:p>
            <a:r>
              <a:rPr lang="es-ES" dirty="0"/>
              <a:t>Última </a:t>
            </a:r>
            <a:r>
              <a:rPr lang="es-ES" dirty="0" smtClean="0"/>
              <a:t>divulgación </a:t>
            </a:r>
            <a:r>
              <a:rPr lang="es-ES" dirty="0"/>
              <a:t>2012 </a:t>
            </a:r>
            <a:r>
              <a:rPr lang="es-ES" dirty="0" smtClean="0"/>
              <a:t>(datos </a:t>
            </a:r>
            <a:r>
              <a:rPr lang="es-ES" dirty="0"/>
              <a:t>de 2009). Siguiente prevista para 2015 (datos de 2012)</a:t>
            </a:r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901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ResultAdos</a:t>
            </a:r>
            <a:r>
              <a:rPr lang="pt-BR" dirty="0" smtClean="0"/>
              <a:t> 2009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550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332656"/>
            <a:ext cx="84582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pt-BR" sz="3200" b="1" dirty="0" err="1" smtClean="0">
                <a:solidFill>
                  <a:srgbClr val="333399"/>
                </a:solidFill>
                <a:latin typeface="Arial" pitchFamily="34" charset="0"/>
              </a:rPr>
              <a:t>Financiamiento</a:t>
            </a:r>
            <a:r>
              <a:rPr lang="pt-BR" sz="3200" b="1" dirty="0" smtClean="0">
                <a:solidFill>
                  <a:srgbClr val="003399"/>
                </a:solidFill>
                <a:latin typeface="Arial" pitchFamily="34" charset="0"/>
              </a:rPr>
              <a:t> de </a:t>
            </a:r>
            <a:r>
              <a:rPr lang="pt-BR" sz="3200" b="1" dirty="0" err="1" smtClean="0">
                <a:solidFill>
                  <a:srgbClr val="003399"/>
                </a:solidFill>
                <a:latin typeface="Arial" pitchFamily="34" charset="0"/>
              </a:rPr>
              <a:t>biens</a:t>
            </a:r>
            <a:r>
              <a:rPr lang="pt-BR" sz="3200" b="1" dirty="0" smtClean="0">
                <a:solidFill>
                  <a:srgbClr val="003399"/>
                </a:solidFill>
                <a:latin typeface="Arial" pitchFamily="34" charset="0"/>
              </a:rPr>
              <a:t> y </a:t>
            </a:r>
            <a:r>
              <a:rPr lang="pt-BR" sz="3200" b="1" dirty="0" err="1" smtClean="0">
                <a:solidFill>
                  <a:srgbClr val="003399"/>
                </a:solidFill>
                <a:latin typeface="Arial" pitchFamily="34" charset="0"/>
              </a:rPr>
              <a:t>servicios</a:t>
            </a:r>
            <a:r>
              <a:rPr lang="pt-BR" sz="3200" b="1" dirty="0" smtClean="0">
                <a:solidFill>
                  <a:srgbClr val="003399"/>
                </a:solidFill>
                <a:latin typeface="Arial" pitchFamily="34" charset="0"/>
              </a:rPr>
              <a:t> de </a:t>
            </a:r>
            <a:r>
              <a:rPr lang="pt-BR" sz="3200" b="1" dirty="0" err="1" smtClean="0">
                <a:solidFill>
                  <a:srgbClr val="003399"/>
                </a:solidFill>
                <a:latin typeface="Arial" pitchFamily="34" charset="0"/>
              </a:rPr>
              <a:t>salud</a:t>
            </a:r>
            <a:r>
              <a:rPr lang="pt-BR" sz="3200" b="1" dirty="0" smtClean="0">
                <a:solidFill>
                  <a:srgbClr val="003399"/>
                </a:solidFill>
                <a:latin typeface="Arial" pitchFamily="34" charset="0"/>
              </a:rPr>
              <a:t/>
            </a:r>
            <a:br>
              <a:rPr lang="pt-BR" sz="3200" b="1" dirty="0" smtClean="0">
                <a:solidFill>
                  <a:srgbClr val="003399"/>
                </a:solidFill>
                <a:latin typeface="Arial" pitchFamily="34" charset="0"/>
              </a:rPr>
            </a:br>
            <a:r>
              <a:rPr lang="pt-BR" sz="3200" b="1" dirty="0" smtClean="0">
                <a:solidFill>
                  <a:srgbClr val="003399"/>
                </a:solidFill>
                <a:latin typeface="Arial" pitchFamily="34" charset="0"/>
              </a:rPr>
              <a:t>Brasil, 2009</a:t>
            </a:r>
          </a:p>
        </p:txBody>
      </p:sp>
      <p:sp>
        <p:nvSpPr>
          <p:cNvPr id="36867" name="Rectangle 17"/>
          <p:cNvSpPr>
            <a:spLocks noChangeArrowheads="1"/>
          </p:cNvSpPr>
          <p:nvPr/>
        </p:nvSpPr>
        <p:spPr bwMode="auto">
          <a:xfrm>
            <a:off x="4256088" y="1698625"/>
            <a:ext cx="4794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98625"/>
            <a:ext cx="7556776" cy="4848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113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569" y="1916832"/>
            <a:ext cx="8070987" cy="428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262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</a:pPr>
            <a:r>
              <a:rPr lang="pt-BR" sz="3200" b="1" dirty="0" err="1" smtClean="0">
                <a:solidFill>
                  <a:srgbClr val="333399"/>
                </a:solidFill>
                <a:latin typeface="Arial" pitchFamily="34" charset="0"/>
              </a:rPr>
              <a:t>Participación</a:t>
            </a:r>
            <a:r>
              <a:rPr lang="pt-BR" sz="3200" b="1" dirty="0" smtClean="0">
                <a:solidFill>
                  <a:srgbClr val="333399"/>
                </a:solidFill>
                <a:latin typeface="Arial" pitchFamily="34" charset="0"/>
              </a:rPr>
              <a:t> de </a:t>
            </a:r>
            <a:r>
              <a:rPr lang="pt-BR" sz="3200" b="1" dirty="0" err="1" smtClean="0">
                <a:solidFill>
                  <a:srgbClr val="333399"/>
                </a:solidFill>
                <a:latin typeface="Arial" pitchFamily="34" charset="0"/>
              </a:rPr>
              <a:t>los</a:t>
            </a:r>
            <a:r>
              <a:rPr lang="pt-BR" sz="3200" b="1" dirty="0" smtClean="0">
                <a:solidFill>
                  <a:srgbClr val="333399"/>
                </a:solidFill>
                <a:latin typeface="Arial" pitchFamily="34" charset="0"/>
              </a:rPr>
              <a:t> </a:t>
            </a:r>
            <a:r>
              <a:rPr lang="pt-BR" sz="3200" b="1" dirty="0" err="1" smtClean="0">
                <a:solidFill>
                  <a:srgbClr val="333399"/>
                </a:solidFill>
                <a:latin typeface="Arial" pitchFamily="34" charset="0"/>
              </a:rPr>
              <a:t>productos</a:t>
            </a:r>
            <a:r>
              <a:rPr lang="pt-BR" sz="3200" b="1" dirty="0">
                <a:solidFill>
                  <a:srgbClr val="333399"/>
                </a:solidFill>
                <a:latin typeface="Arial" pitchFamily="34" charset="0"/>
              </a:rPr>
              <a:t> </a:t>
            </a:r>
            <a:r>
              <a:rPr lang="pt-BR" sz="3200" b="1" dirty="0" smtClean="0">
                <a:solidFill>
                  <a:srgbClr val="333399"/>
                </a:solidFill>
                <a:latin typeface="Arial" pitchFamily="34" charset="0"/>
              </a:rPr>
              <a:t>de </a:t>
            </a:r>
            <a:r>
              <a:rPr lang="pt-BR" sz="3200" b="1" dirty="0" err="1" smtClean="0">
                <a:solidFill>
                  <a:srgbClr val="333399"/>
                </a:solidFill>
                <a:latin typeface="Arial" pitchFamily="34" charset="0"/>
              </a:rPr>
              <a:t>salud</a:t>
            </a:r>
            <a:r>
              <a:rPr lang="pt-BR" sz="3200" b="1" dirty="0" smtClean="0">
                <a:solidFill>
                  <a:srgbClr val="333399"/>
                </a:solidFill>
                <a:latin typeface="Arial" pitchFamily="34" charset="0"/>
              </a:rPr>
              <a:t/>
            </a:r>
            <a:br>
              <a:rPr lang="pt-BR" sz="3200" b="1" dirty="0" smtClean="0">
                <a:solidFill>
                  <a:srgbClr val="333399"/>
                </a:solidFill>
                <a:latin typeface="Arial" pitchFamily="34" charset="0"/>
              </a:rPr>
            </a:br>
            <a:r>
              <a:rPr lang="pt-BR" sz="3200" b="1" dirty="0" err="1" smtClean="0">
                <a:solidFill>
                  <a:srgbClr val="333399"/>
                </a:solidFill>
                <a:latin typeface="Arial" pitchFamily="34" charset="0"/>
              </a:rPr>
              <a:t>en</a:t>
            </a:r>
            <a:r>
              <a:rPr lang="pt-BR" sz="3200" b="1" dirty="0" smtClean="0">
                <a:solidFill>
                  <a:srgbClr val="333399"/>
                </a:solidFill>
                <a:latin typeface="Arial" pitchFamily="34" charset="0"/>
              </a:rPr>
              <a:t> </a:t>
            </a:r>
            <a:r>
              <a:rPr lang="pt-BR" sz="3200" b="1" dirty="0" err="1" smtClean="0">
                <a:solidFill>
                  <a:srgbClr val="333399"/>
                </a:solidFill>
                <a:latin typeface="Arial" pitchFamily="34" charset="0"/>
              </a:rPr>
              <a:t>los</a:t>
            </a:r>
            <a:r>
              <a:rPr lang="pt-BR" sz="3200" b="1" dirty="0" smtClean="0">
                <a:solidFill>
                  <a:srgbClr val="333399"/>
                </a:solidFill>
                <a:latin typeface="Arial" pitchFamily="34" charset="0"/>
              </a:rPr>
              <a:t> gastos de </a:t>
            </a:r>
            <a:r>
              <a:rPr lang="pt-BR" sz="3200" b="1" dirty="0" err="1" smtClean="0">
                <a:solidFill>
                  <a:srgbClr val="333399"/>
                </a:solidFill>
                <a:latin typeface="Arial" pitchFamily="34" charset="0"/>
              </a:rPr>
              <a:t>hogares</a:t>
            </a:r>
            <a:r>
              <a:rPr lang="pt-BR" sz="3200" b="1" dirty="0" smtClean="0">
                <a:solidFill>
                  <a:srgbClr val="333399"/>
                </a:solidFill>
                <a:latin typeface="Arial" pitchFamily="34" charset="0"/>
              </a:rPr>
              <a:t> y </a:t>
            </a:r>
            <a:r>
              <a:rPr lang="pt-BR" sz="3200" b="1" dirty="0" err="1" smtClean="0">
                <a:solidFill>
                  <a:srgbClr val="333399"/>
                </a:solidFill>
                <a:latin typeface="Arial" pitchFamily="34" charset="0"/>
              </a:rPr>
              <a:t>gobierno</a:t>
            </a:r>
            <a:endParaRPr lang="pt-BR" sz="3200" b="1" dirty="0" smtClean="0">
              <a:solidFill>
                <a:srgbClr val="003399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712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pt-BR" sz="3200" b="1" dirty="0" smtClean="0">
                <a:solidFill>
                  <a:srgbClr val="003399"/>
                </a:solidFill>
                <a:latin typeface="Arial" pitchFamily="34" charset="0"/>
              </a:rPr>
              <a:t>Consumo final de </a:t>
            </a:r>
            <a:r>
              <a:rPr lang="pt-BR" sz="3200" b="1" dirty="0" err="1" smtClean="0">
                <a:solidFill>
                  <a:srgbClr val="003399"/>
                </a:solidFill>
                <a:latin typeface="Arial" pitchFamily="34" charset="0"/>
              </a:rPr>
              <a:t>hogares</a:t>
            </a:r>
            <a:r>
              <a:rPr lang="pt-BR" sz="3200" b="1" dirty="0" smtClean="0">
                <a:solidFill>
                  <a:srgbClr val="003399"/>
                </a:solidFill>
                <a:latin typeface="Arial" pitchFamily="34" charset="0"/>
              </a:rPr>
              <a:t> </a:t>
            </a:r>
            <a:br>
              <a:rPr lang="pt-BR" sz="3200" b="1" dirty="0" smtClean="0">
                <a:solidFill>
                  <a:srgbClr val="003399"/>
                </a:solidFill>
                <a:latin typeface="Arial" pitchFamily="34" charset="0"/>
              </a:rPr>
            </a:br>
            <a:r>
              <a:rPr lang="pt-BR" sz="3200" b="1" dirty="0" smtClean="0">
                <a:solidFill>
                  <a:srgbClr val="003399"/>
                </a:solidFill>
                <a:latin typeface="Arial" pitchFamily="34" charset="0"/>
              </a:rPr>
              <a:t>por </a:t>
            </a:r>
            <a:r>
              <a:rPr lang="pt-BR" sz="3200" b="1" dirty="0" err="1" smtClean="0">
                <a:solidFill>
                  <a:srgbClr val="003399"/>
                </a:solidFill>
                <a:latin typeface="Arial" pitchFamily="34" charset="0"/>
              </a:rPr>
              <a:t>producto</a:t>
            </a:r>
            <a:r>
              <a:rPr lang="pt-BR" sz="3200" b="1" dirty="0" smtClean="0">
                <a:solidFill>
                  <a:srgbClr val="003399"/>
                </a:solidFill>
                <a:latin typeface="Arial" pitchFamily="34" charset="0"/>
              </a:rPr>
              <a:t>. Brasil, 2009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22351"/>
            <a:ext cx="7794625" cy="419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422276" y="6093296"/>
            <a:ext cx="73815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dirty="0" smtClean="0"/>
              <a:t>Total  97.5 </a:t>
            </a:r>
            <a:r>
              <a:rPr lang="pt-BR" sz="2000" dirty="0" err="1" smtClean="0"/>
              <a:t>billion</a:t>
            </a:r>
            <a:r>
              <a:rPr lang="pt-BR" sz="2000" dirty="0" smtClean="0"/>
              <a:t> US$ PPP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50088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20080" y="5334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3200" b="1" dirty="0" smtClean="0">
                <a:solidFill>
                  <a:srgbClr val="003399"/>
                </a:solidFill>
                <a:latin typeface="Arial" pitchFamily="34" charset="0"/>
              </a:rPr>
              <a:t>Consumo final </a:t>
            </a:r>
            <a:r>
              <a:rPr lang="pt-BR" sz="3200" b="1" dirty="0" err="1" smtClean="0">
                <a:solidFill>
                  <a:srgbClr val="003399"/>
                </a:solidFill>
                <a:latin typeface="Arial" pitchFamily="34" charset="0"/>
              </a:rPr>
              <a:t>del</a:t>
            </a:r>
            <a:r>
              <a:rPr lang="pt-BR" sz="3200" b="1" dirty="0" smtClean="0">
                <a:solidFill>
                  <a:srgbClr val="003399"/>
                </a:solidFill>
                <a:latin typeface="Arial" pitchFamily="34" charset="0"/>
              </a:rPr>
              <a:t> </a:t>
            </a:r>
            <a:r>
              <a:rPr lang="pt-BR" sz="3200" b="1" dirty="0" err="1" smtClean="0">
                <a:solidFill>
                  <a:srgbClr val="003399"/>
                </a:solidFill>
                <a:latin typeface="Arial" pitchFamily="34" charset="0"/>
              </a:rPr>
              <a:t>Gobierno</a:t>
            </a:r>
            <a:r>
              <a:rPr lang="pt-BR" sz="3200" b="1" dirty="0" smtClean="0">
                <a:solidFill>
                  <a:srgbClr val="003399"/>
                </a:solidFill>
                <a:latin typeface="Arial" pitchFamily="34" charset="0"/>
              </a:rPr>
              <a:t> </a:t>
            </a:r>
            <a:br>
              <a:rPr lang="pt-BR" sz="3200" b="1" dirty="0" smtClean="0">
                <a:solidFill>
                  <a:srgbClr val="003399"/>
                </a:solidFill>
                <a:latin typeface="Arial" pitchFamily="34" charset="0"/>
              </a:rPr>
            </a:br>
            <a:r>
              <a:rPr lang="pt-BR" sz="3200" b="1" dirty="0" smtClean="0">
                <a:solidFill>
                  <a:srgbClr val="003399"/>
                </a:solidFill>
                <a:latin typeface="Arial" pitchFamily="34" charset="0"/>
              </a:rPr>
              <a:t>por </a:t>
            </a:r>
            <a:r>
              <a:rPr lang="pt-BR" sz="3200" b="1" dirty="0" err="1" smtClean="0">
                <a:solidFill>
                  <a:srgbClr val="003399"/>
                </a:solidFill>
                <a:latin typeface="Arial" pitchFamily="34" charset="0"/>
              </a:rPr>
              <a:t>producto</a:t>
            </a:r>
            <a:r>
              <a:rPr lang="pt-BR" sz="3200" b="1" dirty="0" smtClean="0">
                <a:solidFill>
                  <a:srgbClr val="003399"/>
                </a:solidFill>
                <a:latin typeface="Arial" pitchFamily="34" charset="0"/>
              </a:rPr>
              <a:t> – Brasil, 2009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581" y="1700808"/>
            <a:ext cx="7591468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979712" y="6341258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dirty="0" smtClean="0"/>
              <a:t>Total  76.6 </a:t>
            </a:r>
            <a:r>
              <a:rPr lang="pt-BR" sz="2000" dirty="0" err="1" smtClean="0"/>
              <a:t>billion</a:t>
            </a:r>
            <a:r>
              <a:rPr lang="pt-BR" sz="2000" dirty="0" smtClean="0"/>
              <a:t> US$  PPP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890511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/>
              <a:t>avances en la descripción del consumo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249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475</Words>
  <Application>Microsoft Office PowerPoint</Application>
  <PresentationFormat>Apresentação na tela (4:3)</PresentationFormat>
  <Paragraphs>293</Paragraphs>
  <Slides>25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7" baseType="lpstr">
      <vt:lpstr>Tema do Office</vt:lpstr>
      <vt:lpstr>Imagem de Bitmap</vt:lpstr>
      <vt:lpstr>Avances recientes en las Cuentas  Satélites de Salud en Brasil</vt:lpstr>
      <vt:lpstr>Apresentação do PowerPoint</vt:lpstr>
      <vt:lpstr>Apresentação do PowerPoint</vt:lpstr>
      <vt:lpstr>ResultAdos 2009</vt:lpstr>
      <vt:lpstr>Financiamiento de biens y servicios de salud Brasil, 2009</vt:lpstr>
      <vt:lpstr>Participación de los productos de salud en los gastos de hogares y gobierno</vt:lpstr>
      <vt:lpstr>Consumo final de hogares  por producto. Brasil, 2009</vt:lpstr>
      <vt:lpstr>Consumo final del Gobierno  por producto – Brasil, 2009</vt:lpstr>
      <vt:lpstr>avances en la descripción del consumo</vt:lpstr>
      <vt:lpstr>Consumo efectivo de productos de salud por tipo de cobertura (em milliones US$ PPP)- datos preliminares, 2009</vt:lpstr>
      <vt:lpstr>Gasto de bolsillo por producto de salud. Brasil, 2009</vt:lpstr>
      <vt:lpstr>Analisis sectoriales</vt:lpstr>
      <vt:lpstr>Apresentação do PowerPoint</vt:lpstr>
      <vt:lpstr>Apresentação do PowerPoint</vt:lpstr>
      <vt:lpstr>Evolucion de la participación de comercio e impuestos em el precio al consumidor de medicamentos. Brasil, 2000-2009 </vt:lpstr>
      <vt:lpstr>Evolucion de Excedente de Explotacion Bruto como % do Valor Agregado - 2000-2009</vt:lpstr>
      <vt:lpstr>Avances – analises 2000-2009 </vt:lpstr>
      <vt:lpstr>Incremento real en consumo de biens y servicios de salud por sector institucional. Brasil, 2000-2009   </vt:lpstr>
      <vt:lpstr> Incremento real en valor agregado de las actividades de salud.  Brasil. 2000-2009</vt:lpstr>
      <vt:lpstr>Estudios con comparaciones internacionales  historicas</vt:lpstr>
      <vt:lpstr>Participación de los servicios de salud publicos y privados en el valor agregado. 1980-2007</vt:lpstr>
      <vt:lpstr>Apresentação do PowerPoint</vt:lpstr>
      <vt:lpstr>Agenda de institucionalización</vt:lpstr>
      <vt:lpstr>Agenda de institucionalización para las cuentes brasileñas</vt:lpstr>
      <vt:lpstr>Agenda de institucionalización de las cuentes brasileñas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Avances recientes en las Cuentas  Satélites de Salud en Brasil</dc:title>
  <dc:creator>Marina</dc:creator>
  <cp:lastModifiedBy>Marina</cp:lastModifiedBy>
  <cp:revision>35</cp:revision>
  <dcterms:created xsi:type="dcterms:W3CDTF">2013-07-06T11:47:12Z</dcterms:created>
  <dcterms:modified xsi:type="dcterms:W3CDTF">2013-07-23T19:39:04Z</dcterms:modified>
</cp:coreProperties>
</file>