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2" r:id="rId1"/>
    <p:sldMasterId id="2147483684" r:id="rId2"/>
    <p:sldMasterId id="2147483688" r:id="rId3"/>
  </p:sldMasterIdLst>
  <p:notesMasterIdLst>
    <p:notesMasterId r:id="rId20"/>
  </p:notesMasterIdLst>
  <p:handoutMasterIdLst>
    <p:handoutMasterId r:id="rId21"/>
  </p:handoutMasterIdLst>
  <p:sldIdLst>
    <p:sldId id="256" r:id="rId4"/>
    <p:sldId id="403" r:id="rId5"/>
    <p:sldId id="491" r:id="rId6"/>
    <p:sldId id="500" r:id="rId7"/>
    <p:sldId id="504" r:id="rId8"/>
    <p:sldId id="505" r:id="rId9"/>
    <p:sldId id="506" r:id="rId10"/>
    <p:sldId id="507" r:id="rId11"/>
    <p:sldId id="501" r:id="rId12"/>
    <p:sldId id="494" r:id="rId13"/>
    <p:sldId id="503" r:id="rId14"/>
    <p:sldId id="508" r:id="rId15"/>
    <p:sldId id="509" r:id="rId16"/>
    <p:sldId id="502" r:id="rId17"/>
    <p:sldId id="510" r:id="rId18"/>
    <p:sldId id="261" r:id="rId19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5pPr>
    <a:lvl6pPr marL="2286000" algn="l" defTabSz="914400" rtl="0" eaLnBrk="1" latinLnBrk="0" hangingPunct="1"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6pPr>
    <a:lvl7pPr marL="2743200" algn="l" defTabSz="914400" rtl="0" eaLnBrk="1" latinLnBrk="0" hangingPunct="1"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7pPr>
    <a:lvl8pPr marL="3200400" algn="l" defTabSz="914400" rtl="0" eaLnBrk="1" latinLnBrk="0" hangingPunct="1"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8pPr>
    <a:lvl9pPr marL="3657600" algn="l" defTabSz="914400" rtl="0" eaLnBrk="1" latinLnBrk="0" hangingPunct="1">
      <a:defRPr sz="2400" kern="1200">
        <a:solidFill>
          <a:srgbClr val="FFFFFF"/>
        </a:solidFill>
        <a:latin typeface="Verdana" pitchFamily="34" charset="0"/>
        <a:ea typeface="ヒラギノ角ゴ Pro W3"/>
        <a:cs typeface="ヒラギノ角ゴ Pro W3"/>
        <a:sym typeface="Verdana Bol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0D9ED1"/>
    <a:srgbClr val="007FDE"/>
    <a:srgbClr val="1ACDD6"/>
    <a:srgbClr val="CCFF66"/>
    <a:srgbClr val="CCFF33"/>
    <a:srgbClr val="5DD749"/>
    <a:srgbClr val="CC9900"/>
  </p:clrMru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93514" autoAdjust="0"/>
  </p:normalViewPr>
  <p:slideViewPr>
    <p:cSldViewPr snapToObjects="1">
      <p:cViewPr>
        <p:scale>
          <a:sx n="60" d="100"/>
          <a:sy n="60" d="100"/>
        </p:scale>
        <p:origin x="-1644" y="-624"/>
      </p:cViewPr>
      <p:guideLst>
        <p:guide orient="horz" pos="-4"/>
        <p:guide pos="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23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5AF26A07-AFD6-4885-8D1F-84A7418FAB4A}" type="datetime1">
              <a:rPr lang="es-CL"/>
              <a:pPr>
                <a:defRPr/>
              </a:pPr>
              <a:t>23-07-2013</a:t>
            </a:fld>
            <a:endParaRPr lang="es-CL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B12EEC84-9732-4386-A784-D66CAA296ACA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l" defTabSz="46513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>
            <a:lvl1pPr algn="r" defTabSz="46513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C6D080A0-BF2F-425E-AB72-B3DF74AD25A0}" type="datetime1">
              <a:rPr lang="en-US"/>
              <a:pPr>
                <a:defRPr/>
              </a:pPr>
              <a:t>7/23/2013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3164" tIns="46582" rIns="93164" bIns="46582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Verdana Bold"/>
              </a:rPr>
              <a:t>Click to edit Master text styles</a:t>
            </a:r>
          </a:p>
          <a:p>
            <a:pPr lvl="1"/>
            <a:r>
              <a:rPr lang="en-US" smtClean="0">
                <a:sym typeface="Verdana Bold"/>
              </a:rPr>
              <a:t>Second level</a:t>
            </a:r>
          </a:p>
          <a:p>
            <a:pPr lvl="2"/>
            <a:r>
              <a:rPr lang="en-US" smtClean="0">
                <a:sym typeface="Verdana Bold"/>
              </a:rPr>
              <a:t>Third level</a:t>
            </a:r>
          </a:p>
          <a:p>
            <a:pPr lvl="3"/>
            <a:r>
              <a:rPr lang="en-US" smtClean="0">
                <a:sym typeface="Verdana Bold"/>
              </a:rPr>
              <a:t>Fourth level</a:t>
            </a:r>
          </a:p>
          <a:p>
            <a:pPr lvl="4"/>
            <a:r>
              <a:rPr lang="en-US" smtClean="0">
                <a:sym typeface="Verdana Bold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l" defTabSz="46513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64" tIns="46582" rIns="93164" bIns="46582" numCol="1" anchor="b" anchorCtr="0" compatLnSpc="1">
            <a:prstTxWarp prst="textNoShape">
              <a:avLst/>
            </a:prstTxWarp>
          </a:bodyPr>
          <a:lstStyle>
            <a:lvl1pPr algn="r" defTabSz="465138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Calibri" pitchFamily="34" charset="0"/>
                <a:ea typeface="ヒラギノ角ゴ Pro W3" charset="-128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69545BE0-41C9-482D-B66A-1A5B584AE2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33794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s-CL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2688" y="698500"/>
            <a:ext cx="4648200" cy="3486150"/>
          </a:xfrm>
          <a:noFill/>
        </p:spPr>
      </p:sp>
      <p:sp>
        <p:nvSpPr>
          <p:cNvPr id="35842" name="Rectangle 3"/>
          <p:cNvSpPr>
            <a:spLocks noGrp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  <a:noFill/>
          <a:ln/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s-CL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EB7C77-0773-40AA-B7A3-204ADBAF3D94}" type="slidenum">
              <a:rPr lang="es-ES" smtClean="0">
                <a:solidFill>
                  <a:srgbClr val="000000"/>
                </a:solidFill>
                <a:ea typeface="ヒラギノ角ゴ Pro W3"/>
                <a:cs typeface="ヒラギノ角ゴ Pro W3"/>
                <a:sym typeface="Verdana Bold"/>
              </a:rPr>
              <a:pPr/>
              <a:t>9</a:t>
            </a:fld>
            <a:endParaRPr lang="es-ES" smtClean="0">
              <a:solidFill>
                <a:srgbClr val="000000"/>
              </a:solidFill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99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3993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s-ES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86E077-22A3-4EB9-9443-DC5C7191F28B}" type="slidenum">
              <a:rPr lang="es-ES" smtClean="0">
                <a:solidFill>
                  <a:srgbClr val="000000"/>
                </a:solidFill>
                <a:ea typeface="ヒラギノ角ゴ Pro W3"/>
                <a:cs typeface="ヒラギノ角ゴ Pro W3"/>
                <a:sym typeface="Verdana Bold"/>
              </a:rPr>
              <a:pPr/>
              <a:t>11</a:t>
            </a:fld>
            <a:endParaRPr lang="es-ES" smtClean="0">
              <a:solidFill>
                <a:srgbClr val="000000"/>
              </a:solidFill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419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</p:spPr>
      </p:sp>
      <p:sp>
        <p:nvSpPr>
          <p:cNvPr id="419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s-ES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Rectangle 2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6246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pitchFamily="34" charset="0"/>
              <a:buNone/>
            </a:pPr>
            <a:endParaRPr lang="es-CL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5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7700" y="3452813"/>
            <a:ext cx="804863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8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9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00200"/>
            <a:ext cx="7772400" cy="936625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400"/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590800"/>
            <a:ext cx="6400800" cy="609600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to edit Master subtitle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E2FB7963-FE05-4C10-B05E-99FAB9129471}" type="datetime1">
              <a:rPr lang="es-CL"/>
              <a:pPr>
                <a:defRPr/>
              </a:pPr>
              <a:t>23-07-2013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A58DAE4-B62E-43BC-9F84-B5FD64140BF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9250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9250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EF6E-D018-4F50-A691-98A859E3C73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9250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5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9250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1AACE-B1EF-46F0-A197-A582A8D621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9250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9250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1B391-228B-481D-94D9-CBBFF802EE2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s-ES" sz="1800">
              <a:solidFill>
                <a:srgbClr val="FFFFFF"/>
              </a:solidFill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7154863" y="0"/>
            <a:ext cx="1989137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grpSp>
        <p:nvGrpSpPr>
          <p:cNvPr id="6" name="Group 11"/>
          <p:cNvGrpSpPr>
            <a:grpSpLocks/>
          </p:cNvGrpSpPr>
          <p:nvPr userDrawn="1"/>
        </p:nvGrpSpPr>
        <p:grpSpPr bwMode="auto">
          <a:xfrm>
            <a:off x="7154863" y="2058988"/>
            <a:ext cx="1989137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9810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  <a:sym typeface="Verdana Bold" charset="0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1360" y="2133600"/>
              <a:ext cx="1636753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es-ES" sz="1800">
                <a:solidFill>
                  <a:srgbClr val="FFFFFF"/>
                </a:solidFill>
                <a:ea typeface="ヒラギノ角ゴ Pro W3" charset="0"/>
                <a:cs typeface="ヒラギノ角ゴ Pro W3" charset="0"/>
                <a:sym typeface="Verdana Bold" charset="0"/>
              </a:endParaRPr>
            </a:p>
          </p:txBody>
        </p:sp>
        <p:pic>
          <p:nvPicPr>
            <p:cNvPr id="9" name="Picture 1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0" name="Picture 1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11" name="Picture 1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50100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>
              <a:defRPr/>
            </a:pPr>
            <a:endParaRPr lang="es-ES" sz="1800">
              <a:latin typeface="Calibri" charset="0"/>
              <a:ea typeface="ヒラギノ角ゴ Pro W3" charset="0"/>
              <a:cs typeface="ヒラギノ角ゴ Pro W3" charset="0"/>
              <a:sym typeface="Verdana Bold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C129907-33EC-4E34-9DF7-582E9DB2C3FA}" type="datetime1">
              <a:rPr lang="es-CL"/>
              <a:pPr>
                <a:defRPr/>
              </a:pPr>
              <a:t>23-07-2013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53CD994-1F80-4988-8B42-7EA9F714232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B4CA07BB-4325-4B8B-A08B-9B63CBFB7294}" type="datetime1">
              <a:rPr lang="es-CL"/>
              <a:pPr>
                <a:defRPr/>
              </a:pPr>
              <a:t>23-07-2013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099F2B43-D7AC-4581-9B7C-08307B13BA6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37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7364A2A9-50FE-4048-A8E0-AACBD3F600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 kern="1200">
          <a:solidFill>
            <a:srgbClr val="006CB7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595959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 kern="1200">
          <a:solidFill>
            <a:srgbClr val="595959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95959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rgbClr val="59595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A728D18E-BD8F-462A-A644-FA9C2D120B5C}" type="datetime1">
              <a:rPr lang="es-CL"/>
              <a:pPr>
                <a:defRPr/>
              </a:pPr>
              <a:t>23-07-2013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8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  <a:sym typeface="Verdana Bold" charset="0"/>
              </a:defRPr>
            </a:lvl1pPr>
          </a:lstStyle>
          <a:p>
            <a:pPr>
              <a:defRPr/>
            </a:pPr>
            <a:fld id="{5CCEC827-DE30-4270-A985-212ACCA6EC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  <a:cs typeface="Verdana" pitchFamily="34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charset="0"/>
          <a:ea typeface="ヒラギノ角ゴ Pro W3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 bwMode="auto">
          <a:xfrm>
            <a:off x="144463" y="1557338"/>
            <a:ext cx="8964612" cy="1584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</a:pPr>
            <a:r>
              <a:rPr lang="es-ES_tradnl" sz="3200" b="1" dirty="0" smtClean="0">
                <a:latin typeface="Verdana" pitchFamily="34" charset="0"/>
                <a:ea typeface="ヒラギノ角ゴ Pro W3"/>
                <a:cs typeface="ヒラギノ角ゴ Pro W3"/>
                <a:sym typeface="Verdana" pitchFamily="34" charset="0"/>
              </a:rPr>
              <a:t>Uso de la Cuenta Satélite de Salud de Chile para estimar Gasto Público de Salud en el contexto del SHA 1.0. </a:t>
            </a:r>
            <a:endParaRPr lang="es-ES_tradnl" sz="3200" dirty="0" smtClean="0">
              <a:latin typeface="Calibri" pitchFamily="34" charset="0"/>
              <a:ea typeface="ヒラギノ角ゴ Pro W3"/>
              <a:cs typeface="ヒラギノ角ゴ Pro W3"/>
              <a:sym typeface="Verdana" pitchFamily="34" charset="0"/>
            </a:endParaRPr>
          </a:p>
        </p:txBody>
      </p:sp>
      <p:sp>
        <p:nvSpPr>
          <p:cNvPr id="32770" name="Subtitle 2"/>
          <p:cNvSpPr>
            <a:spLocks noGrp="1"/>
          </p:cNvSpPr>
          <p:nvPr>
            <p:ph type="subTitle" idx="1"/>
          </p:nvPr>
        </p:nvSpPr>
        <p:spPr bwMode="auto">
          <a:xfrm>
            <a:off x="2914650" y="4076700"/>
            <a:ext cx="6121400" cy="2592388"/>
          </a:xfrm>
          <a:solidFill>
            <a:schemeClr val="accent1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2000" b="1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Alain Palacios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2000" b="1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Área Cuentas de Salud 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2000" b="1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y Análisis Sectorial 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180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Departamento Economía de la Salud 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180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División de Planificación Sanitaria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180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Subsecretaría de Salud Pública – MINSAL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180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CHILE</a:t>
            </a: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endParaRPr lang="es-ES_tradnl" sz="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  <a:p>
            <a:pPr algn="ctr" fontAlgn="base">
              <a:lnSpc>
                <a:spcPct val="90000"/>
              </a:lnSpc>
              <a:spcAft>
                <a:spcPct val="0"/>
              </a:spcAft>
              <a:buFont typeface="Arial" pitchFamily="34" charset="0"/>
              <a:buNone/>
            </a:pPr>
            <a:r>
              <a:rPr lang="es-ES_tradnl" sz="2000" smtClean="0">
                <a:solidFill>
                  <a:srgbClr val="FFFFFF"/>
                </a:solidFill>
                <a:latin typeface="Verdana" pitchFamily="34" charset="0"/>
                <a:ea typeface="ヒラギノ角ゴ Pro W3"/>
                <a:cs typeface="ヒラギノ角ゴ Pro W3"/>
                <a:sym typeface="Verdana Bold"/>
              </a:rPr>
              <a:t>23 julio 2013</a:t>
            </a:r>
            <a:endParaRPr lang="en-US" sz="2400" smtClean="0">
              <a:solidFill>
                <a:srgbClr val="FFFFFF"/>
              </a:solidFill>
              <a:latin typeface="Verdana" pitchFamily="34" charset="0"/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2771" name="4 CuadroTexto"/>
          <p:cNvSpPr txBox="1">
            <a:spLocks noChangeArrowheads="1"/>
          </p:cNvSpPr>
          <p:nvPr/>
        </p:nvSpPr>
        <p:spPr bwMode="auto">
          <a:xfrm>
            <a:off x="2914650" y="631825"/>
            <a:ext cx="5834063" cy="81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s-CL" sz="1400"/>
              <a:t>IV Taller de Cuentas de Salud de países Suramericanos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s-CL" sz="1400"/>
              <a:t>IV Foro Andino de Salud y Economía</a:t>
            </a:r>
          </a:p>
          <a:p>
            <a:pPr algn="ctr">
              <a:spcBef>
                <a:spcPct val="20000"/>
              </a:spcBef>
              <a:buFont typeface="Arial" pitchFamily="34" charset="0"/>
              <a:buNone/>
            </a:pPr>
            <a:r>
              <a:rPr lang="es-CL" sz="1400"/>
              <a:t>Bogotá -  Colombia</a:t>
            </a:r>
          </a:p>
        </p:txBody>
      </p:sp>
      <p:grpSp>
        <p:nvGrpSpPr>
          <p:cNvPr id="32772" name="4 Grupo"/>
          <p:cNvGrpSpPr>
            <a:grpSpLocks/>
          </p:cNvGrpSpPr>
          <p:nvPr/>
        </p:nvGrpSpPr>
        <p:grpSpPr bwMode="auto">
          <a:xfrm>
            <a:off x="3086100" y="76200"/>
            <a:ext cx="5383213" cy="468313"/>
            <a:chOff x="123825" y="74613"/>
            <a:chExt cx="8621713" cy="828675"/>
          </a:xfrm>
        </p:grpSpPr>
        <p:pic>
          <p:nvPicPr>
            <p:cNvPr id="32773" name="3 Imagen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23825" y="101600"/>
              <a:ext cx="992188" cy="768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4" name="4 Imagen" descr="LOGO%20CAS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258888" y="96838"/>
              <a:ext cx="923925" cy="773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5" name="2 Imagen" descr="logo-minSalud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724525" y="128588"/>
              <a:ext cx="1943100" cy="684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6" name="6 Imagen" descr="C:\Users\guemesar\Desktop\who-logo-es.jpg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143375" y="74613"/>
              <a:ext cx="1439863" cy="738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7" name="5 Imagen" descr="OPS.jpg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339975" y="87313"/>
              <a:ext cx="1511300" cy="766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2778" name="21 Imagen" descr="CEPAL.jpg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7953375" y="96838"/>
              <a:ext cx="792163" cy="806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2 Marcador de contenido"/>
          <p:cNvSpPr>
            <a:spLocks noGrp="1"/>
          </p:cNvSpPr>
          <p:nvPr>
            <p:ph idx="1"/>
          </p:nvPr>
        </p:nvSpPr>
        <p:spPr>
          <a:xfrm>
            <a:off x="152400" y="836613"/>
            <a:ext cx="8177213" cy="5691187"/>
          </a:xfrm>
        </p:spPr>
        <p:txBody>
          <a:bodyPr/>
          <a:lstStyle/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Producción</a:t>
            </a:r>
          </a:p>
          <a:p>
            <a:pPr lvl="1"/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Producción , </a:t>
            </a:r>
            <a:r>
              <a:rPr lang="es-ES" sz="1800" b="1" smtClean="0">
                <a:latin typeface="Calibri" pitchFamily="34" charset="0"/>
                <a:ea typeface="ヒラギノ角ゴ Pro W3"/>
                <a:cs typeface="ヒラギノ角ゴ Pro W3"/>
              </a:rPr>
              <a:t>Consumo Intermedio</a:t>
            </a:r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, Valor Agregado, Consumo de Capital Fijo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Generación del Ingreso </a:t>
            </a:r>
          </a:p>
          <a:p>
            <a:pPr lvl="1"/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Remuneraciones,  Impuestos sobre la producción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Asignación del Ingreso Primario</a:t>
            </a:r>
          </a:p>
          <a:p>
            <a:pPr lvl="1"/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Saldo de Ingresos Primarios, Renta de la Propiedad (intereses, dividendos)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Distribución Secundaria del Ingreso</a:t>
            </a:r>
          </a:p>
          <a:p>
            <a:pPr lvl="1"/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Impuesto sobre la renta, </a:t>
            </a:r>
            <a:r>
              <a:rPr lang="es-ES" sz="1800" b="1" smtClean="0">
                <a:latin typeface="Calibri" pitchFamily="34" charset="0"/>
                <a:ea typeface="ヒラギノ角ゴ Pro W3"/>
                <a:cs typeface="ヒラギノ角ゴ Pro W3"/>
              </a:rPr>
              <a:t>Transferencias corrientes</a:t>
            </a:r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, Prestaciones sociales, Contribuciones sociales, Ingreso disponible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Redistribución del Ingreso en especie</a:t>
            </a:r>
          </a:p>
          <a:p>
            <a:pPr lvl="1"/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Transferencias sociales en especie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Utilización del Ingreso Disponible</a:t>
            </a:r>
          </a:p>
          <a:p>
            <a:pPr lvl="1"/>
            <a:r>
              <a:rPr lang="es-ES" sz="1800" b="1" smtClean="0">
                <a:latin typeface="Calibri" pitchFamily="34" charset="0"/>
                <a:ea typeface="ヒラギノ角ゴ Pro W3"/>
                <a:cs typeface="ヒラギノ角ゴ Pro W3"/>
              </a:rPr>
              <a:t>Gasto de Consumo Final </a:t>
            </a:r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(individual, colectivo), Ahorro</a:t>
            </a:r>
          </a:p>
          <a:p>
            <a:r>
              <a:rPr lang="es-ES" sz="1800" u="sng" smtClean="0">
                <a:latin typeface="Calibri" pitchFamily="34" charset="0"/>
                <a:ea typeface="ヒラギノ角ゴ Pro W3"/>
                <a:cs typeface="ヒラギノ角ゴ Pro W3"/>
              </a:rPr>
              <a:t>Cuenta de Capital</a:t>
            </a:r>
          </a:p>
          <a:p>
            <a:pPr lvl="1"/>
            <a:r>
              <a:rPr lang="es-ES" sz="1800" b="1" smtClean="0">
                <a:latin typeface="Calibri" pitchFamily="34" charset="0"/>
                <a:ea typeface="ヒラギノ角ゴ Pro W3"/>
                <a:cs typeface="ヒラギノ角ゴ Pro W3"/>
              </a:rPr>
              <a:t>Formación Bruta de Capital Fijo</a:t>
            </a:r>
            <a:r>
              <a:rPr lang="es-ES" sz="1800" smtClean="0">
                <a:latin typeface="Calibri" pitchFamily="34" charset="0"/>
                <a:ea typeface="ヒラギノ角ゴ Pro W3"/>
                <a:cs typeface="ヒラギノ角ゴ Pro W3"/>
              </a:rPr>
              <a:t>, Adquisición neta de activos no producidos, Variación de existencias, Transferencias de capital, Préstamo/Endeudamiento Neto</a:t>
            </a:r>
          </a:p>
        </p:txBody>
      </p:sp>
      <p:sp>
        <p:nvSpPr>
          <p:cNvPr id="44034" name="3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0767BF3-28B5-414F-AA42-EC9D42BE7301}" type="slidenum">
              <a:rPr lang="en-US" smtClean="0">
                <a:ea typeface="ヒラギノ角ゴ Pro W3"/>
                <a:cs typeface="ヒラギノ角ゴ Pro W3"/>
                <a:sym typeface="Verdana Bold"/>
              </a:rPr>
              <a:pPr/>
              <a:t>10</a:t>
            </a:fld>
            <a:endParaRPr lang="en-US" smtClean="0"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44035" name="Rectangle 2"/>
          <p:cNvSpPr txBox="1">
            <a:spLocks/>
          </p:cNvSpPr>
          <p:nvPr/>
        </p:nvSpPr>
        <p:spPr bwMode="auto">
          <a:xfrm>
            <a:off x="152400" y="188913"/>
            <a:ext cx="8164513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Font typeface="Arial" pitchFamily="34" charset="0"/>
              <a:buNone/>
            </a:pPr>
            <a:r>
              <a:rPr lang="es-CL" b="1">
                <a:solidFill>
                  <a:srgbClr val="005FA1"/>
                </a:solidFill>
              </a:rPr>
              <a:t>Secuencia de Cuentas y Variables Disponibles</a:t>
            </a:r>
            <a:r>
              <a:rPr lang="es-CL" sz="2000" b="1">
                <a:solidFill>
                  <a:srgbClr val="006CB7"/>
                </a:solidFill>
              </a:rPr>
              <a:t> </a:t>
            </a:r>
            <a:endParaRPr lang="es-CL" sz="2000">
              <a:solidFill>
                <a:srgbClr val="006CB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5963" y="198438"/>
            <a:ext cx="2065337" cy="1285875"/>
            <a:chOff x="216" y="162"/>
            <a:chExt cx="1301" cy="810"/>
          </a:xfrm>
        </p:grpSpPr>
        <p:sp>
          <p:nvSpPr>
            <p:cNvPr id="41037" name="Rectangle 3"/>
            <p:cNvSpPr>
              <a:spLocks noChangeArrowheads="1"/>
            </p:cNvSpPr>
            <p:nvPr/>
          </p:nvSpPr>
          <p:spPr bwMode="auto">
            <a:xfrm>
              <a:off x="339" y="162"/>
              <a:ext cx="1053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PRODUCCIÓN</a:t>
              </a:r>
            </a:p>
          </p:txBody>
        </p:sp>
        <p:sp>
          <p:nvSpPr>
            <p:cNvPr id="41038" name="Rectangle 4"/>
            <p:cNvSpPr>
              <a:spLocks noChangeArrowheads="1"/>
            </p:cNvSpPr>
            <p:nvPr/>
          </p:nvSpPr>
          <p:spPr bwMode="auto">
            <a:xfrm>
              <a:off x="216" y="55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CONSUMO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INTERMEDIO</a:t>
              </a:r>
            </a:p>
          </p:txBody>
        </p:sp>
        <p:sp>
          <p:nvSpPr>
            <p:cNvPr id="41039" name="Rectangle 5"/>
            <p:cNvSpPr>
              <a:spLocks noChangeArrowheads="1"/>
            </p:cNvSpPr>
            <p:nvPr/>
          </p:nvSpPr>
          <p:spPr bwMode="auto">
            <a:xfrm>
              <a:off x="810" y="552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PRODUCCION BRUTA</a:t>
              </a:r>
            </a:p>
          </p:txBody>
        </p:sp>
        <p:sp>
          <p:nvSpPr>
            <p:cNvPr id="41040" name="Rectangle 6"/>
            <p:cNvSpPr>
              <a:spLocks noChangeArrowheads="1"/>
            </p:cNvSpPr>
            <p:nvPr/>
          </p:nvSpPr>
          <p:spPr bwMode="auto">
            <a:xfrm>
              <a:off x="240" y="354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41041" name="Rectangle 7"/>
            <p:cNvSpPr>
              <a:spLocks noChangeArrowheads="1"/>
            </p:cNvSpPr>
            <p:nvPr/>
          </p:nvSpPr>
          <p:spPr bwMode="auto">
            <a:xfrm>
              <a:off x="988" y="354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41042" name="Group 8"/>
            <p:cNvGrpSpPr>
              <a:grpSpLocks/>
            </p:cNvGrpSpPr>
            <p:nvPr/>
          </p:nvGrpSpPr>
          <p:grpSpPr bwMode="auto">
            <a:xfrm>
              <a:off x="252" y="556"/>
              <a:ext cx="1200" cy="416"/>
              <a:chOff x="240" y="648"/>
              <a:chExt cx="1536" cy="645"/>
            </a:xfrm>
          </p:grpSpPr>
          <p:sp>
            <p:nvSpPr>
              <p:cNvPr id="41044" name="Line 9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45" name="Line 10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46" name="Line 11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41043" name="Rectangle 12"/>
            <p:cNvSpPr>
              <a:spLocks noChangeArrowheads="1"/>
            </p:cNvSpPr>
            <p:nvPr/>
          </p:nvSpPr>
          <p:spPr bwMode="auto">
            <a:xfrm>
              <a:off x="228" y="74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VALOR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AGREGADO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5651500" y="1414463"/>
            <a:ext cx="2417763" cy="1222375"/>
            <a:chOff x="2141" y="390"/>
            <a:chExt cx="1523" cy="770"/>
          </a:xfrm>
        </p:grpSpPr>
        <p:sp>
          <p:nvSpPr>
            <p:cNvPr id="41029" name="Rectangle 14"/>
            <p:cNvSpPr>
              <a:spLocks noChangeArrowheads="1"/>
            </p:cNvSpPr>
            <p:nvPr/>
          </p:nvSpPr>
          <p:spPr bwMode="auto">
            <a:xfrm>
              <a:off x="2688" y="595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VALOR</a:t>
              </a:r>
            </a:p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AGREGADO</a:t>
              </a:r>
            </a:p>
          </p:txBody>
        </p:sp>
        <p:sp>
          <p:nvSpPr>
            <p:cNvPr id="41030" name="Rectangle 15"/>
            <p:cNvSpPr>
              <a:spLocks noChangeArrowheads="1"/>
            </p:cNvSpPr>
            <p:nvPr/>
          </p:nvSpPr>
          <p:spPr bwMode="auto">
            <a:xfrm>
              <a:off x="2141" y="390"/>
              <a:ext cx="1523" cy="144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A5C00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GENERACIÓN DE INGRESO</a:t>
              </a:r>
            </a:p>
          </p:txBody>
        </p:sp>
        <p:sp>
          <p:nvSpPr>
            <p:cNvPr id="41031" name="Rectangle 16"/>
            <p:cNvSpPr>
              <a:spLocks noChangeArrowheads="1"/>
            </p:cNvSpPr>
            <p:nvPr/>
          </p:nvSpPr>
          <p:spPr bwMode="auto">
            <a:xfrm>
              <a:off x="2262" y="871"/>
              <a:ext cx="7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EXCEDENTE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DE EXPLOTACIÓN/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ING. MIXTO</a:t>
              </a:r>
              <a:endParaRPr lang="es-ES_tradnl" sz="800" b="1">
                <a:solidFill>
                  <a:srgbClr val="FF3300"/>
                </a:solidFill>
                <a:latin typeface="Book Antiqua" pitchFamily="18" charset="0"/>
                <a:ea typeface="MS PGothic" pitchFamily="34" charset="-128"/>
              </a:endParaRPr>
            </a:p>
          </p:txBody>
        </p:sp>
        <p:grpSp>
          <p:nvGrpSpPr>
            <p:cNvPr id="41032" name="Group 19"/>
            <p:cNvGrpSpPr>
              <a:grpSpLocks/>
            </p:cNvGrpSpPr>
            <p:nvPr/>
          </p:nvGrpSpPr>
          <p:grpSpPr bwMode="auto">
            <a:xfrm>
              <a:off x="2281" y="547"/>
              <a:ext cx="1200" cy="602"/>
              <a:chOff x="240" y="648"/>
              <a:chExt cx="1536" cy="645"/>
            </a:xfrm>
          </p:grpSpPr>
          <p:sp>
            <p:nvSpPr>
              <p:cNvPr id="41034" name="Line 20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35" name="Line 21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36" name="Line 22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41033" name="Rectangle 23"/>
            <p:cNvSpPr>
              <a:spLocks noChangeArrowheads="1"/>
            </p:cNvSpPr>
            <p:nvPr/>
          </p:nvSpPr>
          <p:spPr bwMode="auto">
            <a:xfrm>
              <a:off x="2256" y="571"/>
              <a:ext cx="62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REMUNERACIONES</a:t>
              </a:r>
            </a:p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OTROS IMP. S/PROD.</a:t>
              </a:r>
            </a:p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(-) OTRAS SUBV. S/PROD.</a:t>
              </a:r>
              <a:endParaRPr lang="es-ES_tradnl" sz="600" b="1">
                <a:solidFill>
                  <a:srgbClr val="FF3300"/>
                </a:solidFill>
                <a:latin typeface="Book Antiqua" pitchFamily="18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8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588000" y="2613025"/>
            <a:ext cx="2871788" cy="1320800"/>
            <a:chOff x="4217" y="404"/>
            <a:chExt cx="1186" cy="914"/>
          </a:xfrm>
        </p:grpSpPr>
        <p:sp>
          <p:nvSpPr>
            <p:cNvPr id="41020" name="Rectangle 25"/>
            <p:cNvSpPr>
              <a:spLocks noChangeArrowheads="1"/>
            </p:cNvSpPr>
            <p:nvPr/>
          </p:nvSpPr>
          <p:spPr bwMode="auto">
            <a:xfrm>
              <a:off x="4574" y="655"/>
              <a:ext cx="7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EXCEDENTE DE EXPLOTACIÓN/ING. MIXTO</a:t>
              </a:r>
            </a:p>
          </p:txBody>
        </p:sp>
        <p:sp>
          <p:nvSpPr>
            <p:cNvPr id="41021" name="Rectangle 26"/>
            <p:cNvSpPr>
              <a:spLocks noChangeArrowheads="1"/>
            </p:cNvSpPr>
            <p:nvPr/>
          </p:nvSpPr>
          <p:spPr bwMode="auto">
            <a:xfrm>
              <a:off x="4217" y="655"/>
              <a:ext cx="467" cy="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RENTA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DE LA PRO-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PIEDAD</a:t>
              </a:r>
            </a:p>
          </p:txBody>
        </p:sp>
        <p:sp>
          <p:nvSpPr>
            <p:cNvPr id="41022" name="Rectangle 27"/>
            <p:cNvSpPr>
              <a:spLocks noChangeArrowheads="1"/>
            </p:cNvSpPr>
            <p:nvPr/>
          </p:nvSpPr>
          <p:spPr bwMode="auto">
            <a:xfrm>
              <a:off x="4224" y="404"/>
              <a:ext cx="1031" cy="230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1F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ASIGNACIÓN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PRIMARIA DEL INGRESO</a:t>
              </a:r>
            </a:p>
          </p:txBody>
        </p:sp>
        <p:sp>
          <p:nvSpPr>
            <p:cNvPr id="41023" name="Rectangle 28"/>
            <p:cNvSpPr>
              <a:spLocks noChangeArrowheads="1"/>
            </p:cNvSpPr>
            <p:nvPr/>
          </p:nvSpPr>
          <p:spPr bwMode="auto">
            <a:xfrm>
              <a:off x="4217" y="952"/>
              <a:ext cx="44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SALDO ING. PRIM./ING. NAC.</a:t>
              </a:r>
            </a:p>
          </p:txBody>
        </p:sp>
        <p:sp>
          <p:nvSpPr>
            <p:cNvPr id="41024" name="Rectangle 29"/>
            <p:cNvSpPr>
              <a:spLocks noChangeArrowheads="1"/>
            </p:cNvSpPr>
            <p:nvPr/>
          </p:nvSpPr>
          <p:spPr bwMode="auto">
            <a:xfrm>
              <a:off x="4485" y="943"/>
              <a:ext cx="918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REM., IMP., SUB.   RENTA DE LA</a:t>
              </a:r>
            </a:p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PROPIEDAD</a:t>
              </a:r>
            </a:p>
          </p:txBody>
        </p:sp>
        <p:grpSp>
          <p:nvGrpSpPr>
            <p:cNvPr id="41025" name="Group 32"/>
            <p:cNvGrpSpPr>
              <a:grpSpLocks/>
            </p:cNvGrpSpPr>
            <p:nvPr/>
          </p:nvGrpSpPr>
          <p:grpSpPr bwMode="auto">
            <a:xfrm>
              <a:off x="4217" y="634"/>
              <a:ext cx="1123" cy="602"/>
              <a:chOff x="339" y="648"/>
              <a:chExt cx="1437" cy="645"/>
            </a:xfrm>
          </p:grpSpPr>
          <p:sp>
            <p:nvSpPr>
              <p:cNvPr id="41026" name="Line 33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27" name="Line 34"/>
              <p:cNvSpPr>
                <a:spLocks noChangeShapeType="1"/>
              </p:cNvSpPr>
              <p:nvPr/>
            </p:nvSpPr>
            <p:spPr bwMode="auto">
              <a:xfrm>
                <a:off x="372" y="648"/>
                <a:ext cx="129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28" name="Line 35"/>
              <p:cNvSpPr>
                <a:spLocks noChangeShapeType="1"/>
              </p:cNvSpPr>
              <p:nvPr/>
            </p:nvSpPr>
            <p:spPr bwMode="auto">
              <a:xfrm>
                <a:off x="339" y="960"/>
                <a:ext cx="1437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5795963" y="3711575"/>
            <a:ext cx="2082800" cy="1373188"/>
            <a:chOff x="224" y="1631"/>
            <a:chExt cx="1312" cy="865"/>
          </a:xfrm>
        </p:grpSpPr>
        <p:sp>
          <p:nvSpPr>
            <p:cNvPr id="41012" name="Rectangle 37"/>
            <p:cNvSpPr>
              <a:spLocks noChangeArrowheads="1"/>
            </p:cNvSpPr>
            <p:nvPr/>
          </p:nvSpPr>
          <p:spPr bwMode="auto">
            <a:xfrm>
              <a:off x="240" y="1872"/>
              <a:ext cx="67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IMPTOS.CTES.,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CONT.Y PREST. SOC., O.T.C.</a:t>
              </a:r>
              <a:endParaRPr lang="es-ES_tradnl" sz="800" b="1">
                <a:solidFill>
                  <a:srgbClr val="FF33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1013" name="Rectangle 38"/>
            <p:cNvSpPr>
              <a:spLocks noChangeArrowheads="1"/>
            </p:cNvSpPr>
            <p:nvPr/>
          </p:nvSpPr>
          <p:spPr bwMode="auto">
            <a:xfrm>
              <a:off x="912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SALDO ING. PRIM./IN.NAC.</a:t>
              </a:r>
            </a:p>
          </p:txBody>
        </p:sp>
        <p:sp>
          <p:nvSpPr>
            <p:cNvPr id="41014" name="Rectangle 39"/>
            <p:cNvSpPr>
              <a:spLocks noChangeArrowheads="1"/>
            </p:cNvSpPr>
            <p:nvPr/>
          </p:nvSpPr>
          <p:spPr bwMode="auto">
            <a:xfrm>
              <a:off x="240" y="1631"/>
              <a:ext cx="1296" cy="230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5C991F"/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DISTRIBUCIÓN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SECUNDARIA DEL INGRESO</a:t>
              </a:r>
            </a:p>
          </p:txBody>
        </p:sp>
        <p:sp>
          <p:nvSpPr>
            <p:cNvPr id="41015" name="Rectangle 40"/>
            <p:cNvSpPr>
              <a:spLocks noChangeArrowheads="1"/>
            </p:cNvSpPr>
            <p:nvPr/>
          </p:nvSpPr>
          <p:spPr bwMode="auto">
            <a:xfrm>
              <a:off x="224" y="2168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INGRESO BRUTO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DISPONIBLE</a:t>
              </a:r>
            </a:p>
          </p:txBody>
        </p:sp>
        <p:grpSp>
          <p:nvGrpSpPr>
            <p:cNvPr id="41016" name="Group 43"/>
            <p:cNvGrpSpPr>
              <a:grpSpLocks/>
            </p:cNvGrpSpPr>
            <p:nvPr/>
          </p:nvGrpSpPr>
          <p:grpSpPr bwMode="auto">
            <a:xfrm>
              <a:off x="276" y="1863"/>
              <a:ext cx="1200" cy="633"/>
              <a:chOff x="240" y="648"/>
              <a:chExt cx="1536" cy="645"/>
            </a:xfrm>
          </p:grpSpPr>
          <p:sp>
            <p:nvSpPr>
              <p:cNvPr id="41017" name="Line 44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18" name="Line 45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19" name="Line 46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5842000" y="4900613"/>
            <a:ext cx="2114550" cy="976312"/>
            <a:chOff x="2232" y="1610"/>
            <a:chExt cx="1332" cy="615"/>
          </a:xfrm>
        </p:grpSpPr>
        <p:sp>
          <p:nvSpPr>
            <p:cNvPr id="41004" name="Rectangle 48"/>
            <p:cNvSpPr>
              <a:spLocks noChangeArrowheads="1"/>
            </p:cNvSpPr>
            <p:nvPr/>
          </p:nvSpPr>
          <p:spPr bwMode="auto">
            <a:xfrm>
              <a:off x="2897" y="1863"/>
              <a:ext cx="667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INGRESO </a:t>
              </a:r>
            </a:p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DISPONIBLE</a:t>
              </a:r>
            </a:p>
          </p:txBody>
        </p:sp>
        <p:sp>
          <p:nvSpPr>
            <p:cNvPr id="41005" name="Rectangle 49"/>
            <p:cNvSpPr>
              <a:spLocks noChangeArrowheads="1"/>
            </p:cNvSpPr>
            <p:nvPr/>
          </p:nvSpPr>
          <p:spPr bwMode="auto">
            <a:xfrm>
              <a:off x="2232" y="1882"/>
              <a:ext cx="688" cy="2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GASTO DE CONSUMO FINAL</a:t>
              </a:r>
            </a:p>
          </p:txBody>
        </p:sp>
        <p:sp>
          <p:nvSpPr>
            <p:cNvPr id="41006" name="Rectangle 50"/>
            <p:cNvSpPr>
              <a:spLocks noChangeArrowheads="1"/>
            </p:cNvSpPr>
            <p:nvPr/>
          </p:nvSpPr>
          <p:spPr bwMode="auto">
            <a:xfrm>
              <a:off x="2331" y="1610"/>
              <a:ext cx="1101" cy="230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7A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UTILIZACIÓN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DEL INGRESO DISPONIBLE</a:t>
              </a:r>
            </a:p>
          </p:txBody>
        </p:sp>
        <p:sp>
          <p:nvSpPr>
            <p:cNvPr id="41007" name="Rectangle 51"/>
            <p:cNvSpPr>
              <a:spLocks noChangeArrowheads="1"/>
            </p:cNvSpPr>
            <p:nvPr/>
          </p:nvSpPr>
          <p:spPr bwMode="auto">
            <a:xfrm>
              <a:off x="2278" y="2090"/>
              <a:ext cx="40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AHORRO</a:t>
              </a:r>
            </a:p>
          </p:txBody>
        </p:sp>
        <p:grpSp>
          <p:nvGrpSpPr>
            <p:cNvPr id="41008" name="Group 54"/>
            <p:cNvGrpSpPr>
              <a:grpSpLocks/>
            </p:cNvGrpSpPr>
            <p:nvPr/>
          </p:nvGrpSpPr>
          <p:grpSpPr bwMode="auto">
            <a:xfrm>
              <a:off x="2281" y="1863"/>
              <a:ext cx="1200" cy="362"/>
              <a:chOff x="240" y="648"/>
              <a:chExt cx="1536" cy="435"/>
            </a:xfrm>
          </p:grpSpPr>
          <p:sp>
            <p:nvSpPr>
              <p:cNvPr id="41009" name="Line 55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17" cy="43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10" name="Line 56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11" name="Line 57"/>
              <p:cNvSpPr>
                <a:spLocks noChangeShapeType="1"/>
              </p:cNvSpPr>
              <p:nvPr/>
            </p:nvSpPr>
            <p:spPr bwMode="auto">
              <a:xfrm>
                <a:off x="240" y="921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5880100" y="5876925"/>
            <a:ext cx="2076450" cy="1152525"/>
            <a:chOff x="4068" y="1597"/>
            <a:chExt cx="1308" cy="726"/>
          </a:xfrm>
        </p:grpSpPr>
        <p:sp>
          <p:nvSpPr>
            <p:cNvPr id="40995" name="Rectangle 59"/>
            <p:cNvSpPr>
              <a:spLocks noChangeArrowheads="1"/>
            </p:cNvSpPr>
            <p:nvPr/>
          </p:nvSpPr>
          <p:spPr bwMode="auto">
            <a:xfrm>
              <a:off x="4068" y="1771"/>
              <a:ext cx="720" cy="1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F.B.K.F., C.K.F.(-), VAR. EXISTENCIAS</a:t>
              </a:r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,......</a:t>
              </a:r>
              <a:endParaRPr lang="es-ES_tradnl" sz="6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0996" name="Rectangle 60"/>
            <p:cNvSpPr>
              <a:spLocks noChangeArrowheads="1"/>
            </p:cNvSpPr>
            <p:nvPr/>
          </p:nvSpPr>
          <p:spPr bwMode="auto">
            <a:xfrm>
              <a:off x="4800" y="1776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AHORRO</a:t>
              </a:r>
              <a:endParaRPr lang="es-ES_tradnl" sz="800">
                <a:solidFill>
                  <a:srgbClr val="DC5B04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40997" name="Rectangle 61"/>
            <p:cNvSpPr>
              <a:spLocks noChangeArrowheads="1"/>
            </p:cNvSpPr>
            <p:nvPr/>
          </p:nvSpPr>
          <p:spPr bwMode="auto">
            <a:xfrm>
              <a:off x="4176" y="1597"/>
              <a:ext cx="1104" cy="146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05C7A"/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CAPITAL</a:t>
              </a:r>
            </a:p>
          </p:txBody>
        </p:sp>
        <p:sp>
          <p:nvSpPr>
            <p:cNvPr id="40998" name="Rectangle 62"/>
            <p:cNvSpPr>
              <a:spLocks noChangeArrowheads="1"/>
            </p:cNvSpPr>
            <p:nvPr/>
          </p:nvSpPr>
          <p:spPr bwMode="auto">
            <a:xfrm>
              <a:off x="4069" y="1957"/>
              <a:ext cx="677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7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PRÉSTAMO NETO O</a:t>
              </a:r>
            </a:p>
            <a:p>
              <a:pPr defTabSz="914400" eaLnBrk="0" hangingPunct="0"/>
              <a:r>
                <a:rPr lang="es-ES_tradnl" sz="7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ENDEUDAMIENTO</a:t>
              </a:r>
            </a:p>
          </p:txBody>
        </p:sp>
        <p:sp>
          <p:nvSpPr>
            <p:cNvPr id="40999" name="Rectangle 63"/>
            <p:cNvSpPr>
              <a:spLocks noChangeArrowheads="1"/>
            </p:cNvSpPr>
            <p:nvPr/>
          </p:nvSpPr>
          <p:spPr bwMode="auto">
            <a:xfrm>
              <a:off x="4732" y="1957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TRANSF. DE CAPITAL REC.  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(-)TRANF. DE CAPITAL PAG. </a:t>
              </a:r>
            </a:p>
          </p:txBody>
        </p:sp>
        <p:grpSp>
          <p:nvGrpSpPr>
            <p:cNvPr id="41000" name="Group 66"/>
            <p:cNvGrpSpPr>
              <a:grpSpLocks/>
            </p:cNvGrpSpPr>
            <p:nvPr/>
          </p:nvGrpSpPr>
          <p:grpSpPr bwMode="auto">
            <a:xfrm>
              <a:off x="4129" y="1766"/>
              <a:ext cx="1247" cy="556"/>
              <a:chOff x="240" y="648"/>
              <a:chExt cx="1596" cy="435"/>
            </a:xfrm>
          </p:grpSpPr>
          <p:sp>
            <p:nvSpPr>
              <p:cNvPr id="41001" name="Line 67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11" cy="43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02" name="Line 68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41003" name="Line 69"/>
              <p:cNvSpPr>
                <a:spLocks noChangeShapeType="1"/>
              </p:cNvSpPr>
              <p:nvPr/>
            </p:nvSpPr>
            <p:spPr bwMode="auto">
              <a:xfrm>
                <a:off x="300" y="797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79" name="78 Grupo"/>
          <p:cNvGrpSpPr>
            <a:grpSpLocks/>
          </p:cNvGrpSpPr>
          <p:nvPr/>
        </p:nvGrpSpPr>
        <p:grpSpPr bwMode="auto">
          <a:xfrm>
            <a:off x="3563938" y="115888"/>
            <a:ext cx="1800225" cy="1216025"/>
            <a:chOff x="3563888" y="116632"/>
            <a:chExt cx="1800200" cy="1215627"/>
          </a:xfrm>
        </p:grpSpPr>
        <p:sp>
          <p:nvSpPr>
            <p:cNvPr id="101" name="100 CuadroTexto"/>
            <p:cNvSpPr txBox="1"/>
            <p:nvPr/>
          </p:nvSpPr>
          <p:spPr>
            <a:xfrm>
              <a:off x="3563888" y="403875"/>
              <a:ext cx="1295382" cy="739533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Consumo Intermedio, CCF</a:t>
              </a:r>
            </a:p>
          </p:txBody>
        </p:sp>
        <p:sp>
          <p:nvSpPr>
            <p:cNvPr id="103" name="102 Llamada de flecha a la izquierda"/>
            <p:cNvSpPr/>
            <p:nvPr/>
          </p:nvSpPr>
          <p:spPr>
            <a:xfrm>
              <a:off x="5148191" y="116632"/>
              <a:ext cx="215897" cy="1215627"/>
            </a:xfrm>
            <a:prstGeom prst="leftArrowCallout">
              <a:avLst/>
            </a:prstGeom>
            <a:solidFill>
              <a:srgbClr val="FF9933"/>
            </a:solidFill>
            <a:ln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</p:grpSp>
      <p:grpSp>
        <p:nvGrpSpPr>
          <p:cNvPr id="80" name="79 Grupo"/>
          <p:cNvGrpSpPr>
            <a:grpSpLocks/>
          </p:cNvGrpSpPr>
          <p:nvPr/>
        </p:nvGrpSpPr>
        <p:grpSpPr bwMode="auto">
          <a:xfrm>
            <a:off x="3340100" y="1498600"/>
            <a:ext cx="2024063" cy="1066800"/>
            <a:chOff x="3339480" y="1499042"/>
            <a:chExt cx="2024608" cy="1065862"/>
          </a:xfrm>
        </p:grpSpPr>
        <p:sp>
          <p:nvSpPr>
            <p:cNvPr id="102" name="101 Llamada de flecha a la izquierda"/>
            <p:cNvSpPr/>
            <p:nvPr/>
          </p:nvSpPr>
          <p:spPr>
            <a:xfrm>
              <a:off x="5148130" y="1499042"/>
              <a:ext cx="215958" cy="1065862"/>
            </a:xfrm>
            <a:prstGeom prst="leftArrowCallout">
              <a:avLst>
                <a:gd name="adj1" fmla="val 25000"/>
                <a:gd name="adj2" fmla="val 25000"/>
                <a:gd name="adj3" fmla="val 25000"/>
                <a:gd name="adj4" fmla="val 64977"/>
              </a:avLst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04" name="103 CuadroTexto"/>
            <p:cNvSpPr txBox="1"/>
            <p:nvPr/>
          </p:nvSpPr>
          <p:spPr>
            <a:xfrm>
              <a:off x="3339480" y="1700478"/>
              <a:ext cx="1664148" cy="739125"/>
            </a:xfrm>
            <a:prstGeom prst="rect">
              <a:avLst/>
            </a:prstGeom>
            <a:solidFill>
              <a:srgbClr val="CC9900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Remuneraciones, Otros </a:t>
              </a:r>
              <a:r>
                <a:rPr lang="es-CL" sz="1400" dirty="0" err="1">
                  <a:solidFill>
                    <a:schemeClr val="tx1"/>
                  </a:solidFill>
                  <a:sym typeface="Verdana Bold" charset="0"/>
                </a:rPr>
                <a:t>imptos</a:t>
              </a: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. sobre la </a:t>
              </a:r>
              <a:r>
                <a:rPr lang="es-CL" sz="1400" dirty="0" err="1">
                  <a:solidFill>
                    <a:schemeClr val="tx1"/>
                  </a:solidFill>
                  <a:sym typeface="Verdana Bold" charset="0"/>
                </a:rPr>
                <a:t>prod</a:t>
              </a: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.</a:t>
              </a:r>
            </a:p>
          </p:txBody>
        </p:sp>
      </p:grpSp>
      <p:grpSp>
        <p:nvGrpSpPr>
          <p:cNvPr id="81" name="80 Grupo"/>
          <p:cNvGrpSpPr>
            <a:grpSpLocks/>
          </p:cNvGrpSpPr>
          <p:nvPr/>
        </p:nvGrpSpPr>
        <p:grpSpPr bwMode="auto">
          <a:xfrm>
            <a:off x="3492500" y="2636838"/>
            <a:ext cx="1871663" cy="1074737"/>
            <a:chOff x="3491880" y="2636912"/>
            <a:chExt cx="1872208" cy="1075084"/>
          </a:xfrm>
        </p:grpSpPr>
        <p:sp>
          <p:nvSpPr>
            <p:cNvPr id="105" name="104 Llamada de flecha a la izquierda"/>
            <p:cNvSpPr/>
            <p:nvPr/>
          </p:nvSpPr>
          <p:spPr>
            <a:xfrm>
              <a:off x="5148125" y="2636912"/>
              <a:ext cx="215963" cy="1075084"/>
            </a:xfrm>
            <a:prstGeom prst="leftArrowCallout">
              <a:avLst/>
            </a:prstGeom>
            <a:solidFill>
              <a:srgbClr val="5DD749"/>
            </a:solidFill>
            <a:ln>
              <a:solidFill>
                <a:srgbClr val="5DD749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06" name="105 CuadroTexto"/>
            <p:cNvSpPr txBox="1"/>
            <p:nvPr/>
          </p:nvSpPr>
          <p:spPr>
            <a:xfrm>
              <a:off x="3491880" y="2905286"/>
              <a:ext cx="1295777" cy="524044"/>
            </a:xfrm>
            <a:prstGeom prst="rect">
              <a:avLst/>
            </a:prstGeom>
            <a:solidFill>
              <a:srgbClr val="5DD749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Intereses, dividendos</a:t>
              </a:r>
            </a:p>
          </p:txBody>
        </p:sp>
      </p:grpSp>
      <p:grpSp>
        <p:nvGrpSpPr>
          <p:cNvPr id="82" name="81 Grupo"/>
          <p:cNvGrpSpPr>
            <a:grpSpLocks/>
          </p:cNvGrpSpPr>
          <p:nvPr/>
        </p:nvGrpSpPr>
        <p:grpSpPr bwMode="auto">
          <a:xfrm>
            <a:off x="3411538" y="3814763"/>
            <a:ext cx="1952625" cy="1085850"/>
            <a:chOff x="3411488" y="3814561"/>
            <a:chExt cx="1952600" cy="1086398"/>
          </a:xfrm>
        </p:grpSpPr>
        <p:sp>
          <p:nvSpPr>
            <p:cNvPr id="107" name="106 Llamada de flecha a la izquierda"/>
            <p:cNvSpPr/>
            <p:nvPr/>
          </p:nvSpPr>
          <p:spPr>
            <a:xfrm>
              <a:off x="5132316" y="3814561"/>
              <a:ext cx="231772" cy="1086398"/>
            </a:xfrm>
            <a:prstGeom prst="leftArrowCallout">
              <a:avLst/>
            </a:prstGeom>
            <a:solidFill>
              <a:srgbClr val="99FF33"/>
            </a:solidFill>
            <a:ln>
              <a:solidFill>
                <a:srgbClr val="99FF33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08" name="107 CuadroTexto"/>
            <p:cNvSpPr txBox="1"/>
            <p:nvPr/>
          </p:nvSpPr>
          <p:spPr>
            <a:xfrm>
              <a:off x="3411488" y="3933683"/>
              <a:ext cx="1447781" cy="738561"/>
            </a:xfrm>
            <a:prstGeom prst="rect">
              <a:avLst/>
            </a:prstGeom>
            <a:solidFill>
              <a:srgbClr val="99FF33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 err="1">
                  <a:solidFill>
                    <a:schemeClr val="tx1"/>
                  </a:solidFill>
                  <a:sym typeface="Verdana Bold" charset="0"/>
                </a:rPr>
                <a:t>Imptos</a:t>
              </a: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. Ingreso, prestaciones sociales</a:t>
              </a:r>
            </a:p>
          </p:txBody>
        </p:sp>
      </p:grpSp>
      <p:grpSp>
        <p:nvGrpSpPr>
          <p:cNvPr id="83" name="82 Grupo"/>
          <p:cNvGrpSpPr>
            <a:grpSpLocks/>
          </p:cNvGrpSpPr>
          <p:nvPr/>
        </p:nvGrpSpPr>
        <p:grpSpPr bwMode="auto">
          <a:xfrm>
            <a:off x="3482975" y="4957763"/>
            <a:ext cx="1881188" cy="919162"/>
            <a:chOff x="3483496" y="4958011"/>
            <a:chExt cx="1880592" cy="918863"/>
          </a:xfrm>
        </p:grpSpPr>
        <p:sp>
          <p:nvSpPr>
            <p:cNvPr id="109" name="108 Llamada de flecha a la izquierda"/>
            <p:cNvSpPr/>
            <p:nvPr/>
          </p:nvSpPr>
          <p:spPr>
            <a:xfrm>
              <a:off x="5148256" y="4958011"/>
              <a:ext cx="215832" cy="918863"/>
            </a:xfrm>
            <a:prstGeom prst="leftArrowCallout">
              <a:avLst/>
            </a:prstGeom>
            <a:solidFill>
              <a:srgbClr val="1ACDD6"/>
            </a:solidFill>
            <a:ln>
              <a:solidFill>
                <a:srgbClr val="1ACDD6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10" name="109 CuadroTexto"/>
            <p:cNvSpPr txBox="1"/>
            <p:nvPr/>
          </p:nvSpPr>
          <p:spPr>
            <a:xfrm>
              <a:off x="3483496" y="5140514"/>
              <a:ext cx="1448929" cy="522118"/>
            </a:xfrm>
            <a:prstGeom prst="rect">
              <a:avLst/>
            </a:prstGeom>
            <a:solidFill>
              <a:srgbClr val="1ACDD6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Gasto de Consumo Final*</a:t>
              </a:r>
            </a:p>
          </p:txBody>
        </p:sp>
      </p:grpSp>
      <p:grpSp>
        <p:nvGrpSpPr>
          <p:cNvPr id="84" name="83 Grupo"/>
          <p:cNvGrpSpPr>
            <a:grpSpLocks/>
          </p:cNvGrpSpPr>
          <p:nvPr/>
        </p:nvGrpSpPr>
        <p:grpSpPr bwMode="auto">
          <a:xfrm>
            <a:off x="3411538" y="5949950"/>
            <a:ext cx="1952625" cy="784225"/>
            <a:chOff x="3411488" y="5949280"/>
            <a:chExt cx="1952600" cy="784846"/>
          </a:xfrm>
        </p:grpSpPr>
        <p:sp>
          <p:nvSpPr>
            <p:cNvPr id="111" name="110 Llamada de flecha a la izquierda"/>
            <p:cNvSpPr/>
            <p:nvPr/>
          </p:nvSpPr>
          <p:spPr>
            <a:xfrm>
              <a:off x="5124378" y="5949280"/>
              <a:ext cx="239710" cy="784846"/>
            </a:xfrm>
            <a:prstGeom prst="leftArrowCallout">
              <a:avLst/>
            </a:prstGeom>
            <a:solidFill>
              <a:srgbClr val="0D9ED1"/>
            </a:solidFill>
            <a:ln>
              <a:solidFill>
                <a:srgbClr val="0D9ED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12" name="111 CuadroTexto"/>
            <p:cNvSpPr txBox="1"/>
            <p:nvPr/>
          </p:nvSpPr>
          <p:spPr>
            <a:xfrm>
              <a:off x="3411488" y="5949280"/>
              <a:ext cx="1447781" cy="738773"/>
            </a:xfrm>
            <a:prstGeom prst="rect">
              <a:avLst/>
            </a:prstGeom>
            <a:solidFill>
              <a:srgbClr val="0D9ED1"/>
            </a:solidFill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sz="1400" dirty="0">
                  <a:solidFill>
                    <a:schemeClr val="tx1"/>
                  </a:solidFill>
                  <a:sym typeface="Verdana Bold" charset="0"/>
                </a:rPr>
                <a:t>FBCF, Tierras y terrenos, Var. existencias</a:t>
              </a:r>
            </a:p>
          </p:txBody>
        </p:sp>
      </p:grpSp>
      <p:grpSp>
        <p:nvGrpSpPr>
          <p:cNvPr id="85" name="84 Grupo"/>
          <p:cNvGrpSpPr>
            <a:grpSpLocks/>
          </p:cNvGrpSpPr>
          <p:nvPr/>
        </p:nvGrpSpPr>
        <p:grpSpPr bwMode="auto">
          <a:xfrm>
            <a:off x="395288" y="198438"/>
            <a:ext cx="2728912" cy="5473700"/>
            <a:chOff x="395536" y="198909"/>
            <a:chExt cx="2727920" cy="5473575"/>
          </a:xfrm>
        </p:grpSpPr>
        <p:sp>
          <p:nvSpPr>
            <p:cNvPr id="113" name="112 Llamada de flecha a la izquierda"/>
            <p:cNvSpPr/>
            <p:nvPr/>
          </p:nvSpPr>
          <p:spPr>
            <a:xfrm>
              <a:off x="2483927" y="198909"/>
              <a:ext cx="639529" cy="5473575"/>
            </a:xfrm>
            <a:prstGeom prst="leftArrowCallou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16" name="115 CuadroTexto"/>
            <p:cNvSpPr txBox="1"/>
            <p:nvPr/>
          </p:nvSpPr>
          <p:spPr>
            <a:xfrm>
              <a:off x="395536" y="2564230"/>
              <a:ext cx="1728159" cy="831831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dirty="0">
                  <a:solidFill>
                    <a:schemeClr val="tx1"/>
                  </a:solidFill>
                  <a:sym typeface="Verdana Bold" charset="0"/>
                </a:rPr>
                <a:t>Gasto Corriente</a:t>
              </a:r>
            </a:p>
          </p:txBody>
        </p:sp>
      </p:grpSp>
      <p:grpSp>
        <p:nvGrpSpPr>
          <p:cNvPr id="86" name="85 Grupo"/>
          <p:cNvGrpSpPr>
            <a:grpSpLocks/>
          </p:cNvGrpSpPr>
          <p:nvPr/>
        </p:nvGrpSpPr>
        <p:grpSpPr bwMode="auto">
          <a:xfrm>
            <a:off x="395288" y="5856288"/>
            <a:ext cx="2728912" cy="831850"/>
            <a:chOff x="395536" y="5856947"/>
            <a:chExt cx="2727920" cy="830997"/>
          </a:xfrm>
        </p:grpSpPr>
        <p:sp>
          <p:nvSpPr>
            <p:cNvPr id="115" name="114 Llamada de flecha a la izquierda"/>
            <p:cNvSpPr/>
            <p:nvPr/>
          </p:nvSpPr>
          <p:spPr>
            <a:xfrm>
              <a:off x="2483927" y="5948928"/>
              <a:ext cx="639529" cy="739016"/>
            </a:xfrm>
            <a:prstGeom prst="leftArrowCallou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  <p:sp>
          <p:nvSpPr>
            <p:cNvPr id="117" name="116 CuadroTexto"/>
            <p:cNvSpPr txBox="1"/>
            <p:nvPr/>
          </p:nvSpPr>
          <p:spPr>
            <a:xfrm>
              <a:off x="395536" y="5856947"/>
              <a:ext cx="1728159" cy="830997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dirty="0">
                  <a:solidFill>
                    <a:schemeClr val="tx1"/>
                  </a:solidFill>
                  <a:sym typeface="Verdana Bold" charset="0"/>
                </a:rPr>
                <a:t>Gasto de Capital</a:t>
              </a:r>
            </a:p>
          </p:txBody>
        </p:sp>
      </p:grpSp>
      <p:grpSp>
        <p:nvGrpSpPr>
          <p:cNvPr id="87" name="86 Grupo"/>
          <p:cNvGrpSpPr>
            <a:grpSpLocks/>
          </p:cNvGrpSpPr>
          <p:nvPr/>
        </p:nvGrpSpPr>
        <p:grpSpPr bwMode="auto">
          <a:xfrm>
            <a:off x="395288" y="503238"/>
            <a:ext cx="1728787" cy="4365625"/>
            <a:chOff x="395536" y="503709"/>
            <a:chExt cx="1728192" cy="4365451"/>
          </a:xfrm>
        </p:grpSpPr>
        <p:sp>
          <p:nvSpPr>
            <p:cNvPr id="76" name="75 CuadroTexto"/>
            <p:cNvSpPr txBox="1"/>
            <p:nvPr/>
          </p:nvSpPr>
          <p:spPr>
            <a:xfrm>
              <a:off x="395536" y="503709"/>
              <a:ext cx="1728192" cy="904839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dirty="0">
                  <a:solidFill>
                    <a:schemeClr val="tx1"/>
                  </a:solidFill>
                  <a:sym typeface="Verdana Bold" charset="0"/>
                </a:rPr>
                <a:t>Gasto </a:t>
              </a:r>
            </a:p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r>
                <a:rPr lang="es-CL" dirty="0">
                  <a:solidFill>
                    <a:schemeClr val="tx1"/>
                  </a:solidFill>
                  <a:sym typeface="Verdana Bold" charset="0"/>
                </a:rPr>
                <a:t>Total</a:t>
              </a:r>
            </a:p>
          </p:txBody>
        </p:sp>
        <p:sp>
          <p:nvSpPr>
            <p:cNvPr id="77" name="76 Igual que"/>
            <p:cNvSpPr/>
            <p:nvPr/>
          </p:nvSpPr>
          <p:spPr>
            <a:xfrm>
              <a:off x="900187" y="1740322"/>
              <a:ext cx="647477" cy="336537"/>
            </a:xfrm>
            <a:prstGeom prst="mathEqua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olidFill>
                  <a:schemeClr val="tx1"/>
                </a:solidFill>
                <a:sym typeface="Verdana Bold" charset="0"/>
              </a:endParaRPr>
            </a:p>
          </p:txBody>
        </p:sp>
        <p:sp>
          <p:nvSpPr>
            <p:cNvPr id="78" name="77 Más"/>
            <p:cNvSpPr/>
            <p:nvPr/>
          </p:nvSpPr>
          <p:spPr>
            <a:xfrm>
              <a:off x="900187" y="4367530"/>
              <a:ext cx="647477" cy="501630"/>
            </a:xfrm>
            <a:prstGeom prst="mathPlus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spcBef>
                  <a:spcPct val="20000"/>
                </a:spcBef>
                <a:buFont typeface="Arial" pitchFamily="34" charset="0"/>
                <a:buNone/>
                <a:defRPr/>
              </a:pPr>
              <a:endParaRPr lang="es-CL">
                <a:sym typeface="Verdana Bold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3838" y="862013"/>
            <a:ext cx="8696325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3" name="2 CuadroTexto"/>
          <p:cNvSpPr txBox="1"/>
          <p:nvPr/>
        </p:nvSpPr>
        <p:spPr>
          <a:xfrm>
            <a:off x="357158" y="3643314"/>
            <a:ext cx="1928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  <a:cs typeface="Times New Roman" pitchFamily="18" charset="0"/>
              </a:rPr>
              <a:t>Gasto Corriente (4)</a:t>
            </a:r>
            <a:endParaRPr lang="es-CL" sz="1200" b="1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00430" y="3571876"/>
            <a:ext cx="10001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accent3">
                    <a:lumMod val="50000"/>
                  </a:schemeClr>
                </a:solidFill>
                <a:latin typeface="Arial Narrow" pitchFamily="34" charset="0"/>
              </a:rPr>
              <a:t>1442.235</a:t>
            </a:r>
            <a:endParaRPr lang="es-CL" sz="14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071538" y="6310662"/>
            <a:ext cx="6500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chemeClr val="accent3">
                    <a:lumMod val="50000"/>
                  </a:schemeClr>
                </a:solidFill>
              </a:rPr>
              <a:t>Fuente: Boletín de Salud y Economía – Ministerio de Salud – Vol.3 - 2010</a:t>
            </a:r>
            <a:endParaRPr lang="es-CL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63" y="1443038"/>
            <a:ext cx="8524875" cy="397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3" name="2 CuadroTexto"/>
          <p:cNvSpPr txBox="1"/>
          <p:nvPr/>
        </p:nvSpPr>
        <p:spPr>
          <a:xfrm>
            <a:off x="1071538" y="6286520"/>
            <a:ext cx="6500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chemeClr val="accent3">
                    <a:lumMod val="50000"/>
                  </a:schemeClr>
                </a:solidFill>
              </a:rPr>
              <a:t>Fuente: Boletín de Salud y Economía – Ministerio de Salud – Vol.3 - 2010</a:t>
            </a:r>
            <a:endParaRPr lang="es-CL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Algunas consideraciones</a:t>
            </a:r>
          </a:p>
        </p:txBody>
      </p:sp>
      <p:sp>
        <p:nvSpPr>
          <p:cNvPr id="43010" name="1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6D9F0B2-B658-4851-9DA1-69F578F53001}" type="slidenum">
              <a:rPr lang="en-US" smtClean="0">
                <a:ea typeface="ヒラギノ角ゴ Pro W3"/>
                <a:cs typeface="ヒラギノ角ゴ Pro W3"/>
                <a:sym typeface="Verdana Bold"/>
              </a:rPr>
              <a:pPr/>
              <a:t>14</a:t>
            </a:fld>
            <a:endParaRPr lang="en-US" smtClean="0">
              <a:ea typeface="ヒラギノ角ゴ Pro W3"/>
              <a:cs typeface="ヒラギノ角ゴ Pro W3"/>
              <a:sym typeface="Verdana Bold"/>
            </a:endParaRPr>
          </a:p>
        </p:txBody>
      </p:sp>
      <p:pic>
        <p:nvPicPr>
          <p:cNvPr id="43011" name="Picture 10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988" y="952500"/>
            <a:ext cx="85820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</p:pic>
      <p:sp>
        <p:nvSpPr>
          <p:cNvPr id="5" name="4 CuadroTexto"/>
          <p:cNvSpPr txBox="1"/>
          <p:nvPr/>
        </p:nvSpPr>
        <p:spPr>
          <a:xfrm>
            <a:off x="1071538" y="6286520"/>
            <a:ext cx="65008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chemeClr val="accent3">
                    <a:lumMod val="50000"/>
                  </a:schemeClr>
                </a:solidFill>
              </a:rPr>
              <a:t>Fuente: Boletín de Salud y Economía – Ministerio de Salud – Vol.3 - 2010</a:t>
            </a:r>
            <a:endParaRPr lang="es-CL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MX" smtClean="0">
                <a:latin typeface="Verdana" pitchFamily="34" charset="0"/>
                <a:ea typeface="ヒラギノ角ゴ Pro W3"/>
                <a:cs typeface="Verdana" pitchFamily="34" charset="0"/>
              </a:rPr>
              <a:t>Algunas consideraciones finales</a:t>
            </a:r>
            <a:endParaRPr lang="es-ES" smtClean="0">
              <a:latin typeface="Verdana" pitchFamily="34" charset="0"/>
              <a:ea typeface="ヒラギノ角ゴ Pro W3"/>
              <a:cs typeface="Verdana" pitchFamily="34" charset="0"/>
            </a:endParaRPr>
          </a:p>
        </p:txBody>
      </p:sp>
      <p:sp>
        <p:nvSpPr>
          <p:cNvPr id="129027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000108"/>
            <a:ext cx="8177213" cy="5214974"/>
          </a:xfrm>
        </p:spPr>
        <p:txBody>
          <a:bodyPr/>
          <a:lstStyle/>
          <a:p>
            <a:r>
              <a:rPr lang="es-MX" dirty="0" smtClean="0">
                <a:latin typeface="Calibri" pitchFamily="34" charset="0"/>
                <a:ea typeface="ヒラギノ角ゴ Pro W3"/>
                <a:cs typeface="ヒラギノ角ゴ Pro W3"/>
              </a:rPr>
              <a:t>Construcción híbrida del gasto total en salud por medio de varias fuentes y metodologías.</a:t>
            </a:r>
          </a:p>
          <a:p>
            <a:r>
              <a:rPr lang="es-MX" dirty="0" smtClean="0">
                <a:latin typeface="Calibri" pitchFamily="34" charset="0"/>
                <a:ea typeface="ヒラギノ角ゴ Pro W3"/>
                <a:cs typeface="ヒラギノ角ゴ Pro W3"/>
              </a:rPr>
              <a:t>Solo se dispone de datos a nivel agregado para el Sector Privado de Salud, solo por Fuente de Financiamiento (HF), por lo tanto no hay desagregación por Funciones (HC) o Proveedores (HP) (ICHA-SHA)</a:t>
            </a:r>
          </a:p>
          <a:p>
            <a:r>
              <a:rPr lang="es-MX" dirty="0" smtClean="0">
                <a:latin typeface="Calibri" pitchFamily="34" charset="0"/>
                <a:ea typeface="ヒラギノ角ゴ Pro W3"/>
                <a:cs typeface="ヒラギノ角ゴ Pro W3"/>
              </a:rPr>
              <a:t>Sólo en el caso de las estimaciones del gasto público de salud se dispone de información para proveedores (HP), financiadores (HF) y sólo en el caso de Hospitales una desagregación para los años 2010 y 2011 de algunas categorías por funciones de salud (HC).</a:t>
            </a:r>
          </a:p>
          <a:p>
            <a:r>
              <a:rPr lang="es-MX" dirty="0" smtClean="0">
                <a:latin typeface="Calibri" pitchFamily="34" charset="0"/>
                <a:ea typeface="ヒラギノ角ゴ Pro W3"/>
                <a:cs typeface="ヒラギノ角ゴ Pro W3"/>
              </a:rPr>
              <a:t>Un aspecto relevante a considerar en la estimación del sector público de salud utilizando las estadísticas de CSS es que se mantiene la consistencia metodológica del gasto, considerando a todas las variables relevantes, lo cual puede encontrar diferencias con la determinación del gasto en salud propuesto por el Sistema de Cuentas de Salud de OCDE.</a:t>
            </a:r>
          </a:p>
          <a:p>
            <a:r>
              <a:rPr lang="es-MX" dirty="0" smtClean="0">
                <a:latin typeface="Calibri" pitchFamily="34" charset="0"/>
                <a:ea typeface="ヒラギノ角ゴ Pro W3"/>
                <a:cs typeface="ヒラギノ角ゴ Pro W3"/>
              </a:rPr>
              <a:t>Utilizar la información de CSS para el Sector Privado de Salud para estimar y desagregar por proveedores el gasto en el contexto del SHA.</a:t>
            </a:r>
            <a:endParaRPr lang="es-ES" dirty="0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3"/>
          <p:cNvSpPr>
            <a:spLocks noGrp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/>
          <a:lstStyle/>
          <a:p>
            <a:pPr eaLnBrk="1" hangingPunct="1"/>
            <a:r>
              <a:rPr lang="en-US" sz="9200" smtClean="0">
                <a:solidFill>
                  <a:schemeClr val="bg1"/>
                </a:solidFill>
                <a:latin typeface="Verdana" pitchFamily="34" charset="0"/>
                <a:ea typeface="ヒラギノ角ゴ Pro W3"/>
                <a:cs typeface="Verdana" pitchFamily="34" charset="0"/>
              </a:rPr>
              <a:t>Gracias.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F94DE34-0C12-4F50-8D65-00F104488E03}" type="slidenum">
              <a:rPr lang="en-US" smtClean="0">
                <a:ea typeface="ヒラギノ角ゴ Pro W3"/>
                <a:cs typeface="ヒラギノ角ゴ Pro W3"/>
                <a:sym typeface="Verdana Bold"/>
              </a:rPr>
              <a:pPr/>
              <a:t>2</a:t>
            </a:fld>
            <a:endParaRPr lang="en-US" smtClean="0"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549275"/>
            <a:ext cx="8337550" cy="914400"/>
          </a:xfrm>
        </p:spPr>
        <p:txBody>
          <a:bodyPr/>
          <a:lstStyle/>
          <a:p>
            <a:r>
              <a:rPr lang="es-ES" sz="2800" b="1" smtClean="0">
                <a:latin typeface="Verdana" pitchFamily="34" charset="0"/>
                <a:ea typeface="ヒラギノ角ゴ Pro W3"/>
                <a:cs typeface="Verdana" pitchFamily="34" charset="0"/>
              </a:rPr>
              <a:t>Estructura de la presentación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477963"/>
            <a:ext cx="7861300" cy="4525962"/>
          </a:xfrm>
        </p:spPr>
        <p:txBody>
          <a:bodyPr/>
          <a:lstStyle/>
          <a:p>
            <a:pPr>
              <a:buFontTx/>
              <a:buChar char="•"/>
            </a:pPr>
            <a:r>
              <a:rPr lang="es-ES" sz="2800" dirty="0" smtClean="0">
                <a:latin typeface="Calibri" pitchFamily="34" charset="0"/>
                <a:ea typeface="ヒラギノ角ゴ Pro W3"/>
                <a:cs typeface="ヒラギノ角ゴ Pro W3"/>
              </a:rPr>
              <a:t>Antecedentes</a:t>
            </a:r>
          </a:p>
          <a:p>
            <a:pPr>
              <a:buFontTx/>
              <a:buChar char="•"/>
            </a:pPr>
            <a:r>
              <a:rPr lang="es-ES" sz="2800" dirty="0" smtClean="0">
                <a:latin typeface="Calibri" pitchFamily="34" charset="0"/>
                <a:ea typeface="ヒラギノ角ゴ Pro W3"/>
                <a:cs typeface="ヒラギノ角ゴ Pro W3"/>
              </a:rPr>
              <a:t>Aspectos metodológicos </a:t>
            </a:r>
          </a:p>
          <a:p>
            <a:pPr>
              <a:buFontTx/>
              <a:buChar char="•"/>
            </a:pPr>
            <a:r>
              <a:rPr lang="es-ES" sz="2800" dirty="0" smtClean="0">
                <a:latin typeface="Calibri" pitchFamily="34" charset="0"/>
                <a:ea typeface="ヒラギノ角ゴ Pro W3"/>
                <a:cs typeface="ヒラギノ角ゴ Pro W3"/>
              </a:rPr>
              <a:t>Consideraciones finales</a:t>
            </a:r>
          </a:p>
          <a:p>
            <a:pPr>
              <a:buNone/>
            </a:pPr>
            <a:endParaRPr lang="es-ES" sz="2800" dirty="0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45C8DE8-F13E-45C0-A654-78404787AAF7}" type="slidenum">
              <a:rPr lang="en-US" smtClean="0">
                <a:ea typeface="ヒラギノ角ゴ Pro W3"/>
                <a:cs typeface="ヒラギノ角ゴ Pro W3"/>
                <a:sym typeface="Verdana Bold"/>
              </a:rPr>
              <a:pPr/>
              <a:t>3</a:t>
            </a:fld>
            <a:endParaRPr lang="en-US" smtClean="0">
              <a:ea typeface="ヒラギノ角ゴ Pro W3"/>
              <a:cs typeface="ヒラギノ角ゴ Pro W3"/>
              <a:sym typeface="Verdana Bold"/>
            </a:endParaRPr>
          </a:p>
        </p:txBody>
      </p:sp>
      <p:sp>
        <p:nvSpPr>
          <p:cNvPr id="3686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CL" sz="2800" b="1" smtClean="0">
                <a:latin typeface="Verdana" pitchFamily="34" charset="0"/>
                <a:ea typeface="ヒラギノ角ゴ Pro W3"/>
                <a:cs typeface="Verdana" pitchFamily="34" charset="0"/>
              </a:rPr>
              <a:t/>
            </a:r>
            <a:br>
              <a:rPr lang="es-CL" sz="2800" b="1" smtClean="0">
                <a:latin typeface="Verdana" pitchFamily="34" charset="0"/>
                <a:ea typeface="ヒラギノ角ゴ Pro W3"/>
                <a:cs typeface="Verdana" pitchFamily="34" charset="0"/>
              </a:rPr>
            </a:br>
            <a:r>
              <a:rPr lang="es-CL" sz="2800" b="1" smtClean="0">
                <a:latin typeface="Verdana" pitchFamily="34" charset="0"/>
                <a:ea typeface="ヒラギノ角ゴ Pro W3"/>
                <a:cs typeface="Verdana" pitchFamily="34" charset="0"/>
              </a:rPr>
              <a:t>Antecedentes</a:t>
            </a:r>
          </a:p>
        </p:txBody>
      </p:sp>
      <p:sp>
        <p:nvSpPr>
          <p:cNvPr id="36867" name="Rectangle 3"/>
          <p:cNvSpPr>
            <a:spLocks noGrp="1"/>
          </p:cNvSpPr>
          <p:nvPr>
            <p:ph type="body" idx="4294967295"/>
          </p:nvPr>
        </p:nvSpPr>
        <p:spPr>
          <a:xfrm>
            <a:off x="152400" y="1477963"/>
            <a:ext cx="8177213" cy="4737100"/>
          </a:xfrm>
        </p:spPr>
        <p:txBody>
          <a:bodyPr/>
          <a:lstStyle/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El Ministerio de Salud de Chile ha estado trabajando en la implementación y elaboración de una Cuenta Satélite de Salud desde mediados del año 2004.</a:t>
            </a:r>
          </a:p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Actualmente presenta información publicada principalmente para el sector público de salud que abarca los años 2003-2011, sin embargo, se esta ad portas de publicar información para el sector privado.</a:t>
            </a:r>
            <a:endParaRPr lang="es-CL" smtClean="0">
              <a:latin typeface="Calibri" pitchFamily="34" charset="0"/>
              <a:ea typeface="ヒラギノ角ゴ Pro W3"/>
              <a:cs typeface="ヒラギノ角ゴ Pro W3"/>
            </a:endParaRPr>
          </a:p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El año 2011 Chile se incorporó a la Organización para la Cooperación y el Desarrollo Económico (OCDE/OECD), lo cual, implico comenzar a informar el gasto en salud bajo los parámetros del Sistema de Cuentas de Salud (SHA).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Antecedentes/Consideraciones metodológicas</a:t>
            </a:r>
          </a:p>
        </p:txBody>
      </p:sp>
      <p:sp>
        <p:nvSpPr>
          <p:cNvPr id="3789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Los requerimientos de información de la OCDE han implicado para el Ministerio de Salud un esfuerzo significativo en el ámbito de la determinación del Gasto Total en Salud, Gasto Público y Gasto Privado en Salud.</a:t>
            </a:r>
          </a:p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La evaluación que se realizó en dicho momento consideró continuar con la producción de las estadísticas de Cuentas Satélites de Salud y utilizar la información disponible para contruir los estimados de gasto público (corriente/capital) de acuerdo a los requerimiento de OCDE.</a:t>
            </a:r>
          </a:p>
          <a:p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También se utilizó el mismo método para el caso de las ISAPRES (seguros privados de salud) con datos de la CSS </a:t>
            </a:r>
          </a:p>
        </p:txBody>
      </p:sp>
      <p:sp>
        <p:nvSpPr>
          <p:cNvPr id="37891" name="3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2F73728-4988-41B3-B3C1-18479BB09E9E}" type="slidenum">
              <a:rPr lang="en-US" smtClean="0">
                <a:ea typeface="ヒラギノ角ゴ Pro W3"/>
                <a:cs typeface="ヒラギノ角ゴ Pro W3"/>
                <a:sym typeface="Verdana Bold"/>
              </a:rPr>
              <a:pPr/>
              <a:t>4</a:t>
            </a:fld>
            <a:endParaRPr lang="en-US" smtClean="0">
              <a:ea typeface="ヒラギノ角ゴ Pro W3"/>
              <a:cs typeface="ヒラギノ角ゴ Pro W3"/>
              <a:sym typeface="Verdana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Antecedentes/Consideraciones metodológicas</a:t>
            </a:r>
          </a:p>
        </p:txBody>
      </p:sp>
      <p:sp>
        <p:nvSpPr>
          <p:cNvPr id="123907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CL" sz="2400" dirty="0" smtClean="0">
                <a:latin typeface="Calibri" pitchFamily="34" charset="0"/>
                <a:ea typeface="ヒラギノ角ゴ Pro W3"/>
                <a:cs typeface="ヒラギノ角ゴ Pro W3"/>
              </a:rPr>
              <a:t>En este sentido, fue necesario utilizar otras fuentes de información para poder estimar el gasto privado de salud.</a:t>
            </a:r>
          </a:p>
          <a:p>
            <a:r>
              <a:rPr lang="es-CL" sz="2400" dirty="0" smtClean="0">
                <a:latin typeface="Calibri" pitchFamily="34" charset="0"/>
                <a:ea typeface="ヒラギノ角ゴ Pro W3"/>
                <a:cs typeface="ヒラギノ角ゴ Pro W3"/>
              </a:rPr>
              <a:t>Siguiendo en enfoque del Sistema de Cuentas de Salud (SHA 1.0) se estimó el gasto privado de salud utilizando la clasificación de fuentes de financiamiento (HF).</a:t>
            </a:r>
          </a:p>
          <a:p>
            <a:pPr lvl="1"/>
            <a:r>
              <a:rPr lang="es-CL" sz="2400" dirty="0" smtClean="0">
                <a:latin typeface="Calibri" pitchFamily="34" charset="0"/>
                <a:ea typeface="ヒラギノ角ゴ Pro W3"/>
                <a:cs typeface="ヒラギノ角ゴ Pro W3"/>
              </a:rPr>
              <a:t>Gasto en Seguros Privados</a:t>
            </a:r>
          </a:p>
          <a:p>
            <a:pPr lvl="1"/>
            <a:r>
              <a:rPr lang="es-CL" sz="2400" dirty="0" smtClean="0">
                <a:latin typeface="Calibri" pitchFamily="34" charset="0"/>
                <a:ea typeface="ヒラギノ角ゴ Pro W3"/>
                <a:cs typeface="ヒラギノ角ゴ Pro W3"/>
              </a:rPr>
              <a:t>Gasto de Bolsillo</a:t>
            </a:r>
          </a:p>
        </p:txBody>
      </p:sp>
      <p:sp>
        <p:nvSpPr>
          <p:cNvPr id="123908" name="3 Marcador de número de diapositiva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BFCF900C-EC62-4A74-A964-A9C09DD6D9A5}" type="slidenum">
              <a:rPr lang="en-US" sz="1000">
                <a:solidFill>
                  <a:srgbClr val="898989"/>
                </a:solidFill>
              </a:rPr>
              <a:pPr algn="r"/>
              <a:t>5</a:t>
            </a:fld>
            <a:endParaRPr lang="en-US" sz="1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Consideraciones metodológicas</a:t>
            </a:r>
          </a:p>
        </p:txBody>
      </p:sp>
      <p:sp>
        <p:nvSpPr>
          <p:cNvPr id="124931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s-CL" sz="2400" smtClean="0">
                <a:solidFill>
                  <a:schemeClr val="hlink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Estimación gasto de seguros privados de salud</a:t>
            </a:r>
          </a:p>
          <a:p>
            <a:endParaRPr lang="es-CL" sz="2400" smtClean="0">
              <a:solidFill>
                <a:schemeClr val="hlink"/>
              </a:solidFill>
              <a:latin typeface="Calibri" pitchFamily="34" charset="0"/>
              <a:ea typeface="ヒラギノ角ゴ Pro W3"/>
              <a:cs typeface="ヒラギノ角ゴ Pro W3"/>
            </a:endParaRPr>
          </a:p>
          <a:p>
            <a:r>
              <a:rPr lang="es-CL" sz="2400" b="1" smtClean="0">
                <a:latin typeface="Calibri" pitchFamily="34" charset="0"/>
                <a:ea typeface="ヒラギノ角ゴ Pro W3"/>
                <a:cs typeface="ヒラギノ角ゴ Pro W3"/>
              </a:rPr>
              <a:t>ISAPRES:</a:t>
            </a:r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 Se utiliza información de las Cuentas Satélites de Salud, considerando todos los gastos asociados, no solo el gasto en prestaciones (indemnizaciones en salud), sino también el gasto administrativo.</a:t>
            </a:r>
          </a:p>
          <a:p>
            <a:r>
              <a:rPr lang="es-CL" sz="2400" b="1" smtClean="0">
                <a:latin typeface="Calibri" pitchFamily="34" charset="0"/>
                <a:ea typeface="ヒラギノ角ゴ Pro W3"/>
                <a:cs typeface="ヒラギノ角ゴ Pro W3"/>
              </a:rPr>
              <a:t>Mutuales de Seguridad del Trabajo:</a:t>
            </a:r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 Se utiliza información de Balances y Estado de Resultados que publican estas instituciones. A partir del año 2014 se utilizará la información de la CSS para Mutuales.</a:t>
            </a:r>
          </a:p>
          <a:p>
            <a:endParaRPr lang="es-CL" sz="1800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24932" name="3 Marcador de número de diapositiva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08EB509-563A-4FA7-A1EC-C813C4B3E60D}" type="slidenum">
              <a:rPr lang="en-US" sz="1000">
                <a:solidFill>
                  <a:srgbClr val="898989"/>
                </a:solidFill>
              </a:rPr>
              <a:pPr algn="r"/>
              <a:t>6</a:t>
            </a:fld>
            <a:endParaRPr lang="en-US" sz="1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Consideraciones metodológicas</a:t>
            </a:r>
          </a:p>
        </p:txBody>
      </p:sp>
      <p:sp>
        <p:nvSpPr>
          <p:cNvPr id="125955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s-CL" sz="2400" smtClean="0">
                <a:solidFill>
                  <a:schemeClr val="hlink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Estimación del gasto de bolsillo</a:t>
            </a:r>
          </a:p>
          <a:p>
            <a:endParaRPr lang="es-CL" sz="2400" smtClean="0">
              <a:solidFill>
                <a:schemeClr val="hlink"/>
              </a:solidFill>
              <a:latin typeface="Calibri" pitchFamily="34" charset="0"/>
              <a:ea typeface="ヒラギノ角ゴ Pro W3"/>
              <a:cs typeface="ヒラギノ角ゴ Pro W3"/>
            </a:endParaRPr>
          </a:p>
          <a:p>
            <a:r>
              <a:rPr lang="es-CL" sz="2400" b="1" smtClean="0">
                <a:latin typeface="Calibri" pitchFamily="34" charset="0"/>
                <a:ea typeface="ヒラギノ角ゴ Pro W3"/>
                <a:cs typeface="ヒラギノ角ゴ Pro W3"/>
              </a:rPr>
              <a:t>Encuesta de Presupuestos Familiares (EPF 1997)</a:t>
            </a:r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: Se utiliza la proporción de gasto en salud que declaran los hogares respecto al gasto total de salud en el periodo reportado.</a:t>
            </a:r>
          </a:p>
          <a:p>
            <a:endParaRPr lang="es-CL" sz="2400" smtClean="0">
              <a:latin typeface="Calibri" pitchFamily="34" charset="0"/>
              <a:ea typeface="ヒラギノ角ゴ Pro W3"/>
              <a:cs typeface="ヒラギノ角ゴ Pro W3"/>
            </a:endParaRPr>
          </a:p>
          <a:p>
            <a:r>
              <a:rPr lang="es-CL" sz="2400" b="1" smtClean="0">
                <a:latin typeface="Calibri" pitchFamily="34" charset="0"/>
                <a:ea typeface="ヒラギノ角ゴ Pro W3"/>
                <a:cs typeface="ヒラギノ角ゴ Pro W3"/>
              </a:rPr>
              <a:t>Cuentas Nacionales:</a:t>
            </a:r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 Se utiliza el Consumo Final de los Hogares como variable macroeconómica para estimar el gasto de bolsillo anual.</a:t>
            </a:r>
          </a:p>
          <a:p>
            <a:endParaRPr lang="es-CL" sz="1800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25956" name="3 Marcador de número de diapositiva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F22AFC9-20DF-4A76-8A91-AC46C9EE84C5}" type="slidenum">
              <a:rPr lang="en-US" sz="1000">
                <a:solidFill>
                  <a:srgbClr val="898989"/>
                </a:solidFill>
              </a:rPr>
              <a:pPr algn="r"/>
              <a:t>7</a:t>
            </a:fld>
            <a:endParaRPr lang="en-US" sz="10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1 Título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CL" smtClean="0">
                <a:latin typeface="Verdana" pitchFamily="34" charset="0"/>
                <a:ea typeface="ヒラギノ角ゴ Pro W3"/>
                <a:cs typeface="Verdana" pitchFamily="34" charset="0"/>
              </a:rPr>
              <a:t>Consideraciones metodológicas</a:t>
            </a:r>
          </a:p>
        </p:txBody>
      </p:sp>
      <p:sp>
        <p:nvSpPr>
          <p:cNvPr id="126979" name="2 Marcador de contenido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>
              <a:buFont typeface="Arial" pitchFamily="34" charset="0"/>
              <a:buNone/>
            </a:pPr>
            <a:r>
              <a:rPr lang="es-CL" sz="2400" smtClean="0">
                <a:solidFill>
                  <a:schemeClr val="hlink"/>
                </a:solidFill>
                <a:latin typeface="Calibri" pitchFamily="34" charset="0"/>
                <a:ea typeface="ヒラギノ角ゴ Pro W3"/>
                <a:cs typeface="ヒラギノ角ゴ Pro W3"/>
              </a:rPr>
              <a:t>Estimación del Sector Público (Gobierno General)</a:t>
            </a:r>
          </a:p>
          <a:p>
            <a:endParaRPr lang="es-CL" sz="2400" smtClean="0">
              <a:solidFill>
                <a:schemeClr val="hlink"/>
              </a:solidFill>
              <a:latin typeface="Calibri" pitchFamily="34" charset="0"/>
              <a:ea typeface="ヒラギノ角ゴ Pro W3"/>
              <a:cs typeface="ヒラギノ角ゴ Pro W3"/>
            </a:endParaRPr>
          </a:p>
          <a:p>
            <a:r>
              <a:rPr lang="es-CL" sz="2400" b="1" smtClean="0">
                <a:latin typeface="Calibri" pitchFamily="34" charset="0"/>
                <a:ea typeface="ヒラギノ角ゴ Pro W3"/>
                <a:cs typeface="ヒラギノ角ゴ Pro W3"/>
              </a:rPr>
              <a:t>Cuenta Satélite de Salud: </a:t>
            </a:r>
            <a:r>
              <a:rPr lang="es-CL" sz="2400" smtClean="0">
                <a:latin typeface="Calibri" pitchFamily="34" charset="0"/>
                <a:ea typeface="ヒラギノ角ゴ Pro W3"/>
                <a:cs typeface="ヒラギノ角ゴ Pro W3"/>
              </a:rPr>
              <a:t>Como ya se mencionó, el sector público de salud se estima a partir de las variables que proporciona la CSS para el sector público a partir de cada una de las cuentas del sistema.</a:t>
            </a:r>
            <a:endParaRPr lang="es-CL" sz="1800" smtClean="0">
              <a:latin typeface="Calibri" pitchFamily="34" charset="0"/>
              <a:ea typeface="ヒラギノ角ゴ Pro W3"/>
              <a:cs typeface="ヒラギノ角ゴ Pro W3"/>
            </a:endParaRPr>
          </a:p>
        </p:txBody>
      </p:sp>
      <p:sp>
        <p:nvSpPr>
          <p:cNvPr id="126980" name="3 Marcador de número de diapositiva"/>
          <p:cNvSpPr txBox="1">
            <a:spLocks noGrp="1"/>
          </p:cNvSpPr>
          <p:nvPr/>
        </p:nvSpPr>
        <p:spPr bwMode="auto">
          <a:xfrm>
            <a:off x="6183313" y="6527800"/>
            <a:ext cx="21336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AED8C69-50DD-4917-BA48-C5D1936EEF6D}" type="slidenum">
              <a:rPr lang="en-US" sz="1000">
                <a:solidFill>
                  <a:srgbClr val="898989"/>
                </a:solidFill>
              </a:rPr>
              <a:pPr algn="r"/>
              <a:t>8</a:t>
            </a:fld>
            <a:endParaRPr lang="en-US" sz="1000">
              <a:solidFill>
                <a:srgbClr val="898989"/>
              </a:solidFill>
            </a:endParaRPr>
          </a:p>
        </p:txBody>
      </p:sp>
      <p:sp>
        <p:nvSpPr>
          <p:cNvPr id="126981" name="AutoShape 5"/>
          <p:cNvSpPr>
            <a:spLocks noChangeArrowheads="1"/>
          </p:cNvSpPr>
          <p:nvPr/>
        </p:nvSpPr>
        <p:spPr bwMode="auto">
          <a:xfrm>
            <a:off x="6019800" y="4419600"/>
            <a:ext cx="1524000" cy="6096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42900" y="257175"/>
            <a:ext cx="2065338" cy="1285875"/>
            <a:chOff x="216" y="162"/>
            <a:chExt cx="1301" cy="810"/>
          </a:xfrm>
        </p:grpSpPr>
        <p:sp>
          <p:nvSpPr>
            <p:cNvPr id="39001" name="Rectangle 3"/>
            <p:cNvSpPr>
              <a:spLocks noChangeArrowheads="1"/>
            </p:cNvSpPr>
            <p:nvPr/>
          </p:nvSpPr>
          <p:spPr bwMode="auto">
            <a:xfrm>
              <a:off x="339" y="162"/>
              <a:ext cx="1053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PRODUCCIÓN</a:t>
              </a:r>
            </a:p>
          </p:txBody>
        </p:sp>
        <p:sp>
          <p:nvSpPr>
            <p:cNvPr id="39002" name="Rectangle 4"/>
            <p:cNvSpPr>
              <a:spLocks noChangeArrowheads="1"/>
            </p:cNvSpPr>
            <p:nvPr/>
          </p:nvSpPr>
          <p:spPr bwMode="auto">
            <a:xfrm>
              <a:off x="216" y="552"/>
              <a:ext cx="52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CONSUMO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INTERMEDIO</a:t>
              </a:r>
            </a:p>
          </p:txBody>
        </p:sp>
        <p:sp>
          <p:nvSpPr>
            <p:cNvPr id="39003" name="Rectangle 5"/>
            <p:cNvSpPr>
              <a:spLocks noChangeArrowheads="1"/>
            </p:cNvSpPr>
            <p:nvPr/>
          </p:nvSpPr>
          <p:spPr bwMode="auto">
            <a:xfrm>
              <a:off x="810" y="552"/>
              <a:ext cx="7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PRODUCCION BRUTA</a:t>
              </a:r>
            </a:p>
          </p:txBody>
        </p:sp>
        <p:sp>
          <p:nvSpPr>
            <p:cNvPr id="39004" name="Rectangle 6"/>
            <p:cNvSpPr>
              <a:spLocks noChangeArrowheads="1"/>
            </p:cNvSpPr>
            <p:nvPr/>
          </p:nvSpPr>
          <p:spPr bwMode="auto">
            <a:xfrm>
              <a:off x="240" y="354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9005" name="Rectangle 7"/>
            <p:cNvSpPr>
              <a:spLocks noChangeArrowheads="1"/>
            </p:cNvSpPr>
            <p:nvPr/>
          </p:nvSpPr>
          <p:spPr bwMode="auto">
            <a:xfrm>
              <a:off x="988" y="354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9006" name="Group 8"/>
            <p:cNvGrpSpPr>
              <a:grpSpLocks/>
            </p:cNvGrpSpPr>
            <p:nvPr/>
          </p:nvGrpSpPr>
          <p:grpSpPr bwMode="auto">
            <a:xfrm>
              <a:off x="252" y="556"/>
              <a:ext cx="1200" cy="416"/>
              <a:chOff x="240" y="648"/>
              <a:chExt cx="1536" cy="645"/>
            </a:xfrm>
          </p:grpSpPr>
          <p:sp>
            <p:nvSpPr>
              <p:cNvPr id="39008" name="Line 9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9009" name="Line 10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9010" name="Line 11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39007" name="Rectangle 12"/>
            <p:cNvSpPr>
              <a:spLocks noChangeArrowheads="1"/>
            </p:cNvSpPr>
            <p:nvPr/>
          </p:nvSpPr>
          <p:spPr bwMode="auto">
            <a:xfrm>
              <a:off x="228" y="744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VALOR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AGREGADO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3349625" y="228600"/>
            <a:ext cx="2417763" cy="1612900"/>
            <a:chOff x="2110" y="144"/>
            <a:chExt cx="1523" cy="1016"/>
          </a:xfrm>
        </p:grpSpPr>
        <p:sp>
          <p:nvSpPr>
            <p:cNvPr id="38991" name="Rectangle 14"/>
            <p:cNvSpPr>
              <a:spLocks noChangeArrowheads="1"/>
            </p:cNvSpPr>
            <p:nvPr/>
          </p:nvSpPr>
          <p:spPr bwMode="auto">
            <a:xfrm>
              <a:off x="2688" y="595"/>
              <a:ext cx="76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VALOR</a:t>
              </a:r>
            </a:p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AGREGADO</a:t>
              </a:r>
            </a:p>
          </p:txBody>
        </p:sp>
        <p:sp>
          <p:nvSpPr>
            <p:cNvPr id="38992" name="Rectangle 15"/>
            <p:cNvSpPr>
              <a:spLocks noChangeArrowheads="1"/>
            </p:cNvSpPr>
            <p:nvPr/>
          </p:nvSpPr>
          <p:spPr bwMode="auto">
            <a:xfrm>
              <a:off x="2110" y="144"/>
              <a:ext cx="1523" cy="144"/>
            </a:xfrm>
            <a:prstGeom prst="rect">
              <a:avLst/>
            </a:prstGeom>
            <a:solidFill>
              <a:srgbClr val="CC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7A5C00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GENERACIÓN DE INGRESO</a:t>
              </a:r>
            </a:p>
          </p:txBody>
        </p:sp>
        <p:sp>
          <p:nvSpPr>
            <p:cNvPr id="38993" name="Rectangle 16"/>
            <p:cNvSpPr>
              <a:spLocks noChangeArrowheads="1"/>
            </p:cNvSpPr>
            <p:nvPr/>
          </p:nvSpPr>
          <p:spPr bwMode="auto">
            <a:xfrm>
              <a:off x="2262" y="871"/>
              <a:ext cx="7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EXCEDENTE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DE EXPLOTACIÓN/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ING. MIXTO</a:t>
              </a:r>
              <a:endParaRPr lang="es-ES_tradnl" sz="800" b="1">
                <a:solidFill>
                  <a:srgbClr val="FF3300"/>
                </a:solidFill>
                <a:latin typeface="Book Antiqua" pitchFamily="18" charset="0"/>
                <a:ea typeface="MS PGothic" pitchFamily="34" charset="-128"/>
              </a:endParaRPr>
            </a:p>
          </p:txBody>
        </p:sp>
        <p:sp>
          <p:nvSpPr>
            <p:cNvPr id="38994" name="Rectangle 17"/>
            <p:cNvSpPr>
              <a:spLocks noChangeArrowheads="1"/>
            </p:cNvSpPr>
            <p:nvPr/>
          </p:nvSpPr>
          <p:spPr bwMode="auto">
            <a:xfrm>
              <a:off x="2269" y="336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8995" name="Rectangle 18"/>
            <p:cNvSpPr>
              <a:spLocks noChangeArrowheads="1"/>
            </p:cNvSpPr>
            <p:nvPr/>
          </p:nvSpPr>
          <p:spPr bwMode="auto">
            <a:xfrm>
              <a:off x="3017" y="336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CC9900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8996" name="Group 19"/>
            <p:cNvGrpSpPr>
              <a:grpSpLocks/>
            </p:cNvGrpSpPr>
            <p:nvPr/>
          </p:nvGrpSpPr>
          <p:grpSpPr bwMode="auto">
            <a:xfrm>
              <a:off x="2281" y="547"/>
              <a:ext cx="1200" cy="602"/>
              <a:chOff x="240" y="648"/>
              <a:chExt cx="1536" cy="645"/>
            </a:xfrm>
          </p:grpSpPr>
          <p:sp>
            <p:nvSpPr>
              <p:cNvPr id="38998" name="Line 20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99" name="Line 21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9000" name="Line 22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  <p:sp>
          <p:nvSpPr>
            <p:cNvPr id="38997" name="Rectangle 23"/>
            <p:cNvSpPr>
              <a:spLocks noChangeArrowheads="1"/>
            </p:cNvSpPr>
            <p:nvPr/>
          </p:nvSpPr>
          <p:spPr bwMode="auto">
            <a:xfrm>
              <a:off x="2256" y="571"/>
              <a:ext cx="624" cy="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REMUNERACIONES</a:t>
              </a:r>
            </a:p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OTROS IMP. S/PROD.</a:t>
              </a:r>
            </a:p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(-) OTRAS SUBV. S/PROD.</a:t>
              </a:r>
              <a:endParaRPr lang="es-ES_tradnl" sz="600" b="1">
                <a:solidFill>
                  <a:srgbClr val="FF3300"/>
                </a:solidFill>
                <a:latin typeface="Book Antiqua" pitchFamily="18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8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553200" y="228600"/>
            <a:ext cx="2076450" cy="1863725"/>
            <a:chOff x="4128" y="144"/>
            <a:chExt cx="1308" cy="1174"/>
          </a:xfrm>
        </p:grpSpPr>
        <p:sp>
          <p:nvSpPr>
            <p:cNvPr id="38980" name="Rectangle 25"/>
            <p:cNvSpPr>
              <a:spLocks noChangeArrowheads="1"/>
            </p:cNvSpPr>
            <p:nvPr/>
          </p:nvSpPr>
          <p:spPr bwMode="auto">
            <a:xfrm>
              <a:off x="4668" y="655"/>
              <a:ext cx="7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FF9900"/>
                  </a:solidFill>
                  <a:latin typeface="Arial" pitchFamily="34" charset="0"/>
                  <a:ea typeface="MS PGothic" pitchFamily="34" charset="-128"/>
                </a:rPr>
                <a:t>EXCEDENTE DE EXPLOTACIÓN/ING. MIXTO</a:t>
              </a:r>
            </a:p>
          </p:txBody>
        </p:sp>
        <p:sp>
          <p:nvSpPr>
            <p:cNvPr id="38981" name="Rectangle 26"/>
            <p:cNvSpPr>
              <a:spLocks noChangeArrowheads="1"/>
            </p:cNvSpPr>
            <p:nvPr/>
          </p:nvSpPr>
          <p:spPr bwMode="auto">
            <a:xfrm>
              <a:off x="4128" y="655"/>
              <a:ext cx="68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RENTA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DE LA PRO-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PIEDAD</a:t>
              </a:r>
            </a:p>
          </p:txBody>
        </p:sp>
        <p:sp>
          <p:nvSpPr>
            <p:cNvPr id="38982" name="Rectangle 27"/>
            <p:cNvSpPr>
              <a:spLocks noChangeArrowheads="1"/>
            </p:cNvSpPr>
            <p:nvPr/>
          </p:nvSpPr>
          <p:spPr bwMode="auto">
            <a:xfrm>
              <a:off x="4224" y="144"/>
              <a:ext cx="1031" cy="230"/>
            </a:xfrm>
            <a:prstGeom prst="rect">
              <a:avLst/>
            </a:prstGeom>
            <a:solidFill>
              <a:srgbClr val="33CC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1F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ASIGNACIÓN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PRIMARIA DEL INGRESO</a:t>
              </a:r>
            </a:p>
          </p:txBody>
        </p:sp>
        <p:sp>
          <p:nvSpPr>
            <p:cNvPr id="38983" name="Rectangle 28"/>
            <p:cNvSpPr>
              <a:spLocks noChangeArrowheads="1"/>
            </p:cNvSpPr>
            <p:nvPr/>
          </p:nvSpPr>
          <p:spPr bwMode="auto">
            <a:xfrm>
              <a:off x="4149" y="952"/>
              <a:ext cx="44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SALDO ING. PRIM./ING. NAC.</a:t>
              </a:r>
            </a:p>
          </p:txBody>
        </p:sp>
        <p:sp>
          <p:nvSpPr>
            <p:cNvPr id="38984" name="Rectangle 29"/>
            <p:cNvSpPr>
              <a:spLocks noChangeArrowheads="1"/>
            </p:cNvSpPr>
            <p:nvPr/>
          </p:nvSpPr>
          <p:spPr bwMode="auto">
            <a:xfrm>
              <a:off x="4587" y="943"/>
              <a:ext cx="816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REM., IMP., SUB.   RENTA DE LA</a:t>
              </a:r>
            </a:p>
            <a:p>
              <a:pPr algn="r"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PROPIEDAD</a:t>
              </a:r>
            </a:p>
          </p:txBody>
        </p:sp>
        <p:sp>
          <p:nvSpPr>
            <p:cNvPr id="38985" name="Rectangle 30"/>
            <p:cNvSpPr>
              <a:spLocks noChangeArrowheads="1"/>
            </p:cNvSpPr>
            <p:nvPr/>
          </p:nvSpPr>
          <p:spPr bwMode="auto">
            <a:xfrm>
              <a:off x="4128" y="420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8986" name="Rectangle 31"/>
            <p:cNvSpPr>
              <a:spLocks noChangeArrowheads="1"/>
            </p:cNvSpPr>
            <p:nvPr/>
          </p:nvSpPr>
          <p:spPr bwMode="auto">
            <a:xfrm>
              <a:off x="4876" y="420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33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8987" name="Group 32"/>
            <p:cNvGrpSpPr>
              <a:grpSpLocks/>
            </p:cNvGrpSpPr>
            <p:nvPr/>
          </p:nvGrpSpPr>
          <p:grpSpPr bwMode="auto">
            <a:xfrm>
              <a:off x="4140" y="634"/>
              <a:ext cx="1200" cy="602"/>
              <a:chOff x="240" y="648"/>
              <a:chExt cx="1536" cy="645"/>
            </a:xfrm>
          </p:grpSpPr>
          <p:sp>
            <p:nvSpPr>
              <p:cNvPr id="38988" name="Line 33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89" name="Line 34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90" name="Line 35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55600" y="2209800"/>
            <a:ext cx="2082800" cy="1752600"/>
            <a:chOff x="224" y="1392"/>
            <a:chExt cx="1312" cy="1104"/>
          </a:xfrm>
        </p:grpSpPr>
        <p:sp>
          <p:nvSpPr>
            <p:cNvPr id="38970" name="Rectangle 37"/>
            <p:cNvSpPr>
              <a:spLocks noChangeArrowheads="1"/>
            </p:cNvSpPr>
            <p:nvPr/>
          </p:nvSpPr>
          <p:spPr bwMode="auto">
            <a:xfrm>
              <a:off x="240" y="1872"/>
              <a:ext cx="67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IMPTOS.CTES.,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CONT.Y PREST. SOC., O.T.C.</a:t>
              </a:r>
              <a:endParaRPr lang="es-ES_tradnl" sz="800" b="1">
                <a:solidFill>
                  <a:srgbClr val="FF33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8971" name="Rectangle 38"/>
            <p:cNvSpPr>
              <a:spLocks noChangeArrowheads="1"/>
            </p:cNvSpPr>
            <p:nvPr/>
          </p:nvSpPr>
          <p:spPr bwMode="auto">
            <a:xfrm>
              <a:off x="912" y="1920"/>
              <a:ext cx="57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SALDO ING. PRIM./IN.NAC.</a:t>
              </a:r>
            </a:p>
          </p:txBody>
        </p:sp>
        <p:sp>
          <p:nvSpPr>
            <p:cNvPr id="38972" name="Rectangle 39"/>
            <p:cNvSpPr>
              <a:spLocks noChangeArrowheads="1"/>
            </p:cNvSpPr>
            <p:nvPr/>
          </p:nvSpPr>
          <p:spPr bwMode="auto">
            <a:xfrm>
              <a:off x="240" y="1392"/>
              <a:ext cx="1296" cy="230"/>
            </a:xfrm>
            <a:prstGeom prst="rect">
              <a:avLst/>
            </a:prstGeom>
            <a:solidFill>
              <a:srgbClr val="99FF33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5C991F"/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DISTRIBUCIÓN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SECUNDARIA DEL INGRESO</a:t>
              </a:r>
            </a:p>
          </p:txBody>
        </p:sp>
        <p:sp>
          <p:nvSpPr>
            <p:cNvPr id="38973" name="Rectangle 40"/>
            <p:cNvSpPr>
              <a:spLocks noChangeArrowheads="1"/>
            </p:cNvSpPr>
            <p:nvPr/>
          </p:nvSpPr>
          <p:spPr bwMode="auto">
            <a:xfrm>
              <a:off x="224" y="2168"/>
              <a:ext cx="67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INGRESO BRUTO</a:t>
              </a:r>
            </a:p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DISPONIBLE</a:t>
              </a:r>
            </a:p>
          </p:txBody>
        </p:sp>
        <p:sp>
          <p:nvSpPr>
            <p:cNvPr id="38974" name="Rectangle 41"/>
            <p:cNvSpPr>
              <a:spLocks noChangeArrowheads="1"/>
            </p:cNvSpPr>
            <p:nvPr/>
          </p:nvSpPr>
          <p:spPr bwMode="auto">
            <a:xfrm>
              <a:off x="264" y="1680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99FF6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8975" name="Rectangle 42"/>
            <p:cNvSpPr>
              <a:spLocks noChangeArrowheads="1"/>
            </p:cNvSpPr>
            <p:nvPr/>
          </p:nvSpPr>
          <p:spPr bwMode="auto">
            <a:xfrm>
              <a:off x="1012" y="1680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99FF66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8976" name="Group 43"/>
            <p:cNvGrpSpPr>
              <a:grpSpLocks/>
            </p:cNvGrpSpPr>
            <p:nvPr/>
          </p:nvGrpSpPr>
          <p:grpSpPr bwMode="auto">
            <a:xfrm>
              <a:off x="276" y="1863"/>
              <a:ext cx="1200" cy="633"/>
              <a:chOff x="240" y="648"/>
              <a:chExt cx="1536" cy="645"/>
            </a:xfrm>
          </p:grpSpPr>
          <p:sp>
            <p:nvSpPr>
              <p:cNvPr id="38977" name="Line 44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78" name="Line 45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79" name="Line 46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0" name="Group 47"/>
          <p:cNvGrpSpPr>
            <a:grpSpLocks/>
          </p:cNvGrpSpPr>
          <p:nvPr/>
        </p:nvGrpSpPr>
        <p:grpSpPr bwMode="auto">
          <a:xfrm>
            <a:off x="3543300" y="2190750"/>
            <a:ext cx="2114550" cy="1619250"/>
            <a:chOff x="2232" y="1380"/>
            <a:chExt cx="1332" cy="1020"/>
          </a:xfrm>
        </p:grpSpPr>
        <p:sp>
          <p:nvSpPr>
            <p:cNvPr id="38960" name="Rectangle 48"/>
            <p:cNvSpPr>
              <a:spLocks noChangeArrowheads="1"/>
            </p:cNvSpPr>
            <p:nvPr/>
          </p:nvSpPr>
          <p:spPr bwMode="auto">
            <a:xfrm>
              <a:off x="2748" y="1910"/>
              <a:ext cx="81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INGRESO </a:t>
              </a:r>
            </a:p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DISPONIBLE</a:t>
              </a:r>
            </a:p>
          </p:txBody>
        </p:sp>
        <p:sp>
          <p:nvSpPr>
            <p:cNvPr id="38961" name="Rectangle 49"/>
            <p:cNvSpPr>
              <a:spLocks noChangeArrowheads="1"/>
            </p:cNvSpPr>
            <p:nvPr/>
          </p:nvSpPr>
          <p:spPr bwMode="auto">
            <a:xfrm>
              <a:off x="2232" y="1882"/>
              <a:ext cx="492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GASTO DE CONSUMO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FINAL</a:t>
              </a:r>
            </a:p>
          </p:txBody>
        </p:sp>
        <p:sp>
          <p:nvSpPr>
            <p:cNvPr id="38962" name="Rectangle 50"/>
            <p:cNvSpPr>
              <a:spLocks noChangeArrowheads="1"/>
            </p:cNvSpPr>
            <p:nvPr/>
          </p:nvSpPr>
          <p:spPr bwMode="auto">
            <a:xfrm>
              <a:off x="2331" y="1380"/>
              <a:ext cx="1101" cy="230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7A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UTILIZACIÓN</a:t>
              </a:r>
            </a:p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DEL INGRESO DISPONIBLE</a:t>
              </a:r>
            </a:p>
          </p:txBody>
        </p:sp>
        <p:sp>
          <p:nvSpPr>
            <p:cNvPr id="38963" name="Rectangle 51"/>
            <p:cNvSpPr>
              <a:spLocks noChangeArrowheads="1"/>
            </p:cNvSpPr>
            <p:nvPr/>
          </p:nvSpPr>
          <p:spPr bwMode="auto">
            <a:xfrm>
              <a:off x="2278" y="2160"/>
              <a:ext cx="40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AHORRO</a:t>
              </a:r>
            </a:p>
          </p:txBody>
        </p:sp>
        <p:sp>
          <p:nvSpPr>
            <p:cNvPr id="38964" name="Rectangle 52"/>
            <p:cNvSpPr>
              <a:spLocks noChangeArrowheads="1"/>
            </p:cNvSpPr>
            <p:nvPr/>
          </p:nvSpPr>
          <p:spPr bwMode="auto">
            <a:xfrm>
              <a:off x="2269" y="1680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8965" name="Rectangle 53"/>
            <p:cNvSpPr>
              <a:spLocks noChangeArrowheads="1"/>
            </p:cNvSpPr>
            <p:nvPr/>
          </p:nvSpPr>
          <p:spPr bwMode="auto">
            <a:xfrm>
              <a:off x="3017" y="1680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8966" name="Group 54"/>
            <p:cNvGrpSpPr>
              <a:grpSpLocks/>
            </p:cNvGrpSpPr>
            <p:nvPr/>
          </p:nvGrpSpPr>
          <p:grpSpPr bwMode="auto">
            <a:xfrm>
              <a:off x="2281" y="1863"/>
              <a:ext cx="1200" cy="537"/>
              <a:chOff x="240" y="648"/>
              <a:chExt cx="1536" cy="645"/>
            </a:xfrm>
          </p:grpSpPr>
          <p:sp>
            <p:nvSpPr>
              <p:cNvPr id="38967" name="Line 55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68" name="Line 56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69" name="Line 57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2" name="Group 58"/>
          <p:cNvGrpSpPr>
            <a:grpSpLocks/>
          </p:cNvGrpSpPr>
          <p:nvPr/>
        </p:nvGrpSpPr>
        <p:grpSpPr bwMode="auto">
          <a:xfrm>
            <a:off x="6457950" y="2209800"/>
            <a:ext cx="2038350" cy="1905000"/>
            <a:chOff x="4068" y="1392"/>
            <a:chExt cx="1284" cy="1200"/>
          </a:xfrm>
        </p:grpSpPr>
        <p:sp>
          <p:nvSpPr>
            <p:cNvPr id="38949" name="Rectangle 59"/>
            <p:cNvSpPr>
              <a:spLocks noChangeArrowheads="1"/>
            </p:cNvSpPr>
            <p:nvPr/>
          </p:nvSpPr>
          <p:spPr bwMode="auto">
            <a:xfrm>
              <a:off x="4068" y="1771"/>
              <a:ext cx="720" cy="1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6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F.B.K.F., C.K.F.(-), VAR. EXISTENCIAS,......</a:t>
              </a:r>
            </a:p>
          </p:txBody>
        </p:sp>
        <p:sp>
          <p:nvSpPr>
            <p:cNvPr id="38950" name="Rectangle 60"/>
            <p:cNvSpPr>
              <a:spLocks noChangeArrowheads="1"/>
            </p:cNvSpPr>
            <p:nvPr/>
          </p:nvSpPr>
          <p:spPr bwMode="auto">
            <a:xfrm>
              <a:off x="4800" y="1872"/>
              <a:ext cx="528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r" defTabSz="914400" eaLnBrk="0" hangingPunct="0"/>
              <a:r>
                <a:rPr lang="es-ES_tradnl" sz="800" b="1">
                  <a:solidFill>
                    <a:srgbClr val="DC5B04"/>
                  </a:solidFill>
                  <a:latin typeface="Arial" pitchFamily="34" charset="0"/>
                  <a:ea typeface="MS PGothic" pitchFamily="34" charset="-128"/>
                </a:rPr>
                <a:t>AHORRO</a:t>
              </a:r>
              <a:endParaRPr lang="es-ES_tradnl" sz="800">
                <a:solidFill>
                  <a:srgbClr val="DC5B04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8951" name="Rectangle 61"/>
            <p:cNvSpPr>
              <a:spLocks noChangeArrowheads="1"/>
            </p:cNvSpPr>
            <p:nvPr/>
          </p:nvSpPr>
          <p:spPr bwMode="auto">
            <a:xfrm>
              <a:off x="4176" y="1392"/>
              <a:ext cx="1104" cy="135"/>
            </a:xfrm>
            <a:prstGeom prst="rect">
              <a:avLst/>
            </a:prstGeom>
            <a:solidFill>
              <a:srgbClr val="0099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005C7A"/>
              </a:prstShdw>
            </a:effectLst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DE CAPITAL</a:t>
              </a:r>
            </a:p>
          </p:txBody>
        </p:sp>
        <p:sp>
          <p:nvSpPr>
            <p:cNvPr id="38952" name="Rectangle 62"/>
            <p:cNvSpPr>
              <a:spLocks noChangeArrowheads="1"/>
            </p:cNvSpPr>
            <p:nvPr/>
          </p:nvSpPr>
          <p:spPr bwMode="auto">
            <a:xfrm>
              <a:off x="4068" y="2256"/>
              <a:ext cx="720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7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PRÉSTAMO NETO</a:t>
              </a:r>
            </a:p>
            <a:p>
              <a:pPr defTabSz="914400" eaLnBrk="0" hangingPunct="0"/>
              <a:r>
                <a:rPr lang="es-ES_tradnl" sz="7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O</a:t>
              </a:r>
            </a:p>
            <a:p>
              <a:pPr defTabSz="914400" eaLnBrk="0" hangingPunct="0"/>
              <a:r>
                <a:rPr lang="es-ES_tradnl" sz="7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ENDEUDAMIENTO</a:t>
              </a:r>
            </a:p>
          </p:txBody>
        </p:sp>
        <p:sp>
          <p:nvSpPr>
            <p:cNvPr id="38953" name="Rectangle 63"/>
            <p:cNvSpPr>
              <a:spLocks noChangeArrowheads="1"/>
            </p:cNvSpPr>
            <p:nvPr/>
          </p:nvSpPr>
          <p:spPr bwMode="auto">
            <a:xfrm>
              <a:off x="4752" y="2190"/>
              <a:ext cx="57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TRANSF. DE CAPITAL REC.  </a:t>
              </a:r>
            </a:p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(-)TRANF. DE CAPITAL PAG. </a:t>
              </a:r>
            </a:p>
          </p:txBody>
        </p:sp>
        <p:sp>
          <p:nvSpPr>
            <p:cNvPr id="38954" name="Rectangle 64"/>
            <p:cNvSpPr>
              <a:spLocks noChangeArrowheads="1"/>
            </p:cNvSpPr>
            <p:nvPr/>
          </p:nvSpPr>
          <p:spPr bwMode="auto">
            <a:xfrm>
              <a:off x="4117" y="1584"/>
              <a:ext cx="438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EMPLEOS</a:t>
              </a:r>
            </a:p>
          </p:txBody>
        </p:sp>
        <p:sp>
          <p:nvSpPr>
            <p:cNvPr id="38955" name="Rectangle 65"/>
            <p:cNvSpPr>
              <a:spLocks noChangeArrowheads="1"/>
            </p:cNvSpPr>
            <p:nvPr/>
          </p:nvSpPr>
          <p:spPr bwMode="auto">
            <a:xfrm>
              <a:off x="4865" y="1584"/>
              <a:ext cx="487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RECURSOS</a:t>
              </a:r>
            </a:p>
          </p:txBody>
        </p:sp>
        <p:grpSp>
          <p:nvGrpSpPr>
            <p:cNvPr id="38956" name="Group 66"/>
            <p:cNvGrpSpPr>
              <a:grpSpLocks/>
            </p:cNvGrpSpPr>
            <p:nvPr/>
          </p:nvGrpSpPr>
          <p:grpSpPr bwMode="auto">
            <a:xfrm>
              <a:off x="4129" y="1767"/>
              <a:ext cx="1200" cy="825"/>
              <a:chOff x="240" y="648"/>
              <a:chExt cx="1536" cy="645"/>
            </a:xfrm>
          </p:grpSpPr>
          <p:sp>
            <p:nvSpPr>
              <p:cNvPr id="38957" name="Line 67"/>
              <p:cNvSpPr>
                <a:spLocks noChangeShapeType="1"/>
              </p:cNvSpPr>
              <p:nvPr/>
            </p:nvSpPr>
            <p:spPr bwMode="auto">
              <a:xfrm>
                <a:off x="972" y="648"/>
                <a:ext cx="0" cy="6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58" name="Line 68"/>
              <p:cNvSpPr>
                <a:spLocks noChangeShapeType="1"/>
              </p:cNvSpPr>
              <p:nvPr/>
            </p:nvSpPr>
            <p:spPr bwMode="auto">
              <a:xfrm>
                <a:off x="240" y="648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59" name="Line 69"/>
              <p:cNvSpPr>
                <a:spLocks noChangeShapeType="1"/>
              </p:cNvSpPr>
              <p:nvPr/>
            </p:nvSpPr>
            <p:spPr bwMode="auto">
              <a:xfrm>
                <a:off x="240" y="960"/>
                <a:ext cx="153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4" name="Group 70"/>
          <p:cNvGrpSpPr>
            <a:grpSpLocks/>
          </p:cNvGrpSpPr>
          <p:nvPr/>
        </p:nvGrpSpPr>
        <p:grpSpPr bwMode="auto">
          <a:xfrm>
            <a:off x="73025" y="4476750"/>
            <a:ext cx="2822575" cy="1955800"/>
            <a:chOff x="144" y="2820"/>
            <a:chExt cx="1778" cy="1232"/>
          </a:xfrm>
        </p:grpSpPr>
        <p:sp>
          <p:nvSpPr>
            <p:cNvPr id="38940" name="Rectangle 71"/>
            <p:cNvSpPr>
              <a:spLocks noChangeArrowheads="1"/>
            </p:cNvSpPr>
            <p:nvPr/>
          </p:nvSpPr>
          <p:spPr bwMode="auto">
            <a:xfrm>
              <a:off x="144" y="3312"/>
              <a:ext cx="912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ORO MONETARIO Y DEG, MONEDA Y DEPOSITOS, PRÉSTAMOS, RES. T. DE SEG., OTRAS CTAS. POR   COBRAR</a:t>
              </a:r>
            </a:p>
          </p:txBody>
        </p:sp>
        <p:sp>
          <p:nvSpPr>
            <p:cNvPr id="38941" name="Rectangle 72"/>
            <p:cNvSpPr>
              <a:spLocks noChangeArrowheads="1"/>
            </p:cNvSpPr>
            <p:nvPr/>
          </p:nvSpPr>
          <p:spPr bwMode="auto">
            <a:xfrm>
              <a:off x="1056" y="3312"/>
              <a:ext cx="86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8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MONEDA Y DEPOSITOS, PRÉSTAMOS, RES. T. DE SEG., OTRAS CTAS. POR  PAGAR</a:t>
              </a:r>
              <a:endParaRPr lang="es-ES_tradnl" sz="1200" b="1">
                <a:solidFill>
                  <a:srgbClr val="009999"/>
                </a:solidFill>
                <a:latin typeface="Arial" pitchFamily="34" charset="0"/>
                <a:ea typeface="MS PGothic" pitchFamily="34" charset="-128"/>
              </a:endParaRPr>
            </a:p>
          </p:txBody>
        </p:sp>
        <p:sp>
          <p:nvSpPr>
            <p:cNvPr id="38942" name="Rectangle 73"/>
            <p:cNvSpPr>
              <a:spLocks noChangeArrowheads="1"/>
            </p:cNvSpPr>
            <p:nvPr/>
          </p:nvSpPr>
          <p:spPr bwMode="auto">
            <a:xfrm>
              <a:off x="660" y="2820"/>
              <a:ext cx="894" cy="144"/>
            </a:xfrm>
            <a:prstGeom prst="rect">
              <a:avLst/>
            </a:prstGeom>
            <a:solidFill>
              <a:srgbClr val="FF9900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995C00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CUENTA FINANCIERA</a:t>
              </a:r>
            </a:p>
          </p:txBody>
        </p:sp>
        <p:sp>
          <p:nvSpPr>
            <p:cNvPr id="38943" name="Rectangle 74"/>
            <p:cNvSpPr>
              <a:spLocks noChangeArrowheads="1"/>
            </p:cNvSpPr>
            <p:nvPr/>
          </p:nvSpPr>
          <p:spPr bwMode="auto">
            <a:xfrm>
              <a:off x="192" y="3006"/>
              <a:ext cx="770" cy="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ADQUISICÓN NETA DE ACTIVOS</a:t>
              </a:r>
            </a:p>
          </p:txBody>
        </p:sp>
        <p:sp>
          <p:nvSpPr>
            <p:cNvPr id="38944" name="Rectangle 75"/>
            <p:cNvSpPr>
              <a:spLocks noChangeArrowheads="1"/>
            </p:cNvSpPr>
            <p:nvPr/>
          </p:nvSpPr>
          <p:spPr bwMode="auto">
            <a:xfrm>
              <a:off x="1056" y="3012"/>
              <a:ext cx="816" cy="22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66106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EMISIÓN NETA DE PASIVOS</a:t>
              </a:r>
            </a:p>
          </p:txBody>
        </p:sp>
        <p:sp>
          <p:nvSpPr>
            <p:cNvPr id="38945" name="Line 76"/>
            <p:cNvSpPr>
              <a:spLocks noChangeShapeType="1"/>
            </p:cNvSpPr>
            <p:nvPr/>
          </p:nvSpPr>
          <p:spPr bwMode="auto">
            <a:xfrm>
              <a:off x="1059" y="3302"/>
              <a:ext cx="0" cy="73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46" name="Line 77"/>
            <p:cNvSpPr>
              <a:spLocks noChangeShapeType="1"/>
            </p:cNvSpPr>
            <p:nvPr/>
          </p:nvSpPr>
          <p:spPr bwMode="auto">
            <a:xfrm>
              <a:off x="192" y="3302"/>
              <a:ext cx="16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47" name="Line 78"/>
            <p:cNvSpPr>
              <a:spLocks noChangeShapeType="1"/>
            </p:cNvSpPr>
            <p:nvPr/>
          </p:nvSpPr>
          <p:spPr bwMode="auto">
            <a:xfrm>
              <a:off x="192" y="3748"/>
              <a:ext cx="1680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48" name="Rectangle 79"/>
            <p:cNvSpPr>
              <a:spLocks noChangeArrowheads="1"/>
            </p:cNvSpPr>
            <p:nvPr/>
          </p:nvSpPr>
          <p:spPr bwMode="auto">
            <a:xfrm>
              <a:off x="1221" y="3840"/>
              <a:ext cx="6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defTabSz="91440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PRÉSTAMO NETO/</a:t>
              </a:r>
            </a:p>
            <a:p>
              <a:pPr algn="r" defTabSz="91440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 ENDEUDAMIENTO</a:t>
              </a:r>
              <a:endParaRPr lang="es-ES" sz="800" b="1">
                <a:solidFill>
                  <a:srgbClr val="FF33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</p:grpSp>
      <p:grpSp>
        <p:nvGrpSpPr>
          <p:cNvPr id="15" name="Group 80"/>
          <p:cNvGrpSpPr>
            <a:grpSpLocks/>
          </p:cNvGrpSpPr>
          <p:nvPr/>
        </p:nvGrpSpPr>
        <p:grpSpPr bwMode="auto">
          <a:xfrm>
            <a:off x="3200400" y="4495800"/>
            <a:ext cx="2743200" cy="1857375"/>
            <a:chOff x="1968" y="2832"/>
            <a:chExt cx="1728" cy="1170"/>
          </a:xfrm>
        </p:grpSpPr>
        <p:sp>
          <p:nvSpPr>
            <p:cNvPr id="38931" name="Rectangle 81"/>
            <p:cNvSpPr>
              <a:spLocks noChangeArrowheads="1"/>
            </p:cNvSpPr>
            <p:nvPr/>
          </p:nvSpPr>
          <p:spPr bwMode="auto">
            <a:xfrm>
              <a:off x="2389" y="2832"/>
              <a:ext cx="982" cy="144"/>
            </a:xfrm>
            <a:prstGeom prst="rect">
              <a:avLst/>
            </a:prstGeom>
            <a:solidFill>
              <a:srgbClr val="2FBD2F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C711C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BALANCE DE APERTURA</a:t>
              </a:r>
              <a:endParaRPr lang="es-ES_tradnl" sz="900">
                <a:solidFill>
                  <a:srgbClr val="000000"/>
                </a:solidFill>
                <a:latin typeface="Tahoma" pitchFamily="34" charset="0"/>
                <a:ea typeface="MS PGothic" pitchFamily="34" charset="-128"/>
              </a:endParaRPr>
            </a:p>
          </p:txBody>
        </p:sp>
        <p:sp>
          <p:nvSpPr>
            <p:cNvPr id="38932" name="Rectangle 82"/>
            <p:cNvSpPr>
              <a:spLocks noChangeArrowheads="1"/>
            </p:cNvSpPr>
            <p:nvPr/>
          </p:nvSpPr>
          <p:spPr bwMode="auto">
            <a:xfrm>
              <a:off x="1968" y="3216"/>
              <a:ext cx="816" cy="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ACTIVOS NO FINANCIEROS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1)	ACTIVOS PRODUCIDOS.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2)	ACTIVOS NO   PRODUCIDOS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ACT. FINANCIEROS</a:t>
              </a:r>
            </a:p>
          </p:txBody>
        </p:sp>
        <p:sp>
          <p:nvSpPr>
            <p:cNvPr id="38933" name="Rectangle 83"/>
            <p:cNvSpPr>
              <a:spLocks noChangeArrowheads="1"/>
            </p:cNvSpPr>
            <p:nvPr/>
          </p:nvSpPr>
          <p:spPr bwMode="auto">
            <a:xfrm>
              <a:off x="2880" y="3264"/>
              <a:ext cx="816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MONET., PRÉSTAMOS, ACCIONES, ETC.</a:t>
              </a: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VALOR NETO</a:t>
              </a:r>
            </a:p>
          </p:txBody>
        </p:sp>
        <p:sp>
          <p:nvSpPr>
            <p:cNvPr id="38934" name="Rectangle 84"/>
            <p:cNvSpPr>
              <a:spLocks noChangeArrowheads="1"/>
            </p:cNvSpPr>
            <p:nvPr/>
          </p:nvSpPr>
          <p:spPr bwMode="auto">
            <a:xfrm>
              <a:off x="1968" y="3024"/>
              <a:ext cx="624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5C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ACTIVOS</a:t>
              </a:r>
            </a:p>
          </p:txBody>
        </p:sp>
        <p:sp>
          <p:nvSpPr>
            <p:cNvPr id="38935" name="Rectangle 85"/>
            <p:cNvSpPr>
              <a:spLocks noChangeArrowheads="1"/>
            </p:cNvSpPr>
            <p:nvPr/>
          </p:nvSpPr>
          <p:spPr bwMode="auto">
            <a:xfrm>
              <a:off x="2784" y="3024"/>
              <a:ext cx="912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5C00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PASIVOS Y VALOR NETO</a:t>
              </a:r>
            </a:p>
          </p:txBody>
        </p:sp>
        <p:sp>
          <p:nvSpPr>
            <p:cNvPr id="38936" name="Line 86"/>
            <p:cNvSpPr>
              <a:spLocks noChangeShapeType="1"/>
            </p:cNvSpPr>
            <p:nvPr/>
          </p:nvSpPr>
          <p:spPr bwMode="auto">
            <a:xfrm>
              <a:off x="2772" y="3216"/>
              <a:ext cx="0" cy="72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grpSp>
          <p:nvGrpSpPr>
            <p:cNvPr id="38937" name="Group 87"/>
            <p:cNvGrpSpPr>
              <a:grpSpLocks/>
            </p:cNvGrpSpPr>
            <p:nvPr/>
          </p:nvGrpSpPr>
          <p:grpSpPr bwMode="auto">
            <a:xfrm>
              <a:off x="1968" y="3216"/>
              <a:ext cx="1728" cy="528"/>
              <a:chOff x="1968" y="3216"/>
              <a:chExt cx="1776" cy="528"/>
            </a:xfrm>
          </p:grpSpPr>
          <p:sp>
            <p:nvSpPr>
              <p:cNvPr id="38938" name="Line 88"/>
              <p:cNvSpPr>
                <a:spLocks noChangeShapeType="1"/>
              </p:cNvSpPr>
              <p:nvPr/>
            </p:nvSpPr>
            <p:spPr bwMode="auto">
              <a:xfrm>
                <a:off x="1968" y="3216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  <p:sp>
            <p:nvSpPr>
              <p:cNvPr id="38939" name="Line 89"/>
              <p:cNvSpPr>
                <a:spLocks noChangeShapeType="1"/>
              </p:cNvSpPr>
              <p:nvPr/>
            </p:nvSpPr>
            <p:spPr bwMode="auto">
              <a:xfrm>
                <a:off x="1968" y="3744"/>
                <a:ext cx="17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s-CL"/>
              </a:p>
            </p:txBody>
          </p:sp>
        </p:grpSp>
      </p:grpSp>
      <p:grpSp>
        <p:nvGrpSpPr>
          <p:cNvPr id="17" name="Group 90"/>
          <p:cNvGrpSpPr>
            <a:grpSpLocks/>
          </p:cNvGrpSpPr>
          <p:nvPr/>
        </p:nvGrpSpPr>
        <p:grpSpPr bwMode="auto">
          <a:xfrm>
            <a:off x="6248400" y="4495800"/>
            <a:ext cx="2755900" cy="1809750"/>
            <a:chOff x="3888" y="2832"/>
            <a:chExt cx="1736" cy="1140"/>
          </a:xfrm>
        </p:grpSpPr>
        <p:sp>
          <p:nvSpPr>
            <p:cNvPr id="38923" name="Rectangle 91"/>
            <p:cNvSpPr>
              <a:spLocks noChangeArrowheads="1"/>
            </p:cNvSpPr>
            <p:nvPr/>
          </p:nvSpPr>
          <p:spPr bwMode="auto">
            <a:xfrm>
              <a:off x="4320" y="2832"/>
              <a:ext cx="867" cy="144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  <a:effectLst>
              <a:prstShdw prst="shdw17" dist="17961" dir="2700000">
                <a:srgbClr val="1F7A7A"/>
              </a:prstShdw>
            </a:effectLst>
          </p:spPr>
          <p:txBody>
            <a:bodyPr wrap="none"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900" b="1">
                  <a:solidFill>
                    <a:srgbClr val="000000"/>
                  </a:solidFill>
                  <a:latin typeface="Tahoma" pitchFamily="34" charset="0"/>
                  <a:ea typeface="MS PGothic" pitchFamily="34" charset="-128"/>
                </a:rPr>
                <a:t>BALANCE DE CIERRE</a:t>
              </a:r>
              <a:endParaRPr lang="es-ES_tradnl" sz="900">
                <a:solidFill>
                  <a:srgbClr val="000000"/>
                </a:solidFill>
                <a:latin typeface="Tahoma" pitchFamily="34" charset="0"/>
                <a:ea typeface="MS PGothic" pitchFamily="34" charset="-128"/>
              </a:endParaRPr>
            </a:p>
          </p:txBody>
        </p:sp>
        <p:sp>
          <p:nvSpPr>
            <p:cNvPr id="38924" name="Rectangle 92"/>
            <p:cNvSpPr>
              <a:spLocks noChangeArrowheads="1"/>
            </p:cNvSpPr>
            <p:nvPr/>
          </p:nvSpPr>
          <p:spPr bwMode="auto">
            <a:xfrm>
              <a:off x="3888" y="3024"/>
              <a:ext cx="584" cy="143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ACTIVOS</a:t>
              </a:r>
            </a:p>
          </p:txBody>
        </p:sp>
        <p:sp>
          <p:nvSpPr>
            <p:cNvPr id="38925" name="Rectangle 93"/>
            <p:cNvSpPr>
              <a:spLocks noChangeArrowheads="1"/>
            </p:cNvSpPr>
            <p:nvPr/>
          </p:nvSpPr>
          <p:spPr bwMode="auto">
            <a:xfrm>
              <a:off x="4608" y="3024"/>
              <a:ext cx="1016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33CCCC"/>
              </a:solidFill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algn="ctr" defTabSz="914400" eaLnBrk="0" hangingPunct="0"/>
              <a:r>
                <a:rPr lang="es-ES_tradnl" sz="800" b="1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PASIVOS Y VALOR NETO</a:t>
              </a:r>
            </a:p>
          </p:txBody>
        </p:sp>
        <p:sp>
          <p:nvSpPr>
            <p:cNvPr id="38926" name="Line 94"/>
            <p:cNvSpPr>
              <a:spLocks noChangeShapeType="1"/>
            </p:cNvSpPr>
            <p:nvPr/>
          </p:nvSpPr>
          <p:spPr bwMode="auto">
            <a:xfrm>
              <a:off x="4752" y="3216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27" name="Line 95"/>
            <p:cNvSpPr>
              <a:spLocks noChangeShapeType="1"/>
            </p:cNvSpPr>
            <p:nvPr/>
          </p:nvSpPr>
          <p:spPr bwMode="auto">
            <a:xfrm>
              <a:off x="3888" y="3216"/>
              <a:ext cx="17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28" name="Line 96"/>
            <p:cNvSpPr>
              <a:spLocks noChangeShapeType="1"/>
            </p:cNvSpPr>
            <p:nvPr/>
          </p:nvSpPr>
          <p:spPr bwMode="auto">
            <a:xfrm>
              <a:off x="3888" y="3744"/>
              <a:ext cx="1728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s-CL"/>
            </a:p>
          </p:txBody>
        </p:sp>
        <p:sp>
          <p:nvSpPr>
            <p:cNvPr id="38929" name="Rectangle 97"/>
            <p:cNvSpPr>
              <a:spLocks noChangeArrowheads="1"/>
            </p:cNvSpPr>
            <p:nvPr/>
          </p:nvSpPr>
          <p:spPr bwMode="auto">
            <a:xfrm>
              <a:off x="3888" y="3264"/>
              <a:ext cx="86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ACTIVOS NO FINANCIEROS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1)	ACTIVOS PRODUCIDOS.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2)	ACTIVOS NO   PRODUCIDOS</a:t>
              </a:r>
            </a:p>
            <a:p>
              <a:pPr marL="190500" indent="-190500"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ACT. FINANCIEROS</a:t>
              </a:r>
            </a:p>
          </p:txBody>
        </p:sp>
        <p:sp>
          <p:nvSpPr>
            <p:cNvPr id="38930" name="Rectangle 98"/>
            <p:cNvSpPr>
              <a:spLocks noChangeArrowheads="1"/>
            </p:cNvSpPr>
            <p:nvPr/>
          </p:nvSpPr>
          <p:spPr bwMode="auto">
            <a:xfrm>
              <a:off x="4848" y="3234"/>
              <a:ext cx="768" cy="7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defTabSz="914400" eaLnBrk="0" hangingPunct="0"/>
              <a:r>
                <a:rPr lang="es-ES_tradnl" sz="700">
                  <a:solidFill>
                    <a:srgbClr val="000000"/>
                  </a:solidFill>
                  <a:latin typeface="Arial" pitchFamily="34" charset="0"/>
                  <a:ea typeface="MS PGothic" pitchFamily="34" charset="-128"/>
                </a:rPr>
                <a:t>MONET., PRÉSTAMOS, ACCIONES, ETC.</a:t>
              </a: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endParaRPr lang="es-ES_tradnl" sz="700">
                <a:solidFill>
                  <a:srgbClr val="000000"/>
                </a:solidFill>
                <a:latin typeface="Arial" pitchFamily="34" charset="0"/>
                <a:ea typeface="MS PGothic" pitchFamily="34" charset="-128"/>
              </a:endParaRPr>
            </a:p>
            <a:p>
              <a:pPr algn="r" defTabSz="914400" eaLnBrk="0" hangingPunct="0"/>
              <a:r>
                <a:rPr lang="es-ES_tradnl" sz="800" b="1">
                  <a:solidFill>
                    <a:srgbClr val="FF3300"/>
                  </a:solidFill>
                  <a:latin typeface="Arial" pitchFamily="34" charset="0"/>
                  <a:ea typeface="MS PGothic" pitchFamily="34" charset="-128"/>
                </a:rPr>
                <a:t>VALOR NETO</a:t>
              </a:r>
              <a:endParaRPr lang="es-ES_tradnl" sz="1000">
                <a:solidFill>
                  <a:srgbClr val="FF3300"/>
                </a:solidFill>
                <a:latin typeface="Arial" pitchFamily="34" charset="0"/>
                <a:ea typeface="MS PGothic" pitchFamily="34" charset="-128"/>
              </a:endParaRPr>
            </a:p>
          </p:txBody>
        </p:sp>
      </p:grpSp>
      <p:sp>
        <p:nvSpPr>
          <p:cNvPr id="323683" name="Text Box 99"/>
          <p:cNvSpPr txBox="1">
            <a:spLocks noChangeArrowheads="1"/>
          </p:cNvSpPr>
          <p:nvPr/>
        </p:nvSpPr>
        <p:spPr bwMode="auto">
          <a:xfrm>
            <a:off x="179388" y="6453188"/>
            <a:ext cx="30067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400" eaLnBrk="0" hangingPunct="0"/>
            <a:r>
              <a:rPr lang="es-ES" sz="1200" i="1">
                <a:solidFill>
                  <a:srgbClr val="0033CC"/>
                </a:solidFill>
                <a:latin typeface="Arial" pitchFamily="34" charset="0"/>
                <a:ea typeface="MS PGothic" pitchFamily="34" charset="-128"/>
              </a:rPr>
              <a:t>Lámina: Carmen Reyes, consultora OPS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23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683" grpId="0"/>
    </p:bld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Office Theme">
      <a:majorFont>
        <a:latin typeface=""/>
        <a:ea typeface="ヒラギノ角ゴ Pro W3"/>
        <a:cs typeface="ヒラギノ角ゴ Pro W3"/>
      </a:majorFont>
      <a:minorFont>
        <a:latin typeface="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4_Office Theme">
      <a:majorFont>
        <a:latin typeface="Verdana"/>
        <a:ea typeface="ヒラギノ角ゴ Pro W3"/>
        <a:cs typeface="Verdana"/>
      </a:majorFont>
      <a:minorFont>
        <a:latin typeface="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5_Office Theme">
      <a:majorFont>
        <a:latin typeface="Verdana"/>
        <a:ea typeface="ヒラギノ角ゴ Pro W3"/>
        <a:cs typeface="Verdana"/>
      </a:majorFont>
      <a:minorFont>
        <a:latin typeface="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11156</TotalTime>
  <Words>1359</Words>
  <Application>Microsoft Office PowerPoint</Application>
  <PresentationFormat>Presentación en pantalla (4:3)</PresentationFormat>
  <Paragraphs>238</Paragraphs>
  <Slides>16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3_Office Theme</vt:lpstr>
      <vt:lpstr>4_Office Theme</vt:lpstr>
      <vt:lpstr>5_Office Theme</vt:lpstr>
      <vt:lpstr>Uso de la Cuenta Satélite de Salud de Chile para estimar Gasto Público de Salud en el contexto del SHA 1.0. </vt:lpstr>
      <vt:lpstr>Estructura de la presentación</vt:lpstr>
      <vt:lpstr> Antecedentes</vt:lpstr>
      <vt:lpstr>Antecedentes/Consideraciones metodológicas</vt:lpstr>
      <vt:lpstr>Antecedentes/Consideraciones metodológicas</vt:lpstr>
      <vt:lpstr>Consideraciones metodológicas</vt:lpstr>
      <vt:lpstr>Consideraciones metodológicas</vt:lpstr>
      <vt:lpstr>Consideraciones metodológicas</vt:lpstr>
      <vt:lpstr>Diapositiva 9</vt:lpstr>
      <vt:lpstr>Diapositiva 10</vt:lpstr>
      <vt:lpstr>Diapositiva 11</vt:lpstr>
      <vt:lpstr>Diapositiva 12</vt:lpstr>
      <vt:lpstr>Diapositiva 13</vt:lpstr>
      <vt:lpstr>Algunas consideraciones</vt:lpstr>
      <vt:lpstr>Algunas consideraciones finales</vt:lpstr>
      <vt:lpstr>Gracias.</vt:lpstr>
    </vt:vector>
  </TitlesOfParts>
  <Company>DESAL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Valorizacion Decreto 01</dc:title>
  <dc:creator>Mónica Aravena P</dc:creator>
  <cp:keywords>Decreto 01</cp:keywords>
  <cp:lastModifiedBy>WILLY</cp:lastModifiedBy>
  <cp:revision>326</cp:revision>
  <dcterms:created xsi:type="dcterms:W3CDTF">2010-11-27T19:44:20Z</dcterms:created>
  <dcterms:modified xsi:type="dcterms:W3CDTF">2013-07-23T21:12:31Z</dcterms:modified>
</cp:coreProperties>
</file>