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40"/>
  </p:notesMasterIdLst>
  <p:sldIdLst>
    <p:sldId id="257" r:id="rId3"/>
    <p:sldId id="276" r:id="rId4"/>
    <p:sldId id="297" r:id="rId5"/>
    <p:sldId id="260" r:id="rId6"/>
    <p:sldId id="258" r:id="rId7"/>
    <p:sldId id="268" r:id="rId8"/>
    <p:sldId id="267" r:id="rId9"/>
    <p:sldId id="266" r:id="rId10"/>
    <p:sldId id="263" r:id="rId11"/>
    <p:sldId id="291" r:id="rId12"/>
    <p:sldId id="292" r:id="rId13"/>
    <p:sldId id="275" r:id="rId14"/>
    <p:sldId id="269" r:id="rId15"/>
    <p:sldId id="272" r:id="rId16"/>
    <p:sldId id="259" r:id="rId17"/>
    <p:sldId id="279" r:id="rId18"/>
    <p:sldId id="271" r:id="rId19"/>
    <p:sldId id="285" r:id="rId20"/>
    <p:sldId id="284" r:id="rId21"/>
    <p:sldId id="282" r:id="rId22"/>
    <p:sldId id="280" r:id="rId23"/>
    <p:sldId id="283" r:id="rId24"/>
    <p:sldId id="295" r:id="rId25"/>
    <p:sldId id="270" r:id="rId26"/>
    <p:sldId id="265" r:id="rId27"/>
    <p:sldId id="277" r:id="rId28"/>
    <p:sldId id="290" r:id="rId29"/>
    <p:sldId id="289" r:id="rId30"/>
    <p:sldId id="281" r:id="rId31"/>
    <p:sldId id="261" r:id="rId32"/>
    <p:sldId id="286" r:id="rId33"/>
    <p:sldId id="287" r:id="rId34"/>
    <p:sldId id="288" r:id="rId35"/>
    <p:sldId id="294" r:id="rId36"/>
    <p:sldId id="296" r:id="rId37"/>
    <p:sldId id="264" r:id="rId38"/>
    <p:sldId id="27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91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43537-9B2A-4515-BD43-544B495E6F71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60EA4-671C-47F4-8806-FA93C1D178C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730" tIns="44865" rIns="89730" bIns="44865"/>
          <a:lstStyle/>
          <a:p>
            <a:pPr eaLnBrk="1" hangingPunct="1">
              <a:defRPr/>
            </a:pPr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F146116-F032-450F-A6D8-89564F7901A2}" type="slidenum">
              <a:rPr lang="en-US" sz="1200">
                <a:solidFill>
                  <a:srgbClr val="000000"/>
                </a:solidFill>
              </a:rPr>
              <a:pPr/>
              <a:t>32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60EA4-671C-47F4-8806-FA93C1D178C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60EA4-671C-47F4-8806-FA93C1D178C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0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F146116-F032-450F-A6D8-89564F7901A2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60EA4-671C-47F4-8806-FA93C1D178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DAB6-DD5F-413D-91E9-4CA33F199260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2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6DAB6-DD5F-413D-91E9-4CA33F199260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6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>
              <a:latin typeface="Times" pitchFamily="-8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C34BAB24-7482-47B6-BEFF-46973308BA50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>
              <a:latin typeface="Times" pitchFamily="-8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C34BAB24-7482-47B6-BEFF-46973308BA50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F146116-F032-450F-A6D8-89564F7901A2}" type="slidenum">
              <a:rPr lang="en-US" sz="1200">
                <a:solidFill>
                  <a:srgbClr val="000000"/>
                </a:solidFill>
              </a:rPr>
              <a:pPr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fld id="{DF146116-F032-450F-A6D8-89564F7901A2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402F-D273-49F9-A7EA-16626C72EB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8659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692B24-9371-4669-A5BF-A2B587FB6B84}" type="datetime1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7/22/2013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835B05-697E-44C4-A166-C6BDAA45745E}" type="slidenum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83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A1AAB0-7893-4980-BE75-007D08FAD013}" type="datetime1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7/22/2013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B1C248-45A2-41CA-809D-C1CF0568A2A9}" type="slidenum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05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25561A-2C3C-4C96-8710-3E41C2B28F84}" type="datetime1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7/22/2013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6F39F7-3F4F-4247-B6EE-1126B0F74449}" type="slidenum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026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27C796-6C3C-4142-B6AC-3CD1C4C0C783}" type="datetime1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7/22/2013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F5466A-DB68-4C3E-A491-F72E76B93DE8}" type="slidenum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12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B07F2D-643A-4614-B774-1C0B4B794584}" type="datetime1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7/22/2013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C445F-980B-4291-9C73-5EA14CC4CAF3}" type="slidenum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38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98AB4-592D-4D8D-A3C8-3A27A8427C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746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E8CD1-D0E0-4922-A5D2-59ADFC733E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3634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VE" noProof="0" smtClean="0"/>
              <a:t/>
            </a:r>
            <a:br>
              <a:rPr lang="es-VE" noProof="0" smtClean="0"/>
            </a:br>
            <a:r>
              <a:rPr lang="es-VE" noProof="0" smtClean="0"/>
              <a:t/>
            </a:r>
            <a:br>
              <a:rPr lang="es-VE" noProof="0" smtClean="0"/>
            </a:br>
            <a:r>
              <a:rPr lang="es-VE" noProof="0" smtClean="0"/>
              <a:t/>
            </a:r>
            <a:br>
              <a:rPr lang="es-VE" noProof="0" smtClean="0"/>
            </a:br>
            <a:r>
              <a:rPr lang="es-VE" noProof="0" smtClean="0"/>
              <a:t/>
            </a:r>
            <a:br>
              <a:rPr lang="es-VE" noProof="0" smtClean="0"/>
            </a:br>
            <a:endParaRPr lang="es-V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VE" noProof="0" smtClean="0"/>
              <a:t>Click to edit Master subtitle style</a:t>
            </a:r>
            <a:endParaRPr lang="es-VE" noProof="0"/>
          </a:p>
        </p:txBody>
      </p:sp>
    </p:spTree>
    <p:extLst>
      <p:ext uri="{BB962C8B-B14F-4D97-AF65-F5344CB8AC3E}">
        <p14:creationId xmlns:p14="http://schemas.microsoft.com/office/powerpoint/2010/main" val="89154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s-VE" noProof="0" smtClean="0"/>
              <a:t>Click to edit Master title style</a:t>
            </a:r>
            <a:endParaRPr lang="es-V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rgbClr val="CC0000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rgbClr val="CC0000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rgbClr val="CC0000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rgbClr val="CC0000"/>
                </a:solidFill>
                <a:latin typeface="Calibri" pitchFamily="34" charset="0"/>
                <a:cs typeface="Calibri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9BA34E-4152-4E18-9BBF-1E6807631F35}" type="datetime1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7/22/2013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777F88-2FA8-4862-9B87-5236216DCAD6}" type="slidenum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01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5" name="Oval 5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6" name="Oval 6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78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59C5EA-11B7-47CF-8770-1AD1CFE277EE}" type="datetime1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7/22/2013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Palatino Linotype"/>
              </a:rPr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5A228-2066-4B8E-9EBD-6750A50D089B}" type="slidenum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35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9B17F0-F273-4D88-AB99-28C4CB74B884}" type="datetime1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7/22/2013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Palatino Linotype"/>
              </a:rPr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1D848D-1B1F-401C-9A46-A2AE0060E9DA}" type="slidenum">
              <a:rPr lang="en-US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84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0080FF"/>
                </a:solidFill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8F2FE2-B352-43FC-80F3-F52C9C3260A3}" type="slidenum">
              <a:rPr lang="en-US"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rgbClr val="00408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rgbClr val="004080"/>
          </a:solidFill>
          <a:latin typeface="Arial Black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rgbClr val="004080"/>
          </a:solidFill>
          <a:latin typeface="Arial Black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rgbClr val="004080"/>
          </a:solidFill>
          <a:latin typeface="Arial Black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rgbClr val="004080"/>
          </a:solidFill>
          <a:latin typeface="Arial Black" pitchFamily="34" charset="0"/>
          <a:ea typeface="MS PGothic" pitchFamily="34" charset="-128"/>
          <a:cs typeface="MS PGothic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rgbClr val="004080"/>
          </a:solidFill>
          <a:latin typeface="Arial Black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rgbClr val="004080"/>
          </a:solidFill>
          <a:latin typeface="Arial Black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rgbClr val="004080"/>
          </a:solidFill>
          <a:latin typeface="Arial Black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rgbClr val="00408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Char char="•"/>
        <a:defRPr sz="2600">
          <a:solidFill>
            <a:srgbClr val="00005C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Char char="–"/>
        <a:defRPr sz="2400">
          <a:solidFill>
            <a:srgbClr val="00005C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Char char="•"/>
        <a:defRPr sz="2000">
          <a:solidFill>
            <a:srgbClr val="00005C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Char char="–"/>
        <a:defRPr>
          <a:solidFill>
            <a:srgbClr val="00005C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Char char="»"/>
        <a:defRPr sz="1600">
          <a:solidFill>
            <a:srgbClr val="00005C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0FF"/>
        </a:buClr>
        <a:buChar char="»"/>
        <a:defRPr sz="1600">
          <a:solidFill>
            <a:srgbClr val="0000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0FF"/>
        </a:buClr>
        <a:buChar char="»"/>
        <a:defRPr sz="1600">
          <a:solidFill>
            <a:srgbClr val="0000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0FF"/>
        </a:buClr>
        <a:buChar char="»"/>
        <a:defRPr sz="1600">
          <a:solidFill>
            <a:srgbClr val="0000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0FF"/>
        </a:buClr>
        <a:buChar char="»"/>
        <a:defRPr sz="1600">
          <a:solidFill>
            <a:srgbClr val="0000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VE" noProof="0" dirty="0" err="1" smtClean="0"/>
              <a:t>Click</a:t>
            </a:r>
            <a:r>
              <a:rPr lang="es-VE" noProof="0" dirty="0" smtClean="0"/>
              <a:t> </a:t>
            </a:r>
            <a:r>
              <a:rPr lang="es-VE" noProof="0" dirty="0" err="1" smtClean="0"/>
              <a:t>to</a:t>
            </a:r>
            <a:r>
              <a:rPr lang="es-VE" noProof="0" dirty="0" smtClean="0"/>
              <a:t> </a:t>
            </a:r>
            <a:r>
              <a:rPr lang="es-VE" noProof="0" dirty="0" err="1" smtClean="0"/>
              <a:t>edit</a:t>
            </a:r>
            <a:r>
              <a:rPr lang="es-VE" noProof="0" dirty="0" smtClean="0"/>
              <a:t> Master </a:t>
            </a:r>
            <a:r>
              <a:rPr lang="es-VE" noProof="0" dirty="0" err="1" smtClean="0"/>
              <a:t>title</a:t>
            </a:r>
            <a:r>
              <a:rPr lang="es-VE" noProof="0" dirty="0" smtClean="0"/>
              <a:t> </a:t>
            </a:r>
            <a:r>
              <a:rPr lang="es-VE" noProof="0" dirty="0" err="1" smtClean="0"/>
              <a:t>style</a:t>
            </a:r>
            <a:endParaRPr lang="es-VE" noProof="0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VE" noProof="0" smtClean="0"/>
              <a:t>Click to edit Master text styles</a:t>
            </a:r>
          </a:p>
          <a:p>
            <a:pPr lvl="1"/>
            <a:r>
              <a:rPr lang="es-VE" noProof="0" smtClean="0"/>
              <a:t>Second level</a:t>
            </a:r>
          </a:p>
          <a:p>
            <a:pPr lvl="2"/>
            <a:r>
              <a:rPr lang="es-VE" noProof="0" smtClean="0"/>
              <a:t>Third level</a:t>
            </a:r>
          </a:p>
          <a:p>
            <a:pPr lvl="3"/>
            <a:r>
              <a:rPr lang="es-VE" noProof="0" smtClean="0"/>
              <a:t>Fourth level</a:t>
            </a:r>
          </a:p>
          <a:p>
            <a:pPr lvl="4"/>
            <a:r>
              <a:rPr lang="es-VE" noProof="0" smtClean="0"/>
              <a:t>Fifth level</a:t>
            </a:r>
          </a:p>
        </p:txBody>
      </p:sp>
      <p:pic>
        <p:nvPicPr>
          <p:cNvPr id="1028" name="9 Imagen" descr="110 Anniversary Blue_jpg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5959475"/>
            <a:ext cx="11890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b="1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alibri" pitchFamily="34" charset="0"/>
          <a:ea typeface="MS PGothic" pitchFamily="34" charset="-128"/>
          <a:cs typeface="Calibri" pitchFamily="34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2015hlp.org/wp-content/uploads/2013/07/HLPReport_Spanish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statistics2013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848600" cy="3048000"/>
          </a:xfrm>
        </p:spPr>
        <p:txBody>
          <a:bodyPr/>
          <a:lstStyle/>
          <a:p>
            <a:pPr>
              <a:defRPr/>
            </a:pPr>
            <a:r>
              <a:rPr lang="es-ES" sz="3000" dirty="0" smtClean="0">
                <a:latin typeface="Arial" pitchFamily="34" charset="0"/>
              </a:rPr>
              <a:t>IV Taller de las Cuentas de Salud de países suramericanos:</a:t>
            </a:r>
            <a:br>
              <a:rPr lang="es-ES" sz="3000" dirty="0" smtClean="0">
                <a:latin typeface="Arial" pitchFamily="34" charset="0"/>
              </a:rPr>
            </a:br>
            <a:r>
              <a:rPr lang="es-ES" sz="3000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Uso de indicadores de Cuentas de Salud para la toma de decisiones en políticas públicas de salud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Arial" pitchFamily="34" charset="0"/>
              </a:rPr>
              <a:t>Una visión general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67200"/>
            <a:ext cx="6400800" cy="1752600"/>
          </a:xfrm>
        </p:spPr>
        <p:txBody>
          <a:bodyPr/>
          <a:lstStyle/>
          <a:p>
            <a:pPr>
              <a:defRPr/>
            </a:pPr>
            <a:endParaRPr lang="es-ES" sz="2000" dirty="0" smtClean="0"/>
          </a:p>
          <a:p>
            <a:pPr>
              <a:defRPr/>
            </a:pPr>
            <a:r>
              <a:rPr lang="es-ES" sz="2000" dirty="0" smtClean="0"/>
              <a:t>Eco. Claudia Pescetto</a:t>
            </a:r>
          </a:p>
          <a:p>
            <a:pPr>
              <a:defRPr/>
            </a:pPr>
            <a:r>
              <a:rPr lang="es-ES" sz="2000" dirty="0" smtClean="0"/>
              <a:t>Asesora, Economía y Financiamiento de la Salud (OPS/OMS)</a:t>
            </a:r>
          </a:p>
          <a:p>
            <a:pPr>
              <a:spcBef>
                <a:spcPts val="0"/>
              </a:spcBef>
              <a:defRPr/>
            </a:pPr>
            <a:r>
              <a:rPr lang="es-ES" sz="2000" b="1" dirty="0" smtClean="0"/>
              <a:t>23 de julio, 2013</a:t>
            </a:r>
          </a:p>
          <a:p>
            <a:pPr>
              <a:spcBef>
                <a:spcPts val="0"/>
              </a:spcBef>
              <a:defRPr/>
            </a:pPr>
            <a:r>
              <a:rPr lang="es-ES" sz="2000" b="1" dirty="0" smtClean="0"/>
              <a:t>Bogotá, Colombia</a:t>
            </a:r>
            <a:endParaRPr lang="es-ES" sz="20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700491" y="2744788"/>
            <a:ext cx="682625" cy="0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920071" y="2744788"/>
            <a:ext cx="395287" cy="0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6136936" y="2744788"/>
            <a:ext cx="468312" cy="0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72516" y="2394362"/>
            <a:ext cx="28042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VE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RESULTADOS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VE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+++++++</a:t>
            </a:r>
            <a:endParaRPr lang="es-VE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456856" y="5771935"/>
            <a:ext cx="67730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VE" sz="1200" u="sng" dirty="0" smtClean="0">
                <a:solidFill>
                  <a:prstClr val="black"/>
                </a:solidFill>
                <a:ea typeface="MS PGothic" pitchFamily="34" charset="-128"/>
              </a:rPr>
              <a:t>Fuente</a:t>
            </a:r>
            <a:r>
              <a:rPr lang="es-VE" sz="1200" dirty="0" smtClean="0">
                <a:solidFill>
                  <a:prstClr val="black"/>
                </a:solidFill>
                <a:ea typeface="MS PGothic" pitchFamily="34" charset="-128"/>
              </a:rPr>
              <a:t>: Champagne F “</a:t>
            </a:r>
            <a:r>
              <a:rPr lang="es-VE" sz="1200" dirty="0" err="1" smtClean="0">
                <a:solidFill>
                  <a:prstClr val="black"/>
                </a:solidFill>
                <a:ea typeface="MS PGothic" pitchFamily="34" charset="-128"/>
              </a:rPr>
              <a:t>The</a:t>
            </a:r>
            <a:r>
              <a:rPr lang="es-VE" sz="1200" dirty="0" smtClean="0">
                <a:solidFill>
                  <a:prstClr val="black"/>
                </a:solidFill>
                <a:ea typeface="MS PGothic" pitchFamily="34" charset="-128"/>
              </a:rPr>
              <a:t> use of </a:t>
            </a:r>
            <a:r>
              <a:rPr lang="es-VE" sz="1200" dirty="0" err="1" smtClean="0">
                <a:solidFill>
                  <a:prstClr val="black"/>
                </a:solidFill>
                <a:ea typeface="MS PGothic" pitchFamily="34" charset="-128"/>
              </a:rPr>
              <a:t>scientific</a:t>
            </a:r>
            <a:r>
              <a:rPr lang="es-VE" sz="12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s-VE" sz="1200" dirty="0" err="1" smtClean="0">
                <a:solidFill>
                  <a:prstClr val="black"/>
                </a:solidFill>
                <a:ea typeface="MS PGothic" pitchFamily="34" charset="-128"/>
              </a:rPr>
              <a:t>evidence</a:t>
            </a:r>
            <a:r>
              <a:rPr lang="es-VE" sz="1200" dirty="0" smtClean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es-VE" sz="1200" dirty="0" err="1" smtClean="0">
                <a:solidFill>
                  <a:prstClr val="black"/>
                </a:solidFill>
                <a:ea typeface="MS PGothic" pitchFamily="34" charset="-128"/>
              </a:rPr>
              <a:t>by</a:t>
            </a:r>
            <a:r>
              <a:rPr lang="es-VE" sz="1200" dirty="0" smtClean="0">
                <a:solidFill>
                  <a:prstClr val="black"/>
                </a:solidFill>
                <a:ea typeface="MS PGothic" pitchFamily="34" charset="-128"/>
              </a:rPr>
              <a:t> managers”, N99-01, GRIS, </a:t>
            </a:r>
            <a:r>
              <a:rPr lang="es-VE" sz="1200" dirty="0" err="1" smtClean="0">
                <a:solidFill>
                  <a:prstClr val="black"/>
                </a:solidFill>
                <a:ea typeface="MS PGothic" pitchFamily="34" charset="-128"/>
              </a:rPr>
              <a:t>UdeM</a:t>
            </a:r>
            <a:r>
              <a:rPr lang="es-VE" sz="1200" dirty="0" smtClean="0">
                <a:solidFill>
                  <a:prstClr val="black"/>
                </a:solidFill>
                <a:ea typeface="MS PGothic" pitchFamily="34" charset="-128"/>
              </a:rPr>
              <a:t>, 1999</a:t>
            </a:r>
            <a:endParaRPr lang="es-VE" sz="12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8991" y="2209546"/>
            <a:ext cx="1917291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VE" sz="2000" dirty="0" smtClean="0">
                <a:solidFill>
                  <a:prstClr val="black"/>
                </a:solidFill>
                <a:ea typeface="MS PGothic" pitchFamily="34" charset="-128"/>
              </a:rPr>
              <a:t>Utilización de evidencia y conocimientos</a:t>
            </a:r>
            <a:endParaRPr lang="es-VE" sz="20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397149" y="2186303"/>
            <a:ext cx="1495425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VE" sz="2000" smtClean="0">
                <a:solidFill>
                  <a:prstClr val="black"/>
                </a:solidFill>
                <a:ea typeface="MS PGothic" pitchFamily="34" charset="-128"/>
              </a:rPr>
              <a:t>Calidad de las decisiones++</a:t>
            </a:r>
            <a:endParaRPr lang="es-VE" sz="200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315358" y="1866549"/>
            <a:ext cx="1837453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42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VE" sz="2000" dirty="0" smtClean="0">
                <a:solidFill>
                  <a:prstClr val="black"/>
                </a:solidFill>
                <a:ea typeface="MS PGothic" pitchFamily="34" charset="-128"/>
              </a:rPr>
              <a:t>Calidad de las acciones,  programas, intervenciones implantadas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VE" sz="2000" dirty="0" smtClean="0">
                <a:solidFill>
                  <a:prstClr val="black"/>
                </a:solidFill>
                <a:ea typeface="MS PGothic" pitchFamily="34" charset="-128"/>
              </a:rPr>
              <a:t>+++</a:t>
            </a:r>
            <a:endParaRPr lang="es-VE" sz="2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3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6308725"/>
            <a:ext cx="87487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97863" y="6332538"/>
            <a:ext cx="867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600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TIEMPO</a:t>
            </a:r>
            <a:endParaRPr lang="es-VE" sz="1600" b="1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571952" y="71438"/>
            <a:ext cx="0" cy="623728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932363" y="44450"/>
            <a:ext cx="0" cy="62372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6372225" y="17463"/>
            <a:ext cx="0" cy="6237287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7524750" y="0"/>
            <a:ext cx="0" cy="6237288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67165" y="6405563"/>
            <a:ext cx="45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600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T-1</a:t>
            </a:r>
            <a:endParaRPr lang="es-VE" sz="1600" b="1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27575" y="6405563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600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T0</a:t>
            </a:r>
            <a:endParaRPr lang="es-VE" sz="1600" b="1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156325" y="6405563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600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T1</a:t>
            </a:r>
            <a:endParaRPr lang="es-VE" sz="1600" b="1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319963" y="6405563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600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T2</a:t>
            </a:r>
            <a:endParaRPr lang="es-VE" sz="1600" b="1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165725" y="2273300"/>
            <a:ext cx="922338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(calidad de las)</a:t>
            </a:r>
            <a:r>
              <a:rPr lang="es-VE" sz="1400" b="1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decisiones</a:t>
            </a:r>
            <a:endParaRPr lang="es-VE" sz="1400" b="1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443663" y="1922508"/>
            <a:ext cx="882650" cy="1169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(calidad de las)</a:t>
            </a: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Acciones </a:t>
            </a:r>
            <a:r>
              <a:rPr lang="es-VE" sz="1400" b="1" dirty="0" err="1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implemen-tadas</a:t>
            </a:r>
            <a:endParaRPr lang="es-VE" sz="1400" b="1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685088" y="1643063"/>
            <a:ext cx="142398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b="1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RESULTADOS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b="1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++++</a:t>
            </a:r>
            <a:endParaRPr lang="es-VE" b="1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6169025" y="2376488"/>
            <a:ext cx="265113" cy="3349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-1720247">
            <a:off x="7427913" y="2203450"/>
            <a:ext cx="265112" cy="3349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3132138" y="115888"/>
            <a:ext cx="2519362" cy="1292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Utilización instrumental de la evidencia y los conocimientos científicos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deliberada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política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táctica</a:t>
            </a:r>
            <a:endParaRPr lang="es-VE" sz="1200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887663" y="2203450"/>
            <a:ext cx="1944687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Utilización instrumental de la evidencia y de los conocimientos científicos</a:t>
            </a:r>
            <a:endParaRPr lang="es-VE" sz="1200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 rot="5400000" flipV="1">
            <a:off x="4933950" y="1416050"/>
            <a:ext cx="1520825" cy="73025"/>
          </a:xfrm>
          <a:custGeom>
            <a:avLst/>
            <a:gdLst>
              <a:gd name="T0" fmla="*/ 0 w 771"/>
              <a:gd name="T1" fmla="*/ 0 h 272"/>
              <a:gd name="T2" fmla="*/ 0 w 771"/>
              <a:gd name="T3" fmla="*/ 73025 h 272"/>
              <a:gd name="T4" fmla="*/ 1520825 w 771"/>
              <a:gd name="T5" fmla="*/ 73025 h 272"/>
              <a:gd name="T6" fmla="*/ 0 60000 65536"/>
              <a:gd name="T7" fmla="*/ 0 60000 65536"/>
              <a:gd name="T8" fmla="*/ 0 60000 65536"/>
              <a:gd name="T9" fmla="*/ 0 w 771"/>
              <a:gd name="T10" fmla="*/ 0 h 272"/>
              <a:gd name="T11" fmla="*/ 771 w 77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272">
                <a:moveTo>
                  <a:pt x="0" y="0"/>
                </a:moveTo>
                <a:lnTo>
                  <a:pt x="0" y="272"/>
                </a:lnTo>
                <a:lnTo>
                  <a:pt x="771" y="2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4891088" y="2371725"/>
            <a:ext cx="265112" cy="3349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685088" y="2863850"/>
            <a:ext cx="142398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b="1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RESULTADOS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b="1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- - - - - -</a:t>
            </a:r>
            <a:endParaRPr lang="es-VE" b="1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 rot="1640778">
            <a:off x="7423150" y="2601913"/>
            <a:ext cx="265113" cy="3349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5508625" y="3659188"/>
            <a:ext cx="2087563" cy="14157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Utilización de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conocimientos prácticos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datos anecdóticos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conocimientos intuitivos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razonamiento experto (reconocimiento de los modelos, …)</a:t>
            </a:r>
            <a:endParaRPr lang="es-VE" sz="1200" i="1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563938" y="3659188"/>
            <a:ext cx="1800225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Características de las decisiones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temas en juego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actores et </a:t>
            </a:r>
            <a:r>
              <a:rPr lang="es-VE" sz="1200" i="1" dirty="0" err="1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stakeholders</a:t>
            </a:r>
            <a:endParaRPr lang="es-VE" sz="1200" i="1" dirty="0" smtClean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procesos</a:t>
            </a:r>
            <a:endParaRPr lang="es-VE" sz="1200" i="1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V="1">
            <a:off x="4380240" y="322738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4500563" y="4740275"/>
            <a:ext cx="1008062" cy="127000"/>
          </a:xfrm>
          <a:custGeom>
            <a:avLst/>
            <a:gdLst>
              <a:gd name="T0" fmla="*/ 0 w 771"/>
              <a:gd name="T1" fmla="*/ 0 h 272"/>
              <a:gd name="T2" fmla="*/ 0 w 771"/>
              <a:gd name="T3" fmla="*/ 127000 h 272"/>
              <a:gd name="T4" fmla="*/ 1008062 w 771"/>
              <a:gd name="T5" fmla="*/ 127000 h 272"/>
              <a:gd name="T6" fmla="*/ 0 60000 65536"/>
              <a:gd name="T7" fmla="*/ 0 60000 65536"/>
              <a:gd name="T8" fmla="*/ 0 60000 65536"/>
              <a:gd name="T9" fmla="*/ 0 w 771"/>
              <a:gd name="T10" fmla="*/ 0 h 272"/>
              <a:gd name="T11" fmla="*/ 771 w 771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272">
                <a:moveTo>
                  <a:pt x="0" y="0"/>
                </a:moveTo>
                <a:lnTo>
                  <a:pt x="0" y="272"/>
                </a:lnTo>
                <a:lnTo>
                  <a:pt x="771" y="2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V="1">
            <a:off x="5738813" y="3082925"/>
            <a:ext cx="0" cy="585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 flipV="1">
            <a:off x="4932363" y="2781300"/>
            <a:ext cx="0" cy="877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5038725" y="1714500"/>
            <a:ext cx="0" cy="1944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4" name="Text Box 65"/>
          <p:cNvSpPr txBox="1">
            <a:spLocks noChangeArrowheads="1"/>
          </p:cNvSpPr>
          <p:nvPr/>
        </p:nvSpPr>
        <p:spPr bwMode="auto">
          <a:xfrm>
            <a:off x="181302" y="4225925"/>
            <a:ext cx="1617663" cy="12618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Características de los datos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conocimientos científicos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herramientas de información</a:t>
            </a:r>
            <a:endParaRPr lang="es-VE" sz="1200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5" name="Text Box 66"/>
          <p:cNvSpPr txBox="1">
            <a:spLocks noChangeArrowheads="1"/>
          </p:cNvSpPr>
          <p:nvPr/>
        </p:nvSpPr>
        <p:spPr bwMode="auto">
          <a:xfrm>
            <a:off x="27315" y="1700213"/>
            <a:ext cx="1584325" cy="16619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Características de la evidencia científica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disponibilidad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accesibilidad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validez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credibilidad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2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pertinencia</a:t>
            </a:r>
            <a:endParaRPr lang="es-VE" sz="1200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6" name="Text Box 67"/>
          <p:cNvSpPr txBox="1">
            <a:spLocks noChangeArrowheads="1"/>
          </p:cNvSpPr>
          <p:nvPr/>
        </p:nvSpPr>
        <p:spPr bwMode="auto">
          <a:xfrm>
            <a:off x="3325813" y="5210175"/>
            <a:ext cx="1223962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Paradigma de producción de los conocimientos</a:t>
            </a:r>
            <a:endParaRPr lang="es-VE" sz="1200" i="1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 flipV="1">
            <a:off x="830590" y="3427413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8" name="Text Box 69"/>
          <p:cNvSpPr txBox="1">
            <a:spLocks noChangeArrowheads="1"/>
          </p:cNvSpPr>
          <p:nvPr/>
        </p:nvSpPr>
        <p:spPr bwMode="auto">
          <a:xfrm>
            <a:off x="4478338" y="6669088"/>
            <a:ext cx="4608512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700" b="1" u="sng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Fuente</a:t>
            </a:r>
            <a:r>
              <a:rPr lang="es-VE" sz="70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basée sur Champagne F « The use of scientific evidence by managers », N99-01, GRIS, UdeM, 1999</a:t>
            </a:r>
            <a:endParaRPr lang="es-VE" sz="70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 flipV="1">
            <a:off x="3383290" y="3335338"/>
            <a:ext cx="0" cy="1871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0" name="Freeform 71"/>
          <p:cNvSpPr>
            <a:spLocks/>
          </p:cNvSpPr>
          <p:nvPr/>
        </p:nvSpPr>
        <p:spPr bwMode="auto">
          <a:xfrm>
            <a:off x="109865" y="3429000"/>
            <a:ext cx="3168650" cy="2447925"/>
          </a:xfrm>
          <a:custGeom>
            <a:avLst/>
            <a:gdLst>
              <a:gd name="T0" fmla="*/ 3168650 w 2087"/>
              <a:gd name="T1" fmla="*/ 2447925 h 1542"/>
              <a:gd name="T2" fmla="*/ 0 w 2087"/>
              <a:gd name="T3" fmla="*/ 2447925 h 1542"/>
              <a:gd name="T4" fmla="*/ 0 w 2087"/>
              <a:gd name="T5" fmla="*/ 0 h 1542"/>
              <a:gd name="T6" fmla="*/ 0 60000 65536"/>
              <a:gd name="T7" fmla="*/ 0 60000 65536"/>
              <a:gd name="T8" fmla="*/ 0 60000 65536"/>
              <a:gd name="T9" fmla="*/ 0 w 2087"/>
              <a:gd name="T10" fmla="*/ 0 h 1542"/>
              <a:gd name="T11" fmla="*/ 2087 w 2087"/>
              <a:gd name="T12" fmla="*/ 1542 h 1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7" h="1542">
                <a:moveTo>
                  <a:pt x="2087" y="1542"/>
                </a:moveTo>
                <a:lnTo>
                  <a:pt x="0" y="154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1" name="Text Box 72"/>
          <p:cNvSpPr txBox="1">
            <a:spLocks noChangeArrowheads="1"/>
          </p:cNvSpPr>
          <p:nvPr/>
        </p:nvSpPr>
        <p:spPr bwMode="auto">
          <a:xfrm>
            <a:off x="-17135" y="149225"/>
            <a:ext cx="968375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0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Comunicación y abogacía</a:t>
            </a:r>
            <a:endParaRPr lang="es-VE" sz="1000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2" name="Text Box 73"/>
          <p:cNvSpPr txBox="1">
            <a:spLocks noChangeArrowheads="1"/>
          </p:cNvSpPr>
          <p:nvPr/>
        </p:nvSpPr>
        <p:spPr bwMode="auto">
          <a:xfrm>
            <a:off x="165427" y="765175"/>
            <a:ext cx="8255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0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Investigación patrocinada</a:t>
            </a:r>
            <a:endParaRPr lang="es-VE" sz="1000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3" name="Line 74"/>
          <p:cNvSpPr>
            <a:spLocks noChangeShapeType="1"/>
          </p:cNvSpPr>
          <p:nvPr/>
        </p:nvSpPr>
        <p:spPr bwMode="auto">
          <a:xfrm>
            <a:off x="541665" y="1163638"/>
            <a:ext cx="0" cy="465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4" name="Line 75"/>
          <p:cNvSpPr>
            <a:spLocks noChangeShapeType="1"/>
          </p:cNvSpPr>
          <p:nvPr/>
        </p:nvSpPr>
        <p:spPr bwMode="auto">
          <a:xfrm>
            <a:off x="109865" y="549275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5" name="Oval 76"/>
          <p:cNvSpPr>
            <a:spLocks noChangeArrowheads="1"/>
          </p:cNvSpPr>
          <p:nvPr/>
        </p:nvSpPr>
        <p:spPr bwMode="auto">
          <a:xfrm>
            <a:off x="60652" y="4076700"/>
            <a:ext cx="1800225" cy="13684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6" name="Oval 77"/>
          <p:cNvSpPr>
            <a:spLocks noChangeArrowheads="1"/>
          </p:cNvSpPr>
          <p:nvPr/>
        </p:nvSpPr>
        <p:spPr bwMode="auto">
          <a:xfrm>
            <a:off x="-9198" y="1533525"/>
            <a:ext cx="1654175" cy="18732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47" name="Oval 78"/>
          <p:cNvSpPr>
            <a:spLocks noChangeArrowheads="1"/>
          </p:cNvSpPr>
          <p:nvPr/>
        </p:nvSpPr>
        <p:spPr bwMode="auto">
          <a:xfrm>
            <a:off x="3563938" y="3500438"/>
            <a:ext cx="1800225" cy="13684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0" name="AutoShape 3"/>
          <p:cNvSpPr>
            <a:spLocks noChangeAspect="1" noChangeArrowheads="1" noTextEdit="1"/>
          </p:cNvSpPr>
          <p:nvPr/>
        </p:nvSpPr>
        <p:spPr bwMode="auto">
          <a:xfrm>
            <a:off x="1042988" y="514350"/>
            <a:ext cx="202406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grpSp>
        <p:nvGrpSpPr>
          <p:cNvPr id="51" name="Group 7"/>
          <p:cNvGrpSpPr>
            <a:grpSpLocks/>
          </p:cNvGrpSpPr>
          <p:nvPr/>
        </p:nvGrpSpPr>
        <p:grpSpPr bwMode="auto">
          <a:xfrm>
            <a:off x="1379865" y="3531147"/>
            <a:ext cx="1624012" cy="2011363"/>
            <a:chOff x="899" y="2207"/>
            <a:chExt cx="1023" cy="1267"/>
          </a:xfrm>
        </p:grpSpPr>
        <p:sp>
          <p:nvSpPr>
            <p:cNvPr id="101" name="Rectangle 5"/>
            <p:cNvSpPr>
              <a:spLocks noChangeArrowheads="1"/>
            </p:cNvSpPr>
            <p:nvPr/>
          </p:nvSpPr>
          <p:spPr bwMode="auto">
            <a:xfrm>
              <a:off x="899" y="2207"/>
              <a:ext cx="1023" cy="1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endParaRPr>
            </a:p>
          </p:txBody>
        </p:sp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899" y="2207"/>
              <a:ext cx="1023" cy="1267"/>
            </a:xfrm>
            <a:prstGeom prst="rect">
              <a:avLst/>
            </a:prstGeom>
            <a:noFill/>
            <a:ln w="6" cap="rnd">
              <a:solidFill>
                <a:srgbClr val="2929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VE">
                <a:solidFill>
                  <a:prstClr val="black"/>
                </a:solidFill>
                <a:latin typeface="Palatino Linotype" pitchFamily="18" charset="0"/>
                <a:ea typeface="MS PGothic" pitchFamily="34" charset="-128"/>
              </a:endParaRPr>
            </a:p>
          </p:txBody>
        </p:sp>
      </p:grp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1608645" y="3556000"/>
            <a:ext cx="124393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300" b="1" dirty="0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Características</a:t>
            </a:r>
            <a:endParaRPr lang="es-VE" dirty="0" smtClean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1487815" y="3746500"/>
            <a:ext cx="13577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300" b="1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organizacionales</a:t>
            </a:r>
            <a:endParaRPr lang="es-VE" smtClean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1770390" y="3938588"/>
            <a:ext cx="8383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300" b="1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y</a:t>
            </a:r>
            <a:r>
              <a:rPr lang="es-VE" sz="1300" b="1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contexto</a:t>
            </a:r>
            <a:endParaRPr lang="es-VE" smtClean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1752927" y="4130675"/>
            <a:ext cx="81753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300" b="1" dirty="0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sistémico </a:t>
            </a:r>
            <a:endParaRPr lang="es-VE" dirty="0" smtClean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1452032" y="4438297"/>
            <a:ext cx="13721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100" dirty="0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Especialización</a:t>
            </a:r>
            <a:endParaRPr lang="es-VE" sz="1100" dirty="0">
              <a:solidFill>
                <a:srgbClr val="0033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100" dirty="0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Formalización</a:t>
            </a:r>
            <a:endParaRPr lang="es-VE" sz="1100" dirty="0">
              <a:solidFill>
                <a:srgbClr val="0033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100" dirty="0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Lugar de la gestión</a:t>
            </a:r>
            <a:endParaRPr lang="es-VE" sz="1100" dirty="0">
              <a:solidFill>
                <a:srgbClr val="0033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100" dirty="0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Cultura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100" dirty="0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Colaboración inter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VE" sz="1100" dirty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s-VE" sz="1100" dirty="0" smtClean="0">
                <a:solidFill>
                  <a:srgbClr val="0033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organizacional</a:t>
            </a:r>
            <a:endParaRPr lang="es-VE" dirty="0" smtClean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4" name="Freeform 30"/>
          <p:cNvSpPr>
            <a:spLocks noEditPoints="1"/>
          </p:cNvSpPr>
          <p:nvPr/>
        </p:nvSpPr>
        <p:spPr bwMode="auto">
          <a:xfrm>
            <a:off x="1833890" y="1749425"/>
            <a:ext cx="69850" cy="1689100"/>
          </a:xfrm>
          <a:custGeom>
            <a:avLst/>
            <a:gdLst>
              <a:gd name="T0" fmla="*/ 27 w 44"/>
              <a:gd name="T1" fmla="*/ 1028 h 1064"/>
              <a:gd name="T2" fmla="*/ 27 w 44"/>
              <a:gd name="T3" fmla="*/ 996 h 1064"/>
              <a:gd name="T4" fmla="*/ 17 w 44"/>
              <a:gd name="T5" fmla="*/ 974 h 1064"/>
              <a:gd name="T6" fmla="*/ 17 w 44"/>
              <a:gd name="T7" fmla="*/ 963 h 1064"/>
              <a:gd name="T8" fmla="*/ 17 w 44"/>
              <a:gd name="T9" fmla="*/ 963 h 1064"/>
              <a:gd name="T10" fmla="*/ 27 w 44"/>
              <a:gd name="T11" fmla="*/ 942 h 1064"/>
              <a:gd name="T12" fmla="*/ 27 w 44"/>
              <a:gd name="T13" fmla="*/ 909 h 1064"/>
              <a:gd name="T14" fmla="*/ 17 w 44"/>
              <a:gd name="T15" fmla="*/ 888 h 1064"/>
              <a:gd name="T16" fmla="*/ 17 w 44"/>
              <a:gd name="T17" fmla="*/ 877 h 1064"/>
              <a:gd name="T18" fmla="*/ 17 w 44"/>
              <a:gd name="T19" fmla="*/ 877 h 1064"/>
              <a:gd name="T20" fmla="*/ 27 w 44"/>
              <a:gd name="T21" fmla="*/ 855 h 1064"/>
              <a:gd name="T22" fmla="*/ 27 w 44"/>
              <a:gd name="T23" fmla="*/ 823 h 1064"/>
              <a:gd name="T24" fmla="*/ 17 w 44"/>
              <a:gd name="T25" fmla="*/ 801 h 1064"/>
              <a:gd name="T26" fmla="*/ 17 w 44"/>
              <a:gd name="T27" fmla="*/ 790 h 1064"/>
              <a:gd name="T28" fmla="*/ 17 w 44"/>
              <a:gd name="T29" fmla="*/ 790 h 1064"/>
              <a:gd name="T30" fmla="*/ 27 w 44"/>
              <a:gd name="T31" fmla="*/ 769 h 1064"/>
              <a:gd name="T32" fmla="*/ 27 w 44"/>
              <a:gd name="T33" fmla="*/ 736 h 1064"/>
              <a:gd name="T34" fmla="*/ 17 w 44"/>
              <a:gd name="T35" fmla="*/ 714 h 1064"/>
              <a:gd name="T36" fmla="*/ 17 w 44"/>
              <a:gd name="T37" fmla="*/ 704 h 1064"/>
              <a:gd name="T38" fmla="*/ 17 w 44"/>
              <a:gd name="T39" fmla="*/ 704 h 1064"/>
              <a:gd name="T40" fmla="*/ 27 w 44"/>
              <a:gd name="T41" fmla="*/ 682 h 1064"/>
              <a:gd name="T42" fmla="*/ 27 w 44"/>
              <a:gd name="T43" fmla="*/ 649 h 1064"/>
              <a:gd name="T44" fmla="*/ 17 w 44"/>
              <a:gd name="T45" fmla="*/ 628 h 1064"/>
              <a:gd name="T46" fmla="*/ 17 w 44"/>
              <a:gd name="T47" fmla="*/ 617 h 1064"/>
              <a:gd name="T48" fmla="*/ 17 w 44"/>
              <a:gd name="T49" fmla="*/ 617 h 1064"/>
              <a:gd name="T50" fmla="*/ 27 w 44"/>
              <a:gd name="T51" fmla="*/ 595 h 1064"/>
              <a:gd name="T52" fmla="*/ 27 w 44"/>
              <a:gd name="T53" fmla="*/ 563 h 1064"/>
              <a:gd name="T54" fmla="*/ 17 w 44"/>
              <a:gd name="T55" fmla="*/ 541 h 1064"/>
              <a:gd name="T56" fmla="*/ 17 w 44"/>
              <a:gd name="T57" fmla="*/ 530 h 1064"/>
              <a:gd name="T58" fmla="*/ 17 w 44"/>
              <a:gd name="T59" fmla="*/ 530 h 1064"/>
              <a:gd name="T60" fmla="*/ 27 w 44"/>
              <a:gd name="T61" fmla="*/ 509 h 1064"/>
              <a:gd name="T62" fmla="*/ 27 w 44"/>
              <a:gd name="T63" fmla="*/ 476 h 1064"/>
              <a:gd name="T64" fmla="*/ 17 w 44"/>
              <a:gd name="T65" fmla="*/ 455 h 1064"/>
              <a:gd name="T66" fmla="*/ 17 w 44"/>
              <a:gd name="T67" fmla="*/ 444 h 1064"/>
              <a:gd name="T68" fmla="*/ 17 w 44"/>
              <a:gd name="T69" fmla="*/ 444 h 1064"/>
              <a:gd name="T70" fmla="*/ 27 w 44"/>
              <a:gd name="T71" fmla="*/ 422 h 1064"/>
              <a:gd name="T72" fmla="*/ 27 w 44"/>
              <a:gd name="T73" fmla="*/ 390 h 1064"/>
              <a:gd name="T74" fmla="*/ 17 w 44"/>
              <a:gd name="T75" fmla="*/ 368 h 1064"/>
              <a:gd name="T76" fmla="*/ 17 w 44"/>
              <a:gd name="T77" fmla="*/ 357 h 1064"/>
              <a:gd name="T78" fmla="*/ 17 w 44"/>
              <a:gd name="T79" fmla="*/ 357 h 1064"/>
              <a:gd name="T80" fmla="*/ 27 w 44"/>
              <a:gd name="T81" fmla="*/ 336 h 1064"/>
              <a:gd name="T82" fmla="*/ 27 w 44"/>
              <a:gd name="T83" fmla="*/ 303 h 1064"/>
              <a:gd name="T84" fmla="*/ 17 w 44"/>
              <a:gd name="T85" fmla="*/ 282 h 1064"/>
              <a:gd name="T86" fmla="*/ 17 w 44"/>
              <a:gd name="T87" fmla="*/ 271 h 1064"/>
              <a:gd name="T88" fmla="*/ 17 w 44"/>
              <a:gd name="T89" fmla="*/ 271 h 1064"/>
              <a:gd name="T90" fmla="*/ 27 w 44"/>
              <a:gd name="T91" fmla="*/ 249 h 1064"/>
              <a:gd name="T92" fmla="*/ 27 w 44"/>
              <a:gd name="T93" fmla="*/ 217 h 1064"/>
              <a:gd name="T94" fmla="*/ 17 w 44"/>
              <a:gd name="T95" fmla="*/ 195 h 1064"/>
              <a:gd name="T96" fmla="*/ 17 w 44"/>
              <a:gd name="T97" fmla="*/ 184 h 1064"/>
              <a:gd name="T98" fmla="*/ 17 w 44"/>
              <a:gd name="T99" fmla="*/ 184 h 1064"/>
              <a:gd name="T100" fmla="*/ 27 w 44"/>
              <a:gd name="T101" fmla="*/ 163 h 1064"/>
              <a:gd name="T102" fmla="*/ 27 w 44"/>
              <a:gd name="T103" fmla="*/ 130 h 1064"/>
              <a:gd name="T104" fmla="*/ 17 w 44"/>
              <a:gd name="T105" fmla="*/ 109 h 1064"/>
              <a:gd name="T106" fmla="*/ 17 w 44"/>
              <a:gd name="T107" fmla="*/ 98 h 1064"/>
              <a:gd name="T108" fmla="*/ 17 w 44"/>
              <a:gd name="T109" fmla="*/ 98 h 1064"/>
              <a:gd name="T110" fmla="*/ 27 w 44"/>
              <a:gd name="T111" fmla="*/ 76 h 1064"/>
              <a:gd name="T112" fmla="*/ 27 w 44"/>
              <a:gd name="T113" fmla="*/ 44 h 1064"/>
              <a:gd name="T114" fmla="*/ 22 w 44"/>
              <a:gd name="T115" fmla="*/ 1064 h 1064"/>
              <a:gd name="T116" fmla="*/ 22 w 44"/>
              <a:gd name="T117" fmla="*/ 0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1064">
                <a:moveTo>
                  <a:pt x="17" y="1028"/>
                </a:moveTo>
                <a:lnTo>
                  <a:pt x="17" y="1017"/>
                </a:lnTo>
                <a:lnTo>
                  <a:pt x="27" y="1017"/>
                </a:lnTo>
                <a:lnTo>
                  <a:pt x="27" y="1028"/>
                </a:lnTo>
                <a:lnTo>
                  <a:pt x="17" y="1028"/>
                </a:lnTo>
                <a:close/>
                <a:moveTo>
                  <a:pt x="17" y="1007"/>
                </a:moveTo>
                <a:lnTo>
                  <a:pt x="17" y="996"/>
                </a:lnTo>
                <a:lnTo>
                  <a:pt x="27" y="996"/>
                </a:lnTo>
                <a:lnTo>
                  <a:pt x="27" y="1007"/>
                </a:lnTo>
                <a:lnTo>
                  <a:pt x="17" y="1007"/>
                </a:lnTo>
                <a:close/>
                <a:moveTo>
                  <a:pt x="17" y="985"/>
                </a:moveTo>
                <a:lnTo>
                  <a:pt x="17" y="974"/>
                </a:lnTo>
                <a:lnTo>
                  <a:pt x="27" y="974"/>
                </a:lnTo>
                <a:lnTo>
                  <a:pt x="27" y="985"/>
                </a:lnTo>
                <a:lnTo>
                  <a:pt x="17" y="985"/>
                </a:lnTo>
                <a:close/>
                <a:moveTo>
                  <a:pt x="17" y="963"/>
                </a:moveTo>
                <a:lnTo>
                  <a:pt x="17" y="952"/>
                </a:lnTo>
                <a:lnTo>
                  <a:pt x="27" y="952"/>
                </a:lnTo>
                <a:lnTo>
                  <a:pt x="27" y="963"/>
                </a:lnTo>
                <a:lnTo>
                  <a:pt x="17" y="963"/>
                </a:lnTo>
                <a:close/>
                <a:moveTo>
                  <a:pt x="17" y="942"/>
                </a:moveTo>
                <a:lnTo>
                  <a:pt x="17" y="931"/>
                </a:lnTo>
                <a:lnTo>
                  <a:pt x="27" y="931"/>
                </a:lnTo>
                <a:lnTo>
                  <a:pt x="27" y="942"/>
                </a:lnTo>
                <a:lnTo>
                  <a:pt x="17" y="942"/>
                </a:lnTo>
                <a:close/>
                <a:moveTo>
                  <a:pt x="17" y="920"/>
                </a:moveTo>
                <a:lnTo>
                  <a:pt x="17" y="909"/>
                </a:lnTo>
                <a:lnTo>
                  <a:pt x="27" y="909"/>
                </a:lnTo>
                <a:lnTo>
                  <a:pt x="27" y="920"/>
                </a:lnTo>
                <a:lnTo>
                  <a:pt x="17" y="920"/>
                </a:lnTo>
                <a:close/>
                <a:moveTo>
                  <a:pt x="17" y="898"/>
                </a:moveTo>
                <a:lnTo>
                  <a:pt x="17" y="888"/>
                </a:lnTo>
                <a:lnTo>
                  <a:pt x="27" y="888"/>
                </a:lnTo>
                <a:lnTo>
                  <a:pt x="27" y="898"/>
                </a:lnTo>
                <a:lnTo>
                  <a:pt x="17" y="898"/>
                </a:lnTo>
                <a:close/>
                <a:moveTo>
                  <a:pt x="17" y="877"/>
                </a:moveTo>
                <a:lnTo>
                  <a:pt x="17" y="866"/>
                </a:lnTo>
                <a:lnTo>
                  <a:pt x="27" y="866"/>
                </a:lnTo>
                <a:lnTo>
                  <a:pt x="27" y="877"/>
                </a:lnTo>
                <a:lnTo>
                  <a:pt x="17" y="877"/>
                </a:lnTo>
                <a:close/>
                <a:moveTo>
                  <a:pt x="17" y="855"/>
                </a:moveTo>
                <a:lnTo>
                  <a:pt x="17" y="844"/>
                </a:lnTo>
                <a:lnTo>
                  <a:pt x="27" y="844"/>
                </a:lnTo>
                <a:lnTo>
                  <a:pt x="27" y="855"/>
                </a:lnTo>
                <a:lnTo>
                  <a:pt x="17" y="855"/>
                </a:lnTo>
                <a:close/>
                <a:moveTo>
                  <a:pt x="17" y="833"/>
                </a:moveTo>
                <a:lnTo>
                  <a:pt x="17" y="823"/>
                </a:lnTo>
                <a:lnTo>
                  <a:pt x="27" y="823"/>
                </a:lnTo>
                <a:lnTo>
                  <a:pt x="27" y="833"/>
                </a:lnTo>
                <a:lnTo>
                  <a:pt x="17" y="833"/>
                </a:lnTo>
                <a:close/>
                <a:moveTo>
                  <a:pt x="17" y="812"/>
                </a:moveTo>
                <a:lnTo>
                  <a:pt x="17" y="801"/>
                </a:lnTo>
                <a:lnTo>
                  <a:pt x="27" y="801"/>
                </a:lnTo>
                <a:lnTo>
                  <a:pt x="27" y="812"/>
                </a:lnTo>
                <a:lnTo>
                  <a:pt x="17" y="812"/>
                </a:lnTo>
                <a:close/>
                <a:moveTo>
                  <a:pt x="17" y="790"/>
                </a:moveTo>
                <a:lnTo>
                  <a:pt x="17" y="779"/>
                </a:lnTo>
                <a:lnTo>
                  <a:pt x="27" y="779"/>
                </a:lnTo>
                <a:lnTo>
                  <a:pt x="27" y="790"/>
                </a:lnTo>
                <a:lnTo>
                  <a:pt x="17" y="790"/>
                </a:lnTo>
                <a:close/>
                <a:moveTo>
                  <a:pt x="17" y="769"/>
                </a:moveTo>
                <a:lnTo>
                  <a:pt x="17" y="758"/>
                </a:lnTo>
                <a:lnTo>
                  <a:pt x="27" y="758"/>
                </a:lnTo>
                <a:lnTo>
                  <a:pt x="27" y="769"/>
                </a:lnTo>
                <a:lnTo>
                  <a:pt x="17" y="769"/>
                </a:lnTo>
                <a:close/>
                <a:moveTo>
                  <a:pt x="17" y="747"/>
                </a:moveTo>
                <a:lnTo>
                  <a:pt x="17" y="736"/>
                </a:lnTo>
                <a:lnTo>
                  <a:pt x="27" y="736"/>
                </a:lnTo>
                <a:lnTo>
                  <a:pt x="27" y="747"/>
                </a:lnTo>
                <a:lnTo>
                  <a:pt x="17" y="747"/>
                </a:lnTo>
                <a:close/>
                <a:moveTo>
                  <a:pt x="17" y="725"/>
                </a:moveTo>
                <a:lnTo>
                  <a:pt x="17" y="714"/>
                </a:lnTo>
                <a:lnTo>
                  <a:pt x="27" y="714"/>
                </a:lnTo>
                <a:lnTo>
                  <a:pt x="27" y="725"/>
                </a:lnTo>
                <a:lnTo>
                  <a:pt x="17" y="725"/>
                </a:lnTo>
                <a:close/>
                <a:moveTo>
                  <a:pt x="17" y="704"/>
                </a:moveTo>
                <a:lnTo>
                  <a:pt x="17" y="693"/>
                </a:lnTo>
                <a:lnTo>
                  <a:pt x="27" y="693"/>
                </a:lnTo>
                <a:lnTo>
                  <a:pt x="27" y="704"/>
                </a:lnTo>
                <a:lnTo>
                  <a:pt x="17" y="704"/>
                </a:lnTo>
                <a:close/>
                <a:moveTo>
                  <a:pt x="17" y="682"/>
                </a:moveTo>
                <a:lnTo>
                  <a:pt x="17" y="671"/>
                </a:lnTo>
                <a:lnTo>
                  <a:pt x="27" y="671"/>
                </a:lnTo>
                <a:lnTo>
                  <a:pt x="27" y="682"/>
                </a:lnTo>
                <a:lnTo>
                  <a:pt x="17" y="682"/>
                </a:lnTo>
                <a:close/>
                <a:moveTo>
                  <a:pt x="17" y="660"/>
                </a:moveTo>
                <a:lnTo>
                  <a:pt x="17" y="649"/>
                </a:lnTo>
                <a:lnTo>
                  <a:pt x="27" y="649"/>
                </a:lnTo>
                <a:lnTo>
                  <a:pt x="27" y="660"/>
                </a:lnTo>
                <a:lnTo>
                  <a:pt x="17" y="660"/>
                </a:lnTo>
                <a:close/>
                <a:moveTo>
                  <a:pt x="17" y="639"/>
                </a:moveTo>
                <a:lnTo>
                  <a:pt x="17" y="628"/>
                </a:lnTo>
                <a:lnTo>
                  <a:pt x="27" y="628"/>
                </a:lnTo>
                <a:lnTo>
                  <a:pt x="27" y="639"/>
                </a:lnTo>
                <a:lnTo>
                  <a:pt x="17" y="639"/>
                </a:lnTo>
                <a:close/>
                <a:moveTo>
                  <a:pt x="17" y="617"/>
                </a:moveTo>
                <a:lnTo>
                  <a:pt x="17" y="606"/>
                </a:lnTo>
                <a:lnTo>
                  <a:pt x="27" y="606"/>
                </a:lnTo>
                <a:lnTo>
                  <a:pt x="27" y="617"/>
                </a:lnTo>
                <a:lnTo>
                  <a:pt x="17" y="617"/>
                </a:lnTo>
                <a:close/>
                <a:moveTo>
                  <a:pt x="17" y="595"/>
                </a:moveTo>
                <a:lnTo>
                  <a:pt x="17" y="585"/>
                </a:lnTo>
                <a:lnTo>
                  <a:pt x="27" y="585"/>
                </a:lnTo>
                <a:lnTo>
                  <a:pt x="27" y="595"/>
                </a:lnTo>
                <a:lnTo>
                  <a:pt x="17" y="595"/>
                </a:lnTo>
                <a:close/>
                <a:moveTo>
                  <a:pt x="17" y="574"/>
                </a:moveTo>
                <a:lnTo>
                  <a:pt x="17" y="563"/>
                </a:lnTo>
                <a:lnTo>
                  <a:pt x="27" y="563"/>
                </a:lnTo>
                <a:lnTo>
                  <a:pt x="27" y="574"/>
                </a:lnTo>
                <a:lnTo>
                  <a:pt x="17" y="574"/>
                </a:lnTo>
                <a:close/>
                <a:moveTo>
                  <a:pt x="17" y="552"/>
                </a:moveTo>
                <a:lnTo>
                  <a:pt x="17" y="541"/>
                </a:lnTo>
                <a:lnTo>
                  <a:pt x="27" y="541"/>
                </a:lnTo>
                <a:lnTo>
                  <a:pt x="27" y="552"/>
                </a:lnTo>
                <a:lnTo>
                  <a:pt x="17" y="552"/>
                </a:lnTo>
                <a:close/>
                <a:moveTo>
                  <a:pt x="17" y="530"/>
                </a:moveTo>
                <a:lnTo>
                  <a:pt x="17" y="520"/>
                </a:lnTo>
                <a:lnTo>
                  <a:pt x="27" y="520"/>
                </a:lnTo>
                <a:lnTo>
                  <a:pt x="27" y="530"/>
                </a:lnTo>
                <a:lnTo>
                  <a:pt x="17" y="530"/>
                </a:lnTo>
                <a:close/>
                <a:moveTo>
                  <a:pt x="17" y="509"/>
                </a:moveTo>
                <a:lnTo>
                  <a:pt x="17" y="498"/>
                </a:lnTo>
                <a:lnTo>
                  <a:pt x="27" y="498"/>
                </a:lnTo>
                <a:lnTo>
                  <a:pt x="27" y="509"/>
                </a:lnTo>
                <a:lnTo>
                  <a:pt x="17" y="509"/>
                </a:lnTo>
                <a:close/>
                <a:moveTo>
                  <a:pt x="17" y="487"/>
                </a:moveTo>
                <a:lnTo>
                  <a:pt x="17" y="476"/>
                </a:lnTo>
                <a:lnTo>
                  <a:pt x="27" y="476"/>
                </a:lnTo>
                <a:lnTo>
                  <a:pt x="27" y="487"/>
                </a:lnTo>
                <a:lnTo>
                  <a:pt x="17" y="487"/>
                </a:lnTo>
                <a:close/>
                <a:moveTo>
                  <a:pt x="17" y="466"/>
                </a:moveTo>
                <a:lnTo>
                  <a:pt x="17" y="455"/>
                </a:lnTo>
                <a:lnTo>
                  <a:pt x="27" y="455"/>
                </a:lnTo>
                <a:lnTo>
                  <a:pt x="27" y="466"/>
                </a:lnTo>
                <a:lnTo>
                  <a:pt x="17" y="466"/>
                </a:lnTo>
                <a:close/>
                <a:moveTo>
                  <a:pt x="17" y="444"/>
                </a:moveTo>
                <a:lnTo>
                  <a:pt x="17" y="433"/>
                </a:lnTo>
                <a:lnTo>
                  <a:pt x="27" y="433"/>
                </a:lnTo>
                <a:lnTo>
                  <a:pt x="27" y="444"/>
                </a:lnTo>
                <a:lnTo>
                  <a:pt x="17" y="444"/>
                </a:lnTo>
                <a:close/>
                <a:moveTo>
                  <a:pt x="17" y="422"/>
                </a:moveTo>
                <a:lnTo>
                  <a:pt x="17" y="411"/>
                </a:lnTo>
                <a:lnTo>
                  <a:pt x="27" y="411"/>
                </a:lnTo>
                <a:lnTo>
                  <a:pt x="27" y="422"/>
                </a:lnTo>
                <a:lnTo>
                  <a:pt x="17" y="422"/>
                </a:lnTo>
                <a:close/>
                <a:moveTo>
                  <a:pt x="17" y="401"/>
                </a:moveTo>
                <a:lnTo>
                  <a:pt x="17" y="390"/>
                </a:lnTo>
                <a:lnTo>
                  <a:pt x="27" y="390"/>
                </a:lnTo>
                <a:lnTo>
                  <a:pt x="27" y="401"/>
                </a:lnTo>
                <a:lnTo>
                  <a:pt x="17" y="401"/>
                </a:lnTo>
                <a:close/>
                <a:moveTo>
                  <a:pt x="17" y="379"/>
                </a:moveTo>
                <a:lnTo>
                  <a:pt x="17" y="368"/>
                </a:lnTo>
                <a:lnTo>
                  <a:pt x="27" y="368"/>
                </a:lnTo>
                <a:lnTo>
                  <a:pt x="27" y="379"/>
                </a:lnTo>
                <a:lnTo>
                  <a:pt x="17" y="379"/>
                </a:lnTo>
                <a:close/>
                <a:moveTo>
                  <a:pt x="17" y="357"/>
                </a:moveTo>
                <a:lnTo>
                  <a:pt x="17" y="347"/>
                </a:lnTo>
                <a:lnTo>
                  <a:pt x="27" y="347"/>
                </a:lnTo>
                <a:lnTo>
                  <a:pt x="27" y="357"/>
                </a:lnTo>
                <a:lnTo>
                  <a:pt x="17" y="357"/>
                </a:lnTo>
                <a:close/>
                <a:moveTo>
                  <a:pt x="17" y="336"/>
                </a:moveTo>
                <a:lnTo>
                  <a:pt x="17" y="325"/>
                </a:lnTo>
                <a:lnTo>
                  <a:pt x="27" y="325"/>
                </a:lnTo>
                <a:lnTo>
                  <a:pt x="27" y="336"/>
                </a:lnTo>
                <a:lnTo>
                  <a:pt x="17" y="336"/>
                </a:lnTo>
                <a:close/>
                <a:moveTo>
                  <a:pt x="17" y="314"/>
                </a:moveTo>
                <a:lnTo>
                  <a:pt x="17" y="303"/>
                </a:lnTo>
                <a:lnTo>
                  <a:pt x="27" y="303"/>
                </a:lnTo>
                <a:lnTo>
                  <a:pt x="27" y="314"/>
                </a:lnTo>
                <a:lnTo>
                  <a:pt x="17" y="314"/>
                </a:lnTo>
                <a:close/>
                <a:moveTo>
                  <a:pt x="17" y="292"/>
                </a:moveTo>
                <a:lnTo>
                  <a:pt x="17" y="282"/>
                </a:lnTo>
                <a:lnTo>
                  <a:pt x="27" y="282"/>
                </a:lnTo>
                <a:lnTo>
                  <a:pt x="27" y="292"/>
                </a:lnTo>
                <a:lnTo>
                  <a:pt x="17" y="292"/>
                </a:lnTo>
                <a:close/>
                <a:moveTo>
                  <a:pt x="17" y="271"/>
                </a:moveTo>
                <a:lnTo>
                  <a:pt x="17" y="260"/>
                </a:lnTo>
                <a:lnTo>
                  <a:pt x="27" y="260"/>
                </a:lnTo>
                <a:lnTo>
                  <a:pt x="27" y="271"/>
                </a:lnTo>
                <a:lnTo>
                  <a:pt x="17" y="271"/>
                </a:lnTo>
                <a:close/>
                <a:moveTo>
                  <a:pt x="17" y="249"/>
                </a:moveTo>
                <a:lnTo>
                  <a:pt x="17" y="238"/>
                </a:lnTo>
                <a:lnTo>
                  <a:pt x="27" y="238"/>
                </a:lnTo>
                <a:lnTo>
                  <a:pt x="27" y="249"/>
                </a:lnTo>
                <a:lnTo>
                  <a:pt x="17" y="249"/>
                </a:lnTo>
                <a:close/>
                <a:moveTo>
                  <a:pt x="17" y="228"/>
                </a:moveTo>
                <a:lnTo>
                  <a:pt x="17" y="217"/>
                </a:lnTo>
                <a:lnTo>
                  <a:pt x="27" y="217"/>
                </a:lnTo>
                <a:lnTo>
                  <a:pt x="27" y="228"/>
                </a:lnTo>
                <a:lnTo>
                  <a:pt x="17" y="228"/>
                </a:lnTo>
                <a:close/>
                <a:moveTo>
                  <a:pt x="17" y="206"/>
                </a:moveTo>
                <a:lnTo>
                  <a:pt x="17" y="195"/>
                </a:lnTo>
                <a:lnTo>
                  <a:pt x="27" y="195"/>
                </a:lnTo>
                <a:lnTo>
                  <a:pt x="27" y="206"/>
                </a:lnTo>
                <a:lnTo>
                  <a:pt x="17" y="206"/>
                </a:lnTo>
                <a:close/>
                <a:moveTo>
                  <a:pt x="17" y="184"/>
                </a:moveTo>
                <a:lnTo>
                  <a:pt x="17" y="173"/>
                </a:lnTo>
                <a:lnTo>
                  <a:pt x="27" y="173"/>
                </a:lnTo>
                <a:lnTo>
                  <a:pt x="27" y="184"/>
                </a:lnTo>
                <a:lnTo>
                  <a:pt x="17" y="184"/>
                </a:lnTo>
                <a:close/>
                <a:moveTo>
                  <a:pt x="17" y="163"/>
                </a:moveTo>
                <a:lnTo>
                  <a:pt x="17" y="152"/>
                </a:lnTo>
                <a:lnTo>
                  <a:pt x="27" y="152"/>
                </a:lnTo>
                <a:lnTo>
                  <a:pt x="27" y="163"/>
                </a:lnTo>
                <a:lnTo>
                  <a:pt x="17" y="163"/>
                </a:lnTo>
                <a:close/>
                <a:moveTo>
                  <a:pt x="17" y="141"/>
                </a:moveTo>
                <a:lnTo>
                  <a:pt x="17" y="130"/>
                </a:lnTo>
                <a:lnTo>
                  <a:pt x="27" y="130"/>
                </a:lnTo>
                <a:lnTo>
                  <a:pt x="27" y="141"/>
                </a:lnTo>
                <a:lnTo>
                  <a:pt x="17" y="141"/>
                </a:lnTo>
                <a:close/>
                <a:moveTo>
                  <a:pt x="17" y="119"/>
                </a:moveTo>
                <a:lnTo>
                  <a:pt x="17" y="109"/>
                </a:lnTo>
                <a:lnTo>
                  <a:pt x="27" y="109"/>
                </a:lnTo>
                <a:lnTo>
                  <a:pt x="27" y="119"/>
                </a:lnTo>
                <a:lnTo>
                  <a:pt x="17" y="119"/>
                </a:lnTo>
                <a:close/>
                <a:moveTo>
                  <a:pt x="17" y="98"/>
                </a:moveTo>
                <a:lnTo>
                  <a:pt x="17" y="87"/>
                </a:lnTo>
                <a:lnTo>
                  <a:pt x="27" y="87"/>
                </a:lnTo>
                <a:lnTo>
                  <a:pt x="27" y="98"/>
                </a:lnTo>
                <a:lnTo>
                  <a:pt x="17" y="98"/>
                </a:lnTo>
                <a:close/>
                <a:moveTo>
                  <a:pt x="17" y="76"/>
                </a:moveTo>
                <a:lnTo>
                  <a:pt x="17" y="65"/>
                </a:lnTo>
                <a:lnTo>
                  <a:pt x="27" y="65"/>
                </a:lnTo>
                <a:lnTo>
                  <a:pt x="27" y="76"/>
                </a:lnTo>
                <a:lnTo>
                  <a:pt x="17" y="76"/>
                </a:lnTo>
                <a:close/>
                <a:moveTo>
                  <a:pt x="17" y="54"/>
                </a:moveTo>
                <a:lnTo>
                  <a:pt x="17" y="44"/>
                </a:lnTo>
                <a:lnTo>
                  <a:pt x="27" y="44"/>
                </a:lnTo>
                <a:lnTo>
                  <a:pt x="27" y="54"/>
                </a:lnTo>
                <a:lnTo>
                  <a:pt x="17" y="54"/>
                </a:lnTo>
                <a:close/>
                <a:moveTo>
                  <a:pt x="44" y="1021"/>
                </a:moveTo>
                <a:lnTo>
                  <a:pt x="22" y="1064"/>
                </a:lnTo>
                <a:lnTo>
                  <a:pt x="0" y="1021"/>
                </a:lnTo>
                <a:lnTo>
                  <a:pt x="44" y="1021"/>
                </a:lnTo>
                <a:close/>
                <a:moveTo>
                  <a:pt x="0" y="44"/>
                </a:moveTo>
                <a:lnTo>
                  <a:pt x="22" y="0"/>
                </a:lnTo>
                <a:lnTo>
                  <a:pt x="44" y="44"/>
                </a:lnTo>
                <a:lnTo>
                  <a:pt x="0" y="44"/>
                </a:lnTo>
                <a:close/>
              </a:path>
            </a:pathLst>
          </a:custGeom>
          <a:solidFill>
            <a:srgbClr val="292929"/>
          </a:solidFill>
          <a:ln w="1" cap="flat">
            <a:solidFill>
              <a:srgbClr val="2929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75" name="Freeform 31"/>
          <p:cNvSpPr>
            <a:spLocks noEditPoints="1"/>
          </p:cNvSpPr>
          <p:nvPr/>
        </p:nvSpPr>
        <p:spPr bwMode="auto">
          <a:xfrm>
            <a:off x="2141538" y="2593975"/>
            <a:ext cx="69850" cy="909638"/>
          </a:xfrm>
          <a:custGeom>
            <a:avLst/>
            <a:gdLst>
              <a:gd name="T0" fmla="*/ 17 w 44"/>
              <a:gd name="T1" fmla="*/ 573 h 573"/>
              <a:gd name="T2" fmla="*/ 17 w 44"/>
              <a:gd name="T3" fmla="*/ 36 h 573"/>
              <a:gd name="T4" fmla="*/ 27 w 44"/>
              <a:gd name="T5" fmla="*/ 36 h 573"/>
              <a:gd name="T6" fmla="*/ 27 w 44"/>
              <a:gd name="T7" fmla="*/ 573 h 573"/>
              <a:gd name="T8" fmla="*/ 17 w 44"/>
              <a:gd name="T9" fmla="*/ 573 h 573"/>
              <a:gd name="T10" fmla="*/ 0 w 44"/>
              <a:gd name="T11" fmla="*/ 44 h 573"/>
              <a:gd name="T12" fmla="*/ 22 w 44"/>
              <a:gd name="T13" fmla="*/ 0 h 573"/>
              <a:gd name="T14" fmla="*/ 44 w 44"/>
              <a:gd name="T15" fmla="*/ 44 h 573"/>
              <a:gd name="T16" fmla="*/ 0 w 44"/>
              <a:gd name="T17" fmla="*/ 44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573">
                <a:moveTo>
                  <a:pt x="17" y="573"/>
                </a:moveTo>
                <a:lnTo>
                  <a:pt x="17" y="36"/>
                </a:lnTo>
                <a:lnTo>
                  <a:pt x="27" y="36"/>
                </a:lnTo>
                <a:lnTo>
                  <a:pt x="27" y="573"/>
                </a:lnTo>
                <a:lnTo>
                  <a:pt x="17" y="573"/>
                </a:lnTo>
                <a:close/>
                <a:moveTo>
                  <a:pt x="0" y="44"/>
                </a:moveTo>
                <a:lnTo>
                  <a:pt x="22" y="0"/>
                </a:lnTo>
                <a:lnTo>
                  <a:pt x="44" y="44"/>
                </a:lnTo>
                <a:lnTo>
                  <a:pt x="0" y="44"/>
                </a:lnTo>
                <a:close/>
              </a:path>
            </a:pathLst>
          </a:custGeom>
          <a:solidFill>
            <a:srgbClr val="292929"/>
          </a:solidFill>
          <a:ln w="1" cap="flat">
            <a:solidFill>
              <a:srgbClr val="2929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76" name="Freeform 32"/>
          <p:cNvSpPr>
            <a:spLocks noEditPoints="1"/>
          </p:cNvSpPr>
          <p:nvPr/>
        </p:nvSpPr>
        <p:spPr bwMode="auto">
          <a:xfrm>
            <a:off x="2094240" y="1651000"/>
            <a:ext cx="69850" cy="879475"/>
          </a:xfrm>
          <a:custGeom>
            <a:avLst/>
            <a:gdLst>
              <a:gd name="T0" fmla="*/ 27 w 44"/>
              <a:gd name="T1" fmla="*/ 0 h 554"/>
              <a:gd name="T2" fmla="*/ 27 w 44"/>
              <a:gd name="T3" fmla="*/ 518 h 554"/>
              <a:gd name="T4" fmla="*/ 17 w 44"/>
              <a:gd name="T5" fmla="*/ 518 h 554"/>
              <a:gd name="T6" fmla="*/ 17 w 44"/>
              <a:gd name="T7" fmla="*/ 0 h 554"/>
              <a:gd name="T8" fmla="*/ 27 w 44"/>
              <a:gd name="T9" fmla="*/ 0 h 554"/>
              <a:gd name="T10" fmla="*/ 44 w 44"/>
              <a:gd name="T11" fmla="*/ 510 h 554"/>
              <a:gd name="T12" fmla="*/ 22 w 44"/>
              <a:gd name="T13" fmla="*/ 554 h 554"/>
              <a:gd name="T14" fmla="*/ 0 w 44"/>
              <a:gd name="T15" fmla="*/ 510 h 554"/>
              <a:gd name="T16" fmla="*/ 44 w 44"/>
              <a:gd name="T17" fmla="*/ 51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554">
                <a:moveTo>
                  <a:pt x="27" y="0"/>
                </a:moveTo>
                <a:lnTo>
                  <a:pt x="27" y="518"/>
                </a:lnTo>
                <a:lnTo>
                  <a:pt x="17" y="518"/>
                </a:lnTo>
                <a:lnTo>
                  <a:pt x="17" y="0"/>
                </a:lnTo>
                <a:lnTo>
                  <a:pt x="27" y="0"/>
                </a:lnTo>
                <a:close/>
                <a:moveTo>
                  <a:pt x="44" y="510"/>
                </a:moveTo>
                <a:lnTo>
                  <a:pt x="22" y="554"/>
                </a:lnTo>
                <a:lnTo>
                  <a:pt x="0" y="510"/>
                </a:lnTo>
                <a:lnTo>
                  <a:pt x="44" y="510"/>
                </a:lnTo>
                <a:close/>
              </a:path>
            </a:pathLst>
          </a:custGeom>
          <a:solidFill>
            <a:srgbClr val="292929"/>
          </a:solidFill>
          <a:ln w="1" cap="flat">
            <a:solidFill>
              <a:srgbClr val="2929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77" name="Freeform 33"/>
          <p:cNvSpPr>
            <a:spLocks noEditPoints="1"/>
          </p:cNvSpPr>
          <p:nvPr/>
        </p:nvSpPr>
        <p:spPr bwMode="auto">
          <a:xfrm>
            <a:off x="2121227" y="1360488"/>
            <a:ext cx="669925" cy="2144713"/>
          </a:xfrm>
          <a:custGeom>
            <a:avLst/>
            <a:gdLst>
              <a:gd name="T0" fmla="*/ 0 w 422"/>
              <a:gd name="T1" fmla="*/ 1348 h 1351"/>
              <a:gd name="T2" fmla="*/ 398 w 422"/>
              <a:gd name="T3" fmla="*/ 33 h 1351"/>
              <a:gd name="T4" fmla="*/ 408 w 422"/>
              <a:gd name="T5" fmla="*/ 36 h 1351"/>
              <a:gd name="T6" fmla="*/ 10 w 422"/>
              <a:gd name="T7" fmla="*/ 1351 h 1351"/>
              <a:gd name="T8" fmla="*/ 0 w 422"/>
              <a:gd name="T9" fmla="*/ 1348 h 1351"/>
              <a:gd name="T10" fmla="*/ 380 w 422"/>
              <a:gd name="T11" fmla="*/ 35 h 1351"/>
              <a:gd name="T12" fmla="*/ 414 w 422"/>
              <a:gd name="T13" fmla="*/ 0 h 1351"/>
              <a:gd name="T14" fmla="*/ 422 w 422"/>
              <a:gd name="T15" fmla="*/ 48 h 1351"/>
              <a:gd name="T16" fmla="*/ 380 w 422"/>
              <a:gd name="T17" fmla="*/ 35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2" h="1351">
                <a:moveTo>
                  <a:pt x="0" y="1348"/>
                </a:moveTo>
                <a:lnTo>
                  <a:pt x="398" y="33"/>
                </a:lnTo>
                <a:lnTo>
                  <a:pt x="408" y="36"/>
                </a:lnTo>
                <a:lnTo>
                  <a:pt x="10" y="1351"/>
                </a:lnTo>
                <a:lnTo>
                  <a:pt x="0" y="1348"/>
                </a:lnTo>
                <a:close/>
                <a:moveTo>
                  <a:pt x="380" y="35"/>
                </a:moveTo>
                <a:lnTo>
                  <a:pt x="414" y="0"/>
                </a:lnTo>
                <a:lnTo>
                  <a:pt x="422" y="48"/>
                </a:lnTo>
                <a:lnTo>
                  <a:pt x="380" y="35"/>
                </a:lnTo>
                <a:close/>
              </a:path>
            </a:pathLst>
          </a:custGeom>
          <a:solidFill>
            <a:srgbClr val="292929"/>
          </a:solidFill>
          <a:ln w="1" cap="flat">
            <a:solidFill>
              <a:srgbClr val="2929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78" name="Freeform 34"/>
          <p:cNvSpPr>
            <a:spLocks noEditPoints="1"/>
          </p:cNvSpPr>
          <p:nvPr/>
        </p:nvSpPr>
        <p:spPr bwMode="auto">
          <a:xfrm>
            <a:off x="2518102" y="808038"/>
            <a:ext cx="325437" cy="68263"/>
          </a:xfrm>
          <a:custGeom>
            <a:avLst/>
            <a:gdLst>
              <a:gd name="T0" fmla="*/ 0 w 205"/>
              <a:gd name="T1" fmla="*/ 16 h 43"/>
              <a:gd name="T2" fmla="*/ 169 w 205"/>
              <a:gd name="T3" fmla="*/ 16 h 43"/>
              <a:gd name="T4" fmla="*/ 169 w 205"/>
              <a:gd name="T5" fmla="*/ 27 h 43"/>
              <a:gd name="T6" fmla="*/ 0 w 205"/>
              <a:gd name="T7" fmla="*/ 27 h 43"/>
              <a:gd name="T8" fmla="*/ 0 w 205"/>
              <a:gd name="T9" fmla="*/ 16 h 43"/>
              <a:gd name="T10" fmla="*/ 162 w 205"/>
              <a:gd name="T11" fmla="*/ 0 h 43"/>
              <a:gd name="T12" fmla="*/ 205 w 205"/>
              <a:gd name="T13" fmla="*/ 22 h 43"/>
              <a:gd name="T14" fmla="*/ 162 w 205"/>
              <a:gd name="T15" fmla="*/ 43 h 43"/>
              <a:gd name="T16" fmla="*/ 162 w 205"/>
              <a:gd name="T1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5" h="43">
                <a:moveTo>
                  <a:pt x="0" y="16"/>
                </a:moveTo>
                <a:lnTo>
                  <a:pt x="169" y="16"/>
                </a:lnTo>
                <a:lnTo>
                  <a:pt x="169" y="27"/>
                </a:lnTo>
                <a:lnTo>
                  <a:pt x="0" y="27"/>
                </a:lnTo>
                <a:lnTo>
                  <a:pt x="0" y="16"/>
                </a:lnTo>
                <a:close/>
                <a:moveTo>
                  <a:pt x="162" y="0"/>
                </a:moveTo>
                <a:lnTo>
                  <a:pt x="205" y="22"/>
                </a:lnTo>
                <a:lnTo>
                  <a:pt x="162" y="43"/>
                </a:lnTo>
                <a:lnTo>
                  <a:pt x="162" y="0"/>
                </a:lnTo>
                <a:close/>
              </a:path>
            </a:pathLst>
          </a:custGeom>
          <a:solidFill>
            <a:srgbClr val="292929"/>
          </a:solidFill>
          <a:ln w="1" cap="flat">
            <a:solidFill>
              <a:srgbClr val="2929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79" name="Freeform 35"/>
          <p:cNvSpPr>
            <a:spLocks noEditPoints="1"/>
          </p:cNvSpPr>
          <p:nvPr/>
        </p:nvSpPr>
        <p:spPr bwMode="auto">
          <a:xfrm>
            <a:off x="2613352" y="808038"/>
            <a:ext cx="252412" cy="1331913"/>
          </a:xfrm>
          <a:custGeom>
            <a:avLst/>
            <a:gdLst>
              <a:gd name="T0" fmla="*/ 11 w 159"/>
              <a:gd name="T1" fmla="*/ 0 h 839"/>
              <a:gd name="T2" fmla="*/ 144 w 159"/>
              <a:gd name="T3" fmla="*/ 803 h 839"/>
              <a:gd name="T4" fmla="*/ 134 w 159"/>
              <a:gd name="T5" fmla="*/ 805 h 839"/>
              <a:gd name="T6" fmla="*/ 0 w 159"/>
              <a:gd name="T7" fmla="*/ 2 h 839"/>
              <a:gd name="T8" fmla="*/ 11 w 159"/>
              <a:gd name="T9" fmla="*/ 0 h 839"/>
              <a:gd name="T10" fmla="*/ 159 w 159"/>
              <a:gd name="T11" fmla="*/ 793 h 839"/>
              <a:gd name="T12" fmla="*/ 145 w 159"/>
              <a:gd name="T13" fmla="*/ 839 h 839"/>
              <a:gd name="T14" fmla="*/ 116 w 159"/>
              <a:gd name="T15" fmla="*/ 800 h 839"/>
              <a:gd name="T16" fmla="*/ 159 w 159"/>
              <a:gd name="T17" fmla="*/ 793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" h="839">
                <a:moveTo>
                  <a:pt x="11" y="0"/>
                </a:moveTo>
                <a:lnTo>
                  <a:pt x="144" y="803"/>
                </a:lnTo>
                <a:lnTo>
                  <a:pt x="134" y="805"/>
                </a:lnTo>
                <a:lnTo>
                  <a:pt x="0" y="2"/>
                </a:lnTo>
                <a:lnTo>
                  <a:pt x="11" y="0"/>
                </a:lnTo>
                <a:close/>
                <a:moveTo>
                  <a:pt x="159" y="793"/>
                </a:moveTo>
                <a:lnTo>
                  <a:pt x="145" y="839"/>
                </a:lnTo>
                <a:lnTo>
                  <a:pt x="116" y="800"/>
                </a:lnTo>
                <a:lnTo>
                  <a:pt x="159" y="793"/>
                </a:lnTo>
                <a:close/>
              </a:path>
            </a:pathLst>
          </a:custGeom>
          <a:solidFill>
            <a:srgbClr val="292929"/>
          </a:solidFill>
          <a:ln w="1" cap="flat">
            <a:solidFill>
              <a:srgbClr val="2929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103" name="Text Box 66"/>
          <p:cNvSpPr txBox="1">
            <a:spLocks noChangeArrowheads="1"/>
          </p:cNvSpPr>
          <p:nvPr/>
        </p:nvSpPr>
        <p:spPr bwMode="auto">
          <a:xfrm>
            <a:off x="998669" y="398268"/>
            <a:ext cx="1623219" cy="13542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84250" fontAlgn="base">
              <a:spcBef>
                <a:spcPct val="0"/>
              </a:spcBef>
              <a:spcAft>
                <a:spcPct val="0"/>
              </a:spcAft>
            </a:pPr>
            <a:r>
              <a:rPr lang="es-VE" sz="1400" b="1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Características de los tomadores de decisión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0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valores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000" dirty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s-VE" sz="10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actitudes/motivaciones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000" dirty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s-VE" sz="10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habilidades</a:t>
            </a:r>
          </a:p>
          <a:p>
            <a:pPr algn="ctr" defTabSz="9842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VE" sz="1000" dirty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es-VE" sz="1000" dirty="0" smtClean="0">
                <a:solidFill>
                  <a:srgbClr val="0033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alfabetismo científico</a:t>
            </a:r>
            <a:endParaRPr lang="es-VE" sz="1000" dirty="0">
              <a:solidFill>
                <a:srgbClr val="0033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80" name="Freeform 36"/>
          <p:cNvSpPr>
            <a:spLocks noEditPoints="1"/>
          </p:cNvSpPr>
          <p:nvPr/>
        </p:nvSpPr>
        <p:spPr bwMode="auto">
          <a:xfrm>
            <a:off x="2122815" y="2789238"/>
            <a:ext cx="460375" cy="719138"/>
          </a:xfrm>
          <a:custGeom>
            <a:avLst/>
            <a:gdLst>
              <a:gd name="T0" fmla="*/ 0 w 290"/>
              <a:gd name="T1" fmla="*/ 447 h 453"/>
              <a:gd name="T2" fmla="*/ 266 w 290"/>
              <a:gd name="T3" fmla="*/ 27 h 453"/>
              <a:gd name="T4" fmla="*/ 275 w 290"/>
              <a:gd name="T5" fmla="*/ 33 h 453"/>
              <a:gd name="T6" fmla="*/ 9 w 290"/>
              <a:gd name="T7" fmla="*/ 453 h 453"/>
              <a:gd name="T8" fmla="*/ 0 w 290"/>
              <a:gd name="T9" fmla="*/ 447 h 453"/>
              <a:gd name="T10" fmla="*/ 248 w 290"/>
              <a:gd name="T11" fmla="*/ 25 h 453"/>
              <a:gd name="T12" fmla="*/ 290 w 290"/>
              <a:gd name="T13" fmla="*/ 0 h 453"/>
              <a:gd name="T14" fmla="*/ 285 w 290"/>
              <a:gd name="T15" fmla="*/ 48 h 453"/>
              <a:gd name="T16" fmla="*/ 248 w 290"/>
              <a:gd name="T17" fmla="*/ 25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" h="453">
                <a:moveTo>
                  <a:pt x="0" y="447"/>
                </a:moveTo>
                <a:lnTo>
                  <a:pt x="266" y="27"/>
                </a:lnTo>
                <a:lnTo>
                  <a:pt x="275" y="33"/>
                </a:lnTo>
                <a:lnTo>
                  <a:pt x="9" y="453"/>
                </a:lnTo>
                <a:lnTo>
                  <a:pt x="0" y="447"/>
                </a:lnTo>
                <a:close/>
                <a:moveTo>
                  <a:pt x="248" y="25"/>
                </a:moveTo>
                <a:lnTo>
                  <a:pt x="290" y="0"/>
                </a:lnTo>
                <a:lnTo>
                  <a:pt x="285" y="48"/>
                </a:lnTo>
                <a:lnTo>
                  <a:pt x="248" y="25"/>
                </a:lnTo>
                <a:close/>
              </a:path>
            </a:pathLst>
          </a:custGeom>
          <a:solidFill>
            <a:srgbClr val="292929"/>
          </a:solidFill>
          <a:ln w="1" cap="flat">
            <a:solidFill>
              <a:srgbClr val="29292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VE">
              <a:solidFill>
                <a:prstClr val="black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7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/>
      <p:bldP spid="55" grpId="0"/>
      <p:bldP spid="56" grpId="0"/>
      <p:bldP spid="57" grpId="0"/>
      <p:bldP spid="60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03" grpId="0" animBg="1"/>
      <p:bldP spid="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II. ¿Qué sabemos y que podemos saber desde las cuentas de salud?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29918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Uso de la información en políticas públicas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223838" y="6581775"/>
            <a:ext cx="8691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Adaptado de: Alvarado, M. 2011. Seminario Internacional de Cuentas y Cuentas Satélite de Salud. Santiago, noviembre 2011</a:t>
            </a:r>
            <a:endParaRPr lang="es-ES" sz="12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191000"/>
          </a:xfrm>
        </p:spPr>
        <p:txBody>
          <a:bodyPr/>
          <a:lstStyle/>
          <a:p>
            <a:r>
              <a:rPr lang="es-ES" sz="2400" dirty="0" smtClean="0">
                <a:latin typeface="Calibri" pitchFamily="34" charset="0"/>
                <a:cs typeface="Aparajita" pitchFamily="34" charset="0"/>
              </a:rPr>
              <a:t>Información oportuna y de calidad que permita: </a:t>
            </a:r>
          </a:p>
          <a:p>
            <a:pPr lvl="1"/>
            <a:r>
              <a:rPr lang="es-ES" sz="2200" dirty="0" smtClean="0">
                <a:latin typeface="Calibri" pitchFamily="34" charset="0"/>
                <a:cs typeface="Aparajita" pitchFamily="34" charset="0"/>
              </a:rPr>
              <a:t>Tomar </a:t>
            </a:r>
            <a:r>
              <a:rPr lang="es-ES" sz="2000" dirty="0" smtClean="0"/>
              <a:t>decisiones en base a información confiable</a:t>
            </a:r>
          </a:p>
          <a:p>
            <a:pPr lvl="1"/>
            <a:r>
              <a:rPr lang="es-ES" sz="2200" dirty="0" smtClean="0">
                <a:latin typeface="Calibri" pitchFamily="34" charset="0"/>
                <a:cs typeface="Aparajita" pitchFamily="34" charset="0"/>
              </a:rPr>
              <a:t>Realizar diagnósticos certeros y evaluar tendencias</a:t>
            </a:r>
          </a:p>
          <a:p>
            <a:pPr lvl="1"/>
            <a:r>
              <a:rPr lang="es-ES" sz="2200" dirty="0" smtClean="0">
                <a:latin typeface="Calibri" pitchFamily="34" charset="0"/>
                <a:cs typeface="Aparajita" pitchFamily="34" charset="0"/>
              </a:rPr>
              <a:t>Planificar eficientemente acciones y establecer prioridades</a:t>
            </a:r>
          </a:p>
          <a:p>
            <a:pPr lvl="1"/>
            <a:r>
              <a:rPr lang="es-ES" sz="2200" dirty="0" smtClean="0">
                <a:latin typeface="Calibri" pitchFamily="34" charset="0"/>
                <a:cs typeface="Aparajita" pitchFamily="34" charset="0"/>
              </a:rPr>
              <a:t>Monitorear el cumplimiento de compromisos adquiridos con la sociedad</a:t>
            </a:r>
          </a:p>
          <a:p>
            <a:pPr lvl="1"/>
            <a:r>
              <a:rPr lang="es-ES" sz="2200" dirty="0" smtClean="0">
                <a:latin typeface="Calibri" pitchFamily="34" charset="0"/>
                <a:cs typeface="Aparajita" pitchFamily="34" charset="0"/>
              </a:rPr>
              <a:t>Mejorar la focalización del esfuerzo fiscal</a:t>
            </a:r>
          </a:p>
          <a:p>
            <a:r>
              <a:rPr lang="es-ES" sz="2400" dirty="0" smtClean="0">
                <a:latin typeface="Calibri" pitchFamily="34" charset="0"/>
                <a:cs typeface="Aparajita" pitchFamily="34" charset="0"/>
              </a:rPr>
              <a:t>Requiere la construcción de indicadores con las siguientes características: válidos, confiables, específicos, sensibles, medibles, relevantes y eficientes.</a:t>
            </a:r>
            <a:endParaRPr lang="es-ES" sz="1800" i="1" dirty="0">
              <a:latin typeface="Calibri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214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533400"/>
          </a:xfrm>
        </p:spPr>
        <p:txBody>
          <a:bodyPr/>
          <a:lstStyle/>
          <a:p>
            <a:r>
              <a:rPr lang="es-ES" dirty="0" smtClean="0"/>
              <a:t>¿Qué sabemos y qué podemos saber desde las cuentas de salud?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001000" cy="4114800"/>
          </a:xfrm>
        </p:spPr>
        <p:txBody>
          <a:bodyPr/>
          <a:lstStyle/>
          <a:p>
            <a:r>
              <a:rPr lang="es-ES" sz="2000" dirty="0" smtClean="0"/>
              <a:t>Análisis sectorial: esquemas de financiamiento, configuración institucional (organización y oferta), regulación de mercados.</a:t>
            </a:r>
          </a:p>
          <a:p>
            <a:r>
              <a:rPr lang="es-ES" sz="2000" dirty="0" smtClean="0"/>
              <a:t>Eficiencia en la administración y destino del gasto: impacto distributivo; análisis por beneficiario (equidad en el acceso) con información adicional sobre costos de los tratamientos</a:t>
            </a:r>
          </a:p>
          <a:p>
            <a:r>
              <a:rPr lang="es-ES" sz="2000" dirty="0" smtClean="0"/>
              <a:t>Niveles de protección financiera de los hogares (evolución y monitoreo del gasto de bolsillo)</a:t>
            </a:r>
          </a:p>
          <a:p>
            <a:r>
              <a:rPr lang="es-ES" sz="2000" dirty="0" smtClean="0"/>
              <a:t>Impacto fiscal del gasto en salud.</a:t>
            </a:r>
          </a:p>
          <a:p>
            <a:r>
              <a:rPr lang="es-ES" sz="2000" dirty="0" smtClean="0"/>
              <a:t>Análisis de los gastos por la enfermedad por paciente y su composición por función (atención vs prevención) y por proveedor (hospital vs ambulatorio). </a:t>
            </a:r>
          </a:p>
          <a:p>
            <a:r>
              <a:rPr lang="es-ES" sz="2000" dirty="0" smtClean="0"/>
              <a:t>Análisis actual y proyecciones del uso futuro de los recursos, tendencias</a:t>
            </a:r>
          </a:p>
          <a:p>
            <a:r>
              <a:rPr lang="es-ES" sz="2000" dirty="0" smtClean="0"/>
              <a:t>……………. y mucho más.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662965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Indicadores para el diseño de políticas públicas en salud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223838" y="6581775"/>
            <a:ext cx="8539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Alvarado, M. 2011. Seminario Internacional de Cuentas y Cuentas Satélite de Salud. Santiago, noviembre 2011</a:t>
            </a:r>
            <a:endParaRPr lang="es-E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418195" cy="506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Enfoques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Diferentes enfoques responden las mismas y también otras preguntas:</a:t>
            </a:r>
          </a:p>
          <a:p>
            <a:pPr lvl="1"/>
            <a:r>
              <a:rPr lang="es-ES" dirty="0" smtClean="0"/>
              <a:t>Sistema de Cuentas de Salud (SHA 2011) OECD-OMS-BM.</a:t>
            </a:r>
          </a:p>
          <a:p>
            <a:pPr lvl="1"/>
            <a:r>
              <a:rPr lang="es-ES" dirty="0" smtClean="0"/>
              <a:t>Cuentas Satélite de Salud (CEPAL-OPS)</a:t>
            </a:r>
          </a:p>
          <a:p>
            <a:pPr lvl="1"/>
            <a:r>
              <a:rPr lang="es-ES" dirty="0" smtClean="0"/>
              <a:t>Enfoque de Finanzas Públicas</a:t>
            </a:r>
          </a:p>
          <a:p>
            <a:pPr lvl="1"/>
            <a:r>
              <a:rPr lang="es-ES" dirty="0" smtClean="0"/>
              <a:t>Estadísticas de gasto nacional en salud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2959625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s-ES_tradnl" smtClean="0"/>
              <a:t>Principios de SCS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572000"/>
          </a:xfrm>
        </p:spPr>
        <p:txBody>
          <a:bodyPr/>
          <a:lstStyle/>
          <a:p>
            <a:r>
              <a:rPr lang="es-ES" dirty="0" smtClean="0"/>
              <a:t>Principio SCS 2011: "lo que se ha consumido, ha sido previamente producido y financiado“</a:t>
            </a:r>
          </a:p>
          <a:p>
            <a:r>
              <a:rPr lang="es-ES" dirty="0" smtClean="0"/>
              <a:t>Los mismos bs y </a:t>
            </a:r>
            <a:r>
              <a:rPr lang="es-ES" dirty="0" err="1" smtClean="0"/>
              <a:t>ss</a:t>
            </a:r>
            <a:r>
              <a:rPr lang="es-ES" dirty="0" smtClean="0"/>
              <a:t> de salud que se consumen, pueden ser producidos por diferentes proveedores utilizando distintos esquemas de financiamiento.</a:t>
            </a:r>
          </a:p>
          <a:p>
            <a:r>
              <a:rPr lang="es-ES" dirty="0" smtClean="0"/>
              <a:t>El punto de partida es medir el consumo (individual y colectivo). </a:t>
            </a:r>
          </a:p>
          <a:p>
            <a:r>
              <a:rPr lang="es-ES" dirty="0" smtClean="0"/>
              <a:t>Los límites en SCS se establecen en función de la finalidad del consumo: ¿con qué finalidad se consume?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74830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7" y="1222143"/>
            <a:ext cx="6947473" cy="46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67" y="1295400"/>
            <a:ext cx="2350212" cy="287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7315200" y="1752600"/>
            <a:ext cx="5334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7391400" y="2667000"/>
            <a:ext cx="5334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592"/>
            <a:ext cx="2728197" cy="75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4514"/>
            <a:ext cx="1435733" cy="66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2" y="2862543"/>
            <a:ext cx="1423540" cy="59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62204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ES" dirty="0" smtClean="0"/>
              <a:t>Marco analítico del SCS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380" y="1590020"/>
            <a:ext cx="560324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70380" y="1066800"/>
            <a:ext cx="560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Times New Roman"/>
              </a:rPr>
              <a:t>Gráfico 2.1 Relación entre el marco analítico del sistema de salud y de las cuentas de salud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6254499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3657599"/>
          </a:xfrm>
        </p:spPr>
        <p:txBody>
          <a:bodyPr/>
          <a:lstStyle/>
          <a:p>
            <a:pPr algn="l"/>
            <a:r>
              <a:rPr lang="es-ES_tradnl" sz="2800" dirty="0" smtClean="0">
                <a:latin typeface="+mn-lt"/>
              </a:rPr>
              <a:t>I. Importancia de los sistemas de la información    	y la toma de decisiones</a:t>
            </a:r>
            <a:br>
              <a:rPr lang="es-ES_tradnl" sz="2800" dirty="0" smtClean="0">
                <a:latin typeface="+mn-lt"/>
              </a:rPr>
            </a:br>
            <a:r>
              <a:rPr lang="es-ES_tradnl" sz="2800" dirty="0" smtClean="0">
                <a:latin typeface="+mn-lt"/>
              </a:rPr>
              <a:t/>
            </a:r>
            <a:br>
              <a:rPr lang="es-ES_tradnl" sz="2800" dirty="0" smtClean="0">
                <a:latin typeface="+mn-lt"/>
              </a:rPr>
            </a:br>
            <a:r>
              <a:rPr lang="es-ES_tradnl" sz="2800" dirty="0" smtClean="0">
                <a:latin typeface="+mn-lt"/>
              </a:rPr>
              <a:t>II. Que sabemos y que podemos saber desde 	las cuentas de salud?</a:t>
            </a:r>
            <a:br>
              <a:rPr lang="es-ES_tradnl" sz="2800" dirty="0" smtClean="0">
                <a:latin typeface="+mn-lt"/>
              </a:rPr>
            </a:br>
            <a:r>
              <a:rPr lang="es-ES_tradnl" sz="2800" dirty="0">
                <a:latin typeface="+mn-lt"/>
              </a:rPr>
              <a:t/>
            </a:r>
            <a:br>
              <a:rPr lang="es-ES_tradnl" sz="2800" dirty="0">
                <a:latin typeface="+mn-lt"/>
              </a:rPr>
            </a:br>
            <a:r>
              <a:rPr lang="es-ES_tradnl" sz="2800" dirty="0" smtClean="0">
                <a:latin typeface="+mn-lt"/>
              </a:rPr>
              <a:t>III. Algunas aplicaciones</a:t>
            </a:r>
            <a:br>
              <a:rPr lang="es-ES_tradnl" sz="2800" dirty="0" smtClean="0">
                <a:latin typeface="+mn-lt"/>
              </a:rPr>
            </a:br>
            <a:r>
              <a:rPr lang="es-ES_tradnl" sz="2800" dirty="0">
                <a:latin typeface="+mn-lt"/>
              </a:rPr>
              <a:t/>
            </a:r>
            <a:br>
              <a:rPr lang="es-ES_tradnl" sz="2800" dirty="0">
                <a:latin typeface="+mn-lt"/>
              </a:rPr>
            </a:br>
            <a:r>
              <a:rPr lang="es-ES_tradnl" sz="2800" dirty="0" smtClean="0">
                <a:latin typeface="+mn-lt"/>
              </a:rPr>
              <a:t>IV. Reflexiones finales</a:t>
            </a:r>
            <a:br>
              <a:rPr lang="es-ES_tradnl" sz="2800" dirty="0" smtClean="0">
                <a:latin typeface="+mn-lt"/>
              </a:rPr>
            </a:br>
            <a:endParaRPr lang="es-ES_tradnl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723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Contenido</a:t>
            </a:r>
            <a:endParaRPr lang="es-ES_tradnl" sz="320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343473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Gasto por funciones en el SCS</a:t>
            </a:r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871838" cy="488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097689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Las Cuentas Satélite de Salud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r>
              <a:rPr lang="es-ES" sz="2400" dirty="0" smtClean="0"/>
              <a:t>Permiten análisis </a:t>
            </a:r>
            <a:r>
              <a:rPr lang="es-ES" sz="2400" u="sng" dirty="0" smtClean="0"/>
              <a:t>económico</a:t>
            </a:r>
            <a:r>
              <a:rPr lang="es-ES" sz="2400" dirty="0" smtClean="0"/>
              <a:t> de los sistemas de salud (oferta y demanda de bs y servicios).</a:t>
            </a:r>
          </a:p>
          <a:p>
            <a:r>
              <a:rPr lang="es-ES" sz="2400" dirty="0" smtClean="0"/>
              <a:t>Las cuentas satélite de salud se elaboran en función de tres ejes principales:</a:t>
            </a:r>
          </a:p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4718143" cy="307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6043045"/>
            <a:ext cx="571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smtClean="0"/>
              <a:t>Fuente: Vallejo, F. Analisis de resultados de las CSS en Ecuador, noviembre 2011 </a:t>
            </a:r>
            <a:endParaRPr lang="es-ES" sz="1100"/>
          </a:p>
        </p:txBody>
      </p:sp>
    </p:spTree>
    <p:extLst>
      <p:ext uri="{BB962C8B-B14F-4D97-AF65-F5344CB8AC3E}">
        <p14:creationId xmlns:p14="http://schemas.microsoft.com/office/powerpoint/2010/main" val="2199800961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analítico de las CSS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47483" cy="528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5105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(CFEH)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5943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s-ES_tradnl" dirty="0" smtClean="0"/>
              <a:t>Algunos resultados: </a:t>
            </a:r>
            <a:br>
              <a:rPr lang="es-ES_tradnl" dirty="0" smtClean="0"/>
            </a:br>
            <a:r>
              <a:rPr lang="es-ES_tradnl" dirty="0" smtClean="0">
                <a:latin typeface="Calibri"/>
                <a:cs typeface="Calibri"/>
              </a:rPr>
              <a:t>CFEH por tipo de cobertura</a:t>
            </a:r>
            <a:endParaRPr lang="es-ES_tradnl" dirty="0">
              <a:latin typeface="Calibri"/>
              <a:cs typeface="Calibri"/>
            </a:endParaRPr>
          </a:p>
        </p:txBody>
      </p:sp>
      <p:pic>
        <p:nvPicPr>
          <p:cNvPr id="4" name="Picture 3" descr="CFE by coverage 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06914" cy="46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308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s-ES" dirty="0" smtClean="0"/>
              <a:t>Correspondencia clasificaciones SCS - CSS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30308"/>
              </p:ext>
            </p:extLst>
          </p:nvPr>
        </p:nvGraphicFramePr>
        <p:xfrm>
          <a:off x="685800" y="1524000"/>
          <a:ext cx="7467600" cy="526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noProof="0" dirty="0" smtClean="0">
                          <a:solidFill>
                            <a:schemeClr val="accent2"/>
                          </a:solidFill>
                        </a:rPr>
                        <a:t>Objeto de Estudio</a:t>
                      </a:r>
                      <a:endParaRPr lang="es-ES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>
                          <a:solidFill>
                            <a:schemeClr val="accent2"/>
                          </a:solidFill>
                        </a:rPr>
                        <a:t>SHA 2011</a:t>
                      </a:r>
                      <a:endParaRPr lang="es-ES" noProof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>
                          <a:solidFill>
                            <a:schemeClr val="accent2"/>
                          </a:solidFill>
                        </a:rPr>
                        <a:t>CSS</a:t>
                      </a:r>
                      <a:endParaRPr lang="es-ES" noProof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FUENTES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Esquemas de financiamiento </a:t>
                      </a:r>
                    </a:p>
                    <a:p>
                      <a:r>
                        <a:rPr lang="es-ES" sz="1400" noProof="0" smtClean="0"/>
                        <a:t>(ICHA-HF)</a:t>
                      </a:r>
                      <a:endParaRPr lang="es-E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Sectores institucionales</a:t>
                      </a:r>
                    </a:p>
                    <a:p>
                      <a:r>
                        <a:rPr lang="es-ES" sz="1400" noProof="0" smtClean="0"/>
                        <a:t>(SCN y GFSM-FMI)</a:t>
                      </a:r>
                      <a:endParaRPr lang="es-ES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RECURSOS</a:t>
                      </a:r>
                    </a:p>
                    <a:p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smtClean="0"/>
                        <a:t>Proveedores</a:t>
                      </a:r>
                    </a:p>
                    <a:p>
                      <a:r>
                        <a:rPr lang="es-ES" sz="1400" noProof="0" smtClean="0"/>
                        <a:t>(ICHA – HP)</a:t>
                      </a:r>
                      <a:endParaRPr lang="es-E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Oferta-producción</a:t>
                      </a:r>
                      <a:r>
                        <a:rPr lang="es-ES" baseline="0" noProof="0" dirty="0" smtClean="0"/>
                        <a:t> de bs y </a:t>
                      </a:r>
                      <a:r>
                        <a:rPr lang="es-ES" baseline="0" noProof="0" dirty="0" err="1" smtClean="0"/>
                        <a:t>ss</a:t>
                      </a:r>
                      <a:r>
                        <a:rPr lang="es-ES" baseline="0" noProof="0" dirty="0" smtClean="0"/>
                        <a:t> de salud </a:t>
                      </a:r>
                    </a:p>
                    <a:p>
                      <a:r>
                        <a:rPr lang="es-ES" sz="1400" baseline="0" noProof="0" dirty="0" smtClean="0"/>
                        <a:t>(CIIU y sectores de actividad económica)</a:t>
                      </a:r>
                      <a:endParaRPr lang="es-E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smtClean="0"/>
                        <a:t>USOS</a:t>
                      </a:r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Funciones</a:t>
                      </a:r>
                    </a:p>
                    <a:p>
                      <a:r>
                        <a:rPr lang="es-ES" sz="1400" noProof="0" dirty="0" smtClean="0"/>
                        <a:t>(ICHA-HC):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noProof="0" dirty="0" smtClean="0"/>
                        <a:t>Según propósito (COFOG, COPNI, COICOP)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noProof="0" dirty="0" smtClean="0"/>
                        <a:t>Según lugar de consumo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400" noProof="0" dirty="0" smtClean="0"/>
                        <a:t>Datos y reportes CN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 smtClean="0"/>
                        <a:t>Demanda de bs y </a:t>
                      </a:r>
                      <a:r>
                        <a:rPr lang="es-ES" noProof="0" dirty="0" err="1" smtClean="0"/>
                        <a:t>ss</a:t>
                      </a:r>
                      <a:r>
                        <a:rPr lang="es-ES" noProof="0" dirty="0" smtClean="0"/>
                        <a:t> de salud </a:t>
                      </a:r>
                    </a:p>
                    <a:p>
                      <a:r>
                        <a:rPr lang="es-ES" sz="1400" noProof="0" dirty="0" smtClean="0"/>
                        <a:t>(Clasificaciones del gasto por funciones: CCP,</a:t>
                      </a:r>
                      <a:r>
                        <a:rPr lang="es-ES" sz="1400" baseline="0" noProof="0" dirty="0" smtClean="0"/>
                        <a:t> COFOG, COICOP)</a:t>
                      </a:r>
                      <a:endParaRPr lang="es-ES" sz="14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1389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 del Gasto Público:</a:t>
            </a:r>
            <a:br>
              <a:rPr lang="es-ES" dirty="0" smtClean="0"/>
            </a:br>
            <a:r>
              <a:rPr lang="es-ES" dirty="0" smtClean="0"/>
              <a:t>enfoque de finanzas públicas</a:t>
            </a:r>
            <a:endParaRPr lang="es-ES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215241" cy="342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257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Fuente: “Manual sobre la clasificación del gasto público federal en México”, programa de presupuesto y gasto público, CIDE, 2001.</a:t>
            </a:r>
          </a:p>
        </p:txBody>
      </p:sp>
    </p:spTree>
    <p:extLst>
      <p:ext uri="{BB962C8B-B14F-4D97-AF65-F5344CB8AC3E}">
        <p14:creationId xmlns:p14="http://schemas.microsoft.com/office/powerpoint/2010/main" val="302964245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III. Algunas aplicaciones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21014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129167"/>
            <a:ext cx="82677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87913" y="2601913"/>
            <a:ext cx="117792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Bahamas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942013" y="5354638"/>
            <a:ext cx="7508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Guyana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185988" y="1057275"/>
            <a:ext cx="793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Anguilla</a:t>
            </a:r>
          </a:p>
        </p:txBody>
      </p:sp>
      <p:sp>
        <p:nvSpPr>
          <p:cNvPr id="10246" name="2 CuadroTexto"/>
          <p:cNvSpPr txBox="1">
            <a:spLocks noChangeArrowheads="1"/>
          </p:cNvSpPr>
          <p:nvPr/>
        </p:nvSpPr>
        <p:spPr bwMode="auto">
          <a:xfrm>
            <a:off x="4041775" y="771525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b="1">
                <a:solidFill>
                  <a:srgbClr val="000000"/>
                </a:solidFill>
                <a:latin typeface="Calibri" pitchFamily="34" charset="0"/>
              </a:rPr>
              <a:t>Life expectancy 2010</a:t>
            </a:r>
          </a:p>
        </p:txBody>
      </p:sp>
      <p:sp>
        <p:nvSpPr>
          <p:cNvPr id="10247" name="8 CuadroTexto"/>
          <p:cNvSpPr txBox="1">
            <a:spLocks noChangeArrowheads="1"/>
          </p:cNvSpPr>
          <p:nvPr/>
        </p:nvSpPr>
        <p:spPr bwMode="auto">
          <a:xfrm>
            <a:off x="6269832" y="3941990"/>
            <a:ext cx="2049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b="1" dirty="0">
                <a:solidFill>
                  <a:srgbClr val="000000"/>
                </a:solidFill>
                <a:latin typeface="Calibri" pitchFamily="34" charset="0"/>
              </a:rPr>
              <a:t>%THE </a:t>
            </a:r>
            <a:r>
              <a:rPr lang="es-VE" b="1" dirty="0" err="1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s-VE" b="1" dirty="0">
                <a:solidFill>
                  <a:srgbClr val="000000"/>
                </a:solidFill>
                <a:latin typeface="Calibri" pitchFamily="34" charset="0"/>
              </a:rPr>
              <a:t> GDP, 2010</a:t>
            </a:r>
          </a:p>
        </p:txBody>
      </p:sp>
      <p:sp>
        <p:nvSpPr>
          <p:cNvPr id="11" name="6 CuadroTexto"/>
          <p:cNvSpPr txBox="1"/>
          <p:nvPr/>
        </p:nvSpPr>
        <p:spPr>
          <a:xfrm>
            <a:off x="3109913" y="3090863"/>
            <a:ext cx="8890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Antigua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Dominica</a:t>
            </a:r>
          </a:p>
        </p:txBody>
      </p:sp>
      <p:sp>
        <p:nvSpPr>
          <p:cNvPr id="12" name="1 CuadroTexto"/>
          <p:cNvSpPr txBox="1"/>
          <p:nvPr/>
        </p:nvSpPr>
        <p:spPr>
          <a:xfrm>
            <a:off x="7294563" y="3006725"/>
            <a:ext cx="1030287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Montserrat</a:t>
            </a:r>
          </a:p>
        </p:txBody>
      </p:sp>
      <p:sp>
        <p:nvSpPr>
          <p:cNvPr id="13" name="6 CuadroTexto"/>
          <p:cNvSpPr txBox="1"/>
          <p:nvPr/>
        </p:nvSpPr>
        <p:spPr>
          <a:xfrm>
            <a:off x="1360488" y="3152775"/>
            <a:ext cx="13890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 Kitts &amp; Nevits</a:t>
            </a:r>
          </a:p>
        </p:txBody>
      </p:sp>
      <p:sp>
        <p:nvSpPr>
          <p:cNvPr id="14" name="6 CuadroTexto"/>
          <p:cNvSpPr txBox="1"/>
          <p:nvPr/>
        </p:nvSpPr>
        <p:spPr>
          <a:xfrm>
            <a:off x="4240213" y="3084513"/>
            <a:ext cx="752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 Lucia</a:t>
            </a:r>
          </a:p>
        </p:txBody>
      </p:sp>
      <p:sp>
        <p:nvSpPr>
          <p:cNvPr id="15" name="1 CuadroTexto"/>
          <p:cNvSpPr txBox="1"/>
          <p:nvPr/>
        </p:nvSpPr>
        <p:spPr>
          <a:xfrm>
            <a:off x="3905250" y="2454275"/>
            <a:ext cx="885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Barbados</a:t>
            </a:r>
          </a:p>
        </p:txBody>
      </p:sp>
      <p:sp>
        <p:nvSpPr>
          <p:cNvPr id="16" name="6 CuadroTexto"/>
          <p:cNvSpPr txBox="1"/>
          <p:nvPr/>
        </p:nvSpPr>
        <p:spPr>
          <a:xfrm>
            <a:off x="2374900" y="4672013"/>
            <a:ext cx="4873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T&amp;T</a:t>
            </a:r>
          </a:p>
        </p:txBody>
      </p:sp>
      <p:sp>
        <p:nvSpPr>
          <p:cNvPr id="17" name="6 CuadroTexto"/>
          <p:cNvSpPr txBox="1"/>
          <p:nvPr/>
        </p:nvSpPr>
        <p:spPr>
          <a:xfrm>
            <a:off x="2197100" y="4114800"/>
            <a:ext cx="7731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Jamaica</a:t>
            </a:r>
          </a:p>
        </p:txBody>
      </p:sp>
      <p:sp>
        <p:nvSpPr>
          <p:cNvPr id="18" name="6 CuadroTexto"/>
          <p:cNvSpPr txBox="1"/>
          <p:nvPr/>
        </p:nvSpPr>
        <p:spPr>
          <a:xfrm>
            <a:off x="1506538" y="3727450"/>
            <a:ext cx="15954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Belize     St-Vincent</a:t>
            </a:r>
          </a:p>
        </p:txBody>
      </p:sp>
      <p:sp>
        <p:nvSpPr>
          <p:cNvPr id="19" name="6 CuadroTexto"/>
          <p:cNvSpPr txBox="1"/>
          <p:nvPr/>
        </p:nvSpPr>
        <p:spPr>
          <a:xfrm>
            <a:off x="4092575" y="3709988"/>
            <a:ext cx="8191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Grenada</a:t>
            </a:r>
          </a:p>
        </p:txBody>
      </p:sp>
      <p:sp>
        <p:nvSpPr>
          <p:cNvPr id="20" name="6 CuadroTexto"/>
          <p:cNvSpPr txBox="1"/>
          <p:nvPr/>
        </p:nvSpPr>
        <p:spPr>
          <a:xfrm>
            <a:off x="4576763" y="4019550"/>
            <a:ext cx="8048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VE" sz="1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Surinam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0" y="-1"/>
            <a:ext cx="2057400" cy="11414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Gasto y resultados de salud</a:t>
            </a:r>
            <a:endParaRPr lang="es-ES" sz="2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709613"/>
            <a:ext cx="71913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-1"/>
            <a:ext cx="1981200" cy="8382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Composición del gasto</a:t>
            </a:r>
            <a:endParaRPr lang="es-ES" sz="2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70903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0" y="1295400"/>
            <a:ext cx="78771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8382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latin typeface="Calibri" pitchFamily="34" charset="0"/>
              </a:rPr>
              <a:t>Implicaciones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fiscales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20574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Implicaciones fiscales</a:t>
            </a:r>
            <a:endParaRPr lang="es-ES" sz="2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77433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r>
              <a:rPr lang="es-ES_tradnl" dirty="0" smtClean="0"/>
              <a:t>I. Importancia de los sistemas de la información y la toma de decisiones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26203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0" y="3152775"/>
            <a:ext cx="346075" cy="23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16764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Evolución del gasto</a:t>
            </a:r>
            <a:endParaRPr lang="es-ES" sz="2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883141" cy="42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04" y="1371600"/>
            <a:ext cx="3796849" cy="415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038" y="5942111"/>
            <a:ext cx="383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Fuente</a:t>
            </a:r>
            <a:r>
              <a:rPr lang="en-US" sz="1400" dirty="0" smtClean="0"/>
              <a:t>: Prieto, L.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338985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0" y="3152775"/>
            <a:ext cx="346075" cy="23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13716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Gasto público:</a:t>
            </a:r>
            <a:endParaRPr lang="es-ES" sz="2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9" y="1371600"/>
            <a:ext cx="4065877" cy="441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573505" cy="408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5676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0" y="3152775"/>
            <a:ext cx="346075" cy="23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15240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Gasto de bolsillo:</a:t>
            </a:r>
            <a:endParaRPr lang="es-ES" sz="2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4788"/>
            <a:ext cx="334327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23370"/>
            <a:ext cx="44481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59038" y="5942111"/>
            <a:ext cx="383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Fuente</a:t>
            </a:r>
            <a:r>
              <a:rPr lang="en-US" sz="1400" dirty="0" smtClean="0"/>
              <a:t>: Prieto, L.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92627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450"/>
            <a:ext cx="60483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9" y="3429000"/>
            <a:ext cx="58578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-1" y="0"/>
            <a:ext cx="1847849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Gasto catastrófico:</a:t>
            </a:r>
            <a:endParaRPr lang="es-ES" sz="2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53811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mtClean="0"/>
              <a:t>IV. Reflexiones finales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910609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ES_tradnl" dirty="0" smtClean="0"/>
              <a:t>Algunas reflexiones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s-ES_tradnl" sz="2400" dirty="0" smtClean="0"/>
              <a:t>Sistemas de información solidos y confiables: claves para la toma de decisiones de política publica.</a:t>
            </a:r>
          </a:p>
          <a:p>
            <a:r>
              <a:rPr lang="es-ES_tradnl" sz="2400" dirty="0" smtClean="0"/>
              <a:t>La información per-se no es un fin. </a:t>
            </a:r>
            <a:r>
              <a:rPr lang="es-ES_tradnl" sz="2400" dirty="0"/>
              <a:t>R</a:t>
            </a:r>
            <a:r>
              <a:rPr lang="es-ES_tradnl" sz="2400" dirty="0" smtClean="0"/>
              <a:t>equiere de capacidad de análisis para transformarla en resultados positivos. </a:t>
            </a:r>
          </a:p>
          <a:p>
            <a:r>
              <a:rPr lang="es-ES_tradnl" sz="2400" dirty="0" smtClean="0"/>
              <a:t>Resulta indispensable la construcción y reforzamiento de capacidades a nivel de país.</a:t>
            </a:r>
          </a:p>
          <a:p>
            <a:r>
              <a:rPr lang="es-ES_tradnl" sz="2400" dirty="0" smtClean="0"/>
              <a:t>El uso y elección del enfoque metodológico debe responder a las preguntas que cada sociedad se plantea y que sean relevantes al </a:t>
            </a:r>
            <a:r>
              <a:rPr lang="es-ES_tradnl" sz="2400" dirty="0"/>
              <a:t>proceso de elaboración y diseño de política </a:t>
            </a:r>
            <a:r>
              <a:rPr lang="es-ES_tradnl" sz="2400" dirty="0" smtClean="0"/>
              <a:t>p</a:t>
            </a:r>
            <a:r>
              <a:rPr lang="es-ES_tradnl" sz="2400" dirty="0"/>
              <a:t>u</a:t>
            </a:r>
            <a:r>
              <a:rPr lang="es-ES_tradnl" sz="2400" dirty="0" smtClean="0"/>
              <a:t>blica.</a:t>
            </a:r>
          </a:p>
          <a:p>
            <a:r>
              <a:rPr lang="es-ES_tradnl" sz="2400" dirty="0" smtClean="0"/>
              <a:t>Meta: búsqueda de la eficiencia en la toma de decisiones </a:t>
            </a:r>
            <a:r>
              <a:rPr lang="es-ES_tradnl" sz="1800" dirty="0" smtClean="0"/>
              <a:t>(prima construcción de puentes y puntos de encuentro).</a:t>
            </a:r>
          </a:p>
          <a:p>
            <a:pPr marL="0" indent="0">
              <a:buNone/>
            </a:pPr>
            <a:endParaRPr lang="es-ES_tradnl" sz="2400" dirty="0" smtClean="0"/>
          </a:p>
          <a:p>
            <a:endParaRPr lang="es-ES_tradnl" sz="2400" dirty="0"/>
          </a:p>
          <a:p>
            <a:endParaRPr lang="es-ES_tradnl" sz="2400" dirty="0" smtClean="0"/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904826943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066800"/>
            <a:ext cx="86963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3200" cap="none" dirty="0" smtClean="0"/>
              <a:t>Características de indicadores útiles y de calidad</a:t>
            </a:r>
            <a:endParaRPr lang="es-E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3838" y="6581775"/>
            <a:ext cx="632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Fuente</a:t>
            </a:r>
            <a:r>
              <a:rPr lang="en-US" sz="1600" dirty="0" smtClean="0"/>
              <a:t>: Alvarado, M. 2011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7160367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71800"/>
            <a:ext cx="7772400" cy="1362075"/>
          </a:xfrm>
        </p:spPr>
        <p:txBody>
          <a:bodyPr/>
          <a:lstStyle/>
          <a:p>
            <a:pPr algn="ctr"/>
            <a:r>
              <a:rPr lang="es-ES_tradnl" sz="3600" dirty="0" smtClean="0">
                <a:solidFill>
                  <a:schemeClr val="accent1">
                    <a:lumMod val="50000"/>
                  </a:schemeClr>
                </a:solidFill>
              </a:rPr>
              <a:t>Muchas gracias!</a:t>
            </a:r>
            <a:br>
              <a:rPr lang="es-ES_tradnl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_tradnl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_tradnl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sz="3600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</a:rPr>
              <a:t>Muito obrigada!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4997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0" y="3152775"/>
            <a:ext cx="346075" cy="236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>
              <a:solidFill>
                <a:srgbClr val="FFFFFF"/>
              </a:solidFill>
            </a:endParaRPr>
          </a:p>
        </p:txBody>
      </p:sp>
      <p:sp>
        <p:nvSpPr>
          <p:cNvPr id="19465" name="TextBox 2"/>
          <p:cNvSpPr txBox="1">
            <a:spLocks noChangeArrowheads="1"/>
          </p:cNvSpPr>
          <p:nvPr/>
        </p:nvSpPr>
        <p:spPr bwMode="auto">
          <a:xfrm>
            <a:off x="715962" y="1600200"/>
            <a:ext cx="765333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b="1" kern="0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1981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:</a:t>
            </a:r>
            <a:endParaRPr lang="es-ES" sz="240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Importancia de los sistemas estadísticos en el desarrollo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772400" cy="4191000"/>
          </a:xfrm>
        </p:spPr>
        <p:txBody>
          <a:bodyPr/>
          <a:lstStyle/>
          <a:p>
            <a:r>
              <a:rPr lang="es-ES" dirty="0" smtClean="0"/>
              <a:t>Estadísticas cobran cada vez mayor relevancia en la agenda mundial.</a:t>
            </a:r>
          </a:p>
          <a:p>
            <a:r>
              <a:rPr lang="es-ES" dirty="0" smtClean="0"/>
              <a:t>Se reconoce que el desarrollo de los pueblos está relacionado al desarrollo estadístico.</a:t>
            </a:r>
          </a:p>
          <a:p>
            <a:r>
              <a:rPr lang="es-ES" dirty="0" smtClean="0"/>
              <a:t>Llamado a fortalecer los sistemas estadísticos.</a:t>
            </a:r>
          </a:p>
          <a:p>
            <a:r>
              <a:rPr lang="es-ES" dirty="0" smtClean="0"/>
              <a:t>El diseño de políticas publicas sostenibles requiere de información oportuna y de calidad.</a:t>
            </a:r>
          </a:p>
          <a:p>
            <a:endParaRPr lang="es-E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777" y="4572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“Reporte GANPE sobre Agenda de Desarrollo post-2015”</a:t>
            </a:r>
            <a:endParaRPr lang="es-E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5492" y="1752600"/>
            <a:ext cx="7772400" cy="794064"/>
          </a:xfrm>
        </p:spPr>
        <p:txBody>
          <a:bodyPr/>
          <a:lstStyle/>
          <a:p>
            <a:r>
              <a:rPr lang="es-ES" sz="2000" dirty="0" smtClean="0">
                <a:latin typeface="Calibri" pitchFamily="34" charset="0"/>
                <a:cs typeface="Aparajita" pitchFamily="34" charset="0"/>
              </a:rPr>
              <a:t>La configuración de la agenda post-2015 establece 12 objetivos universales y metas nacionales. Los más relevantes:</a:t>
            </a:r>
            <a:endParaRPr lang="en-US" sz="2000" dirty="0">
              <a:latin typeface="Calibri" pitchFamily="34" charset="0"/>
              <a:cs typeface="Aparajit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2" y="2590800"/>
            <a:ext cx="1704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57" y="2802826"/>
            <a:ext cx="6183059" cy="3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3505199"/>
            <a:ext cx="8442484" cy="170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8" y="5088636"/>
            <a:ext cx="1549622" cy="13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70" y="5403499"/>
            <a:ext cx="7095458" cy="60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29350"/>
            <a:ext cx="4975860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0500"/>
            <a:ext cx="6553200" cy="533400"/>
          </a:xfrm>
        </p:spPr>
        <p:txBody>
          <a:bodyPr/>
          <a:lstStyle/>
          <a:p>
            <a:pPr algn="l"/>
            <a:r>
              <a:rPr lang="es-ES" smtClean="0"/>
              <a:t>Garantizar vidas saludables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67126"/>
            <a:ext cx="8001000" cy="2667000"/>
          </a:xfrm>
        </p:spPr>
        <p:txBody>
          <a:bodyPr/>
          <a:lstStyle/>
          <a:p>
            <a:r>
              <a:rPr lang="es-ES" sz="2000" dirty="0" smtClean="0"/>
              <a:t>Reporte reconoce también que:</a:t>
            </a:r>
          </a:p>
          <a:p>
            <a:pPr lvl="1"/>
            <a:r>
              <a:rPr lang="es-ES" sz="1800" dirty="0" smtClean="0"/>
              <a:t>“En países de altos ingresos, el aumento en los costos de salud supone una seria amenaza para la estabilidad fiscal y el crecimiento económico a largo plazo.’</a:t>
            </a:r>
          </a:p>
          <a:p>
            <a:pPr lvl="1"/>
            <a:r>
              <a:rPr lang="es-ES" sz="1800" dirty="0" smtClean="0"/>
              <a:t>“Los beneficios de invertir en salud son inmediatos y obvios, tanto para intervenciones específicas como para fortalecer los sistemas de salud de forma más amplia.”</a:t>
            </a:r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1"/>
            <a:ext cx="63579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1981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a typeface="MS PGothic" charset="0"/>
                <a:cs typeface="MS PGothic" charset="0"/>
              </a:rPr>
              <a:t>Objetivo 4</a:t>
            </a:r>
            <a:endParaRPr lang="es-ES" sz="2400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97360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2209800"/>
          </a:xfrm>
        </p:spPr>
        <p:txBody>
          <a:bodyPr/>
          <a:lstStyle/>
          <a:p>
            <a:r>
              <a:rPr lang="es-ES" sz="2400" dirty="0" smtClean="0">
                <a:latin typeface="Calibri" pitchFamily="34" charset="0"/>
                <a:cs typeface="Aparajita" pitchFamily="34" charset="0"/>
              </a:rPr>
              <a:t>Establece 7 criterios,  claros y fácilmente aplicables para cada objetivo. </a:t>
            </a:r>
          </a:p>
          <a:p>
            <a:r>
              <a:rPr lang="es-ES" sz="2400" dirty="0" smtClean="0">
                <a:latin typeface="Calibri" pitchFamily="34" charset="0"/>
                <a:cs typeface="Aparajita" pitchFamily="34" charset="0"/>
              </a:rPr>
              <a:t>Entre ellos: “Ser cuantificable, utilizando indicadores, mediciones y datos creíbles y comparables a nivel internacional, y estar sujeto a monitoreo” </a:t>
            </a:r>
            <a:r>
              <a:rPr lang="es-ES" sz="1800" i="1" dirty="0" smtClean="0">
                <a:latin typeface="Calibri" pitchFamily="34" charset="0"/>
                <a:cs typeface="Aparajita" pitchFamily="34" charset="0"/>
              </a:rPr>
              <a:t>(Fuente: Cap. 3, pág. 18 del reporte)</a:t>
            </a:r>
            <a:endParaRPr lang="en-US" sz="1800" i="1" dirty="0">
              <a:latin typeface="Calibri" pitchFamily="34" charset="0"/>
              <a:cs typeface="Aparajit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588733" cy="14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44196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alibri" pitchFamily="34" charset="0"/>
              </a:rPr>
              <a:t>Website: </a:t>
            </a:r>
            <a:r>
              <a:rPr lang="en-US" sz="1400" dirty="0" smtClean="0">
                <a:latin typeface="Calibri" pitchFamily="34" charset="0"/>
                <a:hlinkClick r:id="rId3"/>
              </a:rPr>
              <a:t>http://www.post2015hlp.org/wp-content/uploads/2013/07/HLPReport_Spanish.pdf</a:t>
            </a:r>
            <a:endParaRPr lang="en-US" sz="1400" dirty="0" smtClean="0">
              <a:latin typeface="Calibri" pitchFamily="34" charset="0"/>
            </a:endParaRPr>
          </a:p>
          <a:p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32459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“La revolución de datos”</a:t>
            </a:r>
            <a:endParaRPr lang="es-E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91000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smtClean="0"/>
              <a:t>“(…) como grupo nuestras instituciones pueden ofrecer: </a:t>
            </a:r>
          </a:p>
          <a:p>
            <a:pPr marL="0" indent="0">
              <a:buNone/>
            </a:pPr>
            <a:r>
              <a:rPr lang="es-ES" sz="2000" dirty="0" smtClean="0"/>
              <a:t>(…) Colaborar con la mas alta prioridad y de manera transformadora en la </a:t>
            </a:r>
            <a:r>
              <a:rPr lang="es-ES" sz="2000" u="sng" dirty="0" smtClean="0"/>
              <a:t>construcción de la capacidad estadística de los gobiernos</a:t>
            </a:r>
            <a:r>
              <a:rPr lang="es-ES" sz="2000" dirty="0" smtClean="0"/>
              <a:t> y </a:t>
            </a:r>
            <a:r>
              <a:rPr lang="es-ES" sz="2000" u="sng" dirty="0" smtClean="0"/>
              <a:t>el aumento de la capacidad de desglosar los datos </a:t>
            </a:r>
            <a:r>
              <a:rPr lang="es-ES" sz="2000" dirty="0" smtClean="0"/>
              <a:t>para mejorar la capacidad de ofrecer oportunidades de desarrollo a las personas más vulnerables. Nosotros respaldamos ampliamente las convocatorias de una </a:t>
            </a:r>
            <a:r>
              <a:rPr lang="es-ES" sz="2000" b="1" i="1" dirty="0" smtClean="0"/>
              <a:t>"revolución de datos" </a:t>
            </a:r>
            <a:r>
              <a:rPr lang="es-ES" sz="2000" dirty="0" smtClean="0"/>
              <a:t>que permita: aumentar el debate público, la toma de decisiones basada en la evidencia, y una mayor rendición de cuentas.” </a:t>
            </a:r>
            <a:r>
              <a:rPr lang="es-ES" sz="1800" i="1" dirty="0" smtClean="0">
                <a:latin typeface="Aparajita" pitchFamily="34" charset="0"/>
                <a:cs typeface="Aparajita" pitchFamily="34" charset="0"/>
              </a:rPr>
              <a:t>9 de julio, 2013</a:t>
            </a:r>
          </a:p>
          <a:p>
            <a:pPr marL="0" indent="0">
              <a:buNone/>
            </a:pPr>
            <a:r>
              <a:rPr lang="es-ES" sz="1800" i="1" dirty="0" smtClean="0">
                <a:latin typeface="Aparajita" pitchFamily="34" charset="0"/>
                <a:cs typeface="Aparajita" pitchFamily="34" charset="0"/>
              </a:rPr>
              <a:t>Carta conjunta enviada por los lideres de siete instituciones multilaterales (FMI, BM, BID, BAD (África), BAD (Asia), BERD y BEI) al Secretario General de NNUU, </a:t>
            </a:r>
            <a:r>
              <a:rPr lang="es-ES" sz="1800" i="1" dirty="0" err="1" smtClean="0">
                <a:latin typeface="Aparajita" pitchFamily="34" charset="0"/>
                <a:cs typeface="Aparajita" pitchFamily="34" charset="0"/>
              </a:rPr>
              <a:t>Ban</a:t>
            </a:r>
            <a:r>
              <a:rPr lang="es-ES" sz="1800" i="1" dirty="0" smtClean="0">
                <a:latin typeface="Aparajita" pitchFamily="34" charset="0"/>
                <a:cs typeface="Aparajita" pitchFamily="34" charset="0"/>
              </a:rPr>
              <a:t> Ki-Moon con motivo de la publicación del </a:t>
            </a:r>
            <a:r>
              <a:rPr lang="es-ES" sz="1800" i="1" u="sng" dirty="0" smtClean="0">
                <a:latin typeface="Aparajita" pitchFamily="34" charset="0"/>
                <a:cs typeface="Aparajita" pitchFamily="34" charset="0"/>
              </a:rPr>
              <a:t>Reporte del panel de alto nivel sobre la agenda de desarrollo post-2015</a:t>
            </a:r>
            <a:r>
              <a:rPr lang="es-ES" sz="1800" i="1" dirty="0" smtClean="0">
                <a:latin typeface="Aparajita" pitchFamily="34" charset="0"/>
                <a:cs typeface="Aparajita" pitchFamily="34" charset="0"/>
              </a:rPr>
              <a:t>.  </a:t>
            </a:r>
            <a:endParaRPr lang="en-US" sz="1800" i="1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456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1" y="381000"/>
            <a:ext cx="7772400" cy="533400"/>
          </a:xfrm>
        </p:spPr>
        <p:txBody>
          <a:bodyPr/>
          <a:lstStyle/>
          <a:p>
            <a:r>
              <a:rPr lang="es-ES" dirty="0" smtClean="0"/>
              <a:t>“Año internacional de la estadística”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799" y="5715000"/>
            <a:ext cx="5486401" cy="685800"/>
          </a:xfrm>
        </p:spPr>
        <p:txBody>
          <a:bodyPr/>
          <a:lstStyle/>
          <a:p>
            <a:pPr algn="ctr"/>
            <a:r>
              <a:rPr lang="es-ES" sz="2000" dirty="0" smtClean="0">
                <a:solidFill>
                  <a:srgbClr val="00B050"/>
                </a:solidFill>
              </a:rPr>
              <a:t>2,064 instituciones de alrededor del mundo participan de la iniciativa</a:t>
            </a:r>
            <a:endParaRPr lang="es-ES" sz="2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pescettc\Pictures\STAT2013Po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71600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scettc\Pictures\STAT2013-Fly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199"/>
            <a:ext cx="190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371" y="3048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Statistics 2013 website:</a:t>
            </a:r>
          </a:p>
          <a:p>
            <a:r>
              <a:rPr lang="en-US" dirty="0" smtClean="0">
                <a:hlinkClick r:id="rId4"/>
              </a:rPr>
              <a:t>http://www.statistics2013.org/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C:\Users\pescettc\Pictures\Statistics 2013 world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809999"/>
            <a:ext cx="3757613" cy="1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scettc\Pictures\logo 2013 ano de la estadisti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80457"/>
            <a:ext cx="2286000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452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G02">
  <a:themeElements>
    <a:clrScheme name="ENG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G0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G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1453</Words>
  <Application>Microsoft Office PowerPoint</Application>
  <PresentationFormat>Presentación en pantalla (4:3)</PresentationFormat>
  <Paragraphs>210</Paragraphs>
  <Slides>37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ENG02</vt:lpstr>
      <vt:lpstr>Executive</vt:lpstr>
      <vt:lpstr>IV Taller de las Cuentas de Salud de países suramericanos:   Uso de indicadores de Cuentas de Salud para la toma de decisiones en políticas públicas de salud  Una visión general</vt:lpstr>
      <vt:lpstr>I. Importancia de los sistemas de la información     y la toma de decisiones  II. Que sabemos y que podemos saber desde  las cuentas de salud?  III. Algunas aplicaciones  IV. Reflexiones finales </vt:lpstr>
      <vt:lpstr>I. Importancia de los sistemas de la información y la toma de decisiones</vt:lpstr>
      <vt:lpstr>Importancia de los sistemas estadísticos en el desarrollo</vt:lpstr>
      <vt:lpstr>“Reporte GANPE sobre Agenda de Desarrollo post-2015”</vt:lpstr>
      <vt:lpstr>Garantizar vidas saludables</vt:lpstr>
      <vt:lpstr>Presentación de PowerPoint</vt:lpstr>
      <vt:lpstr>“La revolución de datos”</vt:lpstr>
      <vt:lpstr>“Año internacional de la estadística”</vt:lpstr>
      <vt:lpstr>Presentación de PowerPoint</vt:lpstr>
      <vt:lpstr>Presentación de PowerPoint</vt:lpstr>
      <vt:lpstr>II. ¿Qué sabemos y que podemos saber desde las cuentas de salud? </vt:lpstr>
      <vt:lpstr>Uso de la información en políticas públicas</vt:lpstr>
      <vt:lpstr>¿Qué sabemos y qué podemos saber desde las cuentas de salud?</vt:lpstr>
      <vt:lpstr>Indicadores para el diseño de políticas públicas en salud</vt:lpstr>
      <vt:lpstr>Enfoques</vt:lpstr>
      <vt:lpstr>Principios de SCS</vt:lpstr>
      <vt:lpstr>Presentación de PowerPoint</vt:lpstr>
      <vt:lpstr>Marco analítico del SCS</vt:lpstr>
      <vt:lpstr>Gasto por funciones en el SCS</vt:lpstr>
      <vt:lpstr>Las Cuentas Satélite de Salud</vt:lpstr>
      <vt:lpstr>Marco analítico de las CSS</vt:lpstr>
      <vt:lpstr>Algunos resultados:  CFEH por tipo de cobertura</vt:lpstr>
      <vt:lpstr>Correspondencia clasificaciones SCS - CSS</vt:lpstr>
      <vt:lpstr>Clasificación del Gasto Público: enfoque de finanzas públicas</vt:lpstr>
      <vt:lpstr>III. Algunas aplicaciones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IV. Reflexiones finales</vt:lpstr>
      <vt:lpstr>Algunas reflexiones</vt:lpstr>
      <vt:lpstr>Características de indicadores útiles y de calidad</vt:lpstr>
      <vt:lpstr>Muchas gracias!              Muito 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Taller de las Cuentas de Salud de paises suramericanos:   Uso de indicadores de Cuentas de Salud para la toma de decisiones en politicas publicas de salud Una revision</dc:title>
  <dc:creator>Pescetto, Mrs. Claudia (WDC)</dc:creator>
  <cp:lastModifiedBy>user</cp:lastModifiedBy>
  <cp:revision>63</cp:revision>
  <cp:lastPrinted>2013-07-21T23:24:46Z</cp:lastPrinted>
  <dcterms:created xsi:type="dcterms:W3CDTF">2013-07-17T20:17:42Z</dcterms:created>
  <dcterms:modified xsi:type="dcterms:W3CDTF">2013-07-22T10:58:09Z</dcterms:modified>
</cp:coreProperties>
</file>