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A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6400800" cy="1126976"/>
          </a:xfrm>
        </p:spPr>
        <p:txBody>
          <a:bodyPr>
            <a:normAutofit/>
          </a:bodyPr>
          <a:lstStyle>
            <a:lvl1pPr marL="0" indent="0" algn="r"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 redondeado"/>
          <p:cNvSpPr/>
          <p:nvPr userDrawn="1"/>
        </p:nvSpPr>
        <p:spPr>
          <a:xfrm>
            <a:off x="-180528" y="5085184"/>
            <a:ext cx="5148064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3427289" cy="1133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1156990"/>
          </a:xfrm>
        </p:spPr>
        <p:txBody>
          <a:bodyPr/>
          <a:lstStyle/>
          <a:p>
            <a:r>
              <a:rPr lang="es-ES" dirty="0" smtClean="0"/>
              <a:t>Haga clic para modificar el estilo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11CB4B-E9E3-4E94-B6F1-E744466BA205}" type="datetimeFigureOut">
              <a:rPr lang="es-CO" smtClean="0"/>
              <a:pPr/>
              <a:t>23/07/2013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653EF8-46C7-4E85-9995-A7C921BC77F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627784" y="260648"/>
            <a:ext cx="6059016" cy="11569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pat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rgbClr val="00A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22" y="332656"/>
            <a:ext cx="2556362" cy="84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A0B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e.gov.c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2857520"/>
          </a:xfrm>
        </p:spPr>
        <p:txBody>
          <a:bodyPr>
            <a:normAutofit fontScale="90000"/>
          </a:bodyPr>
          <a:lstStyle/>
          <a:p>
            <a:r>
              <a:rPr lang="es-E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IV FORO ANDINO DE SALUD Y ECONOMÍA Y IV TALLER DE CUENTAS DE SALUD DE PAÍSES SURAMENRICANOS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1600" dirty="0" smtClean="0">
                <a:latin typeface="Arial" pitchFamily="34" charset="0"/>
                <a:cs typeface="Arial" pitchFamily="34" charset="0"/>
              </a:rPr>
              <a:t>CASE  - OMS/OPS - CEPAL – MSPS/COL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>   </a:t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r>
              <a:rPr lang="es-ES" sz="3600" dirty="0" smtClean="0">
                <a:latin typeface="Arial" pitchFamily="34" charset="0"/>
                <a:cs typeface="Arial" pitchFamily="34" charset="0"/>
              </a:rPr>
              <a:t>AVANCES RECIENTES EN CUENTAS DE SALUD EN COLOMBIA</a:t>
            </a:r>
            <a:r>
              <a:rPr lang="es-E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200" dirty="0" smtClean="0">
                <a:latin typeface="Arial" pitchFamily="34" charset="0"/>
                <a:cs typeface="Arial" pitchFamily="34" charset="0"/>
              </a:rPr>
            </a:b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23728" y="4000504"/>
            <a:ext cx="6400800" cy="1214446"/>
          </a:xfrm>
        </p:spPr>
        <p:txBody>
          <a:bodyPr/>
          <a:lstStyle/>
          <a:p>
            <a:r>
              <a:rPr lang="es-ES" sz="2400" dirty="0" smtClean="0"/>
              <a:t>Gilberto Barón L.</a:t>
            </a:r>
          </a:p>
          <a:p>
            <a:r>
              <a:rPr lang="es-ES" sz="1800" dirty="0" smtClean="0"/>
              <a:t>Bogotá D.C., 23 de julio de 2013</a:t>
            </a:r>
            <a:endParaRPr lang="es-CO" sz="1800" dirty="0"/>
          </a:p>
        </p:txBody>
      </p:sp>
      <p:grpSp>
        <p:nvGrpSpPr>
          <p:cNvPr id="4" name="3 Grupo"/>
          <p:cNvGrpSpPr/>
          <p:nvPr/>
        </p:nvGrpSpPr>
        <p:grpSpPr>
          <a:xfrm>
            <a:off x="5286380" y="5237867"/>
            <a:ext cx="3643338" cy="1048653"/>
            <a:chOff x="-132910" y="5417840"/>
            <a:chExt cx="5713246" cy="1440160"/>
          </a:xfrm>
        </p:grpSpPr>
        <p:pic>
          <p:nvPicPr>
            <p:cNvPr id="6" name="Picture 4" descr="http://lavega-cauca.gov.co/apc-aa-files/31356166353232363931376532393062/seguro_salud_integral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8921" y="5417850"/>
              <a:ext cx="2111415" cy="144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8" descr="http://c0364889.cdn2.cloudfiles.rackspacecloud.com/wp-content/uploads/2010/04/salud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5906" y="5417840"/>
              <a:ext cx="1863013" cy="14401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4" descr="https://encrypted-tbn1.google.com/images?q=tbn:ANd9GcRjPDIWnevIaloMOfw-ECGYUzPkQQuTUWbg4O5tY-iSnNHOw4Vy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2910" y="5417840"/>
              <a:ext cx="1738814" cy="142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Proyecto interinstitucional SHA-CSS (DANE-MSPS-DNP)</a:t>
            </a:r>
            <a:r>
              <a:rPr lang="es-ES" dirty="0" smtClean="0"/>
              <a:t/>
            </a:r>
            <a:br>
              <a:rPr lang="es-ES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/>
              <a:t>Fase actual: SHA 2011  </a:t>
            </a:r>
            <a:r>
              <a:rPr lang="es-ES" b="1" dirty="0" smtClean="0"/>
              <a:t>CSS</a:t>
            </a:r>
          </a:p>
          <a:p>
            <a:pPr marL="514350" indent="-514350">
              <a:buNone/>
            </a:pPr>
            <a:r>
              <a:rPr lang="es-CO" dirty="0" smtClean="0"/>
              <a:t>-SHA </a:t>
            </a:r>
            <a:r>
              <a:rPr lang="es-CO" dirty="0" smtClean="0"/>
              <a:t>2011</a:t>
            </a:r>
          </a:p>
          <a:p>
            <a:pPr marL="514350" indent="-514350">
              <a:buNone/>
            </a:pPr>
            <a:r>
              <a:rPr lang="es-CO" dirty="0" smtClean="0"/>
              <a:t>-Objetivos </a:t>
            </a:r>
            <a:r>
              <a:rPr lang="es-CO" dirty="0" smtClean="0"/>
              <a:t>generales del SHA</a:t>
            </a:r>
          </a:p>
          <a:p>
            <a:pPr marL="514350" indent="-514350">
              <a:buNone/>
            </a:pPr>
            <a:r>
              <a:rPr lang="es-CO" dirty="0" smtClean="0"/>
              <a:t>-Objetivos </a:t>
            </a:r>
            <a:r>
              <a:rPr lang="es-CO" dirty="0" smtClean="0"/>
              <a:t>específicos del SHA</a:t>
            </a:r>
          </a:p>
          <a:p>
            <a:pPr marL="514350" indent="-514350">
              <a:buNone/>
            </a:pPr>
            <a:r>
              <a:rPr lang="es-CO" dirty="0" smtClean="0"/>
              <a:t>-Punto </a:t>
            </a:r>
            <a:r>
              <a:rPr lang="es-CO" dirty="0" smtClean="0"/>
              <a:t>de partida del SHA</a:t>
            </a:r>
          </a:p>
          <a:p>
            <a:pPr marL="514350" indent="-514350">
              <a:buNone/>
            </a:pPr>
            <a:r>
              <a:rPr lang="es-CO" dirty="0" smtClean="0"/>
              <a:t>-Clasificaciones </a:t>
            </a:r>
            <a:r>
              <a:rPr lang="es-CO" dirty="0" smtClean="0"/>
              <a:t>propuestas por el SHA</a:t>
            </a:r>
          </a:p>
          <a:p>
            <a:pPr marL="514350" indent="-514350">
              <a:buNone/>
            </a:pPr>
            <a:r>
              <a:rPr lang="es-CO" dirty="0" smtClean="0"/>
              <a:t>-Conceptos contables</a:t>
            </a:r>
          </a:p>
          <a:p>
            <a:pPr marL="514350" indent="-514350">
              <a:buNone/>
            </a:pPr>
            <a:r>
              <a:rPr lang="es-CO" dirty="0" smtClean="0"/>
              <a:t>-Principales </a:t>
            </a:r>
            <a:r>
              <a:rPr lang="es-CO" dirty="0" smtClean="0"/>
              <a:t>agregados del gasto en salud</a:t>
            </a:r>
          </a:p>
          <a:p>
            <a:pPr marL="514350" indent="-514350">
              <a:buNone/>
            </a:pPr>
            <a:r>
              <a:rPr lang="es-CO" dirty="0" smtClean="0"/>
              <a:t>-Principios </a:t>
            </a:r>
            <a:r>
              <a:rPr lang="es-CO" dirty="0" smtClean="0"/>
              <a:t>de registro y límites de la producción</a:t>
            </a:r>
          </a:p>
          <a:p>
            <a:pPr marL="514350" indent="-514350">
              <a:buNone/>
            </a:pPr>
            <a:r>
              <a:rPr lang="es-CO" dirty="0" smtClean="0"/>
              <a:t>-Alcance </a:t>
            </a:r>
            <a:r>
              <a:rPr lang="es-CO" dirty="0" smtClean="0"/>
              <a:t>del SHA</a:t>
            </a:r>
          </a:p>
          <a:p>
            <a:pPr marL="514350" indent="-514350">
              <a:buNone/>
            </a:pPr>
            <a:r>
              <a:rPr lang="es-CO" dirty="0" smtClean="0"/>
              <a:t>-SHA </a:t>
            </a:r>
            <a:r>
              <a:rPr lang="es-CO" dirty="0" smtClean="0"/>
              <a:t>y la Cuenta Satélite de Salud</a:t>
            </a:r>
            <a:r>
              <a:rPr lang="es-ES" dirty="0" smtClean="0"/>
              <a:t> </a:t>
            </a:r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Proyecto interinstitucional SHA-CSS (DANE-MSPS-DNP)</a:t>
            </a:r>
            <a:r>
              <a:rPr lang="es-ES" dirty="0" smtClean="0"/>
              <a:t/>
            </a:r>
            <a:br>
              <a:rPr lang="es-ES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/>
              <a:t>Avances y </a:t>
            </a:r>
            <a:r>
              <a:rPr lang="es-ES" b="1" dirty="0" smtClean="0"/>
              <a:t>perspectivas</a:t>
            </a:r>
          </a:p>
          <a:p>
            <a:pPr lvl="0">
              <a:buNone/>
            </a:pPr>
            <a:r>
              <a:rPr lang="es-CL" dirty="0" smtClean="0"/>
              <a:t>	-Revisión</a:t>
            </a:r>
            <a:r>
              <a:rPr lang="es-CL" dirty="0" smtClean="0"/>
              <a:t>, adaptación y actualización y de las clasificaciones por funciones de atención en salud (HC); de Proveedores de atención en salud (HP); por fuentes de financiación (HF); y por agentes de financiación (FS).</a:t>
            </a:r>
            <a:endParaRPr lang="es-CO" dirty="0" smtClean="0"/>
          </a:p>
          <a:p>
            <a:pPr>
              <a:buNone/>
            </a:pPr>
            <a:r>
              <a:rPr lang="es-CL" dirty="0" smtClean="0"/>
              <a:t>	-Revisión </a:t>
            </a:r>
            <a:r>
              <a:rPr lang="es-CL" dirty="0" smtClean="0"/>
              <a:t>de las operaciones de ingresos y gasto para cada uno de los agentes objeto de medición</a:t>
            </a:r>
            <a:r>
              <a:rPr lang="es-CL" dirty="0" smtClean="0"/>
              <a:t>.</a:t>
            </a:r>
          </a:p>
          <a:p>
            <a:pPr>
              <a:buNone/>
            </a:pPr>
            <a:r>
              <a:rPr lang="es-CL" dirty="0" smtClean="0"/>
              <a:t>	</a:t>
            </a:r>
            <a:r>
              <a:rPr lang="es-CL" dirty="0" smtClean="0"/>
              <a:t>-Según </a:t>
            </a:r>
            <a:r>
              <a:rPr lang="es-CL" dirty="0" smtClean="0"/>
              <a:t>el cronograma establecido, para el resto del presente año se deberán cumplir las siguientes actividades: </a:t>
            </a:r>
            <a:endParaRPr lang="es-CO" dirty="0" smtClean="0"/>
          </a:p>
          <a:p>
            <a:pPr lvl="0">
              <a:buNone/>
            </a:pPr>
            <a:r>
              <a:rPr lang="es-CL" dirty="0" smtClean="0"/>
              <a:t>		-Identificación </a:t>
            </a:r>
            <a:r>
              <a:rPr lang="es-CL" dirty="0" smtClean="0"/>
              <a:t>de tipos de agentes y variables por tipo de </a:t>
            </a:r>
            <a:r>
              <a:rPr lang="es-CL" dirty="0" smtClean="0"/>
              <a:t>	agente </a:t>
            </a:r>
            <a:r>
              <a:rPr lang="es-CL" dirty="0" smtClean="0"/>
              <a:t>de financiación del sistema (fuentes de información, </a:t>
            </a:r>
            <a:r>
              <a:rPr lang="es-CL" dirty="0" smtClean="0"/>
              <a:t>	análisis </a:t>
            </a:r>
            <a:r>
              <a:rPr lang="es-CL" dirty="0" smtClean="0"/>
              <a:t>de información, documentación…) </a:t>
            </a:r>
            <a:endParaRPr lang="es-CO" dirty="0" smtClean="0"/>
          </a:p>
          <a:p>
            <a:pPr lvl="0">
              <a:buNone/>
            </a:pPr>
            <a:r>
              <a:rPr lang="es-CL" dirty="0" smtClean="0"/>
              <a:t>		-Levantamiento </a:t>
            </a:r>
            <a:r>
              <a:rPr lang="es-CL" dirty="0" smtClean="0"/>
              <a:t>de información</a:t>
            </a:r>
            <a:endParaRPr lang="es-CO" dirty="0" smtClean="0"/>
          </a:p>
          <a:p>
            <a:pPr lvl="0">
              <a:buNone/>
            </a:pPr>
            <a:r>
              <a:rPr lang="es-CL" dirty="0" smtClean="0"/>
              <a:t>		-Resultados </a:t>
            </a:r>
            <a:r>
              <a:rPr lang="es-CL" dirty="0" smtClean="0"/>
              <a:t>preliminares</a:t>
            </a:r>
            <a:endParaRPr lang="es-CO" dirty="0" smtClean="0"/>
          </a:p>
          <a:p>
            <a:pPr>
              <a:buNone/>
            </a:pPr>
            <a:r>
              <a:rPr lang="es-CL" dirty="0" smtClean="0"/>
              <a:t>		-Presentación </a:t>
            </a:r>
            <a:r>
              <a:rPr lang="es-CL" dirty="0" smtClean="0"/>
              <a:t>de resultados</a:t>
            </a:r>
            <a:endParaRPr lang="es-C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Proyecto interinstitucional SHA-CSS (DANE-MSPS-DNP)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Publicación de resultados CNS </a:t>
            </a:r>
            <a:r>
              <a:rPr lang="es-ES" dirty="0" smtClean="0"/>
              <a:t>2004-2012</a:t>
            </a:r>
          </a:p>
          <a:p>
            <a:r>
              <a:rPr lang="es-ES" dirty="0" smtClean="0"/>
              <a:t>Institucionalización de las CS</a:t>
            </a:r>
            <a:endParaRPr lang="es-C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2214554"/>
            <a:ext cx="4730298" cy="2071702"/>
          </a:xfrm>
        </p:spPr>
        <p:txBody>
          <a:bodyPr/>
          <a:lstStyle/>
          <a:p>
            <a:r>
              <a:rPr lang="es-ES" dirty="0" smtClean="0"/>
              <a:t>Gracias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Antecedentes: proyectos de las CS en Colombia</a:t>
            </a:r>
          </a:p>
          <a:p>
            <a:pPr>
              <a:buNone/>
            </a:pPr>
            <a:r>
              <a:rPr lang="es-ES" dirty="0" smtClean="0"/>
              <a:t>	-CNS (Harvard) DNP-MSPS</a:t>
            </a:r>
          </a:p>
          <a:p>
            <a:pPr>
              <a:buNone/>
            </a:pPr>
            <a:r>
              <a:rPr lang="es-ES" dirty="0" smtClean="0"/>
              <a:t>	-CSS –SCN DANE </a:t>
            </a:r>
          </a:p>
          <a:p>
            <a:r>
              <a:rPr lang="es-ES" dirty="0" smtClean="0"/>
              <a:t>Proyecto interinstitucional SHA-CSS (DANE-MSPS-DNP)</a:t>
            </a:r>
          </a:p>
          <a:p>
            <a:pPr>
              <a:buNone/>
            </a:pPr>
            <a:r>
              <a:rPr lang="es-ES" dirty="0" smtClean="0"/>
              <a:t>	-Objetivos y alcances</a:t>
            </a:r>
          </a:p>
          <a:p>
            <a:pPr>
              <a:buNone/>
            </a:pPr>
            <a:r>
              <a:rPr lang="es-ES" dirty="0" smtClean="0"/>
              <a:t>	-Primera fase: SHA 1.0</a:t>
            </a:r>
          </a:p>
          <a:p>
            <a:pPr>
              <a:buNone/>
            </a:pPr>
            <a:r>
              <a:rPr lang="es-ES" dirty="0" smtClean="0"/>
              <a:t>	-Fase actual: SHA 2011</a:t>
            </a:r>
          </a:p>
          <a:p>
            <a:pPr>
              <a:buNone/>
            </a:pPr>
            <a:r>
              <a:rPr lang="es-ES" dirty="0" smtClean="0"/>
              <a:t>	-Avances y perspectivas 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810898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Antecedentes proyectos CS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954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CNS (Harvard) DNP-MSPS</a:t>
            </a:r>
          </a:p>
          <a:p>
            <a:r>
              <a:rPr lang="es-ES" dirty="0" smtClean="0"/>
              <a:t>Desarrollo inicial del proyecto en DNP (1997-2003): diseño matricial (4), identificación  e indagación de fuentes de información, revisión de normatividad y documental, rondas de discusión técnica para validación de clasificaciones </a:t>
            </a:r>
          </a:p>
          <a:p>
            <a:r>
              <a:rPr lang="es-ES" dirty="0" smtClean="0"/>
              <a:t>Obtención y procesamiento  de información (incluidas encuestas de hogares del DANE) y primeros resultados: 1993-2002 (discusión y validación)</a:t>
            </a:r>
          </a:p>
          <a:p>
            <a:r>
              <a:rPr lang="es-ES" dirty="0" smtClean="0"/>
              <a:t>Adopción del proyecto por parte del MPS / PARS (2004-2008): resultados para 2003, presentación, difusión y publicación de resultados 1993-2003 (gasto total en salud, financiamiento e indicadores)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810898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Antecedentes proyectos CS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95468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CNS (Harvard) DNP-MSPS</a:t>
            </a:r>
            <a:endParaRPr lang="es-CO" b="1" dirty="0" smtClean="0"/>
          </a:p>
          <a:p>
            <a:r>
              <a:rPr lang="es-ES" dirty="0" smtClean="0"/>
              <a:t>Capacitación e implementación del módulo de CS en el sistema de información del MPS (SISPRO)</a:t>
            </a:r>
          </a:p>
          <a:p>
            <a:r>
              <a:rPr lang="es-ES" dirty="0" smtClean="0"/>
              <a:t>En 2012-2013: consolidación, revisión, validación y ajustes de resultados para el período </a:t>
            </a:r>
            <a:r>
              <a:rPr lang="es-ES" dirty="0" smtClean="0"/>
              <a:t>2004-2011 y estimativos para 2012. </a:t>
            </a:r>
          </a:p>
          <a:p>
            <a:r>
              <a:rPr lang="es-ES" dirty="0" smtClean="0"/>
              <a:t>Publicación de resultados 2004-2012</a:t>
            </a:r>
            <a:r>
              <a:rPr lang="es-ES" dirty="0" smtClean="0"/>
              <a:t> 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Antecedentes proyectos CS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 smtClean="0"/>
              <a:t>CSS –SCN </a:t>
            </a:r>
            <a:r>
              <a:rPr lang="es-ES" b="1" dirty="0" smtClean="0"/>
              <a:t>DANE</a:t>
            </a:r>
            <a:endParaRPr lang="es-CO" b="1" dirty="0" smtClean="0"/>
          </a:p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Proyecto Cuentas Satélite de Salud y Seguridad Social, adoptado como resultado de una recomendación del FMI (Misión de evaluación del SCN Colombia) en 2001.</a:t>
            </a:r>
          </a:p>
          <a:p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Objetivos:</a:t>
            </a:r>
          </a:p>
          <a:p>
            <a:pPr algn="just">
              <a:buNone/>
              <a:tabLst>
                <a:tab pos="288925" algn="l"/>
                <a:tab pos="360363" algn="l"/>
              </a:tabLst>
            </a:pP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-Describir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 mecanismos por los cuales se provee la 	protección social contra los riesgos de enfermedad, 	accidente, riesgos profesionales, maternidad, 	invalidez, vejez y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muerte…           </a:t>
            </a:r>
            <a:endParaRPr lang="es-CO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None/>
              <a:tabLst>
                <a:tab pos="288925" algn="l"/>
                <a:tab pos="360363" algn="l"/>
              </a:tabLst>
            </a:pP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-Describir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forma como se prestan los servicios 	relacionados con la S y SS y su financiamiento</a:t>
            </a:r>
          </a:p>
          <a:p>
            <a:pPr algn="just">
              <a:buNone/>
              <a:tabLst>
                <a:tab pos="288925" algn="l"/>
                <a:tab pos="663575" algn="l"/>
              </a:tabLst>
            </a:pP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-Relacionar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 agregados de la salud y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seguridad social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 variables no monetarias y con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 agregados </a:t>
            </a: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macroeconómicos. </a:t>
            </a:r>
          </a:p>
          <a:p>
            <a:pPr>
              <a:buNone/>
            </a:pPr>
            <a:endParaRPr lang="es-C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9912" y="260648"/>
            <a:ext cx="4906888" cy="810898"/>
          </a:xfrm>
        </p:spPr>
        <p:txBody>
          <a:bodyPr>
            <a:normAutofit/>
          </a:bodyPr>
          <a:lstStyle/>
          <a:p>
            <a:r>
              <a:rPr lang="es-ES" sz="3200" dirty="0" smtClean="0"/>
              <a:t>Antecedentes proyectos CS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SS </a:t>
            </a:r>
            <a:r>
              <a:rPr lang="es-ES" b="1" dirty="0" smtClean="0"/>
              <a:t>–SCN </a:t>
            </a:r>
            <a:r>
              <a:rPr lang="es-ES" b="1" dirty="0" smtClean="0"/>
              <a:t>DANE</a:t>
            </a:r>
            <a:endParaRPr lang="es-CO" b="1" dirty="0" smtClean="0"/>
          </a:p>
          <a:p>
            <a:pPr algn="just">
              <a:tabLst>
                <a:tab pos="288925" algn="l"/>
              </a:tabLst>
            </a:pPr>
            <a:r>
              <a:rPr lang="es-CO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Caracaterísticas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>
              <a:buNone/>
              <a:tabLst>
                <a:tab pos="288925" algn="l"/>
              </a:tabLst>
            </a:pP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-Ajustadas a  los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principios básicos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 SCN: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conceptos,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clasificaciones y a la nueva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base de las cuentas nacionales</a:t>
            </a:r>
          </a:p>
          <a:p>
            <a:pPr algn="just">
              <a:buNone/>
              <a:tabLst>
                <a:tab pos="288925" algn="l"/>
              </a:tabLst>
            </a:pP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-Resultados integrados directamente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el marco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central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las cuentas </a:t>
            </a:r>
            <a:r>
              <a:rPr lang="es-C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nacionales</a:t>
            </a:r>
          </a:p>
          <a:p>
            <a:pPr algn="just">
              <a:buNone/>
              <a:tabLst>
                <a:tab pos="288925" algn="l"/>
              </a:tabLst>
            </a:pP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-Aunque inicialmente se concibió como una cuenta satélite para el SSSI, luego se limitó a mostrar el enlace entre la función de los agentes y las definiciones y conceptos del SGSSS y sus representaciones en términos del SCN</a:t>
            </a:r>
          </a:p>
          <a:p>
            <a:pPr algn="just">
              <a:buNone/>
              <a:tabLst>
                <a:tab pos="288925" algn="l"/>
              </a:tabLst>
            </a:pPr>
            <a:endParaRPr lang="es-CO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None/>
              <a:tabLst>
                <a:tab pos="288925" algn="l"/>
              </a:tabLst>
            </a:pPr>
            <a:endParaRPr lang="es-CO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None/>
              <a:tabLst>
                <a:tab pos="288925" algn="l"/>
              </a:tabLst>
            </a:pPr>
            <a:endParaRPr lang="es-CO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CO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Antecedentes proyectos CS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dirty="0" smtClean="0"/>
              <a:t>CSS –SCN </a:t>
            </a:r>
            <a:r>
              <a:rPr lang="es-ES" b="1" dirty="0" smtClean="0"/>
              <a:t>DANE</a:t>
            </a:r>
            <a:endParaRPr lang="es-CO" b="1" dirty="0" smtClean="0"/>
          </a:p>
          <a:p>
            <a:r>
              <a:rPr lang="es-ES" dirty="0" smtClean="0"/>
              <a:t>Resultados</a:t>
            </a:r>
          </a:p>
          <a:p>
            <a:pPr>
              <a:buNone/>
            </a:pPr>
            <a:r>
              <a:rPr lang="es-ES" dirty="0" smtClean="0"/>
              <a:t>	-Para el período 2000-2005 los resultados se presentan como una Cuenta Intermedia en Salud (CIS), o cuenta de ingresos, gastos y financiamiento de las actividades en salud, que a su vez se desglosa en 10 tablas </a:t>
            </a:r>
            <a:r>
              <a:rPr lang="es-ES" dirty="0" smtClean="0"/>
              <a:t>según administradores por regímenes de </a:t>
            </a:r>
            <a:r>
              <a:rPr lang="es-ES" dirty="0" smtClean="0"/>
              <a:t>afiliación a salud (contributivo y subsidiado) y por entes territoriales y prestadores de servicios de salud, incluyendo seguros privados y riesgos profesionales. 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-Resultados publicados en página web: </a:t>
            </a:r>
            <a:r>
              <a:rPr lang="es-ES" dirty="0" smtClean="0">
                <a:hlinkClick r:id="rId2"/>
              </a:rPr>
              <a:t>www.dane.gov.co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Proyecto interinstitucional SHA-CSS (DANE-MSPS-DNP)</a:t>
            </a:r>
            <a:br>
              <a:rPr lang="es-ES" sz="3200" dirty="0" smtClean="0"/>
            </a:b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b="1" dirty="0" smtClean="0"/>
              <a:t>Objetivos </a:t>
            </a:r>
            <a:r>
              <a:rPr lang="es-ES" b="1" dirty="0" smtClean="0"/>
              <a:t>y </a:t>
            </a:r>
            <a:r>
              <a:rPr lang="es-ES" b="1" dirty="0" smtClean="0"/>
              <a:t>alcances</a:t>
            </a:r>
          </a:p>
          <a:p>
            <a:pPr marL="514350" indent="-514350">
              <a:buNone/>
            </a:pPr>
            <a:r>
              <a:rPr lang="es-CO" dirty="0" smtClean="0"/>
              <a:t>	-SHA 2011</a:t>
            </a:r>
          </a:p>
          <a:p>
            <a:pPr marL="514350" indent="-514350">
              <a:buNone/>
            </a:pPr>
            <a:r>
              <a:rPr lang="es-CO" dirty="0" smtClean="0"/>
              <a:t>	-Objetivos </a:t>
            </a:r>
            <a:r>
              <a:rPr lang="es-CO" dirty="0" smtClean="0"/>
              <a:t>generales del SHA</a:t>
            </a:r>
          </a:p>
          <a:p>
            <a:pPr marL="514350" indent="-514350">
              <a:buNone/>
            </a:pPr>
            <a:r>
              <a:rPr lang="es-CO" dirty="0" smtClean="0"/>
              <a:t>	-Objetivos </a:t>
            </a:r>
            <a:r>
              <a:rPr lang="es-CO" dirty="0" smtClean="0"/>
              <a:t>específicos del SHA</a:t>
            </a:r>
          </a:p>
          <a:p>
            <a:pPr marL="514350" indent="-514350">
              <a:buNone/>
            </a:pPr>
            <a:r>
              <a:rPr lang="es-CO" dirty="0" smtClean="0"/>
              <a:t>	-Punto </a:t>
            </a:r>
            <a:r>
              <a:rPr lang="es-CO" dirty="0" smtClean="0"/>
              <a:t>de partida del SHA</a:t>
            </a:r>
          </a:p>
          <a:p>
            <a:pPr marL="514350" indent="-514350">
              <a:buNone/>
            </a:pPr>
            <a:r>
              <a:rPr lang="es-CO" dirty="0" smtClean="0"/>
              <a:t>	-Clasificaciones </a:t>
            </a:r>
            <a:r>
              <a:rPr lang="es-CO" dirty="0" smtClean="0"/>
              <a:t>propuestas por el SHA</a:t>
            </a:r>
          </a:p>
          <a:p>
            <a:pPr marL="514350" indent="-514350">
              <a:buNone/>
            </a:pPr>
            <a:r>
              <a:rPr lang="es-CO" dirty="0" smtClean="0"/>
              <a:t>	-Conceptos </a:t>
            </a:r>
            <a:r>
              <a:rPr lang="es-CO" dirty="0" smtClean="0"/>
              <a:t>contables</a:t>
            </a:r>
          </a:p>
          <a:p>
            <a:pPr marL="514350" indent="-514350">
              <a:buNone/>
            </a:pPr>
            <a:r>
              <a:rPr lang="es-CO" dirty="0" smtClean="0"/>
              <a:t>	-Principales </a:t>
            </a:r>
            <a:r>
              <a:rPr lang="es-CO" dirty="0" smtClean="0"/>
              <a:t>agregados del gasto en salud</a:t>
            </a:r>
          </a:p>
          <a:p>
            <a:pPr marL="514350" indent="-514350">
              <a:buNone/>
            </a:pPr>
            <a:r>
              <a:rPr lang="es-CO" dirty="0" smtClean="0"/>
              <a:t>	-Principios </a:t>
            </a:r>
            <a:r>
              <a:rPr lang="es-CO" dirty="0" smtClean="0"/>
              <a:t>de registro y límites de la producción</a:t>
            </a:r>
          </a:p>
          <a:p>
            <a:pPr marL="514350" indent="-514350">
              <a:buNone/>
            </a:pPr>
            <a:r>
              <a:rPr lang="es-CO" dirty="0" smtClean="0"/>
              <a:t>	-Alcance </a:t>
            </a:r>
            <a:r>
              <a:rPr lang="es-CO" dirty="0" smtClean="0"/>
              <a:t>del SHA</a:t>
            </a:r>
          </a:p>
          <a:p>
            <a:pPr marL="514350" indent="-514350">
              <a:buNone/>
            </a:pPr>
            <a:r>
              <a:rPr lang="es-CO" dirty="0" smtClean="0"/>
              <a:t>	-SHA </a:t>
            </a:r>
            <a:r>
              <a:rPr lang="es-CO" dirty="0" smtClean="0"/>
              <a:t>y la Cuenta Satélite de Salud</a:t>
            </a:r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Proyecto interinstitucional SHA-CSS (DANE-MSPS-DNP)</a:t>
            </a:r>
            <a:r>
              <a:rPr lang="es-ES" dirty="0" smtClean="0"/>
              <a:t/>
            </a:r>
            <a:br>
              <a:rPr lang="es-ES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/>
              <a:t>Primera fase: SHA </a:t>
            </a:r>
            <a:r>
              <a:rPr lang="es-ES" b="1" dirty="0" smtClean="0"/>
              <a:t>1.0</a:t>
            </a:r>
          </a:p>
          <a:p>
            <a:pPr>
              <a:buNone/>
            </a:pPr>
            <a:r>
              <a:rPr lang="es-CL" dirty="0" smtClean="0"/>
              <a:t>	-A </a:t>
            </a:r>
            <a:r>
              <a:rPr lang="es-CL" dirty="0" smtClean="0"/>
              <a:t>finales de 2009 con la iniciativa de una comisión técnica del Banco Mundial, se conformó un grupo de trabajo interinstitucional con técnicos del Departamento Nacional de Estadística -DANE, </a:t>
            </a:r>
            <a:r>
              <a:rPr lang="es-CL" dirty="0" smtClean="0"/>
              <a:t>DNP </a:t>
            </a:r>
            <a:r>
              <a:rPr lang="es-CL" dirty="0" smtClean="0"/>
              <a:t>y </a:t>
            </a:r>
            <a:r>
              <a:rPr lang="es-CL" dirty="0" smtClean="0"/>
              <a:t>MPS hoy </a:t>
            </a:r>
            <a:r>
              <a:rPr lang="es-CL" dirty="0" smtClean="0"/>
              <a:t>Ministerio de Salud y Protección Social), para la adaptación e implementación de la metodología SHA </a:t>
            </a:r>
            <a:r>
              <a:rPr lang="es-CL" dirty="0" smtClean="0"/>
              <a:t>1.0. </a:t>
            </a:r>
          </a:p>
          <a:p>
            <a:pPr>
              <a:buNone/>
            </a:pPr>
            <a:r>
              <a:rPr lang="es-CL" dirty="0" smtClean="0"/>
              <a:t>	-El </a:t>
            </a:r>
            <a:r>
              <a:rPr lang="es-CL" dirty="0" smtClean="0"/>
              <a:t>trabajo tuvo una primera fase hasta finales de 2011, durante la cual se hizo una revisión y adaptación de las clasificaciones ICHA propuestas por dicha </a:t>
            </a:r>
            <a:r>
              <a:rPr lang="es-CL" dirty="0" smtClean="0"/>
              <a:t>metodología (HA, HF,  HP, HC)</a:t>
            </a:r>
          </a:p>
          <a:p>
            <a:pPr>
              <a:buNone/>
            </a:pPr>
            <a:r>
              <a:rPr lang="es-CL" dirty="0" smtClean="0"/>
              <a:t>	-Posteriormente</a:t>
            </a:r>
            <a:r>
              <a:rPr lang="es-CL" dirty="0" smtClean="0"/>
              <a:t>, luego de la reestructuración del nuevo Ministerio de </a:t>
            </a:r>
            <a:r>
              <a:rPr lang="es-CL" dirty="0" smtClean="0"/>
              <a:t>Salud, </a:t>
            </a:r>
            <a:r>
              <a:rPr lang="es-CL" dirty="0" smtClean="0"/>
              <a:t>se retomaron los contactos y se reorganizó el equipo de trabajo, y a partir de agosto de 2012 se comenzó una nueva revisión de las clasificaciones con base en la nueva versión del SHA 2011 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357</Words>
  <Application>Microsoft Office PowerPoint</Application>
  <PresentationFormat>Presentación en pantalla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IV FORO ANDINO DE SALUD Y ECONOMÍA Y IV TALLER DE CUENTAS DE SALUD DE PAÍSES SURAMENRICANOS CASE  - OMS/OPS - CEPAL – MSPS/COL     AVANCES RECIENTES EN CUENTAS DE SALUD EN COLOMBIA </vt:lpstr>
      <vt:lpstr>Contenido</vt:lpstr>
      <vt:lpstr>Antecedentes proyectos CS </vt:lpstr>
      <vt:lpstr>Antecedentes proyectos CS </vt:lpstr>
      <vt:lpstr>Antecedentes proyectos CS </vt:lpstr>
      <vt:lpstr>Antecedentes proyectos CS </vt:lpstr>
      <vt:lpstr>Antecedentes proyectos CS</vt:lpstr>
      <vt:lpstr>Proyecto interinstitucional SHA-CSS (DANE-MSPS-DNP) </vt:lpstr>
      <vt:lpstr>Proyecto interinstitucional SHA-CSS (DANE-MSPS-DNP) </vt:lpstr>
      <vt:lpstr>Proyecto interinstitucional SHA-CSS (DANE-MSPS-DNP) </vt:lpstr>
      <vt:lpstr>Proyecto interinstitucional SHA-CSS (DANE-MSPS-DNP) </vt:lpstr>
      <vt:lpstr>Proyecto interinstitucional SHA-CSS (DANE-MSPS-DNP)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lpareja</dc:creator>
  <cp:lastModifiedBy>USERS</cp:lastModifiedBy>
  <cp:revision>27</cp:revision>
  <dcterms:created xsi:type="dcterms:W3CDTF">2012-09-03T14:34:27Z</dcterms:created>
  <dcterms:modified xsi:type="dcterms:W3CDTF">2013-07-23T14:48:10Z</dcterms:modified>
</cp:coreProperties>
</file>