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61" r:id="rId3"/>
  </p:sldMasterIdLst>
  <p:notesMasterIdLst>
    <p:notesMasterId r:id="rId33"/>
  </p:notesMasterIdLst>
  <p:handoutMasterIdLst>
    <p:handoutMasterId r:id="rId34"/>
  </p:handoutMasterIdLst>
  <p:sldIdLst>
    <p:sldId id="416" r:id="rId4"/>
    <p:sldId id="448" r:id="rId5"/>
    <p:sldId id="446" r:id="rId6"/>
    <p:sldId id="428" r:id="rId7"/>
    <p:sldId id="433" r:id="rId8"/>
    <p:sldId id="434" r:id="rId9"/>
    <p:sldId id="441" r:id="rId10"/>
    <p:sldId id="449" r:id="rId11"/>
    <p:sldId id="450" r:id="rId12"/>
    <p:sldId id="430" r:id="rId13"/>
    <p:sldId id="442" r:id="rId14"/>
    <p:sldId id="429" r:id="rId15"/>
    <p:sldId id="418" r:id="rId16"/>
    <p:sldId id="419" r:id="rId17"/>
    <p:sldId id="420" r:id="rId18"/>
    <p:sldId id="422" r:id="rId19"/>
    <p:sldId id="435" r:id="rId20"/>
    <p:sldId id="436" r:id="rId21"/>
    <p:sldId id="437" r:id="rId22"/>
    <p:sldId id="438" r:id="rId23"/>
    <p:sldId id="439" r:id="rId24"/>
    <p:sldId id="431" r:id="rId25"/>
    <p:sldId id="445" r:id="rId26"/>
    <p:sldId id="443" r:id="rId27"/>
    <p:sldId id="444" r:id="rId28"/>
    <p:sldId id="447" r:id="rId29"/>
    <p:sldId id="421" r:id="rId30"/>
    <p:sldId id="425" r:id="rId31"/>
    <p:sldId id="432" r:id="rId32"/>
  </p:sldIdLst>
  <p:sldSz cx="10693400" cy="7561263"/>
  <p:notesSz cx="6662738" cy="9832975"/>
  <p:defaultTextStyle>
    <a:defPPr>
      <a:defRPr lang="en-GB"/>
    </a:defPPr>
    <a:lvl1pPr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RIENS, Joseph Hubert" initials="perrien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FF33"/>
    <a:srgbClr val="96CCEE"/>
    <a:srgbClr val="72BBE8"/>
    <a:srgbClr val="1E7FB8"/>
    <a:srgbClr val="C4DAF4"/>
    <a:srgbClr val="4189D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1578" autoAdjust="0"/>
    <p:restoredTop sz="94659" autoAdjust="0"/>
  </p:normalViewPr>
  <p:slideViewPr>
    <p:cSldViewPr snapToGrid="0">
      <p:cViewPr>
        <p:scale>
          <a:sx n="60" d="100"/>
          <a:sy n="60" d="100"/>
        </p:scale>
        <p:origin x="-1998" y="-24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/>
              <a:t>World Health Organization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DC64D90-E9C5-449A-B10F-5788E4EDFC92}" type="datetime3">
              <a:rPr lang="en-GB"/>
              <a:pPr/>
              <a:t>23 July, 2013</a:t>
            </a:fld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52184E75-D5F1-464D-834A-56A56597CB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45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/>
              <a:t>World Health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6E90227-8657-4454-8AD5-D8F3E459A561}" type="datetime3">
              <a:rPr lang="en-GB"/>
              <a:pPr/>
              <a:t>23 July, 2013</a:t>
            </a:fld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8188"/>
            <a:ext cx="5211762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3C86FCBB-B3B5-431E-91D1-00A0CD4F1E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9774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9DC31-65E2-477B-9825-1169B33E05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0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9DC31-65E2-477B-9825-1169B33E05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0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564" y="4670990"/>
            <a:ext cx="5329611" cy="442386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4C142-081E-4BC3-9E19-48F1DB223DB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5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0"/>
            <a:ext cx="2673350" cy="660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867650" cy="660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9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5629D23E-D694-4467-8F50-3C1CEF144812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4F3FFA81-1D22-40E0-9266-A69EF220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8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59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1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5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719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790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1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30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343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90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14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64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307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51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62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69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9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78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01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6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225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95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7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522413"/>
            <a:ext cx="4772025" cy="508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0" y="1522413"/>
            <a:ext cx="4772025" cy="508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81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09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22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95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5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522413"/>
            <a:ext cx="969645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374775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6667789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084263" y="6894008"/>
            <a:ext cx="4967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/>
            <a:r>
              <a:rPr lang="en-US" sz="2000" baseline="12000" dirty="0" smtClean="0">
                <a:solidFill>
                  <a:schemeClr val="bg1"/>
                </a:solidFill>
                <a:latin typeface="Arial Narrow" pitchFamily="34" charset="0"/>
              </a:rPr>
              <a:t>|</a:t>
            </a:r>
            <a:r>
              <a:rPr lang="en-GB" sz="1400" dirty="0" smtClean="0">
                <a:solidFill>
                  <a:srgbClr val="96CCEE"/>
                </a:solidFill>
                <a:latin typeface="Arial Narrow" pitchFamily="34" charset="0"/>
              </a:rPr>
              <a:t>  </a:t>
            </a:r>
            <a:endParaRPr lang="en-GB" sz="1600" b="0" i="0" u="none" strike="noStrike" baseline="0" dirty="0" smtClean="0">
              <a:solidFill>
                <a:srgbClr val="000000"/>
              </a:solidFill>
              <a:latin typeface="Calibri"/>
            </a:endParaRPr>
          </a:p>
          <a:p>
            <a:endParaRPr lang="en-GB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20688" y="7054850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2988" rtl="0"/>
            <a:fld id="{DD24EDBA-7513-498A-9F04-D7499C1C09D9}" type="slidenum">
              <a:rPr lang="ar-SA" sz="1700">
                <a:solidFill>
                  <a:srgbClr val="72BBE8"/>
                </a:solidFill>
                <a:latin typeface="Arial Narrow" pitchFamily="34" charset="0"/>
              </a:rPr>
              <a:pPr algn="r" defTabSz="1042988" rtl="0"/>
              <a:t>‹#›</a:t>
            </a:fld>
            <a:r>
              <a:rPr lang="en-GB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aseline="1400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3"/>
            <a:ext cx="25812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90525" indent="-390525" algn="l" defTabSz="104298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919163" indent="-322263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3513" indent="-307975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Arial Narrow" pitchFamily="34" charset="0"/>
          <a:cs typeface="+mn-cs"/>
        </a:defRPr>
      </a:lvl3pPr>
      <a:lvl4pPr marL="1898650" indent="-258763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Arial Narrow" pitchFamily="34" charset="0"/>
          <a:cs typeface="+mn-cs"/>
        </a:defRPr>
      </a:lvl4pPr>
      <a:lvl5pPr marL="22685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257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829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401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973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A815-A54E-4481-8C2C-0D5F8D9E27DA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22083-E957-4C2B-89B3-14897D3C3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ACDB-C2E7-4534-9830-3944B52F0219}" type="datetimeFigureOut">
              <a:rPr lang="en-GB" smtClean="0"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5070-5D21-4338-B918-465C2946D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6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iiss/A-System-of-Health-Accounts-2011.ashx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pp.eurostat.ec.europa.eu/portal/page/portal/product_details/publication?p_product_code=KS-30-11-270" TargetMode="External"/><Relationship Id="rId5" Type="http://schemas.openxmlformats.org/officeDocument/2006/relationships/hyperlink" Target="http://www.oecd.org/els/health-systems/asystemofhealthaccounts2011.htm" TargetMode="External"/><Relationship Id="rId4" Type="http://schemas.openxmlformats.org/officeDocument/2006/relationships/hyperlink" Target="http://www.who.int/nha/sha_revision/e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816" y="1500994"/>
            <a:ext cx="9089390" cy="1620771"/>
          </a:xfrm>
        </p:spPr>
        <p:txBody>
          <a:bodyPr>
            <a:normAutofit/>
          </a:bodyPr>
          <a:lstStyle/>
          <a:p>
            <a:r>
              <a:rPr lang="es-ES" b="1" dirty="0" smtClean="0"/>
              <a:t>Desafíos </a:t>
            </a:r>
            <a:r>
              <a:rPr lang="es-ES" b="1" dirty="0"/>
              <a:t>y </a:t>
            </a:r>
            <a:r>
              <a:rPr lang="es-ES" b="1" dirty="0" smtClean="0"/>
              <a:t>propuestas:</a:t>
            </a:r>
            <a:br>
              <a:rPr lang="es-ES" b="1" dirty="0" smtClean="0"/>
            </a:br>
            <a:r>
              <a:rPr lang="es-ES" b="1" dirty="0" smtClean="0"/>
              <a:t>Adopción del SHA 2011 en AMR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832" y="3345377"/>
            <a:ext cx="9010996" cy="1932323"/>
          </a:xfrm>
        </p:spPr>
        <p:txBody>
          <a:bodyPr/>
          <a:lstStyle/>
          <a:p>
            <a:r>
              <a:rPr lang="es-CO" b="1" i="1" dirty="0" smtClean="0"/>
              <a:t>IV </a:t>
            </a:r>
            <a:r>
              <a:rPr lang="es-CO" b="1" i="1" dirty="0"/>
              <a:t>Taller de Cuentas de Salud </a:t>
            </a:r>
            <a:r>
              <a:rPr lang="es-CO" b="1" i="1" dirty="0" smtClean="0"/>
              <a:t> de </a:t>
            </a:r>
            <a:r>
              <a:rPr lang="es-CO" b="1" i="1" dirty="0"/>
              <a:t>países Suramericanos</a:t>
            </a:r>
            <a:endParaRPr lang="en-GB" dirty="0"/>
          </a:p>
          <a:p>
            <a:r>
              <a:rPr lang="es-CO" b="1" dirty="0"/>
              <a:t>Sesión III: Revisión de algunos aspectos metodológicos de las Cuentas de Salud</a:t>
            </a:r>
            <a:endParaRPr lang="en-GB" dirty="0"/>
          </a:p>
          <a:p>
            <a:r>
              <a:rPr lang="es-CO" b="1" dirty="0" smtClean="0"/>
              <a:t>Bogotá, Colombia, 23 </a:t>
            </a:r>
            <a:r>
              <a:rPr lang="es-CO" b="1" dirty="0"/>
              <a:t>de julio de </a:t>
            </a:r>
            <a:r>
              <a:rPr lang="es-CO" b="1" dirty="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2789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Cobertura</a:t>
            </a:r>
            <a:r>
              <a:rPr lang="en-US" dirty="0" smtClean="0"/>
              <a:t>: </a:t>
            </a:r>
            <a:r>
              <a:rPr lang="en-US" dirty="0" err="1" smtClean="0"/>
              <a:t>contenido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2" y="1612669"/>
            <a:ext cx="10291157" cy="4828246"/>
          </a:xfrm>
        </p:spPr>
        <p:txBody>
          <a:bodyPr/>
          <a:lstStyle/>
          <a:p>
            <a:r>
              <a:rPr lang="en-US" dirty="0" err="1" smtClean="0"/>
              <a:t>Básicamente</a:t>
            </a:r>
            <a:r>
              <a:rPr lang="en-US" dirty="0" smtClean="0"/>
              <a:t>  </a:t>
            </a:r>
            <a:r>
              <a:rPr lang="en-US" dirty="0" err="1" smtClean="0"/>
              <a:t>agentes</a:t>
            </a:r>
            <a:r>
              <a:rPr lang="en-US" dirty="0" smtClean="0"/>
              <a:t> de </a:t>
            </a:r>
            <a:r>
              <a:rPr lang="en-US" dirty="0" err="1" smtClean="0"/>
              <a:t>financiamiento</a:t>
            </a:r>
            <a:r>
              <a:rPr lang="en-US" dirty="0" smtClean="0"/>
              <a:t> (HF), </a:t>
            </a:r>
            <a:r>
              <a:rPr lang="en-US" dirty="0" err="1" smtClean="0"/>
              <a:t>proveedores</a:t>
            </a:r>
            <a:r>
              <a:rPr lang="en-US" dirty="0" smtClean="0"/>
              <a:t> (HP), </a:t>
            </a:r>
            <a:r>
              <a:rPr lang="en-US" dirty="0" err="1" smtClean="0"/>
              <a:t>funciones</a:t>
            </a:r>
            <a:r>
              <a:rPr lang="en-US" dirty="0" smtClean="0"/>
              <a:t> (HC), </a:t>
            </a:r>
            <a:r>
              <a:rPr lang="en-US" dirty="0" err="1" smtClean="0"/>
              <a:t>expandida</a:t>
            </a:r>
            <a:r>
              <a:rPr lang="en-US" dirty="0" smtClean="0"/>
              <a:t> (Fuentes, </a:t>
            </a:r>
            <a:r>
              <a:rPr lang="en-US" dirty="0" err="1" smtClean="0"/>
              <a:t>factores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progresiva</a:t>
            </a:r>
            <a:r>
              <a:rPr lang="en-US" dirty="0" smtClean="0"/>
              <a:t> de </a:t>
            </a:r>
            <a:r>
              <a:rPr lang="en-US" dirty="0" err="1" smtClean="0"/>
              <a:t>cuentas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, </a:t>
            </a:r>
            <a:r>
              <a:rPr lang="en-US" dirty="0" err="1" smtClean="0"/>
              <a:t>especialmente</a:t>
            </a:r>
            <a:r>
              <a:rPr lang="en-US" dirty="0" smtClean="0"/>
              <a:t> VIH/SIDA</a:t>
            </a:r>
          </a:p>
          <a:p>
            <a:r>
              <a:rPr lang="en-US" dirty="0" err="1" smtClean="0"/>
              <a:t>Limitaciones</a:t>
            </a:r>
            <a:r>
              <a:rPr lang="en-US" dirty="0" smtClean="0"/>
              <a:t> </a:t>
            </a:r>
            <a:r>
              <a:rPr lang="en-US" dirty="0" err="1" smtClean="0"/>
              <a:t>frecuentes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Gasto</a:t>
            </a:r>
            <a:r>
              <a:rPr lang="en-US" dirty="0" smtClean="0"/>
              <a:t> de </a:t>
            </a:r>
            <a:r>
              <a:rPr lang="en-US" dirty="0" err="1" smtClean="0"/>
              <a:t>hogares</a:t>
            </a:r>
            <a:r>
              <a:rPr lang="en-US" dirty="0" smtClean="0"/>
              <a:t> (</a:t>
            </a:r>
            <a:r>
              <a:rPr lang="en-US" dirty="0" err="1" smtClean="0"/>
              <a:t>progresivamente</a:t>
            </a:r>
            <a:r>
              <a:rPr lang="en-US" dirty="0" smtClean="0"/>
              <a:t> </a:t>
            </a:r>
            <a:r>
              <a:rPr lang="en-US" dirty="0" err="1" smtClean="0"/>
              <a:t>mejorado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Seguros</a:t>
            </a:r>
            <a:r>
              <a:rPr lang="en-US" dirty="0"/>
              <a:t> </a:t>
            </a:r>
            <a:r>
              <a:rPr lang="en-US" dirty="0" err="1"/>
              <a:t>privados</a:t>
            </a:r>
            <a:r>
              <a:rPr lang="en-US" dirty="0"/>
              <a:t> (</a:t>
            </a:r>
            <a:r>
              <a:rPr lang="en-US" dirty="0" err="1"/>
              <a:t>cubiertos</a:t>
            </a:r>
            <a:r>
              <a:rPr lang="en-US" dirty="0"/>
              <a:t> </a:t>
            </a:r>
            <a:r>
              <a:rPr lang="en-US" dirty="0" err="1"/>
              <a:t>progresivamente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ministerios</a:t>
            </a:r>
            <a:r>
              <a:rPr lang="en-US" dirty="0" smtClean="0"/>
              <a:t>, </a:t>
            </a:r>
            <a:r>
              <a:rPr lang="en-US" dirty="0" err="1" smtClean="0"/>
              <a:t>Empresas</a:t>
            </a:r>
            <a:r>
              <a:rPr lang="en-US" dirty="0" smtClean="0"/>
              <a:t>, </a:t>
            </a:r>
            <a:r>
              <a:rPr lang="en-US" dirty="0" err="1" smtClean="0"/>
              <a:t>Entidades</a:t>
            </a:r>
            <a:r>
              <a:rPr lang="en-US" dirty="0" smtClean="0"/>
              <a:t> no </a:t>
            </a:r>
            <a:r>
              <a:rPr lang="en-US" dirty="0" err="1" smtClean="0"/>
              <a:t>lucrativas</a:t>
            </a:r>
            <a:endParaRPr lang="en-US" dirty="0" smtClean="0"/>
          </a:p>
          <a:p>
            <a:pPr lvl="1"/>
            <a:r>
              <a:rPr lang="en-US" dirty="0" err="1" smtClean="0"/>
              <a:t>Funciones</a:t>
            </a:r>
            <a:r>
              <a:rPr lang="en-US" dirty="0" smtClean="0"/>
              <a:t> (</a:t>
            </a:r>
            <a:r>
              <a:rPr lang="en-US" dirty="0" err="1" smtClean="0"/>
              <a:t>agregadas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/>
              <a:t>P</a:t>
            </a:r>
            <a:r>
              <a:rPr lang="en-US" dirty="0" err="1" smtClean="0"/>
              <a:t>orqué</a:t>
            </a:r>
            <a:r>
              <a:rPr lang="en-US" dirty="0" smtClean="0"/>
              <a:t> </a:t>
            </a:r>
            <a:r>
              <a:rPr lang="en-US" dirty="0" err="1" smtClean="0"/>
              <a:t>participar</a:t>
            </a:r>
            <a:r>
              <a:rPr lang="en-US" dirty="0" smtClean="0"/>
              <a:t> en un </a:t>
            </a:r>
            <a:r>
              <a:rPr lang="en-US" dirty="0" err="1" smtClean="0"/>
              <a:t>estándar</a:t>
            </a:r>
            <a:r>
              <a:rPr lang="en-US" dirty="0" smtClean="0"/>
              <a:t> </a:t>
            </a:r>
            <a:r>
              <a:rPr lang="en-US" dirty="0" err="1" smtClean="0"/>
              <a:t>mundial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Compartir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</a:t>
            </a:r>
            <a:r>
              <a:rPr lang="en-US" dirty="0" err="1" smtClean="0"/>
              <a:t>apoya</a:t>
            </a:r>
            <a:r>
              <a:rPr lang="en-US" dirty="0" smtClean="0"/>
              <a:t> la </a:t>
            </a:r>
            <a:r>
              <a:rPr lang="en-US" dirty="0" err="1" smtClean="0"/>
              <a:t>complementariedad</a:t>
            </a:r>
            <a:r>
              <a:rPr lang="en-US" dirty="0" smtClean="0"/>
              <a:t> de los </a:t>
            </a:r>
            <a:r>
              <a:rPr lang="en-US" dirty="0" err="1" smtClean="0"/>
              <a:t>hallazgos</a:t>
            </a:r>
            <a:r>
              <a:rPr lang="en-US" dirty="0" smtClean="0"/>
              <a:t> y </a:t>
            </a:r>
            <a:r>
              <a:rPr lang="en-US" dirty="0" err="1" smtClean="0"/>
              <a:t>agiliza</a:t>
            </a:r>
            <a:r>
              <a:rPr lang="en-US" dirty="0" smtClean="0"/>
              <a:t> los </a:t>
            </a:r>
            <a:r>
              <a:rPr lang="en-US" dirty="0" err="1" smtClean="0"/>
              <a:t>aprendizajes</a:t>
            </a:r>
            <a:r>
              <a:rPr lang="en-US" dirty="0" smtClean="0"/>
              <a:t> </a:t>
            </a:r>
            <a:r>
              <a:rPr lang="en-US" dirty="0" err="1" smtClean="0"/>
              <a:t>grupales</a:t>
            </a:r>
            <a:endParaRPr lang="en-US" dirty="0" smtClean="0"/>
          </a:p>
          <a:p>
            <a:r>
              <a:rPr lang="en-US" dirty="0" err="1" smtClean="0"/>
              <a:t>Favorece</a:t>
            </a:r>
            <a:r>
              <a:rPr lang="en-US" dirty="0" smtClean="0"/>
              <a:t> la </a:t>
            </a:r>
            <a:r>
              <a:rPr lang="en-US" dirty="0" err="1" smtClean="0"/>
              <a:t>discusión</a:t>
            </a:r>
            <a:r>
              <a:rPr lang="en-US" dirty="0" smtClean="0"/>
              <a:t> y la </a:t>
            </a:r>
            <a:r>
              <a:rPr lang="en-US" dirty="0" err="1" smtClean="0"/>
              <a:t>toma</a:t>
            </a:r>
            <a:r>
              <a:rPr lang="en-US" dirty="0" smtClean="0"/>
              <a:t> de </a:t>
            </a:r>
            <a:r>
              <a:rPr lang="en-US" dirty="0" err="1" smtClean="0"/>
              <a:t>decisiones</a:t>
            </a:r>
            <a:r>
              <a:rPr lang="en-US" dirty="0" smtClean="0"/>
              <a:t> en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comunes</a:t>
            </a:r>
            <a:endParaRPr lang="en-US" dirty="0" smtClean="0"/>
          </a:p>
          <a:p>
            <a:r>
              <a:rPr lang="en-US" dirty="0" err="1" smtClean="0"/>
              <a:t>Expande</a:t>
            </a:r>
            <a:r>
              <a:rPr lang="en-US" dirty="0" smtClean="0"/>
              <a:t> el </a:t>
            </a:r>
            <a:r>
              <a:rPr lang="en-US" dirty="0" err="1" smtClean="0"/>
              <a:t>punto</a:t>
            </a:r>
            <a:r>
              <a:rPr lang="en-US" dirty="0" smtClean="0"/>
              <a:t> de </a:t>
            </a:r>
            <a:r>
              <a:rPr lang="en-US" dirty="0" err="1" smtClean="0"/>
              <a:t>referencia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comparaciones</a:t>
            </a:r>
            <a:r>
              <a:rPr lang="en-US" dirty="0" smtClean="0"/>
              <a:t> entre </a:t>
            </a:r>
            <a:r>
              <a:rPr lang="en-US" dirty="0" err="1" smtClean="0"/>
              <a:t>iguales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colectivos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La base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disponer</a:t>
            </a:r>
            <a:r>
              <a:rPr lang="en-US" b="1" dirty="0" smtClean="0"/>
              <a:t> de </a:t>
            </a:r>
            <a:r>
              <a:rPr lang="en-US" b="1" dirty="0" err="1" smtClean="0"/>
              <a:t>nombres</a:t>
            </a:r>
            <a:r>
              <a:rPr lang="en-US" b="1" dirty="0" smtClean="0"/>
              <a:t> </a:t>
            </a:r>
            <a:r>
              <a:rPr lang="en-US" b="1" dirty="0" err="1" smtClean="0"/>
              <a:t>equivalentes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contenidos</a:t>
            </a:r>
            <a:r>
              <a:rPr lang="en-US" b="1" dirty="0" smtClean="0"/>
              <a:t> </a:t>
            </a:r>
            <a:r>
              <a:rPr lang="en-US" b="1" dirty="0" err="1" smtClean="0"/>
              <a:t>equivalentes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439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Cuentas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Salud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err="1" smtClean="0">
                <a:solidFill>
                  <a:srgbClr val="002060"/>
                </a:solidFill>
              </a:rPr>
              <a:t>Antecedentes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cherilovav\Desktop\cover_SHA_small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4" y="2254023"/>
            <a:ext cx="712893" cy="98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herilovav\Desktop\cover_pg_small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92" y="3336601"/>
            <a:ext cx="712893" cy="95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4" y="5655265"/>
            <a:ext cx="737014" cy="100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39617" y="2405950"/>
            <a:ext cx="8119238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SHA 1.0, </a:t>
            </a:r>
            <a:r>
              <a:rPr lang="en-GB" sz="2300" i="1" dirty="0">
                <a:solidFill>
                  <a:srgbClr val="002060"/>
                </a:solidFill>
              </a:rPr>
              <a:t>OECD, 2000</a:t>
            </a:r>
            <a:r>
              <a:rPr lang="en-GB" sz="2300" dirty="0">
                <a:solidFill>
                  <a:srgbClr val="002060"/>
                </a:solidFill>
              </a:rPr>
              <a:t>   International Classification of Health Accounts (ICHA)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9617" y="3481169"/>
            <a:ext cx="8923282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 err="1" smtClean="0">
                <a:solidFill>
                  <a:srgbClr val="002060"/>
                </a:solidFill>
              </a:rPr>
              <a:t>Guía</a:t>
            </a:r>
            <a:r>
              <a:rPr lang="en-GB" sz="2300" dirty="0" smtClean="0">
                <a:solidFill>
                  <a:srgbClr val="002060"/>
                </a:solidFill>
              </a:rPr>
              <a:t> del </a:t>
            </a:r>
            <a:r>
              <a:rPr lang="en-GB" sz="2300" dirty="0" err="1" smtClean="0">
                <a:solidFill>
                  <a:srgbClr val="002060"/>
                </a:solidFill>
              </a:rPr>
              <a:t>Productor</a:t>
            </a:r>
            <a:r>
              <a:rPr lang="en-GB" sz="2300" dirty="0" smtClean="0">
                <a:solidFill>
                  <a:srgbClr val="002060"/>
                </a:solidFill>
              </a:rPr>
              <a:t>, </a:t>
            </a:r>
            <a:r>
              <a:rPr lang="en-GB" sz="2300" i="1" dirty="0">
                <a:solidFill>
                  <a:srgbClr val="002060"/>
                </a:solidFill>
              </a:rPr>
              <a:t>WHO, WB, USAID, 2003</a:t>
            </a:r>
            <a:r>
              <a:rPr lang="en-GB" sz="2300" dirty="0">
                <a:solidFill>
                  <a:srgbClr val="002060"/>
                </a:solidFill>
              </a:rPr>
              <a:t>   </a:t>
            </a:r>
            <a:r>
              <a:rPr lang="en-GB" sz="2300" dirty="0" err="1" smtClean="0">
                <a:solidFill>
                  <a:srgbClr val="002060"/>
                </a:solidFill>
              </a:rPr>
              <a:t>Guía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práctica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dirigida</a:t>
            </a:r>
            <a:r>
              <a:rPr lang="en-GB" sz="2300" dirty="0" smtClean="0">
                <a:solidFill>
                  <a:srgbClr val="002060"/>
                </a:solidFill>
              </a:rPr>
              <a:t> a </a:t>
            </a:r>
            <a:r>
              <a:rPr lang="en-GB" sz="2300" dirty="0" err="1" smtClean="0">
                <a:solidFill>
                  <a:srgbClr val="002060"/>
                </a:solidFill>
              </a:rPr>
              <a:t>contadores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países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ingresos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medios</a:t>
            </a:r>
            <a:r>
              <a:rPr lang="en-GB" sz="2300" dirty="0" smtClean="0">
                <a:solidFill>
                  <a:srgbClr val="002060"/>
                </a:solidFill>
              </a:rPr>
              <a:t> y </a:t>
            </a:r>
            <a:r>
              <a:rPr lang="en-GB" sz="2300" dirty="0" err="1" smtClean="0">
                <a:solidFill>
                  <a:srgbClr val="002060"/>
                </a:solidFill>
              </a:rPr>
              <a:t>bajos</a:t>
            </a:r>
            <a:endParaRPr lang="en-GB" sz="23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5021" y="5932667"/>
            <a:ext cx="8923282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SHA 2011, </a:t>
            </a:r>
            <a:r>
              <a:rPr lang="en-GB" sz="2300" i="1" dirty="0">
                <a:solidFill>
                  <a:srgbClr val="002060"/>
                </a:solidFill>
              </a:rPr>
              <a:t>WHO, OECD, EUROSTAT, 2011</a:t>
            </a:r>
            <a:r>
              <a:rPr lang="en-GB" sz="2300" dirty="0">
                <a:solidFill>
                  <a:srgbClr val="002060"/>
                </a:solidFill>
              </a:rPr>
              <a:t>   </a:t>
            </a:r>
            <a:r>
              <a:rPr lang="en-GB" sz="2300" dirty="0" err="1" smtClean="0">
                <a:solidFill>
                  <a:srgbClr val="002060"/>
                </a:solidFill>
              </a:rPr>
              <a:t>Basada</a:t>
            </a:r>
            <a:r>
              <a:rPr lang="en-GB" sz="2300" dirty="0" smtClean="0">
                <a:solidFill>
                  <a:srgbClr val="002060"/>
                </a:solidFill>
              </a:rPr>
              <a:t> en </a:t>
            </a:r>
            <a:r>
              <a:rPr lang="en-GB" sz="2300" dirty="0">
                <a:solidFill>
                  <a:srgbClr val="002060"/>
                </a:solidFill>
              </a:rPr>
              <a:t>SHA1.0    </a:t>
            </a:r>
            <a:r>
              <a:rPr lang="en-GB" sz="2300" dirty="0" smtClean="0">
                <a:solidFill>
                  <a:srgbClr val="002060"/>
                </a:solidFill>
              </a:rPr>
              <a:t>y en </a:t>
            </a:r>
            <a:r>
              <a:rPr lang="en-GB" sz="2300" dirty="0" err="1">
                <a:solidFill>
                  <a:srgbClr val="002060"/>
                </a:solidFill>
              </a:rPr>
              <a:t>c</a:t>
            </a:r>
            <a:r>
              <a:rPr lang="en-GB" sz="2300" dirty="0" err="1" smtClean="0">
                <a:solidFill>
                  <a:srgbClr val="002060"/>
                </a:solidFill>
              </a:rPr>
              <a:t>onsulta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mundial</a:t>
            </a:r>
            <a:endParaRPr lang="en-GB" sz="23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0980" y="4443001"/>
            <a:ext cx="7956669" cy="459249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 err="1" smtClean="0">
                <a:solidFill>
                  <a:srgbClr val="002060"/>
                </a:solidFill>
              </a:rPr>
              <a:t>Guía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las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cuentas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satélites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salud</a:t>
            </a:r>
            <a:r>
              <a:rPr lang="en-GB" sz="2300" dirty="0" smtClean="0">
                <a:solidFill>
                  <a:srgbClr val="002060"/>
                </a:solidFill>
              </a:rPr>
              <a:t>, OPS (AMRO)</a:t>
            </a:r>
            <a:endParaRPr lang="en-GB" sz="23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34214" y="4420370"/>
            <a:ext cx="983394" cy="10305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2005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971" y="4858473"/>
            <a:ext cx="8601381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 err="1" smtClean="0">
                <a:solidFill>
                  <a:srgbClr val="002060"/>
                </a:solidFill>
              </a:rPr>
              <a:t>Vínculo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las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cuentas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centrales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para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reporte</a:t>
            </a:r>
            <a:r>
              <a:rPr lang="en-GB" sz="2300" dirty="0" smtClean="0">
                <a:solidFill>
                  <a:srgbClr val="002060"/>
                </a:solidFill>
              </a:rPr>
              <a:t> de SHA, </a:t>
            </a:r>
            <a:r>
              <a:rPr lang="en-GB" sz="2300" dirty="0" err="1" smtClean="0">
                <a:solidFill>
                  <a:srgbClr val="002060"/>
                </a:solidFill>
              </a:rPr>
              <a:t>países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nórdicos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endParaRPr lang="en-GB" sz="2300" dirty="0">
              <a:solidFill>
                <a:srgbClr val="00206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4" y="1107889"/>
            <a:ext cx="735700" cy="108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39617" y="1421456"/>
            <a:ext cx="85449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i="1" dirty="0" smtClean="0"/>
              <a:t>Mach and Abel-Smith, 1983,</a:t>
            </a:r>
            <a:r>
              <a:rPr lang="en-US" sz="2300" dirty="0" smtClean="0"/>
              <a:t> Planning the finances of  the health sector: a manual for developing countries (WHO)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64531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 2011</a:t>
            </a: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97" y="1795828"/>
            <a:ext cx="3648839" cy="4105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sx="101000" sy="101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5009863" y="1795828"/>
            <a:ext cx="5346700" cy="720878"/>
          </a:xfrm>
          <a:prstGeom prst="rect">
            <a:avLst/>
          </a:prstGeom>
        </p:spPr>
        <p:txBody>
          <a:bodyPr lIns="104306" tIns="52153" rIns="104306" bIns="52153">
            <a:spAutoFit/>
          </a:bodyPr>
          <a:lstStyle/>
          <a:p>
            <a:r>
              <a:rPr lang="en-US" sz="2000" u="sng" dirty="0" smtClean="0">
                <a:solidFill>
                  <a:srgbClr val="002060"/>
                </a:solidFill>
                <a:hlinkClick r:id="rId3"/>
              </a:rPr>
              <a:t>NU: http://unstats.un.org/unsd/iiss/A-System-of-Health-Accounts-2011.ashx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9290" y="2984687"/>
            <a:ext cx="5819685" cy="1382597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r>
              <a:rPr lang="en-GB" sz="2000" dirty="0" smtClean="0">
                <a:hlinkClick r:id="rId4"/>
              </a:rPr>
              <a:t>OMS: http</a:t>
            </a:r>
            <a:r>
              <a:rPr lang="en-GB" sz="2000" dirty="0">
                <a:hlinkClick r:id="rId4"/>
              </a:rPr>
              <a:t>://www.who.int/nha/sha_revision/en</a:t>
            </a:r>
            <a:r>
              <a:rPr lang="en-GB" sz="2000" dirty="0" smtClean="0">
                <a:hlinkClick r:id="rId4"/>
              </a:rPr>
              <a:t>/</a:t>
            </a:r>
            <a:endParaRPr lang="en-GB" sz="2000" dirty="0" smtClean="0"/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741593" y="3780632"/>
            <a:ext cx="5503382" cy="1321042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en-GB" sz="2000" dirty="0" smtClean="0">
                <a:hlinkClick r:id="rId5"/>
              </a:rPr>
              <a:t>OECD: http</a:t>
            </a:r>
            <a:r>
              <a:rPr lang="en-GB" sz="2000" dirty="0">
                <a:hlinkClick r:id="rId5"/>
              </a:rPr>
              <a:t>://</a:t>
            </a:r>
            <a:r>
              <a:rPr lang="en-GB" sz="2000" dirty="0" smtClean="0">
                <a:hlinkClick r:id="rId5"/>
              </a:rPr>
              <a:t>www.oecd.org/els/health-systems/asystemofhealthaccounts2011.htm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865867" y="5050907"/>
            <a:ext cx="5633107" cy="1936595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  <a:hlinkClick r:id="rId6"/>
              </a:rPr>
              <a:t>UE: http</a:t>
            </a:r>
            <a:r>
              <a:rPr lang="en-GB" sz="2000" dirty="0">
                <a:solidFill>
                  <a:srgbClr val="002060"/>
                </a:solidFill>
                <a:hlinkClick r:id="rId6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hlinkClick r:id="rId6"/>
              </a:rPr>
              <a:t>epp.eurostat.ec.europa.eu/portal/page/portal/product_details/publication?</a:t>
            </a:r>
          </a:p>
          <a:p>
            <a:r>
              <a:rPr lang="en-GB" sz="2000" dirty="0" err="1" smtClean="0">
                <a:solidFill>
                  <a:srgbClr val="002060"/>
                </a:solidFill>
                <a:hlinkClick r:id="rId6"/>
              </a:rPr>
              <a:t>product_code</a:t>
            </a:r>
            <a:r>
              <a:rPr lang="en-GB" sz="2000" dirty="0" smtClean="0">
                <a:solidFill>
                  <a:srgbClr val="002060"/>
                </a:solidFill>
                <a:hlinkClick r:id="rId6"/>
              </a:rPr>
              <a:t>=KS-30-11-270</a:t>
            </a:r>
            <a:endParaRPr lang="en-GB" sz="20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pic>
        <p:nvPicPr>
          <p:cNvPr id="8" name="Picture 1" descr="C:\Documents and Settings\Astolfi_R\My Documents\My Pictures\banner interno ligh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09821" y="6679726"/>
            <a:ext cx="5283579" cy="8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48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67" y="128592"/>
            <a:ext cx="9624060" cy="952706"/>
          </a:xfrm>
        </p:spPr>
        <p:txBody>
          <a:bodyPr/>
          <a:lstStyle/>
          <a:p>
            <a:pPr>
              <a:defRPr/>
            </a:pPr>
            <a:r>
              <a:rPr lang="en-US" b="1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Sistema</a:t>
            </a:r>
            <a:r>
              <a:rPr lang="en-US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 de </a:t>
            </a:r>
            <a:r>
              <a:rPr lang="en-US" b="1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Cuentas</a:t>
            </a:r>
            <a:r>
              <a:rPr lang="en-US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 de </a:t>
            </a:r>
            <a:r>
              <a:rPr lang="en-US" b="1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Salud</a:t>
            </a:r>
            <a:r>
              <a:rPr lang="en-US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 2011</a:t>
            </a:r>
            <a:endParaRPr lang="en-US" b="1" kern="1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7" y="1413164"/>
            <a:ext cx="10399220" cy="493388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Clasifica </a:t>
            </a:r>
            <a:r>
              <a:rPr lang="es-ES" dirty="0"/>
              <a:t>los gastos de salud de acuerdo a</a:t>
            </a:r>
            <a:r>
              <a:rPr lang="es-ES" dirty="0" smtClean="0"/>
              <a:t>:</a:t>
            </a:r>
          </a:p>
          <a:p>
            <a:pPr algn="ctr">
              <a:buNone/>
            </a:pPr>
            <a:r>
              <a:rPr lang="es-ES" dirty="0" smtClean="0"/>
              <a:t>Consumo – </a:t>
            </a:r>
            <a:r>
              <a:rPr lang="es-ES" dirty="0"/>
              <a:t>Provisión </a:t>
            </a:r>
            <a:r>
              <a:rPr lang="es-ES" dirty="0" smtClean="0"/>
              <a:t>- </a:t>
            </a:r>
            <a:r>
              <a:rPr lang="es-ES" dirty="0"/>
              <a:t>Financiación</a:t>
            </a:r>
            <a:br>
              <a:rPr lang="es-ES" dirty="0"/>
            </a:br>
            <a:endParaRPr lang="es-ES" dirty="0" smtClean="0"/>
          </a:p>
          <a:p>
            <a:pPr>
              <a:buNone/>
            </a:pPr>
            <a:r>
              <a:rPr lang="es-ES" dirty="0" smtClean="0"/>
              <a:t>Más </a:t>
            </a:r>
            <a:r>
              <a:rPr lang="es-ES" dirty="0"/>
              <a:t>específicamente SHA propone:</a:t>
            </a:r>
            <a:br>
              <a:rPr lang="es-ES" dirty="0"/>
            </a:br>
            <a:r>
              <a:rPr lang="es-ES" dirty="0" smtClean="0"/>
              <a:t>-Definir </a:t>
            </a:r>
            <a:r>
              <a:rPr lang="es-ES" dirty="0"/>
              <a:t>los límites armonizados a escala </a:t>
            </a:r>
            <a:r>
              <a:rPr lang="es-ES" dirty="0" smtClean="0"/>
              <a:t>internacional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-Proporcionar </a:t>
            </a:r>
            <a:r>
              <a:rPr lang="es-ES" dirty="0"/>
              <a:t>un marco </a:t>
            </a:r>
            <a:r>
              <a:rPr lang="es-ES" dirty="0" smtClean="0"/>
              <a:t>para comparaciones </a:t>
            </a:r>
            <a:r>
              <a:rPr lang="es-ES" dirty="0"/>
              <a:t>internacionales de los gastos de salud y análisis de los sistemas de salud;</a:t>
            </a:r>
            <a:br>
              <a:rPr lang="es-ES" dirty="0"/>
            </a:br>
            <a:r>
              <a:rPr lang="es-ES" dirty="0" smtClean="0"/>
              <a:t>-Proporcionar </a:t>
            </a:r>
            <a:r>
              <a:rPr lang="es-ES" dirty="0"/>
              <a:t>una herramienta, </a:t>
            </a:r>
            <a:r>
              <a:rPr lang="es-ES" dirty="0" smtClean="0"/>
              <a:t>ajustable a las necesidades de los </a:t>
            </a:r>
            <a:r>
              <a:rPr lang="es-ES" dirty="0"/>
              <a:t>distintos países, </a:t>
            </a:r>
            <a:r>
              <a:rPr lang="es-ES" dirty="0" smtClean="0"/>
              <a:t>útil para el seguimiento </a:t>
            </a:r>
            <a:r>
              <a:rPr lang="es-ES" dirty="0"/>
              <a:t>y análisis del sistema de salud.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 descr="C:\Documents and Settings\Astolfi_R\My Documents\My Pictures\banner interno l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821" y="6822640"/>
            <a:ext cx="5283579" cy="73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2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SHA 2011: los </a:t>
            </a:r>
            <a:r>
              <a:rPr lang="en-GB" b="1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siguientes</a:t>
            </a:r>
            <a:r>
              <a:rPr lang="en-GB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 </a:t>
            </a:r>
            <a:r>
              <a:rPr lang="en-GB" b="1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</a:rPr>
              <a:t>pasos</a:t>
            </a:r>
            <a:endParaRPr lang="en-US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+mn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94139" y="1571106"/>
            <a:ext cx="9611064" cy="537359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ES" dirty="0" smtClean="0"/>
              <a:t>Mapeo detallado </a:t>
            </a:r>
            <a:r>
              <a:rPr lang="es-ES" dirty="0"/>
              <a:t>de SHA 1.0/PG a SHA 2011 para facilitar la continuidad en los informes internacionales</a:t>
            </a:r>
            <a:br>
              <a:rPr lang="es-ES" dirty="0"/>
            </a:br>
            <a:endParaRPr lang="es-ES" dirty="0" smtClean="0"/>
          </a:p>
          <a:p>
            <a:r>
              <a:rPr lang="es-ES" dirty="0" smtClean="0"/>
              <a:t>Directrices </a:t>
            </a:r>
            <a:r>
              <a:rPr lang="es-ES" dirty="0"/>
              <a:t>para los compiladores de las </a:t>
            </a:r>
            <a:r>
              <a:rPr lang="es-ES" dirty="0" smtClean="0"/>
              <a:t>áreas seleccionadas – financiamiento, prevención</a:t>
            </a:r>
            <a:r>
              <a:rPr lang="es-ES" dirty="0"/>
              <a:t>, </a:t>
            </a:r>
            <a:r>
              <a:rPr lang="es-ES" dirty="0" err="1"/>
              <a:t>etc</a:t>
            </a:r>
            <a:r>
              <a:rPr lang="es-ES" dirty="0"/>
              <a:t>, con estudios de caso y las </a:t>
            </a:r>
            <a:r>
              <a:rPr lang="es-ES" dirty="0" smtClean="0"/>
              <a:t>pilotos</a:t>
            </a: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r>
              <a:rPr lang="es-ES" dirty="0" smtClean="0"/>
              <a:t>Implementación </a:t>
            </a:r>
            <a:r>
              <a:rPr lang="es-ES" dirty="0"/>
              <a:t>de </a:t>
            </a:r>
            <a:r>
              <a:rPr lang="es-ES" dirty="0" smtClean="0"/>
              <a:t>manera </a:t>
            </a:r>
            <a:r>
              <a:rPr lang="es-ES" dirty="0"/>
              <a:t>ordenada, </a:t>
            </a:r>
            <a:r>
              <a:rPr lang="es-ES" dirty="0" smtClean="0"/>
              <a:t>flexible, con seguimiento y en </a:t>
            </a:r>
            <a:r>
              <a:rPr lang="es-ES" dirty="0"/>
              <a:t>consulta con los socios y países: 2015</a:t>
            </a:r>
            <a:br>
              <a:rPr lang="es-ES" dirty="0"/>
            </a:br>
            <a:r>
              <a:rPr lang="es-ES" dirty="0"/>
              <a:t>Tiempo de </a:t>
            </a:r>
            <a:r>
              <a:rPr lang="es-ES" dirty="0" smtClean="0"/>
              <a:t>transición: 2011-2014</a:t>
            </a:r>
            <a:endParaRPr lang="es-ES" dirty="0"/>
          </a:p>
        </p:txBody>
      </p:sp>
      <p:pic>
        <p:nvPicPr>
          <p:cNvPr id="26627" name="Picture 1" descr="C:\Documents and Settings\Astolfi_R\My Documents\My Pictures\banner interno 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9821" y="6822640"/>
            <a:ext cx="5283579" cy="73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84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Experiencia</a:t>
            </a:r>
            <a:r>
              <a:rPr lang="en-US" dirty="0" smtClean="0"/>
              <a:t> OECD-UE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2413"/>
            <a:ext cx="9985375" cy="50847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OECD HD 80':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indicadores</a:t>
            </a:r>
            <a:r>
              <a:rPr lang="en-US" dirty="0" smtClean="0"/>
              <a:t> de </a:t>
            </a:r>
            <a:r>
              <a:rPr lang="en-US" dirty="0" err="1" smtClean="0"/>
              <a:t>gasto</a:t>
            </a:r>
            <a:r>
              <a:rPr lang="en-US" dirty="0" smtClean="0"/>
              <a:t> y de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dirty="0" err="1" smtClean="0"/>
              <a:t>relevantes</a:t>
            </a:r>
            <a:r>
              <a:rPr lang="en-US" dirty="0" smtClean="0"/>
              <a:t> al </a:t>
            </a:r>
            <a:r>
              <a:rPr lang="en-US" dirty="0" err="1" smtClean="0"/>
              <a:t>monitoreo</a:t>
            </a:r>
            <a:r>
              <a:rPr lang="en-US" dirty="0" smtClean="0"/>
              <a:t> de los </a:t>
            </a:r>
            <a:r>
              <a:rPr lang="en-US" dirty="0" err="1" smtClean="0"/>
              <a:t>sistemas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, </a:t>
            </a:r>
            <a:r>
              <a:rPr lang="en-US" dirty="0" err="1" smtClean="0"/>
              <a:t>liberado</a:t>
            </a:r>
            <a:r>
              <a:rPr lang="en-US" dirty="0" smtClean="0"/>
              <a:t> </a:t>
            </a:r>
            <a:r>
              <a:rPr lang="en-US" dirty="0" err="1" smtClean="0"/>
              <a:t>anualmente</a:t>
            </a:r>
            <a:r>
              <a:rPr lang="en-US" dirty="0" smtClean="0"/>
              <a:t>: </a:t>
            </a:r>
            <a:r>
              <a:rPr lang="en-US" dirty="0" err="1" smtClean="0"/>
              <a:t>fue</a:t>
            </a:r>
            <a:r>
              <a:rPr lang="en-US" dirty="0" smtClean="0"/>
              <a:t> el </a:t>
            </a:r>
            <a:r>
              <a:rPr lang="en-US" dirty="0" err="1" smtClean="0"/>
              <a:t>producto</a:t>
            </a:r>
            <a:r>
              <a:rPr lang="en-US" dirty="0" smtClean="0"/>
              <a:t> mas </a:t>
            </a:r>
            <a:r>
              <a:rPr lang="en-US" dirty="0" err="1" smtClean="0"/>
              <a:t>vendido</a:t>
            </a:r>
            <a:r>
              <a:rPr lang="en-US" dirty="0" smtClean="0"/>
              <a:t>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época</a:t>
            </a:r>
            <a:endParaRPr lang="en-US" dirty="0" smtClean="0"/>
          </a:p>
          <a:p>
            <a:r>
              <a:rPr lang="en-US" dirty="0" smtClean="0"/>
              <a:t>OECD SHA 2000: </a:t>
            </a:r>
            <a:r>
              <a:rPr lang="en-US" dirty="0" err="1" smtClean="0"/>
              <a:t>estándar</a:t>
            </a:r>
            <a:r>
              <a:rPr lang="en-US" dirty="0" smtClean="0"/>
              <a:t> </a:t>
            </a:r>
            <a:r>
              <a:rPr lang="en-US" dirty="0" err="1" smtClean="0"/>
              <a:t>apoyado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UE: </a:t>
            </a:r>
            <a:r>
              <a:rPr lang="en-US" dirty="0" err="1" smtClean="0"/>
              <a:t>proyectos</a:t>
            </a:r>
            <a:r>
              <a:rPr lang="en-US" dirty="0" smtClean="0"/>
              <a:t> de </a:t>
            </a:r>
            <a:r>
              <a:rPr lang="en-US" dirty="0" err="1" smtClean="0"/>
              <a:t>implementación</a:t>
            </a:r>
            <a:r>
              <a:rPr lang="en-US" dirty="0" smtClean="0"/>
              <a:t>, </a:t>
            </a:r>
            <a:r>
              <a:rPr lang="en-US" dirty="0" err="1" smtClean="0"/>
              <a:t>capacitación</a:t>
            </a:r>
            <a:r>
              <a:rPr lang="en-US" dirty="0" smtClean="0"/>
              <a:t> y </a:t>
            </a:r>
            <a:r>
              <a:rPr lang="en-US" dirty="0" err="1" smtClean="0"/>
              <a:t>desarrollo</a:t>
            </a:r>
            <a:r>
              <a:rPr lang="en-US" dirty="0" smtClean="0"/>
              <a:t>. </a:t>
            </a:r>
            <a:r>
              <a:rPr lang="en-US" dirty="0" err="1" smtClean="0"/>
              <a:t>Reuniones</a:t>
            </a:r>
            <a:r>
              <a:rPr lang="en-US" dirty="0" smtClean="0"/>
              <a:t> </a:t>
            </a:r>
            <a:r>
              <a:rPr lang="en-US" dirty="0" err="1" smtClean="0"/>
              <a:t>anuales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SHA 2011: </a:t>
            </a:r>
            <a:r>
              <a:rPr lang="en-US" dirty="0" err="1" smtClean="0"/>
              <a:t>apoyado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OECD, UE y OMS: </a:t>
            </a:r>
            <a:r>
              <a:rPr lang="en-US" dirty="0" err="1" smtClean="0"/>
              <a:t>Guías</a:t>
            </a:r>
            <a:r>
              <a:rPr lang="en-US" dirty="0" smtClean="0"/>
              <a:t>, </a:t>
            </a:r>
            <a:r>
              <a:rPr lang="en-US" dirty="0" err="1"/>
              <a:t>Talleres</a:t>
            </a:r>
            <a:r>
              <a:rPr lang="en-US" dirty="0"/>
              <a:t>, </a:t>
            </a:r>
            <a:r>
              <a:rPr lang="en-US" dirty="0" err="1"/>
              <a:t>proyectos</a:t>
            </a:r>
            <a:r>
              <a:rPr lang="en-US" dirty="0"/>
              <a:t>, </a:t>
            </a:r>
            <a:r>
              <a:rPr lang="en-US" dirty="0" err="1"/>
              <a:t>discusiones</a:t>
            </a:r>
            <a:r>
              <a:rPr lang="en-US" dirty="0"/>
              <a:t>, </a:t>
            </a:r>
            <a:r>
              <a:rPr lang="en-US" dirty="0" err="1"/>
              <a:t>consultorías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específicos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UE: </a:t>
            </a:r>
            <a:r>
              <a:rPr lang="en-US" dirty="0" err="1" smtClean="0"/>
              <a:t>Regulación</a:t>
            </a:r>
            <a:r>
              <a:rPr lang="en-US" dirty="0" smtClean="0"/>
              <a:t> </a:t>
            </a:r>
            <a:r>
              <a:rPr lang="en-US" dirty="0" err="1" smtClean="0"/>
              <a:t>Europea</a:t>
            </a:r>
            <a:r>
              <a:rPr lang="en-US" dirty="0"/>
              <a:t> </a:t>
            </a:r>
            <a:r>
              <a:rPr lang="en-US" dirty="0" smtClean="0"/>
              <a:t>(2015 </a:t>
            </a:r>
            <a:r>
              <a:rPr lang="en-US" dirty="0" err="1" smtClean="0"/>
              <a:t>obligatorio</a:t>
            </a:r>
            <a:r>
              <a:rPr lang="en-US" dirty="0" smtClean="0"/>
              <a:t> el </a:t>
            </a:r>
            <a:r>
              <a:rPr lang="en-US" dirty="0" err="1" smtClean="0"/>
              <a:t>reporte</a:t>
            </a:r>
            <a:r>
              <a:rPr lang="en-US" dirty="0" smtClean="0"/>
              <a:t> de SHA) </a:t>
            </a:r>
          </a:p>
          <a:p>
            <a:r>
              <a:rPr lang="en-US" dirty="0"/>
              <a:t>JHAQ: OECD, UE, OMS (</a:t>
            </a:r>
            <a:r>
              <a:rPr lang="en-US" dirty="0" err="1"/>
              <a:t>actualmente</a:t>
            </a:r>
            <a:r>
              <a:rPr lang="en-US" dirty="0"/>
              <a:t> </a:t>
            </a:r>
            <a:r>
              <a:rPr lang="en-US" dirty="0" err="1"/>
              <a:t>piloto</a:t>
            </a:r>
            <a:r>
              <a:rPr lang="en-US" dirty="0"/>
              <a:t> del SHA 2011, </a:t>
            </a:r>
            <a:r>
              <a:rPr lang="en-US" dirty="0" err="1" smtClean="0"/>
              <a:t>transición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OECD stat, Eurostat, OMS (GHED global health expenditure database), en </a:t>
            </a:r>
            <a:r>
              <a:rPr lang="en-US" dirty="0" err="1" smtClean="0"/>
              <a:t>transición</a:t>
            </a:r>
            <a:r>
              <a:rPr lang="en-US" dirty="0" smtClean="0"/>
              <a:t> hasta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2248" y="38871"/>
            <a:ext cx="10247586" cy="1485998"/>
          </a:xfrm>
        </p:spPr>
        <p:txBody>
          <a:bodyPr/>
          <a:lstStyle/>
          <a:p>
            <a:r>
              <a:rPr lang="en-GB" sz="4100" dirty="0" smtClean="0"/>
              <a:t>JHAQ: </a:t>
            </a:r>
            <a:r>
              <a:rPr lang="en-GB" sz="4100" dirty="0" err="1" smtClean="0"/>
              <a:t>Propósito</a:t>
            </a:r>
            <a:r>
              <a:rPr lang="en-GB" sz="4100" dirty="0" smtClean="0"/>
              <a:t> </a:t>
            </a:r>
            <a:r>
              <a:rPr lang="en-GB" sz="4100" dirty="0"/>
              <a:t>del </a:t>
            </a:r>
            <a:r>
              <a:rPr lang="en-GB" sz="4100" dirty="0" err="1" smtClean="0"/>
              <a:t>cuestionario</a:t>
            </a:r>
            <a:r>
              <a:rPr lang="en-GB" sz="4100" dirty="0" smtClean="0"/>
              <a:t> </a:t>
            </a:r>
            <a:r>
              <a:rPr lang="en-GB" sz="4100" dirty="0" err="1" smtClean="0"/>
              <a:t>conjunto</a:t>
            </a:r>
            <a:r>
              <a:rPr lang="en-GB" sz="4100" dirty="0" smtClean="0"/>
              <a:t> </a:t>
            </a:r>
            <a:r>
              <a:rPr lang="en-GB" dirty="0" smtClean="0"/>
              <a:t>(2005-) </a:t>
            </a: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691" y="1955077"/>
            <a:ext cx="9089390" cy="4282965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GB" sz="2700" dirty="0" err="1"/>
              <a:t>Reducir</a:t>
            </a:r>
            <a:r>
              <a:rPr lang="en-GB" sz="2700" dirty="0"/>
              <a:t> la </a:t>
            </a:r>
            <a:r>
              <a:rPr lang="en-GB" sz="2700" dirty="0" err="1"/>
              <a:t>carga</a:t>
            </a:r>
            <a:r>
              <a:rPr lang="en-GB" sz="2700" dirty="0"/>
              <a:t> de </a:t>
            </a:r>
            <a:r>
              <a:rPr lang="en-GB" sz="2700" dirty="0" err="1"/>
              <a:t>reporte</a:t>
            </a:r>
            <a:r>
              <a:rPr lang="en-GB" sz="2700" dirty="0"/>
              <a:t> de </a:t>
            </a:r>
            <a:r>
              <a:rPr lang="en-GB" sz="2700" dirty="0" err="1"/>
              <a:t>cifras</a:t>
            </a:r>
            <a:r>
              <a:rPr lang="en-GB" sz="2700" dirty="0"/>
              <a:t> </a:t>
            </a:r>
            <a:r>
              <a:rPr lang="en-GB" sz="2700" dirty="0" err="1"/>
              <a:t>por</a:t>
            </a:r>
            <a:r>
              <a:rPr lang="en-GB" sz="2700" dirty="0"/>
              <a:t> los </a:t>
            </a:r>
            <a:r>
              <a:rPr lang="en-GB" sz="2700" dirty="0" err="1"/>
              <a:t>países</a:t>
            </a:r>
            <a:r>
              <a:rPr lang="en-GB" sz="2700" dirty="0"/>
              <a:t> </a:t>
            </a:r>
          </a:p>
          <a:p>
            <a:pPr>
              <a:lnSpc>
                <a:spcPct val="125000"/>
              </a:lnSpc>
            </a:pPr>
            <a:r>
              <a:rPr lang="en-GB" sz="2700" dirty="0" err="1"/>
              <a:t>Propiciar</a:t>
            </a:r>
            <a:r>
              <a:rPr lang="en-GB" sz="2700" dirty="0"/>
              <a:t> </a:t>
            </a:r>
            <a:r>
              <a:rPr lang="en-GB" sz="2700" dirty="0" err="1"/>
              <a:t>disponibilidad</a:t>
            </a:r>
            <a:r>
              <a:rPr lang="en-GB" sz="2700" dirty="0"/>
              <a:t> de </a:t>
            </a:r>
            <a:r>
              <a:rPr lang="en-GB" sz="2700" dirty="0" err="1"/>
              <a:t>cifras</a:t>
            </a:r>
            <a:r>
              <a:rPr lang="en-GB" sz="2700" dirty="0"/>
              <a:t> </a:t>
            </a:r>
            <a:r>
              <a:rPr lang="en-GB" sz="2700" dirty="0" err="1"/>
              <a:t>únicas</a:t>
            </a:r>
            <a:r>
              <a:rPr lang="en-GB" sz="2700" dirty="0"/>
              <a:t> y/o compatibles a </a:t>
            </a:r>
            <a:r>
              <a:rPr lang="en-GB" sz="2700" dirty="0" err="1"/>
              <a:t>nivel</a:t>
            </a:r>
            <a:r>
              <a:rPr lang="en-GB" sz="2700" dirty="0"/>
              <a:t> </a:t>
            </a:r>
            <a:r>
              <a:rPr lang="en-GB" sz="2700" dirty="0" err="1"/>
              <a:t>internacional</a:t>
            </a:r>
            <a:r>
              <a:rPr lang="en-GB" sz="2700" dirty="0"/>
              <a:t> </a:t>
            </a:r>
          </a:p>
          <a:p>
            <a:pPr>
              <a:lnSpc>
                <a:spcPct val="125000"/>
              </a:lnSpc>
            </a:pPr>
            <a:r>
              <a:rPr lang="en-GB" sz="2700" dirty="0" err="1" smtClean="0"/>
              <a:t>Propiciar</a:t>
            </a:r>
            <a:r>
              <a:rPr lang="en-GB" sz="2700" dirty="0" smtClean="0"/>
              <a:t> </a:t>
            </a:r>
            <a:r>
              <a:rPr lang="en-GB" sz="2700" dirty="0" err="1" smtClean="0"/>
              <a:t>estimaciones</a:t>
            </a:r>
            <a:r>
              <a:rPr lang="en-GB" sz="2700" dirty="0" smtClean="0"/>
              <a:t> </a:t>
            </a:r>
            <a:r>
              <a:rPr lang="en-GB" sz="2700" dirty="0" err="1"/>
              <a:t>estandarizadas</a:t>
            </a:r>
            <a:r>
              <a:rPr lang="en-GB" sz="2700" dirty="0"/>
              <a:t> </a:t>
            </a:r>
            <a:r>
              <a:rPr lang="en-GB" sz="2700" dirty="0" err="1"/>
              <a:t>para</a:t>
            </a:r>
            <a:r>
              <a:rPr lang="en-GB" sz="2700" dirty="0"/>
              <a:t> </a:t>
            </a:r>
            <a:r>
              <a:rPr lang="en-GB" sz="2700" dirty="0" err="1"/>
              <a:t>una</a:t>
            </a:r>
            <a:r>
              <a:rPr lang="en-GB" sz="2700" dirty="0"/>
              <a:t> mayor </a:t>
            </a:r>
            <a:r>
              <a:rPr lang="en-GB" sz="2700" dirty="0" err="1"/>
              <a:t>comparabilidad</a:t>
            </a:r>
            <a:r>
              <a:rPr lang="en-GB" sz="2700" dirty="0"/>
              <a:t> de los </a:t>
            </a:r>
            <a:r>
              <a:rPr lang="en-GB" sz="2700" dirty="0" err="1"/>
              <a:t>indicadores</a:t>
            </a:r>
            <a:r>
              <a:rPr lang="en-GB" sz="2700" dirty="0"/>
              <a:t> </a:t>
            </a:r>
          </a:p>
          <a:p>
            <a:pPr lvl="1">
              <a:lnSpc>
                <a:spcPct val="125000"/>
              </a:lnSpc>
            </a:pPr>
            <a:r>
              <a:rPr lang="en-GB" dirty="0" err="1"/>
              <a:t>toma</a:t>
            </a:r>
            <a:r>
              <a:rPr lang="en-GB" dirty="0"/>
              <a:t> de </a:t>
            </a:r>
            <a:r>
              <a:rPr lang="en-GB" dirty="0" err="1"/>
              <a:t>decisiones</a:t>
            </a:r>
            <a:r>
              <a:rPr lang="en-GB" dirty="0"/>
              <a:t>, </a:t>
            </a:r>
            <a:r>
              <a:rPr lang="en-GB" dirty="0" err="1" smtClean="0"/>
              <a:t>colaboración</a:t>
            </a:r>
            <a:r>
              <a:rPr lang="en-GB" dirty="0"/>
              <a:t>, </a:t>
            </a:r>
            <a:r>
              <a:rPr lang="en-GB" dirty="0" err="1"/>
              <a:t>gestión</a:t>
            </a:r>
            <a:r>
              <a:rPr lang="en-GB" dirty="0"/>
              <a:t> e </a:t>
            </a:r>
            <a:r>
              <a:rPr lang="en-GB" dirty="0" err="1"/>
              <a:t>investigación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3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83691" y="446326"/>
            <a:ext cx="9089390" cy="1032672"/>
          </a:xfrm>
        </p:spPr>
        <p:txBody>
          <a:bodyPr/>
          <a:lstStyle/>
          <a:p>
            <a:r>
              <a:rPr lang="nl-NL" sz="4600"/>
              <a:t>Documentos enviados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2" y="1472033"/>
            <a:ext cx="9915525" cy="4843060"/>
          </a:xfrm>
        </p:spPr>
        <p:txBody>
          <a:bodyPr/>
          <a:lstStyle/>
          <a:p>
            <a:r>
              <a:rPr lang="nl-NL" sz="2700" dirty="0"/>
              <a:t>Resumen del acuerdo interagencial y su operacionalización </a:t>
            </a:r>
            <a:r>
              <a:rPr lang="nl-NL" sz="1700" dirty="0"/>
              <a:t>(EUROSTAT, OCDE, OMS)</a:t>
            </a:r>
          </a:p>
          <a:p>
            <a:r>
              <a:rPr lang="nl-NL" sz="2700" dirty="0"/>
              <a:t>Archivo con las tablas: basadas en SHA.1, con  elementos adicionales del PG</a:t>
            </a:r>
          </a:p>
          <a:p>
            <a:r>
              <a:rPr lang="nl-NL" sz="2700" dirty="0"/>
              <a:t>Preguntas metodológicas seleccionadas </a:t>
            </a:r>
            <a:endParaRPr lang="nl-NL" sz="2700" i="1" dirty="0"/>
          </a:p>
          <a:p>
            <a:r>
              <a:rPr lang="nl-NL" sz="2700" dirty="0"/>
              <a:t>Formato para registro metodológico (metadatos)</a:t>
            </a:r>
          </a:p>
          <a:p>
            <a:r>
              <a:rPr lang="nl-NL" sz="2700" dirty="0"/>
              <a:t>Descripciones y definiciones ampliando </a:t>
            </a:r>
            <a:r>
              <a:rPr lang="nl-NL" sz="2700" dirty="0" smtClean="0"/>
              <a:t>SHA.1 </a:t>
            </a:r>
            <a:r>
              <a:rPr lang="nl-NL" sz="2000" dirty="0" smtClean="0"/>
              <a:t>(ahora SHA 2011)</a:t>
            </a:r>
          </a:p>
          <a:p>
            <a:r>
              <a:rPr lang="nl-NL" sz="2700" dirty="0" smtClean="0"/>
              <a:t>Evaluaci</a:t>
            </a:r>
            <a:r>
              <a:rPr lang="nl-NL" sz="2700" dirty="0"/>
              <a:t>ó</a:t>
            </a:r>
            <a:r>
              <a:rPr lang="nl-NL" sz="2700" dirty="0" smtClean="0"/>
              <a:t>n</a:t>
            </a:r>
            <a:r>
              <a:rPr lang="nl-NL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46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3700"/>
              <a:t>Metadatos:</a:t>
            </a:r>
            <a:br>
              <a:rPr lang="nl-NL" sz="3700"/>
            </a:br>
            <a:r>
              <a:rPr lang="nl-NL" sz="3700"/>
              <a:t>Hacia la mayor transparencia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3506" y="1483590"/>
            <a:ext cx="7813980" cy="4494751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nl-NL" sz="3400" dirty="0"/>
              <a:t>Fuentes de información </a:t>
            </a:r>
          </a:p>
          <a:p>
            <a:pPr>
              <a:lnSpc>
                <a:spcPct val="170000"/>
              </a:lnSpc>
            </a:pPr>
            <a:r>
              <a:rPr lang="nl-NL" sz="3400" dirty="0"/>
              <a:t>Procedimientos de estimación y ajustes</a:t>
            </a:r>
          </a:p>
          <a:p>
            <a:pPr>
              <a:lnSpc>
                <a:spcPct val="170000"/>
              </a:lnSpc>
            </a:pPr>
            <a:r>
              <a:rPr lang="nl-NL" sz="3400" dirty="0"/>
              <a:t>Relación con las estimaciones previas y desviaciones </a:t>
            </a:r>
          </a:p>
        </p:txBody>
      </p:sp>
    </p:spTree>
    <p:extLst>
      <p:ext uri="{BB962C8B-B14F-4D97-AF65-F5344CB8AC3E}">
        <p14:creationId xmlns:p14="http://schemas.microsoft.com/office/powerpoint/2010/main" val="38290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Antecedentes</a:t>
            </a:r>
            <a:endParaRPr lang="en-US" dirty="0" smtClean="0"/>
          </a:p>
          <a:p>
            <a:r>
              <a:rPr lang="en-US" dirty="0" err="1" smtClean="0"/>
              <a:t>Propuesta</a:t>
            </a:r>
            <a:r>
              <a:rPr lang="en-US" dirty="0" smtClean="0"/>
              <a:t> SHA 2011</a:t>
            </a:r>
          </a:p>
          <a:p>
            <a:r>
              <a:rPr lang="en-US" dirty="0" err="1" smtClean="0"/>
              <a:t>Experiencias</a:t>
            </a:r>
            <a:r>
              <a:rPr lang="en-US" dirty="0" smtClean="0"/>
              <a:t> </a:t>
            </a:r>
            <a:r>
              <a:rPr lang="en-US" dirty="0" err="1" smtClean="0"/>
              <a:t>interesantes</a:t>
            </a:r>
            <a:r>
              <a:rPr lang="en-US" dirty="0" smtClean="0"/>
              <a:t> </a:t>
            </a:r>
            <a:r>
              <a:rPr lang="en-US" dirty="0" err="1" smtClean="0"/>
              <a:t>respecto</a:t>
            </a:r>
            <a:r>
              <a:rPr lang="en-US" dirty="0" smtClean="0"/>
              <a:t> del </a:t>
            </a:r>
            <a:r>
              <a:rPr lang="en-US" dirty="0" err="1" smtClean="0"/>
              <a:t>avance</a:t>
            </a:r>
            <a:r>
              <a:rPr lang="en-US" dirty="0" smtClean="0"/>
              <a:t> SHA</a:t>
            </a:r>
          </a:p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la OMS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apoyar</a:t>
            </a:r>
            <a:r>
              <a:rPr lang="en-US" dirty="0" smtClean="0"/>
              <a:t> los </a:t>
            </a:r>
            <a:r>
              <a:rPr lang="en-US" dirty="0" err="1" smtClean="0"/>
              <a:t>procesos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0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2005" y="367561"/>
            <a:ext cx="9089390" cy="1044925"/>
          </a:xfrm>
        </p:spPr>
        <p:txBody>
          <a:bodyPr/>
          <a:lstStyle/>
          <a:p>
            <a:r>
              <a:rPr lang="en-GB" sz="4100"/>
              <a:t>Verificación técnica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14881"/>
            <a:ext cx="10350500" cy="4934075"/>
          </a:xfrm>
        </p:spPr>
        <p:txBody>
          <a:bodyPr/>
          <a:lstStyle/>
          <a:p>
            <a:r>
              <a:rPr lang="en-GB" sz="3000" dirty="0" err="1"/>
              <a:t>Consistencia</a:t>
            </a:r>
            <a:r>
              <a:rPr lang="en-GB" sz="3000" dirty="0"/>
              <a:t> de </a:t>
            </a:r>
            <a:r>
              <a:rPr lang="en-GB" sz="3000" dirty="0" err="1"/>
              <a:t>cifras</a:t>
            </a:r>
            <a:r>
              <a:rPr lang="en-GB" sz="3000" dirty="0"/>
              <a:t>: </a:t>
            </a:r>
            <a:r>
              <a:rPr lang="en-GB" sz="3000" dirty="0" err="1" smtClean="0"/>
              <a:t>por</a:t>
            </a:r>
            <a:r>
              <a:rPr lang="en-GB" sz="3000" dirty="0" smtClean="0"/>
              <a:t> </a:t>
            </a:r>
            <a:r>
              <a:rPr lang="en-GB" sz="3000" dirty="0" err="1" smtClean="0"/>
              <a:t>tablas</a:t>
            </a:r>
            <a:r>
              <a:rPr lang="en-GB" sz="3000" dirty="0" smtClean="0"/>
              <a:t> </a:t>
            </a:r>
            <a:r>
              <a:rPr lang="en-GB" sz="3000" dirty="0"/>
              <a:t>y entre </a:t>
            </a:r>
            <a:r>
              <a:rPr lang="en-GB" sz="3000" dirty="0" err="1"/>
              <a:t>ellas</a:t>
            </a:r>
            <a:r>
              <a:rPr lang="en-GB" sz="3000" dirty="0"/>
              <a:t> </a:t>
            </a:r>
          </a:p>
          <a:p>
            <a:pPr lvl="1"/>
            <a:r>
              <a:rPr lang="en-GB" sz="2700" dirty="0" err="1"/>
              <a:t>Hoja</a:t>
            </a:r>
            <a:r>
              <a:rPr lang="en-GB" sz="2700" dirty="0"/>
              <a:t> de </a:t>
            </a:r>
            <a:r>
              <a:rPr lang="en-GB" sz="2700" dirty="0" err="1"/>
              <a:t>validación</a:t>
            </a:r>
            <a:r>
              <a:rPr lang="en-GB" sz="2700" dirty="0"/>
              <a:t>: </a:t>
            </a:r>
          </a:p>
          <a:p>
            <a:pPr lvl="2"/>
            <a:r>
              <a:rPr lang="en-GB" sz="2300" dirty="0" err="1"/>
              <a:t>Subtotales</a:t>
            </a:r>
            <a:r>
              <a:rPr lang="en-GB" sz="2300" dirty="0"/>
              <a:t> y/o </a:t>
            </a:r>
            <a:r>
              <a:rPr lang="en-GB" sz="2300" dirty="0" err="1"/>
              <a:t>totales</a:t>
            </a:r>
            <a:r>
              <a:rPr lang="en-GB" sz="2300" dirty="0"/>
              <a:t> </a:t>
            </a:r>
          </a:p>
          <a:p>
            <a:pPr lvl="2"/>
            <a:r>
              <a:rPr lang="en-GB" sz="2300" dirty="0" err="1"/>
              <a:t>Identificación</a:t>
            </a:r>
            <a:r>
              <a:rPr lang="en-GB" sz="2300" dirty="0"/>
              <a:t> de </a:t>
            </a:r>
            <a:r>
              <a:rPr lang="en-GB" sz="2300" dirty="0" err="1"/>
              <a:t>cifras</a:t>
            </a:r>
            <a:r>
              <a:rPr lang="en-GB" sz="2300" dirty="0"/>
              <a:t> </a:t>
            </a:r>
            <a:r>
              <a:rPr lang="en-GB" sz="2300" dirty="0" err="1"/>
              <a:t>faltantes</a:t>
            </a:r>
            <a:r>
              <a:rPr lang="en-GB" sz="2300" dirty="0"/>
              <a:t> </a:t>
            </a:r>
          </a:p>
          <a:p>
            <a:r>
              <a:rPr lang="en-GB" sz="3000" dirty="0" err="1"/>
              <a:t>Análisis</a:t>
            </a:r>
            <a:r>
              <a:rPr lang="en-GB" sz="3000" dirty="0"/>
              <a:t> de </a:t>
            </a:r>
            <a:r>
              <a:rPr lang="en-GB" sz="3000" dirty="0" err="1"/>
              <a:t>plausibilidad</a:t>
            </a:r>
            <a:r>
              <a:rPr lang="en-GB" sz="3000" dirty="0"/>
              <a:t> </a:t>
            </a:r>
          </a:p>
          <a:p>
            <a:pPr lvl="1"/>
            <a:r>
              <a:rPr lang="en-GB" sz="2700" dirty="0" err="1"/>
              <a:t>Proporciones</a:t>
            </a:r>
            <a:r>
              <a:rPr lang="en-GB" sz="2700" dirty="0"/>
              <a:t> </a:t>
            </a:r>
            <a:r>
              <a:rPr lang="en-GB" sz="2700" dirty="0" err="1"/>
              <a:t>respecto</a:t>
            </a:r>
            <a:r>
              <a:rPr lang="en-GB" sz="2700" dirty="0"/>
              <a:t> del total</a:t>
            </a:r>
          </a:p>
          <a:p>
            <a:pPr lvl="1"/>
            <a:r>
              <a:rPr lang="en-GB" sz="2700" dirty="0" err="1"/>
              <a:t>Cambios</a:t>
            </a:r>
            <a:r>
              <a:rPr lang="en-GB" sz="2700" dirty="0"/>
              <a:t> </a:t>
            </a:r>
            <a:r>
              <a:rPr lang="en-GB" sz="2700" dirty="0" err="1"/>
              <a:t>relativos</a:t>
            </a:r>
            <a:r>
              <a:rPr lang="en-GB" sz="2700" dirty="0"/>
              <a:t> en </a:t>
            </a:r>
            <a:r>
              <a:rPr lang="en-GB" sz="2700" dirty="0" err="1"/>
              <a:t>ponderación</a:t>
            </a:r>
            <a:r>
              <a:rPr lang="en-GB" sz="2700" dirty="0"/>
              <a:t> y </a:t>
            </a:r>
            <a:r>
              <a:rPr lang="en-GB" sz="2700" dirty="0" err="1"/>
              <a:t>relaciones</a:t>
            </a:r>
            <a:r>
              <a:rPr lang="en-GB" sz="2700" dirty="0"/>
              <a:t> </a:t>
            </a:r>
          </a:p>
          <a:p>
            <a:pPr lvl="1"/>
            <a:r>
              <a:rPr lang="en-GB" sz="2700" dirty="0" err="1"/>
              <a:t>Comparación</a:t>
            </a:r>
            <a:r>
              <a:rPr lang="en-GB" sz="2700" dirty="0"/>
              <a:t> con </a:t>
            </a:r>
            <a:r>
              <a:rPr lang="en-GB" sz="2700" dirty="0" err="1"/>
              <a:t>proporciones</a:t>
            </a:r>
            <a:r>
              <a:rPr lang="en-GB" sz="2700" dirty="0"/>
              <a:t> </a:t>
            </a:r>
            <a:r>
              <a:rPr lang="en-GB" sz="2700" dirty="0" err="1"/>
              <a:t>previas</a:t>
            </a:r>
            <a:r>
              <a:rPr lang="en-GB" sz="2700" dirty="0"/>
              <a:t> en </a:t>
            </a:r>
            <a:r>
              <a:rPr lang="en-GB" sz="2700" dirty="0" err="1"/>
              <a:t>las</a:t>
            </a:r>
            <a:r>
              <a:rPr lang="en-GB" sz="2700" dirty="0"/>
              <a:t> bases de </a:t>
            </a:r>
            <a:r>
              <a:rPr lang="en-GB" sz="2700" dirty="0" err="1"/>
              <a:t>datos</a:t>
            </a:r>
            <a:r>
              <a:rPr lang="en-GB" sz="2700" dirty="0"/>
              <a:t> de </a:t>
            </a:r>
            <a:r>
              <a:rPr lang="en-GB" sz="2700" dirty="0" smtClean="0"/>
              <a:t>OECD </a:t>
            </a:r>
            <a:r>
              <a:rPr lang="en-GB" sz="2700" dirty="0"/>
              <a:t>y OMS </a:t>
            </a:r>
          </a:p>
          <a:p>
            <a:r>
              <a:rPr lang="en-GB" sz="3000" dirty="0" err="1"/>
              <a:t>Adecuación</a:t>
            </a:r>
            <a:r>
              <a:rPr lang="en-GB" sz="3000" dirty="0"/>
              <a:t> de </a:t>
            </a:r>
            <a:r>
              <a:rPr lang="en-GB" sz="3000" dirty="0" err="1"/>
              <a:t>metadatos</a:t>
            </a:r>
            <a:r>
              <a:rPr lang="en-GB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5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49" y="287048"/>
            <a:ext cx="9089390" cy="1260211"/>
          </a:xfrm>
        </p:spPr>
        <p:txBody>
          <a:bodyPr/>
          <a:lstStyle/>
          <a:p>
            <a:r>
              <a:rPr lang="en-GB" sz="4100"/>
              <a:t>Arreglos institucionales</a:t>
            </a:r>
            <a:endParaRPr lang="en-US" sz="410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890" y="1319654"/>
            <a:ext cx="10389475" cy="4536758"/>
          </a:xfrm>
        </p:spPr>
        <p:txBody>
          <a:bodyPr/>
          <a:lstStyle/>
          <a:p>
            <a:r>
              <a:rPr lang="en-GB" sz="3000" dirty="0" err="1"/>
              <a:t>Traslapes</a:t>
            </a:r>
            <a:r>
              <a:rPr lang="en-GB" sz="3000" dirty="0"/>
              <a:t> en </a:t>
            </a:r>
            <a:r>
              <a:rPr lang="en-GB" sz="3000" dirty="0" err="1"/>
              <a:t>cobertura</a:t>
            </a:r>
            <a:r>
              <a:rPr lang="en-GB" sz="3000" dirty="0"/>
              <a:t> </a:t>
            </a:r>
          </a:p>
          <a:p>
            <a:pPr lvl="1"/>
            <a:r>
              <a:rPr lang="en-GB" sz="2700" dirty="0"/>
              <a:t>Eurostat: UE, EEE, </a:t>
            </a:r>
            <a:r>
              <a:rPr lang="en-GB" sz="2700" dirty="0" err="1"/>
              <a:t>estados</a:t>
            </a:r>
            <a:r>
              <a:rPr lang="en-GB" sz="2700" dirty="0"/>
              <a:t> </a:t>
            </a:r>
            <a:r>
              <a:rPr lang="en-GB" sz="2700" dirty="0" err="1"/>
              <a:t>asociados</a:t>
            </a:r>
            <a:r>
              <a:rPr lang="en-GB" sz="2700" dirty="0"/>
              <a:t> y en </a:t>
            </a:r>
            <a:r>
              <a:rPr lang="en-GB" sz="2700" dirty="0" err="1"/>
              <a:t>adhesión</a:t>
            </a:r>
            <a:endParaRPr lang="en-GB" sz="2700" dirty="0"/>
          </a:p>
          <a:p>
            <a:pPr lvl="1"/>
            <a:r>
              <a:rPr lang="en-GB" sz="2700" dirty="0"/>
              <a:t>OCDE: </a:t>
            </a:r>
            <a:r>
              <a:rPr lang="en-GB" sz="2700" dirty="0" err="1" smtClean="0"/>
              <a:t>miembros</a:t>
            </a:r>
            <a:r>
              <a:rPr lang="en-GB" sz="2700" dirty="0" smtClean="0"/>
              <a:t>, </a:t>
            </a:r>
            <a:r>
              <a:rPr lang="en-GB" sz="2700" dirty="0" err="1" smtClean="0"/>
              <a:t>países</a:t>
            </a:r>
            <a:r>
              <a:rPr lang="en-GB" sz="2700" dirty="0" smtClean="0"/>
              <a:t> en </a:t>
            </a:r>
            <a:r>
              <a:rPr lang="en-GB" sz="2700" dirty="0" err="1" smtClean="0"/>
              <a:t>transición</a:t>
            </a:r>
            <a:r>
              <a:rPr lang="en-GB" sz="2700" dirty="0" smtClean="0"/>
              <a:t> /de </a:t>
            </a:r>
            <a:r>
              <a:rPr lang="en-GB" sz="2700" dirty="0" err="1"/>
              <a:t>interés</a:t>
            </a:r>
            <a:r>
              <a:rPr lang="en-GB" sz="2700" dirty="0"/>
              <a:t> </a:t>
            </a:r>
          </a:p>
          <a:p>
            <a:pPr lvl="1"/>
            <a:r>
              <a:rPr lang="en-GB" sz="2700" dirty="0"/>
              <a:t>OMS: global, </a:t>
            </a:r>
            <a:r>
              <a:rPr lang="en-GB" sz="2700" dirty="0" smtClean="0"/>
              <a:t>194 </a:t>
            </a:r>
            <a:r>
              <a:rPr lang="en-GB" sz="2700" dirty="0" err="1"/>
              <a:t>estados</a:t>
            </a:r>
            <a:r>
              <a:rPr lang="en-GB" sz="2700" dirty="0"/>
              <a:t> </a:t>
            </a:r>
            <a:r>
              <a:rPr lang="en-GB" sz="2700" dirty="0" err="1"/>
              <a:t>miembros</a:t>
            </a:r>
            <a:endParaRPr lang="en-GB" sz="2700" dirty="0"/>
          </a:p>
          <a:p>
            <a:r>
              <a:rPr lang="en-GB" sz="3000" dirty="0"/>
              <a:t> </a:t>
            </a:r>
            <a:r>
              <a:rPr lang="en-GB" sz="3000" dirty="0" err="1"/>
              <a:t>Nominación</a:t>
            </a:r>
            <a:r>
              <a:rPr lang="en-GB" sz="3000" dirty="0"/>
              <a:t> de un </a:t>
            </a:r>
            <a:r>
              <a:rPr lang="en-GB" sz="3000" dirty="0" err="1"/>
              <a:t>punto</a:t>
            </a:r>
            <a:r>
              <a:rPr lang="en-GB" sz="3000" dirty="0"/>
              <a:t> focal en </a:t>
            </a:r>
            <a:r>
              <a:rPr lang="en-GB" sz="3000" dirty="0" err="1"/>
              <a:t>Estados</a:t>
            </a:r>
            <a:r>
              <a:rPr lang="en-GB" sz="3000" dirty="0"/>
              <a:t> </a:t>
            </a:r>
            <a:r>
              <a:rPr lang="en-GB" sz="3000" dirty="0" err="1"/>
              <a:t>Miembros</a:t>
            </a:r>
            <a:r>
              <a:rPr lang="en-GB" sz="3000" dirty="0"/>
              <a:t> y en </a:t>
            </a:r>
            <a:r>
              <a:rPr lang="en-GB" sz="3000" dirty="0" err="1"/>
              <a:t>las</a:t>
            </a:r>
            <a:r>
              <a:rPr lang="en-GB" sz="3000" dirty="0"/>
              <a:t> </a:t>
            </a:r>
            <a:r>
              <a:rPr lang="en-GB" sz="3000" dirty="0" err="1"/>
              <a:t>agencias</a:t>
            </a:r>
            <a:endParaRPr lang="en-GB" sz="3000" dirty="0"/>
          </a:p>
          <a:p>
            <a:pPr lvl="1"/>
            <a:r>
              <a:rPr lang="en-GB" sz="2700" dirty="0" err="1"/>
              <a:t>Puntos</a:t>
            </a:r>
            <a:r>
              <a:rPr lang="en-GB" sz="2700" dirty="0"/>
              <a:t> </a:t>
            </a:r>
            <a:r>
              <a:rPr lang="en-GB" sz="2700" dirty="0" err="1"/>
              <a:t>focales</a:t>
            </a:r>
            <a:r>
              <a:rPr lang="en-GB" sz="2700" dirty="0"/>
              <a:t> </a:t>
            </a:r>
            <a:r>
              <a:rPr lang="en-GB" sz="2700" dirty="0" err="1"/>
              <a:t>identificados</a:t>
            </a:r>
            <a:r>
              <a:rPr lang="en-GB" sz="2700" dirty="0"/>
              <a:t> </a:t>
            </a:r>
            <a:r>
              <a:rPr lang="en-GB" sz="2700" dirty="0" err="1"/>
              <a:t>para</a:t>
            </a:r>
            <a:r>
              <a:rPr lang="en-GB" sz="2700" dirty="0"/>
              <a:t> </a:t>
            </a:r>
            <a:r>
              <a:rPr lang="en-GB" sz="2700" dirty="0" err="1"/>
              <a:t>toda</a:t>
            </a:r>
            <a:r>
              <a:rPr lang="en-GB" sz="2700" dirty="0"/>
              <a:t> </a:t>
            </a:r>
            <a:r>
              <a:rPr lang="en-GB" sz="2700" dirty="0" err="1"/>
              <a:t>interacción</a:t>
            </a:r>
            <a:r>
              <a:rPr lang="en-GB" sz="2700" dirty="0"/>
              <a:t>, </a:t>
            </a:r>
            <a:r>
              <a:rPr lang="en-GB" sz="2700" dirty="0" err="1"/>
              <a:t>correspondencia</a:t>
            </a:r>
            <a:r>
              <a:rPr lang="en-GB" sz="2700" dirty="0"/>
              <a:t> y </a:t>
            </a:r>
            <a:r>
              <a:rPr lang="en-GB" sz="2700" dirty="0" err="1"/>
              <a:t>decisiones</a:t>
            </a:r>
            <a:r>
              <a:rPr lang="en-GB" sz="2700" dirty="0"/>
              <a:t> </a:t>
            </a:r>
            <a:r>
              <a:rPr lang="en-GB" sz="2700" dirty="0" err="1"/>
              <a:t>compartidas</a:t>
            </a:r>
            <a:r>
              <a:rPr lang="en-GB" sz="2700" dirty="0"/>
              <a:t> </a:t>
            </a:r>
          </a:p>
          <a:p>
            <a:r>
              <a:rPr lang="en-GB" sz="3000" dirty="0" err="1"/>
              <a:t>Aceptación</a:t>
            </a:r>
            <a:r>
              <a:rPr lang="en-GB" sz="3000" dirty="0"/>
              <a:t> </a:t>
            </a:r>
            <a:r>
              <a:rPr lang="en-GB" sz="3000" dirty="0" err="1"/>
              <a:t>por</a:t>
            </a:r>
            <a:r>
              <a:rPr lang="en-GB" sz="3000" dirty="0"/>
              <a:t> </a:t>
            </a:r>
            <a:r>
              <a:rPr lang="en-GB" sz="3000" dirty="0" err="1" smtClean="0"/>
              <a:t>acuerdo</a:t>
            </a:r>
            <a:r>
              <a:rPr lang="en-GB" sz="3000" dirty="0" smtClean="0"/>
              <a:t>, </a:t>
            </a:r>
            <a:r>
              <a:rPr lang="en-GB" sz="3000" dirty="0" err="1" smtClean="0"/>
              <a:t>notificación</a:t>
            </a:r>
            <a:r>
              <a:rPr lang="en-GB" sz="3000" dirty="0" smtClean="0"/>
              <a:t> </a:t>
            </a:r>
            <a:r>
              <a:rPr lang="en-GB" sz="3000" dirty="0" err="1" smtClean="0"/>
              <a:t>conjunta</a:t>
            </a:r>
            <a:r>
              <a:rPr lang="en-GB" sz="3000" dirty="0"/>
              <a:t> </a:t>
            </a:r>
            <a:r>
              <a:rPr lang="en-GB" sz="3000" dirty="0" smtClean="0"/>
              <a:t>y </a:t>
            </a:r>
            <a:r>
              <a:rPr lang="en-GB" sz="3000" dirty="0" err="1" smtClean="0"/>
              <a:t>publicación</a:t>
            </a:r>
            <a:r>
              <a:rPr lang="en-GB" sz="3000" dirty="0" smtClean="0"/>
              <a:t>  en </a:t>
            </a:r>
            <a:r>
              <a:rPr lang="en-GB" sz="3000" dirty="0" err="1" smtClean="0"/>
              <a:t>todas</a:t>
            </a:r>
            <a:r>
              <a:rPr lang="en-GB" sz="3000" dirty="0" smtClean="0"/>
              <a:t> </a:t>
            </a:r>
            <a:r>
              <a:rPr lang="en-GB" sz="3000" dirty="0" err="1" smtClean="0"/>
              <a:t>las</a:t>
            </a:r>
            <a:r>
              <a:rPr lang="en-GB" sz="3000" dirty="0" smtClean="0"/>
              <a:t> bases de </a:t>
            </a:r>
            <a:r>
              <a:rPr lang="en-GB" sz="3000" dirty="0" err="1" smtClean="0"/>
              <a:t>datos</a:t>
            </a:r>
            <a:r>
              <a:rPr lang="en-GB" sz="3000" dirty="0" smtClean="0"/>
              <a:t> </a:t>
            </a:r>
            <a:r>
              <a:rPr lang="en-GB" sz="3000" dirty="0" err="1" smtClean="0"/>
              <a:t>vinculadas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701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 PACIFICO: red APNHAN- OECD Korea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reunión</a:t>
            </a:r>
            <a:r>
              <a:rPr lang="en-US" dirty="0" smtClean="0"/>
              <a:t> en 2001, </a:t>
            </a:r>
            <a:r>
              <a:rPr lang="en-US" dirty="0" err="1" smtClean="0"/>
              <a:t>adoptan</a:t>
            </a:r>
            <a:r>
              <a:rPr lang="en-US" dirty="0" smtClean="0"/>
              <a:t> SHA 2000</a:t>
            </a:r>
          </a:p>
          <a:p>
            <a:r>
              <a:rPr lang="en-US" dirty="0" smtClean="0"/>
              <a:t>En 2012: la </a:t>
            </a:r>
            <a:r>
              <a:rPr lang="en-US" dirty="0" err="1" smtClean="0"/>
              <a:t>mayoría</a:t>
            </a:r>
            <a:r>
              <a:rPr lang="en-US" dirty="0" smtClean="0"/>
              <a:t> </a:t>
            </a:r>
            <a:r>
              <a:rPr lang="en-US" dirty="0" err="1" smtClean="0"/>
              <a:t>reporta</a:t>
            </a:r>
            <a:r>
              <a:rPr lang="en-US" dirty="0" smtClean="0"/>
              <a:t> SHA 2000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trabajan</a:t>
            </a:r>
            <a:r>
              <a:rPr lang="en-US" dirty="0" smtClean="0"/>
              <a:t> SHA 2011, 23 </a:t>
            </a:r>
            <a:r>
              <a:rPr lang="en-US" dirty="0" err="1" smtClean="0"/>
              <a:t>adoptan</a:t>
            </a:r>
            <a:r>
              <a:rPr lang="en-US" dirty="0" smtClean="0"/>
              <a:t> SHA 2011 en el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endParaRPr lang="en-US" dirty="0" smtClean="0"/>
          </a:p>
          <a:p>
            <a:r>
              <a:rPr lang="en-US" dirty="0" err="1" smtClean="0"/>
              <a:t>Reuniones</a:t>
            </a:r>
            <a:r>
              <a:rPr lang="en-US" dirty="0" smtClean="0"/>
              <a:t> </a:t>
            </a:r>
            <a:r>
              <a:rPr lang="en-US" dirty="0" err="1" smtClean="0"/>
              <a:t>anuales</a:t>
            </a:r>
            <a:r>
              <a:rPr lang="en-US" dirty="0" smtClean="0"/>
              <a:t>, </a:t>
            </a:r>
            <a:r>
              <a:rPr lang="en-US" dirty="0" err="1" smtClean="0"/>
              <a:t>proyectos</a:t>
            </a:r>
            <a:r>
              <a:rPr lang="en-US" dirty="0" smtClean="0"/>
              <a:t> </a:t>
            </a:r>
            <a:r>
              <a:rPr lang="en-US" dirty="0" err="1" smtClean="0"/>
              <a:t>conjuntos</a:t>
            </a:r>
            <a:r>
              <a:rPr lang="en-US" dirty="0" smtClean="0"/>
              <a:t>, </a:t>
            </a:r>
            <a:r>
              <a:rPr lang="en-US" dirty="0" err="1" smtClean="0"/>
              <a:t>capacitación</a:t>
            </a:r>
            <a:r>
              <a:rPr lang="en-US" dirty="0" smtClean="0"/>
              <a:t>, </a:t>
            </a:r>
            <a:r>
              <a:rPr lang="en-US" dirty="0" err="1" smtClean="0"/>
              <a:t>apoyo</a:t>
            </a:r>
            <a:r>
              <a:rPr lang="en-US" dirty="0" smtClean="0"/>
              <a:t> horizontal, </a:t>
            </a:r>
            <a:r>
              <a:rPr lang="en-US" dirty="0" err="1" smtClean="0"/>
              <a:t>consultorías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mejoría</a:t>
            </a:r>
            <a:r>
              <a:rPr lang="en-US" dirty="0" smtClean="0"/>
              <a:t> </a:t>
            </a:r>
            <a:r>
              <a:rPr lang="en-US" dirty="0" err="1" smtClean="0"/>
              <a:t>progresiva</a:t>
            </a:r>
            <a:r>
              <a:rPr lang="en-US" dirty="0" smtClean="0"/>
              <a:t>: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privado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Publicaciones</a:t>
            </a:r>
            <a:r>
              <a:rPr lang="en-US" dirty="0" smtClean="0"/>
              <a:t>: </a:t>
            </a:r>
            <a:r>
              <a:rPr lang="en-US" dirty="0" err="1" smtClean="0"/>
              <a:t>artículos</a:t>
            </a:r>
            <a:r>
              <a:rPr lang="en-US" dirty="0" smtClean="0"/>
              <a:t>, green papers, Health at a Glance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8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Colaboración</a:t>
            </a:r>
            <a:r>
              <a:rPr lang="en-US" dirty="0" smtClean="0"/>
              <a:t> en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espec</a:t>
            </a:r>
            <a:r>
              <a:rPr lang="en-US" dirty="0" err="1"/>
              <a:t>í</a:t>
            </a:r>
            <a:r>
              <a:rPr lang="en-US" dirty="0" err="1" smtClean="0"/>
              <a:t>ficos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OECD-EU-OMS: </a:t>
            </a:r>
          </a:p>
          <a:p>
            <a:r>
              <a:rPr lang="en-US" dirty="0" smtClean="0"/>
              <a:t>OECD </a:t>
            </a:r>
            <a:r>
              <a:rPr lang="en-US" dirty="0" err="1" smtClean="0"/>
              <a:t>actuando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secretariado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pa</a:t>
            </a:r>
            <a:r>
              <a:rPr lang="en-US" dirty="0" err="1"/>
              <a:t>í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voluntarios</a:t>
            </a:r>
            <a:endParaRPr lang="en-US" dirty="0"/>
          </a:p>
          <a:p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gasto</a:t>
            </a:r>
            <a:r>
              <a:rPr lang="en-US" dirty="0" smtClean="0"/>
              <a:t> de </a:t>
            </a:r>
            <a:r>
              <a:rPr lang="en-US" dirty="0" err="1" smtClean="0"/>
              <a:t>hogares</a:t>
            </a:r>
            <a:r>
              <a:rPr lang="en-US" dirty="0" smtClean="0"/>
              <a:t> y </a:t>
            </a:r>
            <a:r>
              <a:rPr lang="en-US" dirty="0" err="1" smtClean="0"/>
              <a:t>privado</a:t>
            </a:r>
            <a:r>
              <a:rPr lang="en-US" dirty="0" smtClean="0"/>
              <a:t> (</a:t>
            </a:r>
            <a:r>
              <a:rPr lang="en-US" dirty="0" err="1" smtClean="0"/>
              <a:t>reporte</a:t>
            </a:r>
            <a:r>
              <a:rPr lang="en-US" dirty="0" smtClean="0"/>
              <a:t> </a:t>
            </a:r>
            <a:r>
              <a:rPr lang="en-US" dirty="0" err="1" smtClean="0"/>
              <a:t>liberado</a:t>
            </a:r>
            <a:r>
              <a:rPr lang="en-US" dirty="0" smtClean="0"/>
              <a:t> en web de OECD)</a:t>
            </a:r>
          </a:p>
          <a:p>
            <a:pPr lvl="1"/>
            <a:r>
              <a:rPr lang="en-US" dirty="0" err="1" smtClean="0"/>
              <a:t>Actualmente</a:t>
            </a:r>
            <a:r>
              <a:rPr lang="en-US" dirty="0" smtClean="0"/>
              <a:t> un </a:t>
            </a:r>
            <a:r>
              <a:rPr lang="en-US" dirty="0" err="1" smtClean="0"/>
              <a:t>proyecto</a:t>
            </a:r>
            <a:r>
              <a:rPr lang="en-US" dirty="0" smtClean="0"/>
              <a:t> en </a:t>
            </a:r>
            <a:r>
              <a:rPr lang="en-US" dirty="0" err="1" smtClean="0"/>
              <a:t>distribuci</a:t>
            </a:r>
            <a:r>
              <a:rPr lang="en-US" dirty="0" err="1"/>
              <a:t>ó</a:t>
            </a:r>
            <a:r>
              <a:rPr lang="en-US" dirty="0" err="1" smtClean="0"/>
              <a:t>n</a:t>
            </a:r>
            <a:r>
              <a:rPr lang="en-US" dirty="0" smtClean="0"/>
              <a:t> de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CIE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7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100" dirty="0" err="1" smtClean="0"/>
              <a:t>Uso</a:t>
            </a:r>
            <a:r>
              <a:rPr lang="en-GB" sz="4100" dirty="0" smtClean="0"/>
              <a:t> de d</a:t>
            </a:r>
            <a:r>
              <a:rPr lang="en-US" sz="4400" dirty="0" err="1" smtClean="0"/>
              <a:t>ías</a:t>
            </a:r>
            <a:r>
              <a:rPr lang="en-US" sz="4400" dirty="0" smtClean="0"/>
              <a:t> de estancia </a:t>
            </a:r>
            <a:r>
              <a:rPr lang="en-US" sz="4400" dirty="0" err="1" smtClean="0"/>
              <a:t>como</a:t>
            </a:r>
            <a:r>
              <a:rPr lang="en-US" sz="4400" dirty="0" smtClean="0"/>
              <a:t> clave de </a:t>
            </a:r>
            <a:r>
              <a:rPr lang="en-US" sz="4400" dirty="0" err="1" smtClean="0"/>
              <a:t>asignaci</a:t>
            </a:r>
            <a:r>
              <a:rPr lang="en-US" sz="4400" dirty="0" err="1"/>
              <a:t>ó</a:t>
            </a:r>
            <a:r>
              <a:rPr lang="en-US" sz="4400" dirty="0" err="1" smtClean="0"/>
              <a:t>n</a:t>
            </a:r>
            <a:endParaRPr lang="en-US" sz="4100" dirty="0"/>
          </a:p>
        </p:txBody>
      </p:sp>
      <p:pic>
        <p:nvPicPr>
          <p:cNvPr id="1034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951" y="1536230"/>
            <a:ext cx="9684076" cy="596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587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</a:t>
            </a:r>
            <a:r>
              <a:rPr lang="en-GB" dirty="0" err="1" smtClean="0"/>
              <a:t>Gasto</a:t>
            </a:r>
            <a:r>
              <a:rPr lang="en-GB" dirty="0" smtClean="0"/>
              <a:t> en Hospital </a:t>
            </a:r>
            <a:r>
              <a:rPr lang="en-GB" dirty="0" err="1" smtClean="0"/>
              <a:t>por</a:t>
            </a:r>
            <a:r>
              <a:rPr lang="en-GB" dirty="0" smtClean="0"/>
              <a:t>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186" y="1505294"/>
            <a:ext cx="9518736" cy="587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379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OMS. Mejoras </a:t>
            </a:r>
            <a:r>
              <a:rPr lang="es-ES" dirty="0"/>
              <a:t>esperadas en los países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4466"/>
            <a:ext cx="10484069" cy="501684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ES" dirty="0" smtClean="0"/>
              <a:t>Cifras SHA </a:t>
            </a:r>
            <a:r>
              <a:rPr lang="es-ES" dirty="0"/>
              <a:t>2011 </a:t>
            </a:r>
            <a:r>
              <a:rPr lang="es-ES" dirty="0" smtClean="0"/>
              <a:t>oportunas y transparentes (</a:t>
            </a:r>
            <a:r>
              <a:rPr lang="es-ES" dirty="0" err="1" smtClean="0"/>
              <a:t>metadata</a:t>
            </a:r>
            <a:r>
              <a:rPr lang="es-ES" dirty="0" smtClean="0"/>
              <a:t>) (t-1)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Mapeo </a:t>
            </a:r>
            <a:r>
              <a:rPr lang="es-ES" dirty="0"/>
              <a:t>/ transformación de los datos que ya están disponibles desde SHA </a:t>
            </a:r>
            <a:r>
              <a:rPr lang="es-ES" dirty="0" smtClean="0"/>
              <a:t>1,0 </a:t>
            </a:r>
            <a:r>
              <a:rPr lang="es-ES" dirty="0"/>
              <a:t>a </a:t>
            </a:r>
            <a:r>
              <a:rPr lang="es-ES" dirty="0" smtClean="0"/>
              <a:t>SHA 2011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Mejora </a:t>
            </a:r>
            <a:r>
              <a:rPr lang="es-ES" dirty="0"/>
              <a:t>de las prácticas de estimación y presentación de informes (datos y metadatos</a:t>
            </a:r>
            <a:r>
              <a:rPr lang="es-ES" dirty="0" smtClean="0"/>
              <a:t>) (herramientas, entrenamientos, Q&amp;A, discusiones grupales)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Distribución </a:t>
            </a:r>
            <a:r>
              <a:rPr lang="es-ES" dirty="0"/>
              <a:t>del gasto por clases </a:t>
            </a:r>
            <a:r>
              <a:rPr lang="es-ES" dirty="0" smtClean="0"/>
              <a:t>CIE-</a:t>
            </a:r>
            <a:r>
              <a:rPr lang="es-ES" dirty="0" err="1" smtClean="0"/>
              <a:t>CdE</a:t>
            </a:r>
            <a:r>
              <a:rPr lang="es-ES" dirty="0" smtClean="0"/>
              <a:t> (asociado a reporte comprometido + necesario)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La </a:t>
            </a:r>
            <a:r>
              <a:rPr lang="es-ES" dirty="0"/>
              <a:t>mejora de los vínculos con el análisis de </a:t>
            </a:r>
            <a:r>
              <a:rPr lang="es-ES" dirty="0" smtClean="0"/>
              <a:t>políticas (herramientas, entrenamientos)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18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MIGRACIÓN A SHA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509713"/>
            <a:ext cx="9903482" cy="5190631"/>
          </a:xfrm>
        </p:spPr>
        <p:txBody>
          <a:bodyPr>
            <a:normAutofit fontScale="25000" lnSpcReduction="20000"/>
          </a:bodyPr>
          <a:lstStyle/>
          <a:p>
            <a:r>
              <a:rPr lang="es-ES" sz="8000" b="1" dirty="0" smtClean="0"/>
              <a:t>¿Qué es la </a:t>
            </a:r>
            <a:r>
              <a:rPr lang="es-ES" sz="8000" b="1" dirty="0"/>
              <a:t>migración?</a:t>
            </a:r>
            <a:r>
              <a:rPr lang="es-ES" sz="8000" dirty="0"/>
              <a:t> Un mapeo de </a:t>
            </a:r>
            <a:r>
              <a:rPr lang="es-ES" sz="8000" dirty="0" smtClean="0"/>
              <a:t>los códigos SHA 1 y SHA 2011 </a:t>
            </a:r>
          </a:p>
          <a:p>
            <a:pPr lvl="1"/>
            <a:r>
              <a:rPr lang="es-ES" sz="8000" dirty="0">
                <a:ea typeface="+mn-ea"/>
              </a:rPr>
              <a:t>En especial las principales clases modificadas en los países, para los cuales un trabajo especial debe realizarse ¿cuáles son los principales cambios y dificultades?</a:t>
            </a:r>
            <a:br>
              <a:rPr lang="es-ES" sz="8000" dirty="0">
                <a:ea typeface="+mn-ea"/>
              </a:rPr>
            </a:br>
            <a:r>
              <a:rPr lang="es-ES" sz="8000" dirty="0">
                <a:ea typeface="+mn-ea"/>
              </a:rPr>
              <a:t>¿Por qué y cómo tratarlos?</a:t>
            </a:r>
            <a:r>
              <a:rPr lang="es-ES" sz="4800" dirty="0"/>
              <a:t/>
            </a:r>
            <a:br>
              <a:rPr lang="es-ES" sz="4800" dirty="0"/>
            </a:br>
            <a:endParaRPr lang="es-ES" sz="4800" dirty="0" smtClean="0"/>
          </a:p>
          <a:p>
            <a:r>
              <a:rPr lang="es-ES" sz="8000" b="1" dirty="0" smtClean="0"/>
              <a:t>¿</a:t>
            </a:r>
            <a:r>
              <a:rPr lang="es-ES" sz="8000" b="1" dirty="0"/>
              <a:t>Por qué la </a:t>
            </a:r>
            <a:r>
              <a:rPr lang="es-ES" sz="8000" b="1" dirty="0" smtClean="0"/>
              <a:t>migración?</a:t>
            </a:r>
            <a:r>
              <a:rPr lang="es-ES" sz="8000" dirty="0" smtClean="0"/>
              <a:t> para conservar y actualizar la series </a:t>
            </a:r>
            <a:r>
              <a:rPr lang="es-ES" sz="8000" dirty="0"/>
              <a:t>de </a:t>
            </a:r>
            <a:r>
              <a:rPr lang="es-ES" sz="8000" dirty="0" smtClean="0"/>
              <a:t>datos</a:t>
            </a:r>
            <a:r>
              <a:rPr lang="es-ES" sz="8000" dirty="0"/>
              <a:t/>
            </a:r>
            <a:br>
              <a:rPr lang="es-ES" sz="8000" dirty="0"/>
            </a:br>
            <a:endParaRPr lang="es-ES" sz="8000" dirty="0" smtClean="0"/>
          </a:p>
          <a:p>
            <a:r>
              <a:rPr lang="es-ES" sz="8000" b="1" dirty="0"/>
              <a:t>¿</a:t>
            </a:r>
            <a:r>
              <a:rPr lang="es-ES" sz="8000" b="1" dirty="0" smtClean="0"/>
              <a:t>Cómo?:</a:t>
            </a:r>
            <a:r>
              <a:rPr lang="es-ES" sz="8000" dirty="0"/>
              <a:t/>
            </a:r>
            <a:br>
              <a:rPr lang="es-ES" sz="8000" dirty="0"/>
            </a:br>
            <a:r>
              <a:rPr lang="es-ES" sz="8000" dirty="0"/>
              <a:t>en el corto plazo se necesita una doble </a:t>
            </a:r>
            <a:r>
              <a:rPr lang="es-ES" sz="8000" dirty="0" smtClean="0"/>
              <a:t>codificación</a:t>
            </a:r>
            <a:r>
              <a:rPr lang="es-ES" sz="8000" dirty="0"/>
              <a:t/>
            </a:r>
            <a:br>
              <a:rPr lang="es-ES" sz="8000" dirty="0"/>
            </a:br>
            <a:endParaRPr lang="es-ES" sz="8000" dirty="0" smtClean="0"/>
          </a:p>
          <a:p>
            <a:r>
              <a:rPr lang="es-ES" sz="8000" b="1" dirty="0" smtClean="0"/>
              <a:t>¿</a:t>
            </a:r>
            <a:r>
              <a:rPr lang="es-ES" sz="8000" b="1" dirty="0"/>
              <a:t>Qué </a:t>
            </a:r>
            <a:r>
              <a:rPr lang="es-ES" sz="8000" b="1" dirty="0" smtClean="0"/>
              <a:t>significa?:</a:t>
            </a:r>
            <a:r>
              <a:rPr lang="es-ES" sz="8000" dirty="0"/>
              <a:t/>
            </a:r>
            <a:br>
              <a:rPr lang="es-ES" sz="8000" dirty="0"/>
            </a:br>
            <a:endParaRPr lang="es-ES" sz="8000" dirty="0" smtClean="0"/>
          </a:p>
          <a:p>
            <a:pPr lvl="1"/>
            <a:r>
              <a:rPr lang="es-ES" sz="8000" dirty="0" smtClean="0"/>
              <a:t>Trabajo especial :principales </a:t>
            </a:r>
            <a:r>
              <a:rPr lang="es-ES" sz="8000" dirty="0"/>
              <a:t>clases </a:t>
            </a:r>
            <a:r>
              <a:rPr lang="es-ES" sz="8000" dirty="0" smtClean="0"/>
              <a:t>modificadas: </a:t>
            </a:r>
            <a:r>
              <a:rPr lang="es-ES" sz="8000" dirty="0"/>
              <a:t>HF, FS y HC.6, HP.4 y códigos </a:t>
            </a:r>
            <a:r>
              <a:rPr lang="es-ES" sz="8000" dirty="0" smtClean="0"/>
              <a:t>HP, HK</a:t>
            </a:r>
          </a:p>
          <a:p>
            <a:pPr lvl="1"/>
            <a:r>
              <a:rPr lang="es-ES" sz="8000" dirty="0"/>
              <a:t>Informar sobre cambios para uso e interpretación apropiados</a:t>
            </a:r>
            <a:endParaRPr lang="es-ES" sz="8000" dirty="0" smtClean="0"/>
          </a:p>
          <a:p>
            <a:pPr lvl="1"/>
            <a:r>
              <a:rPr lang="es-ES" sz="8000" dirty="0" smtClean="0"/>
              <a:t>Reinterpretar SHA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52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Cambio</a:t>
            </a:r>
            <a:r>
              <a:rPr lang="en-US" dirty="0" smtClean="0"/>
              <a:t> a SHA 2011 en los </a:t>
            </a:r>
            <a:r>
              <a:rPr lang="en-US" dirty="0" err="1" smtClean="0"/>
              <a:t>productos</a:t>
            </a:r>
            <a:r>
              <a:rPr lang="en-US" dirty="0" smtClean="0"/>
              <a:t> OMS: GHED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Proceso</a:t>
            </a:r>
            <a:r>
              <a:rPr lang="en-US" dirty="0" smtClean="0"/>
              <a:t>: </a:t>
            </a:r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anual</a:t>
            </a:r>
            <a:r>
              <a:rPr lang="en-US" dirty="0" smtClean="0"/>
              <a:t> con </a:t>
            </a:r>
            <a:r>
              <a:rPr lang="en-US" dirty="0" err="1" smtClean="0"/>
              <a:t>ministerios</a:t>
            </a:r>
            <a:endParaRPr lang="en-US" dirty="0" smtClean="0"/>
          </a:p>
          <a:p>
            <a:r>
              <a:rPr lang="en-US" dirty="0" err="1" smtClean="0"/>
              <a:t>Contenido</a:t>
            </a:r>
            <a:r>
              <a:rPr lang="en-US" dirty="0" smtClean="0"/>
              <a:t>; </a:t>
            </a:r>
            <a:r>
              <a:rPr lang="en-US" dirty="0" err="1" smtClean="0"/>
              <a:t>actualizado</a:t>
            </a:r>
            <a:r>
              <a:rPr lang="en-US" dirty="0" smtClean="0"/>
              <a:t> a SHA 2011 con mayor </a:t>
            </a:r>
            <a:r>
              <a:rPr lang="en-US" dirty="0" err="1" smtClean="0"/>
              <a:t>detalle</a:t>
            </a:r>
            <a:endParaRPr lang="en-US" dirty="0" smtClean="0"/>
          </a:p>
          <a:p>
            <a:r>
              <a:rPr lang="en-US" dirty="0" err="1" smtClean="0"/>
              <a:t>Uso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: interface con </a:t>
            </a:r>
            <a:r>
              <a:rPr lang="en-US" dirty="0" err="1" smtClean="0"/>
              <a:t>grupos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nacionales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Bien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/>
              <a:t> </a:t>
            </a:r>
            <a:r>
              <a:rPr lang="en-US" dirty="0" smtClean="0"/>
              <a:t>(194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miembros</a:t>
            </a:r>
            <a:r>
              <a:rPr lang="en-US" dirty="0" smtClean="0"/>
              <a:t> de la OMS)</a:t>
            </a:r>
          </a:p>
          <a:p>
            <a:r>
              <a:rPr lang="en-US" dirty="0" err="1" smtClean="0"/>
              <a:t>Vinculado</a:t>
            </a:r>
            <a:r>
              <a:rPr lang="en-US" dirty="0" smtClean="0"/>
              <a:t> a bases de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asociadas</a:t>
            </a:r>
            <a:r>
              <a:rPr lang="en-US" dirty="0" smtClean="0"/>
              <a:t>: OECD, UE, etc.</a:t>
            </a:r>
          </a:p>
          <a:p>
            <a:r>
              <a:rPr lang="en-US" dirty="0" err="1" smtClean="0"/>
              <a:t>Promoviendo</a:t>
            </a:r>
            <a:r>
              <a:rPr lang="en-US" dirty="0" smtClean="0"/>
              <a:t> el </a:t>
            </a:r>
            <a:r>
              <a:rPr lang="en-US" dirty="0" err="1" smtClean="0"/>
              <a:t>analisis</a:t>
            </a:r>
            <a:r>
              <a:rPr lang="en-US" dirty="0" smtClean="0"/>
              <a:t> (atlas, </a:t>
            </a:r>
            <a:r>
              <a:rPr lang="en-US" dirty="0" err="1" smtClean="0"/>
              <a:t>discusiones</a:t>
            </a:r>
            <a:r>
              <a:rPr lang="en-US" dirty="0" smtClean="0"/>
              <a:t>…)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7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5640" y="3246120"/>
            <a:ext cx="3825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Cuentas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Salud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err="1" smtClean="0">
                <a:solidFill>
                  <a:srgbClr val="002060"/>
                </a:solidFill>
              </a:rPr>
              <a:t>Antecedentes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cherilovav\Desktop\cover_SHA_small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4" y="2711237"/>
            <a:ext cx="712893" cy="98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herilovav\Desktop\cover_pg_small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92" y="3935709"/>
            <a:ext cx="712893" cy="95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39617" y="2784334"/>
            <a:ext cx="8119238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SHA 1.0, </a:t>
            </a:r>
            <a:r>
              <a:rPr lang="en-GB" sz="2300" i="1" dirty="0">
                <a:solidFill>
                  <a:srgbClr val="002060"/>
                </a:solidFill>
              </a:rPr>
              <a:t>OECD, 2000</a:t>
            </a:r>
            <a:r>
              <a:rPr lang="en-GB" sz="2300" dirty="0">
                <a:solidFill>
                  <a:srgbClr val="002060"/>
                </a:solidFill>
              </a:rPr>
              <a:t>   International Classification of Health Accounts (ICHA)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9617" y="3906851"/>
            <a:ext cx="8923282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 err="1" smtClean="0">
                <a:solidFill>
                  <a:srgbClr val="002060"/>
                </a:solidFill>
              </a:rPr>
              <a:t>Guía</a:t>
            </a:r>
            <a:r>
              <a:rPr lang="en-GB" sz="2300" dirty="0" smtClean="0">
                <a:solidFill>
                  <a:srgbClr val="002060"/>
                </a:solidFill>
              </a:rPr>
              <a:t> del </a:t>
            </a:r>
            <a:r>
              <a:rPr lang="en-GB" sz="2300" dirty="0" err="1" smtClean="0">
                <a:solidFill>
                  <a:srgbClr val="002060"/>
                </a:solidFill>
              </a:rPr>
              <a:t>Productor</a:t>
            </a:r>
            <a:r>
              <a:rPr lang="en-GB" sz="2300" dirty="0" smtClean="0">
                <a:solidFill>
                  <a:srgbClr val="002060"/>
                </a:solidFill>
              </a:rPr>
              <a:t>, </a:t>
            </a:r>
            <a:r>
              <a:rPr lang="en-GB" sz="2300" i="1" dirty="0">
                <a:solidFill>
                  <a:srgbClr val="002060"/>
                </a:solidFill>
              </a:rPr>
              <a:t>WHO, WB, USAID, 2003</a:t>
            </a:r>
            <a:r>
              <a:rPr lang="en-GB" sz="2300" dirty="0">
                <a:solidFill>
                  <a:srgbClr val="002060"/>
                </a:solidFill>
              </a:rPr>
              <a:t>   </a:t>
            </a:r>
            <a:r>
              <a:rPr lang="en-GB" sz="2300" dirty="0" err="1" smtClean="0">
                <a:solidFill>
                  <a:srgbClr val="002060"/>
                </a:solidFill>
              </a:rPr>
              <a:t>Guía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práctica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dirigida</a:t>
            </a:r>
            <a:r>
              <a:rPr lang="en-GB" sz="2300" dirty="0" smtClean="0">
                <a:solidFill>
                  <a:srgbClr val="002060"/>
                </a:solidFill>
              </a:rPr>
              <a:t> a </a:t>
            </a:r>
            <a:r>
              <a:rPr lang="en-GB" sz="2300" dirty="0" err="1" smtClean="0">
                <a:solidFill>
                  <a:srgbClr val="002060"/>
                </a:solidFill>
              </a:rPr>
              <a:t>contadores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países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ingresos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medios</a:t>
            </a:r>
            <a:r>
              <a:rPr lang="en-GB" sz="2300" dirty="0" smtClean="0">
                <a:solidFill>
                  <a:srgbClr val="002060"/>
                </a:solidFill>
              </a:rPr>
              <a:t> y </a:t>
            </a:r>
            <a:r>
              <a:rPr lang="en-GB" sz="2300" dirty="0" err="1" smtClean="0">
                <a:solidFill>
                  <a:srgbClr val="002060"/>
                </a:solidFill>
              </a:rPr>
              <a:t>bajos</a:t>
            </a:r>
            <a:endParaRPr lang="en-GB" sz="23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0980" y="5136705"/>
            <a:ext cx="7956669" cy="459249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 err="1" smtClean="0">
                <a:solidFill>
                  <a:srgbClr val="002060"/>
                </a:solidFill>
              </a:rPr>
              <a:t>Guía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las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cuentas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satélites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salud</a:t>
            </a:r>
            <a:r>
              <a:rPr lang="en-GB" sz="2300" dirty="0" smtClean="0">
                <a:solidFill>
                  <a:srgbClr val="002060"/>
                </a:solidFill>
              </a:rPr>
              <a:t>, OPS (AMRO)</a:t>
            </a:r>
            <a:endParaRPr lang="en-GB" sz="23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34214" y="5208670"/>
            <a:ext cx="983394" cy="10305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2005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971" y="5694071"/>
            <a:ext cx="8601381" cy="81319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en-GB" sz="2300" dirty="0" err="1" smtClean="0">
                <a:solidFill>
                  <a:srgbClr val="002060"/>
                </a:solidFill>
              </a:rPr>
              <a:t>Vínculo</a:t>
            </a:r>
            <a:r>
              <a:rPr lang="en-GB" sz="2300" dirty="0" smtClean="0">
                <a:solidFill>
                  <a:srgbClr val="002060"/>
                </a:solidFill>
              </a:rPr>
              <a:t> de </a:t>
            </a:r>
            <a:r>
              <a:rPr lang="en-GB" sz="2300" dirty="0" err="1" smtClean="0">
                <a:solidFill>
                  <a:srgbClr val="002060"/>
                </a:solidFill>
              </a:rPr>
              <a:t>las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cuentas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centrales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para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reporte</a:t>
            </a:r>
            <a:r>
              <a:rPr lang="en-GB" sz="2300" dirty="0" smtClean="0">
                <a:solidFill>
                  <a:srgbClr val="002060"/>
                </a:solidFill>
              </a:rPr>
              <a:t> de SHA,  (</a:t>
            </a:r>
            <a:r>
              <a:rPr lang="en-GB" sz="2300" dirty="0" err="1" smtClean="0">
                <a:solidFill>
                  <a:srgbClr val="002060"/>
                </a:solidFill>
              </a:rPr>
              <a:t>Noruega</a:t>
            </a:r>
            <a:r>
              <a:rPr lang="en-GB" sz="2300" dirty="0" smtClean="0">
                <a:solidFill>
                  <a:srgbClr val="002060"/>
                </a:solidFill>
              </a:rPr>
              <a:t>) </a:t>
            </a:r>
            <a:r>
              <a:rPr lang="en-GB" sz="2300" dirty="0" err="1" smtClean="0">
                <a:solidFill>
                  <a:srgbClr val="002060"/>
                </a:solidFill>
              </a:rPr>
              <a:t>países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r>
              <a:rPr lang="en-GB" sz="2300" dirty="0" err="1" smtClean="0">
                <a:solidFill>
                  <a:srgbClr val="002060"/>
                </a:solidFill>
              </a:rPr>
              <a:t>nórdicos</a:t>
            </a:r>
            <a:r>
              <a:rPr lang="en-GB" sz="2300" dirty="0" smtClean="0">
                <a:solidFill>
                  <a:srgbClr val="002060"/>
                </a:solidFill>
              </a:rPr>
              <a:t> </a:t>
            </a:r>
            <a:endParaRPr lang="en-GB" sz="2300" dirty="0">
              <a:solidFill>
                <a:srgbClr val="00206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4" y="1438975"/>
            <a:ext cx="735700" cy="108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39617" y="1563350"/>
            <a:ext cx="85449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i="1" dirty="0" smtClean="0"/>
              <a:t>Mach and Abel-Smith, 1983,</a:t>
            </a:r>
            <a:r>
              <a:rPr lang="en-US" sz="2300" dirty="0" smtClean="0"/>
              <a:t> Planning the finances of  the health sector: a manual for developing countries (WHO)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82969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Aproximaciones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22413"/>
            <a:ext cx="9848215" cy="4911638"/>
          </a:xfrm>
        </p:spPr>
        <p:txBody>
          <a:bodyPr/>
          <a:lstStyle/>
          <a:p>
            <a:r>
              <a:rPr lang="en-US" dirty="0" err="1" smtClean="0"/>
              <a:t>Cuentas</a:t>
            </a:r>
            <a:r>
              <a:rPr lang="en-US" dirty="0" smtClean="0"/>
              <a:t> </a:t>
            </a:r>
            <a:r>
              <a:rPr lang="en-US" dirty="0" err="1" smtClean="0"/>
              <a:t>satélite</a:t>
            </a:r>
            <a:r>
              <a:rPr lang="en-US" dirty="0" smtClean="0"/>
              <a:t>: </a:t>
            </a:r>
            <a:r>
              <a:rPr lang="en-US" dirty="0" err="1" smtClean="0"/>
              <a:t>mapeo</a:t>
            </a:r>
            <a:r>
              <a:rPr lang="en-US" dirty="0" smtClean="0"/>
              <a:t> a SHA </a:t>
            </a:r>
            <a:r>
              <a:rPr lang="en-US" dirty="0" err="1" smtClean="0"/>
              <a:t>para</a:t>
            </a:r>
            <a:r>
              <a:rPr lang="en-US" dirty="0" smtClean="0"/>
              <a:t> fines de </a:t>
            </a:r>
            <a:r>
              <a:rPr lang="en-US" dirty="0" err="1" smtClean="0"/>
              <a:t>reporte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(OMS)</a:t>
            </a:r>
          </a:p>
          <a:p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nórdicos</a:t>
            </a:r>
            <a:r>
              <a:rPr lang="en-US" dirty="0" smtClean="0"/>
              <a:t>: </a:t>
            </a:r>
            <a:r>
              <a:rPr lang="en-US" dirty="0" err="1" smtClean="0"/>
              <a:t>fortalecimiento</a:t>
            </a:r>
            <a:r>
              <a:rPr lang="en-US" dirty="0" smtClean="0"/>
              <a:t> de </a:t>
            </a:r>
            <a:r>
              <a:rPr lang="en-US" dirty="0" err="1" smtClean="0"/>
              <a:t>cuenta</a:t>
            </a:r>
            <a:r>
              <a:rPr lang="en-US" dirty="0" smtClean="0"/>
              <a:t> central en </a:t>
            </a:r>
            <a:r>
              <a:rPr lang="en-US" dirty="0" err="1" smtClean="0"/>
              <a:t>salud</a:t>
            </a:r>
            <a:r>
              <a:rPr lang="en-US" dirty="0" smtClean="0"/>
              <a:t> y </a:t>
            </a:r>
            <a:r>
              <a:rPr lang="en-US" dirty="0" err="1" smtClean="0"/>
              <a:t>mapeo</a:t>
            </a:r>
            <a:r>
              <a:rPr lang="en-US" dirty="0" smtClean="0"/>
              <a:t> a SHA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reporte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endParaRPr lang="en-US" dirty="0" smtClean="0"/>
          </a:p>
          <a:p>
            <a:r>
              <a:rPr lang="en-US" dirty="0" err="1"/>
              <a:t>Enfoques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: </a:t>
            </a:r>
            <a:r>
              <a:rPr lang="en-US" dirty="0" err="1"/>
              <a:t>mapeo</a:t>
            </a:r>
            <a:r>
              <a:rPr lang="en-US" dirty="0"/>
              <a:t> a SHA </a:t>
            </a:r>
            <a:r>
              <a:rPr lang="en-US" dirty="0" err="1"/>
              <a:t>para</a:t>
            </a:r>
            <a:r>
              <a:rPr lang="en-US" dirty="0"/>
              <a:t> fines de </a:t>
            </a:r>
            <a:r>
              <a:rPr lang="en-US" dirty="0" err="1"/>
              <a:t>reporte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(</a:t>
            </a:r>
            <a:r>
              <a:rPr lang="en-US" dirty="0" err="1"/>
              <a:t>progresivo</a:t>
            </a:r>
            <a:r>
              <a:rPr lang="en-US" dirty="0"/>
              <a:t> </a:t>
            </a:r>
            <a:r>
              <a:rPr lang="en-US" dirty="0" err="1"/>
              <a:t>alineamiento</a:t>
            </a:r>
            <a:r>
              <a:rPr lang="en-US" dirty="0"/>
              <a:t> con </a:t>
            </a:r>
            <a:r>
              <a:rPr lang="en-US" dirty="0" err="1"/>
              <a:t>reporte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)</a:t>
            </a:r>
          </a:p>
          <a:p>
            <a:r>
              <a:rPr lang="en-US" dirty="0" err="1" smtClean="0"/>
              <a:t>Generación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de SHA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5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Ámbito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cuentas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944880" y="4831081"/>
            <a:ext cx="8656320" cy="1706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4" tIns="45712" rIns="91424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2060"/>
                </a:solidFill>
                <a:ea typeface="SimSun"/>
                <a:cs typeface="Arial"/>
              </a:rPr>
              <a:t>SCN: </a:t>
            </a:r>
            <a:r>
              <a:rPr lang="en-US" sz="2400" dirty="0" err="1" smtClean="0">
                <a:solidFill>
                  <a:srgbClr val="002060"/>
                </a:solidFill>
                <a:ea typeface="SimSun"/>
                <a:cs typeface="Arial"/>
              </a:rPr>
              <a:t>Economía</a:t>
            </a:r>
            <a:r>
              <a:rPr lang="en-US" sz="2400" dirty="0" smtClean="0">
                <a:solidFill>
                  <a:srgbClr val="002060"/>
                </a:solidFill>
                <a:ea typeface="SimSun"/>
                <a:cs typeface="Arial"/>
              </a:rPr>
              <a:t> </a:t>
            </a:r>
            <a:r>
              <a:rPr lang="en-US" sz="2400" dirty="0">
                <a:solidFill>
                  <a:srgbClr val="002060"/>
                </a:solidFill>
                <a:ea typeface="SimSun"/>
                <a:cs typeface="Arial"/>
              </a:rPr>
              <a:t>del </a:t>
            </a:r>
            <a:r>
              <a:rPr lang="en-US" sz="2400" dirty="0" err="1" smtClean="0">
                <a:solidFill>
                  <a:srgbClr val="002060"/>
                </a:solidFill>
                <a:ea typeface="SimSun"/>
                <a:cs typeface="Arial"/>
              </a:rPr>
              <a:t>país</a:t>
            </a:r>
            <a:r>
              <a:rPr lang="en-US" sz="1100" dirty="0" smtClean="0">
                <a:solidFill>
                  <a:srgbClr val="002060"/>
                </a:solidFill>
                <a:ea typeface="SimSun"/>
                <a:cs typeface="Arial"/>
              </a:rPr>
              <a:t> </a:t>
            </a:r>
            <a:endParaRPr lang="en-GB" sz="1100" dirty="0">
              <a:solidFill>
                <a:srgbClr val="002060"/>
              </a:solidFill>
              <a:ea typeface="SimSun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900" dirty="0" err="1" smtClean="0">
                <a:solidFill>
                  <a:srgbClr val="002060"/>
                </a:solidFill>
                <a:ea typeface="SimSun"/>
                <a:cs typeface="Arial"/>
              </a:rPr>
              <a:t>Producción</a:t>
            </a:r>
            <a:r>
              <a:rPr lang="en-US" sz="2900" dirty="0">
                <a:solidFill>
                  <a:srgbClr val="002060"/>
                </a:solidFill>
                <a:ea typeface="SimSun"/>
                <a:cs typeface="Arial"/>
              </a:rPr>
              <a:t>, </a:t>
            </a:r>
            <a:r>
              <a:rPr lang="en-US" sz="2900" dirty="0" err="1" smtClean="0">
                <a:solidFill>
                  <a:srgbClr val="002060"/>
                </a:solidFill>
                <a:ea typeface="SimSun"/>
                <a:cs typeface="Arial"/>
              </a:rPr>
              <a:t>ingreso</a:t>
            </a:r>
            <a:r>
              <a:rPr lang="en-US" sz="2900" dirty="0" smtClean="0">
                <a:solidFill>
                  <a:srgbClr val="002060"/>
                </a:solidFill>
                <a:ea typeface="SimSun"/>
                <a:cs typeface="Arial"/>
              </a:rPr>
              <a:t>, </a:t>
            </a:r>
            <a:r>
              <a:rPr lang="en-US" sz="2900" dirty="0" err="1">
                <a:solidFill>
                  <a:srgbClr val="002060"/>
                </a:solidFill>
                <a:ea typeface="SimSun"/>
                <a:cs typeface="Arial"/>
              </a:rPr>
              <a:t>consumo</a:t>
            </a:r>
            <a:endParaRPr lang="en-GB" sz="2900" dirty="0">
              <a:solidFill>
                <a:srgbClr val="002060"/>
              </a:solidFill>
              <a:ea typeface="SimSun"/>
              <a:cs typeface="Arial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524000" y="3642361"/>
            <a:ext cx="8077200" cy="1082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spcCol="0" rtlCol="0" anchor="t" anchorCtr="0" compatLnSpc="1">
            <a:prstTxWarp prst="textNoShape">
              <a:avLst/>
            </a:prstTxWarp>
          </a:bodyPr>
          <a:lstStyle/>
          <a:p>
            <a:pPr algn="ctr" defTabSz="1042804"/>
            <a:r>
              <a:rPr lang="en-US" sz="2400" dirty="0">
                <a:solidFill>
                  <a:srgbClr val="002060"/>
                </a:solidFill>
              </a:rPr>
              <a:t>CSA: </a:t>
            </a:r>
            <a:r>
              <a:rPr lang="en-US" sz="2400" dirty="0" err="1">
                <a:solidFill>
                  <a:srgbClr val="002060"/>
                </a:solidFill>
              </a:rPr>
              <a:t>salud</a:t>
            </a:r>
            <a:endParaRPr lang="en-US" sz="2400" dirty="0">
              <a:solidFill>
                <a:srgbClr val="002060"/>
              </a:solidFill>
            </a:endParaRPr>
          </a:p>
          <a:p>
            <a:pPr algn="ctr" defTabSz="1042804"/>
            <a:r>
              <a:rPr lang="en-US" sz="2400" dirty="0" err="1" smtClean="0">
                <a:solidFill>
                  <a:srgbClr val="002060"/>
                </a:solidFill>
              </a:rPr>
              <a:t>Producción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ingreso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consumo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23160" y="2072640"/>
            <a:ext cx="6019799" cy="124968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24" tIns="45712" rIns="91424" bIns="45712" numCol="1" spcCol="0" rtlCol="0" anchor="t" anchorCtr="0" compatLnSpc="1">
            <a:prstTxWarp prst="textNoShape">
              <a:avLst/>
            </a:prstTxWarp>
          </a:bodyPr>
          <a:lstStyle/>
          <a:p>
            <a:pPr algn="ctr" defTabSz="1042804"/>
            <a:r>
              <a:rPr lang="en-US" sz="2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SHA: </a:t>
            </a:r>
            <a:r>
              <a:rPr lang="en-US" sz="2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salud</a:t>
            </a:r>
            <a:endParaRPr lang="en-US" sz="2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1042804"/>
            <a:r>
              <a:rPr lang="en-US" sz="2900" dirty="0" err="1">
                <a:solidFill>
                  <a:srgbClr val="002060"/>
                </a:solidFill>
              </a:rPr>
              <a:t>Consumo</a:t>
            </a:r>
            <a:r>
              <a:rPr lang="en-US" sz="2900" dirty="0">
                <a:solidFill>
                  <a:srgbClr val="002060"/>
                </a:solidFill>
              </a:rPr>
              <a:t>: con </a:t>
            </a:r>
            <a:r>
              <a:rPr lang="en-US" sz="2900" dirty="0" err="1">
                <a:solidFill>
                  <a:srgbClr val="002060"/>
                </a:solidFill>
              </a:rPr>
              <a:t>detalle</a:t>
            </a:r>
            <a:endParaRPr lang="en-GB" sz="2900" dirty="0">
              <a:solidFill>
                <a:srgbClr val="00206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8610601" y="4724400"/>
            <a:ext cx="1752600" cy="670560"/>
          </a:xfrm>
          <a:prstGeom prst="wedgeRound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spcCol="0" rtlCol="0" anchor="t" anchorCtr="0" compatLnSpc="1">
            <a:prstTxWarp prst="textNoShape">
              <a:avLst/>
            </a:prstTxWarp>
          </a:bodyPr>
          <a:lstStyle/>
          <a:p>
            <a:pPr defTabSz="1042804"/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 macro 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análisis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8442960" y="3322319"/>
            <a:ext cx="1752600" cy="670560"/>
          </a:xfrm>
          <a:prstGeom prst="wedgeRound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spcCol="0" rtlCol="0" anchor="t" anchorCtr="0" compatLnSpc="1">
            <a:prstTxWarp prst="textNoShape">
              <a:avLst/>
            </a:prstTxWarp>
          </a:bodyPr>
          <a:lstStyle/>
          <a:p>
            <a:pPr defTabSz="1042804"/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meso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análisis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 bwMode="auto">
          <a:xfrm>
            <a:off x="7459662" y="912814"/>
            <a:ext cx="2682558" cy="1571307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24" tIns="45712" rIns="91424" bIns="45712" numCol="1" spcCol="0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defTabSz="1042804" rtl="1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meso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análisis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defTabSz="1042804" rtl="1">
              <a:spcBef>
                <a:spcPct val="0"/>
              </a:spcBef>
              <a:buNone/>
            </a:pP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Políticas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sistema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salud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institucionales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programáticas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7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 bwMode="auto">
          <a:xfrm>
            <a:off x="1185333" y="1854200"/>
            <a:ext cx="5156200" cy="1041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9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Cuentas</a:t>
            </a:r>
            <a:r>
              <a:rPr lang="en-US" dirty="0" smtClean="0"/>
              <a:t> en los </a:t>
            </a:r>
            <a:r>
              <a:rPr lang="en-GB" dirty="0" err="1"/>
              <a:t>p</a:t>
            </a:r>
            <a:r>
              <a:rPr lang="en-GB" dirty="0" err="1" smtClean="0"/>
              <a:t>aíses</a:t>
            </a:r>
            <a:r>
              <a:rPr lang="en-GB" dirty="0" smtClean="0"/>
              <a:t> </a:t>
            </a:r>
            <a:r>
              <a:rPr lang="en-GB" dirty="0" err="1" smtClean="0"/>
              <a:t>nórdicos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28738" y="1782430"/>
            <a:ext cx="520964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</a:t>
            </a:r>
          </a:p>
          <a:p>
            <a:pPr algn="ctr"/>
            <a:r>
              <a:rPr lang="en-US" sz="3200" dirty="0" err="1" smtClean="0"/>
              <a:t>Necesidades</a:t>
            </a:r>
            <a:r>
              <a:rPr lang="en-US" sz="3200" dirty="0"/>
              <a:t> </a:t>
            </a:r>
            <a:r>
              <a:rPr lang="en-US" sz="3200" dirty="0" smtClean="0"/>
              <a:t>y </a:t>
            </a:r>
            <a:r>
              <a:rPr lang="en-US" sz="3200" dirty="0" err="1" smtClean="0"/>
              <a:t>reporte</a:t>
            </a:r>
            <a:endParaRPr lang="en-GB" sz="3200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614332" y="3314687"/>
            <a:ext cx="3757643" cy="175736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Detalle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 en el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marco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 central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3200" y="5072049"/>
            <a:ext cx="10287000" cy="147162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9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Contabilidad</a:t>
            </a:r>
            <a:r>
              <a:rPr kumimoji="0" lang="en-US" sz="39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39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nacional</a:t>
            </a:r>
            <a:r>
              <a:rPr kumimoji="0" lang="en-US" sz="39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:</a:t>
            </a:r>
          </a:p>
          <a:p>
            <a:pPr marL="0" marR="0" indent="0" algn="ctr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Discusión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 de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cifras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asociadas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rPr>
              <a:t> a SHA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Curved Up Arrow 8"/>
          <p:cNvSpPr/>
          <p:nvPr/>
        </p:nvSpPr>
        <p:spPr bwMode="auto">
          <a:xfrm rot="15804898">
            <a:off x="6108197" y="3197422"/>
            <a:ext cx="2578730" cy="1065234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9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Cobertura</a:t>
            </a:r>
            <a:r>
              <a:rPr lang="en-US" dirty="0" smtClean="0"/>
              <a:t> del </a:t>
            </a:r>
            <a:r>
              <a:rPr lang="en-US" dirty="0" err="1" smtClean="0"/>
              <a:t>reporte</a:t>
            </a:r>
            <a:r>
              <a:rPr lang="en-US" dirty="0" smtClean="0"/>
              <a:t> a SHA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2" y="1862051"/>
            <a:ext cx="10291157" cy="4578863"/>
          </a:xfrm>
        </p:spPr>
        <p:txBody>
          <a:bodyPr/>
          <a:lstStyle/>
          <a:p>
            <a:r>
              <a:rPr lang="en-US" dirty="0" smtClean="0"/>
              <a:t>PRE SHA 0.1  </a:t>
            </a:r>
            <a:r>
              <a:rPr lang="en-US" dirty="0" err="1" smtClean="0"/>
              <a:t>Avance</a:t>
            </a:r>
            <a:r>
              <a:rPr lang="en-US" dirty="0" smtClean="0"/>
              <a:t> </a:t>
            </a:r>
            <a:r>
              <a:rPr lang="en-US" dirty="0" err="1" smtClean="0"/>
              <a:t>grupal</a:t>
            </a:r>
            <a:r>
              <a:rPr lang="en-US" dirty="0" smtClean="0"/>
              <a:t> (PHR 1998 en AMRO) </a:t>
            </a:r>
            <a:r>
              <a:rPr lang="en-US" dirty="0" err="1" smtClean="0"/>
              <a:t>según</a:t>
            </a:r>
            <a:r>
              <a:rPr lang="en-US" dirty="0" smtClean="0"/>
              <a:t> </a:t>
            </a:r>
            <a:r>
              <a:rPr lang="en-US" dirty="0" err="1" smtClean="0"/>
              <a:t>clasificaciones</a:t>
            </a:r>
            <a:r>
              <a:rPr lang="en-US" dirty="0" smtClean="0"/>
              <a:t> </a:t>
            </a:r>
            <a:r>
              <a:rPr lang="en-US" dirty="0" err="1" smtClean="0"/>
              <a:t>nacionales</a:t>
            </a:r>
            <a:endParaRPr lang="en-US" dirty="0" smtClean="0"/>
          </a:p>
          <a:p>
            <a:r>
              <a:rPr lang="en-US" dirty="0" smtClean="0"/>
              <a:t>SHA 1.0 en </a:t>
            </a:r>
            <a:r>
              <a:rPr lang="en-US" dirty="0" err="1" smtClean="0"/>
              <a:t>ciertos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, </a:t>
            </a:r>
            <a:r>
              <a:rPr lang="en-US" dirty="0" err="1" smtClean="0"/>
              <a:t>según</a:t>
            </a:r>
            <a:r>
              <a:rPr lang="en-US" dirty="0" smtClean="0"/>
              <a:t> </a:t>
            </a:r>
            <a:r>
              <a:rPr lang="en-US" dirty="0" err="1" smtClean="0"/>
              <a:t>iniciativa</a:t>
            </a:r>
            <a:r>
              <a:rPr lang="en-US" dirty="0" smtClean="0"/>
              <a:t> individual, </a:t>
            </a:r>
            <a:r>
              <a:rPr lang="en-US" dirty="0" err="1" smtClean="0"/>
              <a:t>progresivamente</a:t>
            </a:r>
            <a:r>
              <a:rPr lang="en-US" dirty="0" smtClean="0"/>
              <a:t> con </a:t>
            </a:r>
            <a:r>
              <a:rPr lang="en-US" dirty="0" err="1" smtClean="0"/>
              <a:t>impulso</a:t>
            </a:r>
            <a:r>
              <a:rPr lang="en-US" dirty="0" smtClean="0"/>
              <a:t> de OECD, UE, OMS y </a:t>
            </a:r>
            <a:r>
              <a:rPr lang="en-US" dirty="0" err="1" smtClean="0"/>
              <a:t>agencias</a:t>
            </a:r>
            <a:r>
              <a:rPr lang="en-US" dirty="0" smtClean="0"/>
              <a:t> </a:t>
            </a:r>
            <a:r>
              <a:rPr lang="en-US" dirty="0" err="1" smtClean="0"/>
              <a:t>internacionales</a:t>
            </a:r>
            <a:endParaRPr lang="en-US" dirty="0" smtClean="0"/>
          </a:p>
          <a:p>
            <a:r>
              <a:rPr lang="en-US" dirty="0" smtClean="0"/>
              <a:t>PG en </a:t>
            </a:r>
            <a:r>
              <a:rPr lang="en-US" dirty="0" err="1" smtClean="0"/>
              <a:t>ciertos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, </a:t>
            </a:r>
            <a:r>
              <a:rPr lang="en-US" dirty="0" err="1" smtClean="0"/>
              <a:t>apoyados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OMS, USAID, BM y </a:t>
            </a:r>
            <a:r>
              <a:rPr lang="en-US" dirty="0" err="1" smtClean="0"/>
              <a:t>agencias</a:t>
            </a:r>
            <a:r>
              <a:rPr lang="en-US" dirty="0" smtClean="0"/>
              <a:t> </a:t>
            </a:r>
            <a:r>
              <a:rPr lang="en-US" dirty="0" err="1" smtClean="0"/>
              <a:t>internacionales</a:t>
            </a:r>
            <a:endParaRPr lang="en-US" dirty="0" smtClean="0"/>
          </a:p>
          <a:p>
            <a:r>
              <a:rPr lang="en-US" dirty="0" err="1" smtClean="0"/>
              <a:t>Limitaciones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/>
              <a:t> </a:t>
            </a:r>
            <a:r>
              <a:rPr lang="en-US" dirty="0" err="1" smtClean="0"/>
              <a:t>ligadas</a:t>
            </a:r>
            <a:r>
              <a:rPr lang="en-US" dirty="0" smtClean="0"/>
              <a:t> a la </a:t>
            </a:r>
            <a:r>
              <a:rPr lang="en-US" dirty="0" err="1" smtClean="0"/>
              <a:t>institucionalizaci</a:t>
            </a:r>
            <a:r>
              <a:rPr lang="en-GB" dirty="0"/>
              <a:t>ó</a:t>
            </a:r>
            <a:r>
              <a:rPr lang="en-US" dirty="0" smtClean="0"/>
              <a:t>n: no </a:t>
            </a:r>
            <a:r>
              <a:rPr lang="en-US" dirty="0" err="1" smtClean="0"/>
              <a:t>oportunas</a:t>
            </a:r>
            <a:r>
              <a:rPr lang="en-US" dirty="0" smtClean="0"/>
              <a:t>, </a:t>
            </a:r>
            <a:r>
              <a:rPr lang="en-US" dirty="0" err="1" smtClean="0"/>
              <a:t>discontinuas</a:t>
            </a:r>
            <a:r>
              <a:rPr lang="en-US" dirty="0" smtClean="0"/>
              <a:t>, no </a:t>
            </a:r>
            <a:r>
              <a:rPr lang="en-US" dirty="0" err="1" smtClean="0"/>
              <a:t>utilizadas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2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Aproximada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42" y="1907629"/>
            <a:ext cx="9286498" cy="444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64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aproximada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21" y="1403132"/>
            <a:ext cx="9711733" cy="490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24545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1333</Words>
  <Application>Microsoft Office PowerPoint</Application>
  <PresentationFormat>Custom</PresentationFormat>
  <Paragraphs>163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master</vt:lpstr>
      <vt:lpstr>1_Custom Design</vt:lpstr>
      <vt:lpstr>Custom Design</vt:lpstr>
      <vt:lpstr>Desafíos y propuestas: Adopción del SHA 2011 en AMR</vt:lpstr>
      <vt:lpstr>Contenido</vt:lpstr>
      <vt:lpstr>Cuentas de Salud Antecedentes</vt:lpstr>
      <vt:lpstr>Aproximaciones alternativas</vt:lpstr>
      <vt:lpstr>Ámbito de las diversas cuentas</vt:lpstr>
      <vt:lpstr>Cuentas en los países nórdicos</vt:lpstr>
      <vt:lpstr>Cobertura del reporte a SHA</vt:lpstr>
      <vt:lpstr>Cobertura Aproximada</vt:lpstr>
      <vt:lpstr>Cobertura aproximada</vt:lpstr>
      <vt:lpstr>Cobertura: contenido</vt:lpstr>
      <vt:lpstr>¿Porqué participar en un estándar mundial?</vt:lpstr>
      <vt:lpstr>Cuentas de Salud Antecedentes</vt:lpstr>
      <vt:lpstr>SHA 2011</vt:lpstr>
      <vt:lpstr>Sistema de Cuentas de Salud 2011</vt:lpstr>
      <vt:lpstr>SHA 2011: los siguientes pasos</vt:lpstr>
      <vt:lpstr>Experiencia OECD-UE </vt:lpstr>
      <vt:lpstr>JHAQ: Propósito del cuestionario conjunto (2005-) </vt:lpstr>
      <vt:lpstr>Documentos enviados</vt:lpstr>
      <vt:lpstr>Metadatos: Hacia la mayor transparencia</vt:lpstr>
      <vt:lpstr>Verificación técnica</vt:lpstr>
      <vt:lpstr>Arreglos institucionales</vt:lpstr>
      <vt:lpstr>ASIA PACIFICO: red APNHAN- OECD Korea</vt:lpstr>
      <vt:lpstr>Colaboración en temas específicos</vt:lpstr>
      <vt:lpstr>Uso de días de estancia como clave de asignación</vt:lpstr>
      <vt:lpstr>e.g. Gasto en Hospital por Cancer</vt:lpstr>
      <vt:lpstr>OMS. Mejoras esperadas en los países</vt:lpstr>
      <vt:lpstr>MIGRACIÓN A SHA 2011</vt:lpstr>
      <vt:lpstr>Cambio a SHA 2011 en los productos OMS: GHED</vt:lpstr>
      <vt:lpstr>PowerPoint Presentation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subject>WHO template and recommendations</dc:subject>
  <dc:creator>Anne Guilloux</dc:creator>
  <cp:keywords>communication, photos, text</cp:keywords>
  <cp:lastModifiedBy>HERNANDEZ PENA, Patricia</cp:lastModifiedBy>
  <cp:revision>195</cp:revision>
  <dcterms:created xsi:type="dcterms:W3CDTF">2005-03-01T08:26:43Z</dcterms:created>
  <dcterms:modified xsi:type="dcterms:W3CDTF">2013-07-23T14:07:16Z</dcterms:modified>
  <cp:category>Guidelines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-306008019</vt:i4>
  </property>
  <property fmtid="{D5CDD505-2E9C-101B-9397-08002B2CF9AE}" pid="3" name="_NewReviewCycle">
    <vt:lpwstr/>
  </property>
  <property fmtid="{D5CDD505-2E9C-101B-9397-08002B2CF9AE}" pid="4" name="_EmailSubject">
    <vt:lpwstr>first one</vt:lpwstr>
  </property>
  <property fmtid="{D5CDD505-2E9C-101B-9397-08002B2CF9AE}" pid="5" name="_AuthorEmail">
    <vt:lpwstr>hernandezp@who.int</vt:lpwstr>
  </property>
  <property fmtid="{D5CDD505-2E9C-101B-9397-08002B2CF9AE}" pid="6" name="_AuthorEmailDisplayName">
    <vt:lpwstr>HERNANDEZ PENA, Patricia</vt:lpwstr>
  </property>
  <property fmtid="{D5CDD505-2E9C-101B-9397-08002B2CF9AE}" pid="7" name="_PreviousAdHocReviewCycleID">
    <vt:i4>746779637</vt:i4>
  </property>
</Properties>
</file>